
<file path=[Content_Types].xml><?xml version="1.0" encoding="utf-8"?>
<Types xmlns="http://schemas.openxmlformats.org/package/2006/content-types">
  <Default Extension="(null)" ContentType="image/x-emf"/>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0"/>
  </p:notesMasterIdLst>
  <p:sldIdLst>
    <p:sldId id="257" r:id="rId2"/>
    <p:sldId id="492" r:id="rId3"/>
    <p:sldId id="493" r:id="rId4"/>
    <p:sldId id="574" r:id="rId5"/>
    <p:sldId id="514" r:id="rId6"/>
    <p:sldId id="576" r:id="rId7"/>
    <p:sldId id="352" r:id="rId8"/>
    <p:sldId id="348" r:id="rId9"/>
    <p:sldId id="349" r:id="rId10"/>
    <p:sldId id="537" r:id="rId11"/>
    <p:sldId id="559" r:id="rId12"/>
    <p:sldId id="577" r:id="rId13"/>
    <p:sldId id="555" r:id="rId14"/>
    <p:sldId id="556" r:id="rId15"/>
    <p:sldId id="578" r:id="rId16"/>
    <p:sldId id="535" r:id="rId17"/>
    <p:sldId id="517" r:id="rId18"/>
    <p:sldId id="583" r:id="rId19"/>
    <p:sldId id="518" r:id="rId20"/>
    <p:sldId id="536" r:id="rId21"/>
    <p:sldId id="579" r:id="rId22"/>
    <p:sldId id="586" r:id="rId23"/>
    <p:sldId id="526" r:id="rId24"/>
    <p:sldId id="501" r:id="rId25"/>
    <p:sldId id="531" r:id="rId26"/>
    <p:sldId id="533" r:id="rId27"/>
    <p:sldId id="505" r:id="rId28"/>
    <p:sldId id="585" r:id="rId29"/>
    <p:sldId id="522" r:id="rId30"/>
    <p:sldId id="504" r:id="rId31"/>
    <p:sldId id="507" r:id="rId32"/>
    <p:sldId id="506" r:id="rId33"/>
    <p:sldId id="587" r:id="rId34"/>
    <p:sldId id="524" r:id="rId35"/>
    <p:sldId id="589" r:id="rId36"/>
    <p:sldId id="552" r:id="rId37"/>
    <p:sldId id="580" r:id="rId38"/>
    <p:sldId id="500" r:id="rId39"/>
    <p:sldId id="573" r:id="rId40"/>
    <p:sldId id="510" r:id="rId41"/>
    <p:sldId id="549" r:id="rId42"/>
    <p:sldId id="548" r:id="rId43"/>
    <p:sldId id="547" r:id="rId44"/>
    <p:sldId id="546" r:id="rId45"/>
    <p:sldId id="543" r:id="rId46"/>
    <p:sldId id="569" r:id="rId47"/>
    <p:sldId id="570" r:id="rId48"/>
    <p:sldId id="571" r:id="rId49"/>
    <p:sldId id="553" r:id="rId50"/>
    <p:sldId id="534" r:id="rId51"/>
    <p:sldId id="581" r:id="rId52"/>
    <p:sldId id="511" r:id="rId53"/>
    <p:sldId id="582" r:id="rId54"/>
    <p:sldId id="544" r:id="rId55"/>
    <p:sldId id="557" r:id="rId56"/>
    <p:sldId id="545" r:id="rId57"/>
    <p:sldId id="560" r:id="rId58"/>
    <p:sldId id="561" r:id="rId59"/>
    <p:sldId id="562" r:id="rId60"/>
    <p:sldId id="563" r:id="rId61"/>
    <p:sldId id="564" r:id="rId62"/>
    <p:sldId id="565" r:id="rId63"/>
    <p:sldId id="566" r:id="rId64"/>
    <p:sldId id="567" r:id="rId65"/>
    <p:sldId id="568" r:id="rId66"/>
    <p:sldId id="519" r:id="rId67"/>
    <p:sldId id="434" r:id="rId68"/>
    <p:sldId id="425" r:id="rId69"/>
    <p:sldId id="523" r:id="rId70"/>
    <p:sldId id="541" r:id="rId71"/>
    <p:sldId id="509" r:id="rId72"/>
    <p:sldId id="584" r:id="rId73"/>
    <p:sldId id="521" r:id="rId74"/>
    <p:sldId id="540" r:id="rId75"/>
    <p:sldId id="539" r:id="rId76"/>
    <p:sldId id="508" r:id="rId77"/>
    <p:sldId id="525" r:id="rId78"/>
    <p:sldId id="588"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 id="2" name="Microsoft Office User" initials="Office [2]" lastIdx="1" clrIdx="1"/>
  <p:cmAuthor id="3" name="Microsoft Office User" initials="Office [3]"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8234"/>
    <a:srgbClr val="BFBFBF"/>
    <a:srgbClr val="D8D9D8"/>
    <a:srgbClr val="FFD966"/>
    <a:srgbClr val="F5B183"/>
    <a:srgbClr val="FFF3CC"/>
    <a:srgbClr val="555455"/>
    <a:srgbClr val="66A105"/>
    <a:srgbClr val="65A105"/>
    <a:srgbClr val="7C52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81" autoAdjust="0"/>
    <p:restoredTop sz="76190" autoAdjust="0"/>
  </p:normalViewPr>
  <p:slideViewPr>
    <p:cSldViewPr snapToGrid="0">
      <p:cViewPr>
        <p:scale>
          <a:sx n="112" d="100"/>
          <a:sy n="112" d="100"/>
        </p:scale>
        <p:origin x="2872" y="144"/>
      </p:cViewPr>
      <p:guideLst>
        <p:guide orient="horz" pos="2160"/>
        <p:guide pos="2880"/>
      </p:guideLst>
    </p:cSldViewPr>
  </p:slideViewPr>
  <p:notesTextViewPr>
    <p:cViewPr>
      <p:scale>
        <a:sx n="1" d="1"/>
        <a:sy n="1" d="1"/>
      </p:scale>
      <p:origin x="0" y="0"/>
    </p:cViewPr>
  </p:notesTextViewPr>
  <p:sorterViewPr>
    <p:cViewPr>
      <p:scale>
        <a:sx n="100" d="100"/>
        <a:sy n="100" d="100"/>
      </p:scale>
      <p:origin x="0" y="-11184"/>
    </p:cViewPr>
  </p:sorterViewPr>
  <p:notesViewPr>
    <p:cSldViewPr snapToGrid="0">
      <p:cViewPr varScale="1">
        <p:scale>
          <a:sx n="91" d="100"/>
          <a:sy n="91" d="100"/>
        </p:scale>
        <p:origin x="2112"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39BF3-6316-40F5-8F10-980B46B5A86B}" type="datetimeFigureOut">
              <a:rPr lang="en-US" smtClean="0"/>
              <a:t>5/26/20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E676A0-33B1-4B4B-B1AA-B0B917FCAA93}" type="slidenum">
              <a:rPr lang="en-US" smtClean="0"/>
              <a:t>‹#›</a:t>
            </a:fld>
            <a:endParaRPr lang="en-US"/>
          </a:p>
        </p:txBody>
      </p:sp>
    </p:spTree>
    <p:extLst>
      <p:ext uri="{BB962C8B-B14F-4D97-AF65-F5344CB8AC3E}">
        <p14:creationId xmlns:p14="http://schemas.microsoft.com/office/powerpoint/2010/main" val="4151402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our work revisiting </a:t>
            </a:r>
            <a:r>
              <a:rPr lang="en-US" baseline="0" dirty="0" err="1"/>
              <a:t>rowhammer</a:t>
            </a:r>
            <a:r>
              <a:rPr lang="en-US" baseline="0" dirty="0"/>
              <a:t>: an experimental analysis of modern devices and mitigation techniques </a:t>
            </a:r>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893266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 I will first begin with an executive summary</a:t>
            </a:r>
          </a:p>
          <a:p>
            <a:endParaRPr lang="en-US" b="1" baseline="0" dirty="0"/>
          </a:p>
          <a:p>
            <a:r>
              <a:rPr lang="en-US" b="1" baseline="0" dirty="0"/>
              <a:t>[CLICK] Denser DRAM chips are more vulnerable to </a:t>
            </a:r>
            <a:r>
              <a:rPr lang="en-US" b="1" baseline="0" dirty="0" err="1"/>
              <a:t>RowHammer</a:t>
            </a:r>
            <a:r>
              <a:rPr lang="en-US" b="1" baseline="0" dirty="0"/>
              <a:t> but there is no characterization-based study that demonstrates how exactly the vulnerability scales</a:t>
            </a:r>
          </a:p>
          <a:p>
            <a:endParaRPr lang="en-US" b="1" baseline="0" dirty="0"/>
          </a:p>
          <a:p>
            <a:r>
              <a:rPr lang="en-US" b="1" baseline="0" dirty="0"/>
              <a:t>[CLICK] The problem is that it is unclear whether current mitigation mechanisms will remain viable for future DRAM chips that are likely to be more vulnerable to </a:t>
            </a:r>
            <a:r>
              <a:rPr lang="en-US" b="1" baseline="0" dirty="0" err="1"/>
              <a:t>RowHammer</a:t>
            </a:r>
            <a:endParaRPr lang="en-US" b="1" baseline="0" dirty="0"/>
          </a:p>
          <a:p>
            <a:endParaRPr lang="en-US" b="1" baseline="0" dirty="0"/>
          </a:p>
          <a:p>
            <a:r>
              <a:rPr lang="en-US" b="1" baseline="0" dirty="0"/>
              <a:t>[CLICK] The goal of this work is to [CLICK] first experimentally demonstrate how vulnerable modern DRAM chips are to </a:t>
            </a:r>
            <a:r>
              <a:rPr lang="en-US" b="1" baseline="0" dirty="0" err="1"/>
              <a:t>RowHammer</a:t>
            </a:r>
            <a:r>
              <a:rPr lang="en-US" b="1" baseline="0" dirty="0"/>
              <a:t> and study how this vulnerability will scale going forward</a:t>
            </a:r>
          </a:p>
          <a:p>
            <a:endParaRPr lang="en-US" b="1" baseline="0" dirty="0"/>
          </a:p>
          <a:p>
            <a:r>
              <a:rPr lang="en-US" b="1" baseline="0" dirty="0"/>
              <a:t>[CLICK] Secondly, we want to study the viability of current mitigation mechanisms on more vulnerable chips</a:t>
            </a:r>
          </a:p>
          <a:p>
            <a:endParaRPr lang="en-US" b="1" baseline="0" dirty="0"/>
          </a:p>
          <a:p>
            <a:r>
              <a:rPr lang="en-US" b="1" baseline="0" dirty="0"/>
              <a:t>[CLICK] We are the first experimental study to present a rigorous </a:t>
            </a:r>
            <a:r>
              <a:rPr lang="en-US" b="1" baseline="0" dirty="0" err="1"/>
              <a:t>RowHammer</a:t>
            </a:r>
            <a:r>
              <a:rPr lang="en-US" b="1" baseline="0" dirty="0"/>
              <a:t> failure characterization study across a broad range of DRAM chips </a:t>
            </a:r>
          </a:p>
          <a:p>
            <a:endParaRPr lang="en-US" b="1" baseline="0" dirty="0"/>
          </a:p>
          <a:p>
            <a:r>
              <a:rPr lang="en-US" b="1" baseline="0" dirty="0"/>
              <a:t>[CLICK] We characterize 1580 DRAM chips across different DRAM types and technology node generations, across the three major DRAM manufacturers</a:t>
            </a:r>
          </a:p>
          <a:p>
            <a:endParaRPr lang="en-US" b="1" baseline="0" dirty="0"/>
          </a:p>
          <a:p>
            <a:r>
              <a:rPr lang="en-US" b="1" baseline="0" dirty="0"/>
              <a:t>[CLICK] And we demonstrate that the </a:t>
            </a:r>
            <a:r>
              <a:rPr lang="en-US" b="1" baseline="0" dirty="0" err="1"/>
              <a:t>RowHammer</a:t>
            </a:r>
            <a:r>
              <a:rPr lang="en-US" b="1" baseline="0" dirty="0"/>
              <a:t> vulnerability worsens in newer chips</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also study </a:t>
            </a:r>
            <a:r>
              <a:rPr lang="en-US" b="1" baseline="0" dirty="0" err="1"/>
              <a:t>RowHammer</a:t>
            </a:r>
            <a:r>
              <a:rPr lang="en-US" b="1" baseline="0" dirty="0"/>
              <a:t> mitigation mechanisms in simulation and show how 5 state-of-the-art mechanisms are affected by a worsening </a:t>
            </a:r>
            <a:r>
              <a:rPr lang="en-US" b="1" baseline="0" dirty="0" err="1"/>
              <a:t>RowHammer</a:t>
            </a:r>
            <a:r>
              <a:rPr lang="en-US" b="1" baseline="0" dirty="0"/>
              <a:t> vulnerability</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find that these mitigation mechanisms have reasonable performance loss on modern DRAM chips, but [CLICK] scale poorly to more vulnerable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conclude that it is critical to research more effective solutions to </a:t>
            </a:r>
            <a:r>
              <a:rPr lang="en-US" b="1" baseline="0" dirty="0" err="1"/>
              <a:t>RowHammer</a:t>
            </a:r>
            <a:r>
              <a:rPr lang="en-US" b="1" baseline="0" dirty="0"/>
              <a:t> for future DRAM chips that will likely be even more vulnerable to </a:t>
            </a:r>
            <a:r>
              <a:rPr lang="en-US" b="1" baseline="0" dirty="0" err="1"/>
              <a:t>RowHammer</a:t>
            </a:r>
            <a:endParaRPr lang="en-US" b="1" baseline="0" dirty="0"/>
          </a:p>
          <a:p>
            <a:endParaRPr lang="en-US" b="1" baseline="0" dirty="0"/>
          </a:p>
          <a:p>
            <a:r>
              <a:rPr lang="en-US" b="1" baseline="0" dirty="0"/>
              <a:t>=============</a:t>
            </a:r>
          </a:p>
          <a:p>
            <a:r>
              <a:rPr lang="en-US" b="1" baseline="0" dirty="0"/>
              <a:t>reduce text on this slide. </a:t>
            </a:r>
          </a:p>
        </p:txBody>
      </p:sp>
      <p:sp>
        <p:nvSpPr>
          <p:cNvPr id="4" name="Slide Number Placeholder 3"/>
          <p:cNvSpPr>
            <a:spLocks noGrp="1"/>
          </p:cNvSpPr>
          <p:nvPr>
            <p:ph type="sldNum" sz="quarter" idx="10"/>
          </p:nvPr>
        </p:nvSpPr>
        <p:spPr/>
        <p:txBody>
          <a:bodyPr/>
          <a:lstStyle/>
          <a:p>
            <a:fld id="{35E676A0-33B1-4B4B-B1AA-B0B917FCAA93}" type="slidenum">
              <a:rPr lang="en-US" smtClean="0"/>
              <a:t>2</a:t>
            </a:fld>
            <a:endParaRPr lang="en-US"/>
          </a:p>
        </p:txBody>
      </p:sp>
    </p:spTree>
    <p:extLst>
      <p:ext uri="{BB962C8B-B14F-4D97-AF65-F5344CB8AC3E}">
        <p14:creationId xmlns:p14="http://schemas.microsoft.com/office/powerpoint/2010/main" val="2525076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fld id="{35E676A0-33B1-4B4B-B1AA-B0B917FCAA93}" type="slidenum">
              <a:rPr lang="en-US" smtClean="0"/>
              <a:t>3</a:t>
            </a:fld>
            <a:endParaRPr lang="en-US"/>
          </a:p>
        </p:txBody>
      </p:sp>
    </p:spTree>
    <p:extLst>
      <p:ext uri="{BB962C8B-B14F-4D97-AF65-F5344CB8AC3E}">
        <p14:creationId xmlns:p14="http://schemas.microsoft.com/office/powerpoint/2010/main" val="258884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begin with a brief introduction of the </a:t>
            </a:r>
            <a:r>
              <a:rPr lang="en-US" dirty="0" err="1"/>
              <a:t>RowHammer</a:t>
            </a:r>
            <a:r>
              <a:rPr lang="en-US" dirty="0"/>
              <a:t> phenomenon</a:t>
            </a:r>
          </a:p>
        </p:txBody>
      </p:sp>
      <p:sp>
        <p:nvSpPr>
          <p:cNvPr id="4" name="Slide Number Placeholder 3"/>
          <p:cNvSpPr>
            <a:spLocks noGrp="1"/>
          </p:cNvSpPr>
          <p:nvPr>
            <p:ph type="sldNum" sz="quarter" idx="10"/>
          </p:nvPr>
        </p:nvSpPr>
        <p:spPr/>
        <p:txBody>
          <a:bodyPr/>
          <a:lstStyle/>
          <a:p>
            <a:fld id="{35E676A0-33B1-4B4B-B1AA-B0B917FCAA93}" type="slidenum">
              <a:rPr lang="en-US" smtClean="0"/>
              <a:t>4</a:t>
            </a:fld>
            <a:endParaRPr lang="en-US"/>
          </a:p>
        </p:txBody>
      </p:sp>
    </p:spTree>
    <p:extLst>
      <p:ext uri="{BB962C8B-B14F-4D97-AF65-F5344CB8AC3E}">
        <p14:creationId xmlns:p14="http://schemas.microsoft.com/office/powerpoint/2010/main" val="3813850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order to access data from a DRAM row, say row 2, the memory controller must first open or activate the row </a:t>
            </a:r>
            <a:r>
              <a:rPr lang="en-US" b="1" dirty="0"/>
              <a:t>[CLICK]</a:t>
            </a:r>
            <a:r>
              <a:rPr lang="en-US" b="0" dirty="0"/>
              <a:t>. </a:t>
            </a:r>
          </a:p>
          <a:p>
            <a:r>
              <a:rPr lang="en-US" b="0" dirty="0"/>
              <a:t>After all requests are serviced from row 2, the memory controller must close or </a:t>
            </a:r>
            <a:r>
              <a:rPr lang="en-US" b="0" dirty="0" err="1"/>
              <a:t>precharge</a:t>
            </a:r>
            <a:r>
              <a:rPr lang="en-US" b="0" dirty="0"/>
              <a:t> the row </a:t>
            </a:r>
            <a:r>
              <a:rPr lang="en-US" b="1" dirty="0"/>
              <a:t>[CLICK]</a:t>
            </a:r>
            <a:r>
              <a:rPr lang="en-US" b="0" dirty="0"/>
              <a:t> in order to begin accessing data from another row. </a:t>
            </a:r>
          </a:p>
          <a:p>
            <a:r>
              <a:rPr lang="en-US" b="1" dirty="0"/>
              <a:t>[BACK &amp; FORTH]</a:t>
            </a:r>
            <a:r>
              <a:rPr lang="en-US" b="0" dirty="0"/>
              <a:t> Due to an increase in cell-to-cell interference as a likely result of increased cell packing density, rapidly activating and </a:t>
            </a:r>
            <a:r>
              <a:rPr lang="en-US" b="0" dirty="0" err="1"/>
              <a:t>precharging</a:t>
            </a:r>
            <a:r>
              <a:rPr lang="en-US" b="0" dirty="0"/>
              <a:t> a DRAM row can result in bit flips in nearby rows </a:t>
            </a:r>
            <a:r>
              <a:rPr lang="en-US" b="1" dirty="0"/>
              <a:t>[CLICK]</a:t>
            </a:r>
          </a:p>
          <a:p>
            <a:r>
              <a:rPr lang="en-US" b="1" dirty="0"/>
              <a:t>[FORTH &amp; BACK] </a:t>
            </a:r>
            <a:r>
              <a:rPr lang="en-US" b="0" dirty="0"/>
              <a:t>Continuing to access the same row results in even more failures in nearby rows. This phenomenon is known as </a:t>
            </a:r>
            <a:r>
              <a:rPr lang="en-US" b="0" dirty="0" err="1"/>
              <a:t>RowHammer</a:t>
            </a:r>
            <a:r>
              <a:rPr lang="en-US" b="0" dirty="0"/>
              <a:t>. [CLICK]</a:t>
            </a:r>
          </a:p>
          <a:p>
            <a:r>
              <a:rPr lang="en-US" b="0" dirty="0"/>
              <a:t>We refer to the rapidly accessed row as an aggressor row and the rows containing bit flips as victim rows. </a:t>
            </a:r>
          </a:p>
          <a:p>
            <a:endParaRPr lang="en-US" b="0" dirty="0"/>
          </a:p>
          <a:p>
            <a:r>
              <a:rPr lang="en-US" b="0" dirty="0"/>
              <a:t>========</a:t>
            </a:r>
          </a:p>
          <a:p>
            <a:r>
              <a:rPr lang="en-US" b="0" dirty="0"/>
              <a:t>more polish text too close made better. More </a:t>
            </a:r>
            <a:r>
              <a:rPr lang="en-US" b="0" dirty="0" err="1"/>
              <a:t>col;orful</a:t>
            </a:r>
            <a:r>
              <a:rPr lang="en-US" b="0" dirty="0"/>
              <a:t>. Better figure too. </a:t>
            </a:r>
          </a:p>
        </p:txBody>
      </p:sp>
      <p:sp>
        <p:nvSpPr>
          <p:cNvPr id="4" name="Slide Number Placeholder 3"/>
          <p:cNvSpPr>
            <a:spLocks noGrp="1"/>
          </p:cNvSpPr>
          <p:nvPr>
            <p:ph type="sldNum" sz="quarter" idx="10"/>
          </p:nvPr>
        </p:nvSpPr>
        <p:spPr/>
        <p:txBody>
          <a:bodyPr/>
          <a:lstStyle/>
          <a:p>
            <a:fld id="{35E676A0-33B1-4B4B-B1AA-B0B917FCAA93}" type="slidenum">
              <a:rPr lang="en-US" smtClean="0"/>
              <a:t>5</a:t>
            </a:fld>
            <a:endParaRPr lang="en-US"/>
          </a:p>
        </p:txBody>
      </p:sp>
    </p:spTree>
    <p:extLst>
      <p:ext uri="{BB962C8B-B14F-4D97-AF65-F5344CB8AC3E}">
        <p14:creationId xmlns:p14="http://schemas.microsoft.com/office/powerpoint/2010/main" val="3885199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the DRAM background in the context of </a:t>
            </a:r>
            <a:r>
              <a:rPr lang="en-US" dirty="0" err="1"/>
              <a:t>RowHammer</a:t>
            </a:r>
            <a:r>
              <a:rPr lang="en-US" dirty="0"/>
              <a:t> bit flips and how they occur </a:t>
            </a:r>
          </a:p>
        </p:txBody>
      </p:sp>
      <p:sp>
        <p:nvSpPr>
          <p:cNvPr id="4" name="Slide Number Placeholder 3"/>
          <p:cNvSpPr>
            <a:spLocks noGrp="1"/>
          </p:cNvSpPr>
          <p:nvPr>
            <p:ph type="sldNum" sz="quarter" idx="10"/>
          </p:nvPr>
        </p:nvSpPr>
        <p:spPr/>
        <p:txBody>
          <a:bodyPr/>
          <a:lstStyle/>
          <a:p>
            <a:fld id="{35E676A0-33B1-4B4B-B1AA-B0B917FCAA93}" type="slidenum">
              <a:rPr lang="en-US" smtClean="0"/>
              <a:t>6</a:t>
            </a:fld>
            <a:endParaRPr lang="en-US"/>
          </a:p>
        </p:txBody>
      </p:sp>
    </p:spTree>
    <p:extLst>
      <p:ext uri="{BB962C8B-B14F-4D97-AF65-F5344CB8AC3E}">
        <p14:creationId xmlns:p14="http://schemas.microsoft.com/office/powerpoint/2010/main" val="2919338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DRAM is comprised of an array of cells that store data as charge, and are organized into rows </a:t>
            </a:r>
          </a:p>
        </p:txBody>
      </p:sp>
      <p:sp>
        <p:nvSpPr>
          <p:cNvPr id="4" name="Slide Number Placeholder 3"/>
          <p:cNvSpPr>
            <a:spLocks noGrp="1"/>
          </p:cNvSpPr>
          <p:nvPr>
            <p:ph type="sldNum" sz="quarter" idx="10"/>
          </p:nvPr>
        </p:nvSpPr>
        <p:spPr/>
        <p:txBody>
          <a:bodyPr/>
          <a:lstStyle/>
          <a:p>
            <a:fld id="{35E676A0-33B1-4B4B-B1AA-B0B917FCAA93}" type="slidenum">
              <a:rPr lang="en-US" smtClean="0"/>
              <a:t>7</a:t>
            </a:fld>
            <a:endParaRPr lang="en-US"/>
          </a:p>
        </p:txBody>
      </p:sp>
    </p:spTree>
    <p:extLst>
      <p:ext uri="{BB962C8B-B14F-4D97-AF65-F5344CB8AC3E}">
        <p14:creationId xmlns:p14="http://schemas.microsoft.com/office/powerpoint/2010/main" val="1282886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Each cell </a:t>
            </a:r>
            <a:r>
              <a:rPr lang="en-US" b="1" dirty="0"/>
              <a:t>encodes</a:t>
            </a:r>
            <a:r>
              <a:rPr lang="en-US" b="1" baseline="0" dirty="0"/>
              <a:t> </a:t>
            </a:r>
            <a:r>
              <a:rPr lang="en-US" baseline="0" dirty="0"/>
              <a:t>data in </a:t>
            </a:r>
            <a:r>
              <a:rPr lang="en-US" b="1" baseline="0" dirty="0"/>
              <a:t>fundamentally leaky </a:t>
            </a:r>
            <a:r>
              <a:rPr lang="en-US" b="0" baseline="0" dirty="0"/>
              <a:t>capacitors </a:t>
            </a:r>
            <a:r>
              <a:rPr lang="en-US" b="1" baseline="0" dirty="0"/>
              <a:t>[CLICK] </a:t>
            </a:r>
            <a:r>
              <a:rPr lang="en-US" b="0" baseline="0" dirty="0"/>
              <a:t>Here is a </a:t>
            </a:r>
            <a:r>
              <a:rPr lang="en-US" b="1" baseline="0" dirty="0"/>
              <a:t>simplified diagram </a:t>
            </a:r>
            <a:r>
              <a:rPr lang="en-US" b="0" baseline="0" dirty="0"/>
              <a:t>of a DRAM cell, where the capacitor in red stores the data and the access transistor gates access to the data</a:t>
            </a:r>
          </a:p>
          <a:p>
            <a:r>
              <a:rPr lang="en-US" b="1" baseline="0" dirty="0"/>
              <a:t>[CLICK]</a:t>
            </a:r>
          </a:p>
          <a:p>
            <a:r>
              <a:rPr lang="en-US" b="0" baseline="0" dirty="0"/>
              <a:t>There are a </a:t>
            </a:r>
            <a:r>
              <a:rPr lang="en-US" b="1" baseline="0" dirty="0"/>
              <a:t>number of leakage paths </a:t>
            </a:r>
            <a:r>
              <a:rPr lang="en-US" b="0" baseline="0" dirty="0"/>
              <a:t>by which charge can </a:t>
            </a:r>
            <a:r>
              <a:rPr lang="en-US" b="1" baseline="0" dirty="0"/>
              <a:t>enter or exit the capacitor</a:t>
            </a:r>
            <a:r>
              <a:rPr lang="en-US" b="0" baseline="0" dirty="0"/>
              <a:t>.</a:t>
            </a:r>
          </a:p>
          <a:p>
            <a:r>
              <a:rPr lang="en-US" b="1" baseline="0" dirty="0"/>
              <a:t>[CLICK]</a:t>
            </a:r>
          </a:p>
          <a:p>
            <a:r>
              <a:rPr lang="en-US" b="0" baseline="0" dirty="0"/>
              <a:t>The </a:t>
            </a:r>
            <a:r>
              <a:rPr lang="en-US" b="1" baseline="0" dirty="0"/>
              <a:t>important thing to note </a:t>
            </a:r>
            <a:r>
              <a:rPr lang="en-US" b="0" baseline="0" dirty="0"/>
              <a:t>is that stored data can be corrupted if too much charge leaks</a:t>
            </a:r>
          </a:p>
          <a:p>
            <a:r>
              <a:rPr lang="en-US" b="0" baseline="0" dirty="0"/>
              <a:t>Which is the </a:t>
            </a:r>
            <a:r>
              <a:rPr lang="en-US" b="1" baseline="0" dirty="0"/>
              <a:t>same as saying </a:t>
            </a:r>
            <a:r>
              <a:rPr lang="en-US" b="0" baseline="0" dirty="0"/>
              <a:t>if the </a:t>
            </a:r>
            <a:r>
              <a:rPr lang="en-US" b="1" baseline="0" dirty="0"/>
              <a:t>capacitor voltage degrades </a:t>
            </a:r>
            <a:r>
              <a:rPr lang="en-US" b="0" baseline="0" dirty="0"/>
              <a:t>too much</a:t>
            </a:r>
          </a:p>
          <a:p>
            <a:r>
              <a:rPr lang="en-US" b="1" baseline="0" dirty="0"/>
              <a:t>[END]</a:t>
            </a:r>
            <a:endParaRPr lang="en-US" b="1" dirty="0"/>
          </a:p>
        </p:txBody>
      </p:sp>
      <p:sp>
        <p:nvSpPr>
          <p:cNvPr id="4" name="Slide Number Placeholder 3"/>
          <p:cNvSpPr>
            <a:spLocks noGrp="1"/>
          </p:cNvSpPr>
          <p:nvPr>
            <p:ph type="sldNum" sz="quarter" idx="10"/>
          </p:nvPr>
        </p:nvSpPr>
        <p:spPr/>
        <p:txBody>
          <a:bodyPr/>
          <a:lstStyle/>
          <a:p>
            <a:fld id="{35E676A0-33B1-4B4B-B1AA-B0B917FCAA93}" type="slidenum">
              <a:rPr lang="en-US" smtClean="0"/>
              <a:t>8</a:t>
            </a:fld>
            <a:endParaRPr lang="en-US"/>
          </a:p>
        </p:txBody>
      </p:sp>
    </p:spTree>
    <p:extLst>
      <p:ext uri="{BB962C8B-B14F-4D97-AF65-F5344CB8AC3E}">
        <p14:creationId xmlns:p14="http://schemas.microsoft.com/office/powerpoint/2010/main" val="1967316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Here,</a:t>
            </a:r>
            <a:r>
              <a:rPr lang="en-US" baseline="0" dirty="0"/>
              <a:t> we have a </a:t>
            </a:r>
            <a:r>
              <a:rPr lang="en-US" b="1" baseline="0" dirty="0"/>
              <a:t>simplified diagram </a:t>
            </a:r>
            <a:r>
              <a:rPr lang="en-US" baseline="0" dirty="0"/>
              <a:t>of the </a:t>
            </a:r>
            <a:r>
              <a:rPr lang="en-US" b="1" baseline="0" dirty="0"/>
              <a:t>capacitor voltage over time</a:t>
            </a:r>
          </a:p>
          <a:p>
            <a:r>
              <a:rPr lang="en-US" b="0" baseline="0" dirty="0"/>
              <a:t>We see that the </a:t>
            </a:r>
            <a:r>
              <a:rPr lang="en-US" b="1" baseline="0" dirty="0"/>
              <a:t>voltage decreases </a:t>
            </a:r>
            <a:r>
              <a:rPr lang="en-US" b="0" baseline="0" dirty="0"/>
              <a:t>over time in an </a:t>
            </a:r>
            <a:r>
              <a:rPr lang="en-US" b="1" baseline="0" dirty="0"/>
              <a:t>exponential decay</a:t>
            </a:r>
            <a:r>
              <a:rPr lang="en-US" b="0" baseline="0" dirty="0"/>
              <a:t>.</a:t>
            </a:r>
          </a:p>
          <a:p>
            <a:r>
              <a:rPr lang="en-US" b="0" baseline="0" dirty="0"/>
              <a:t>There’s a threshold </a:t>
            </a:r>
            <a:r>
              <a:rPr lang="en-US" b="0" baseline="0" dirty="0" err="1"/>
              <a:t>Vmin</a:t>
            </a:r>
            <a:r>
              <a:rPr lang="en-US" b="0" baseline="0" dirty="0"/>
              <a:t> under which we can no longer guarantee that we will correctly read the data that was originally stored in the cell.</a:t>
            </a:r>
          </a:p>
          <a:p>
            <a:r>
              <a:rPr lang="en-US" b="1" baseline="0" dirty="0"/>
              <a:t>[CLICK]</a:t>
            </a:r>
          </a:p>
          <a:p>
            <a:r>
              <a:rPr lang="en-US" b="0" baseline="0" dirty="0"/>
              <a:t>As long as a cell’s voltage remains above this line, we consider this a retention success.</a:t>
            </a:r>
          </a:p>
          <a:p>
            <a:r>
              <a:rPr lang="en-US" b="1" baseline="0" dirty="0"/>
              <a:t>[CLICK]</a:t>
            </a:r>
          </a:p>
          <a:p>
            <a:r>
              <a:rPr lang="en-US" b="0" baseline="0" dirty="0"/>
              <a:t>However, as soon as the voltage drops below </a:t>
            </a:r>
            <a:r>
              <a:rPr lang="en-US" b="0" baseline="0" dirty="0" err="1"/>
              <a:t>Vmin</a:t>
            </a:r>
            <a:r>
              <a:rPr lang="en-US" b="0" baseline="0" dirty="0"/>
              <a:t>, we consider this a retention failure</a:t>
            </a:r>
          </a:p>
          <a:p>
            <a:endParaRPr lang="en-US" b="1" baseline="0" dirty="0"/>
          </a:p>
          <a:p>
            <a:r>
              <a:rPr lang="en-US" b="0" baseline="0" dirty="0"/>
              <a:t>In order to prevent failures from charge leakage known as retention failures, [CLICK] periodic refresh operations are issued to recharge the capacitor voltage. [CLICK] The interval between refresh commands are referred to as the refresh window. </a:t>
            </a:r>
          </a:p>
          <a:p>
            <a:endParaRPr lang="en-US" b="1" baseline="0" dirty="0"/>
          </a:p>
          <a:p>
            <a:endParaRPr lang="en-US" b="0" baseline="0" dirty="0"/>
          </a:p>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9</a:t>
            </a:fld>
            <a:endParaRPr lang="en-US"/>
          </a:p>
        </p:txBody>
      </p:sp>
    </p:spTree>
    <p:extLst>
      <p:ext uri="{BB962C8B-B14F-4D97-AF65-F5344CB8AC3E}">
        <p14:creationId xmlns:p14="http://schemas.microsoft.com/office/powerpoint/2010/main" val="1463928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lets take a look at this diagram in the context of a </a:t>
            </a:r>
            <a:r>
              <a:rPr lang="en-US" b="0" dirty="0" err="1"/>
              <a:t>RowHammer</a:t>
            </a:r>
            <a:r>
              <a:rPr lang="en-US" b="0" dirty="0"/>
              <a:t> attack. </a:t>
            </a:r>
          </a:p>
          <a:p>
            <a:endParaRPr lang="en-US" b="0" dirty="0"/>
          </a:p>
          <a:p>
            <a:r>
              <a:rPr lang="en-US" b="0" dirty="0"/>
              <a:t>[CLICK] If enough activations are issued to a nearby row within a refresh window, the charge leakage rate can be accelerated to the point of failure. </a:t>
            </a:r>
          </a:p>
          <a:p>
            <a:r>
              <a:rPr lang="en-US" b="0" dirty="0"/>
              <a:t>Subsequent refresh commands now see this bit as a 0 value and maintain the discharged state of the cell </a:t>
            </a:r>
          </a:p>
        </p:txBody>
      </p:sp>
      <p:sp>
        <p:nvSpPr>
          <p:cNvPr id="4" name="Slide Number Placeholder 3"/>
          <p:cNvSpPr>
            <a:spLocks noGrp="1"/>
          </p:cNvSpPr>
          <p:nvPr>
            <p:ph type="sldNum" sz="quarter" idx="10"/>
          </p:nvPr>
        </p:nvSpPr>
        <p:spPr/>
        <p:txBody>
          <a:bodyPr/>
          <a:lstStyle/>
          <a:p>
            <a:fld id="{35E676A0-33B1-4B4B-B1AA-B0B917FCAA93}" type="slidenum">
              <a:rPr lang="en-US" smtClean="0"/>
              <a:t>10</a:t>
            </a:fld>
            <a:endParaRPr lang="en-US"/>
          </a:p>
        </p:txBody>
      </p:sp>
    </p:spTree>
    <p:extLst>
      <p:ext uri="{BB962C8B-B14F-4D97-AF65-F5344CB8AC3E}">
        <p14:creationId xmlns:p14="http://schemas.microsoft.com/office/powerpoint/2010/main" val="3041849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that due to manufacturing variation in DRAM circuit elements, [CLICK] different cells are affected by </a:t>
            </a:r>
            <a:r>
              <a:rPr lang="en-US" b="0" dirty="0" err="1"/>
              <a:t>RowHammer</a:t>
            </a:r>
            <a:r>
              <a:rPr lang="en-US" b="0" dirty="0"/>
              <a:t> at varying degrees. We see that we are able to Induce a </a:t>
            </a:r>
            <a:r>
              <a:rPr lang="en-US" b="0" dirty="0" err="1"/>
              <a:t>RowHammer</a:t>
            </a:r>
            <a:r>
              <a:rPr lang="en-US" b="0" dirty="0"/>
              <a:t> bit flip in the cells represented by the black and blue curves but not the green curve</a:t>
            </a:r>
          </a:p>
          <a:p>
            <a:endParaRPr lang="en-US" b="0" dirty="0"/>
          </a:p>
          <a:p>
            <a:endParaRPr lang="en-US" b="0" dirty="0"/>
          </a:p>
          <a:p>
            <a:r>
              <a:rPr lang="en-US" b="0" dirty="0"/>
              <a:t>=======</a:t>
            </a:r>
          </a:p>
        </p:txBody>
      </p:sp>
      <p:sp>
        <p:nvSpPr>
          <p:cNvPr id="4" name="Slide Number Placeholder 3"/>
          <p:cNvSpPr>
            <a:spLocks noGrp="1"/>
          </p:cNvSpPr>
          <p:nvPr>
            <p:ph type="sldNum" sz="quarter" idx="10"/>
          </p:nvPr>
        </p:nvSpPr>
        <p:spPr/>
        <p:txBody>
          <a:bodyPr/>
          <a:lstStyle/>
          <a:p>
            <a:fld id="{35E676A0-33B1-4B4B-B1AA-B0B917FCAA93}" type="slidenum">
              <a:rPr lang="en-US" smtClean="0"/>
              <a:t>11</a:t>
            </a:fld>
            <a:endParaRPr lang="en-US"/>
          </a:p>
        </p:txBody>
      </p:sp>
    </p:spTree>
    <p:extLst>
      <p:ext uri="{BB962C8B-B14F-4D97-AF65-F5344CB8AC3E}">
        <p14:creationId xmlns:p14="http://schemas.microsoft.com/office/powerpoint/2010/main" val="24246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the motivation and the goal of our work </a:t>
            </a:r>
          </a:p>
        </p:txBody>
      </p:sp>
      <p:sp>
        <p:nvSpPr>
          <p:cNvPr id="4" name="Slide Number Placeholder 3"/>
          <p:cNvSpPr>
            <a:spLocks noGrp="1"/>
          </p:cNvSpPr>
          <p:nvPr>
            <p:ph type="sldNum" sz="quarter" idx="10"/>
          </p:nvPr>
        </p:nvSpPr>
        <p:spPr/>
        <p:txBody>
          <a:bodyPr/>
          <a:lstStyle/>
          <a:p>
            <a:fld id="{35E676A0-33B1-4B4B-B1AA-B0B917FCAA93}" type="slidenum">
              <a:rPr lang="en-US" smtClean="0"/>
              <a:t>12</a:t>
            </a:fld>
            <a:endParaRPr lang="en-US"/>
          </a:p>
        </p:txBody>
      </p:sp>
    </p:spTree>
    <p:extLst>
      <p:ext uri="{BB962C8B-B14F-4D97-AF65-F5344CB8AC3E}">
        <p14:creationId xmlns:p14="http://schemas.microsoft.com/office/powerpoint/2010/main" val="2145205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for this study is that </a:t>
            </a:r>
          </a:p>
          <a:p>
            <a:r>
              <a:rPr lang="en-US" dirty="0"/>
              <a:t>[CLICK] denser DRAM chips are more vulnerable to </a:t>
            </a:r>
            <a:r>
              <a:rPr lang="en-US" dirty="0" err="1"/>
              <a:t>RowHammer</a:t>
            </a:r>
            <a:endParaRPr lang="en-US" dirty="0"/>
          </a:p>
          <a:p>
            <a:r>
              <a:rPr lang="en-US" dirty="0"/>
              <a:t>[CLICK] Three prior works provide </a:t>
            </a:r>
            <a:r>
              <a:rPr lang="en-US" dirty="0" err="1"/>
              <a:t>RowHammer</a:t>
            </a:r>
            <a:r>
              <a:rPr lang="en-US" dirty="0"/>
              <a:t> characterization data on real DRAM chips. </a:t>
            </a:r>
          </a:p>
          <a:p>
            <a:r>
              <a:rPr lang="en-US" dirty="0"/>
              <a:t>[CLICK] However, there is no comprehensive experimental study that demonstrates how the </a:t>
            </a:r>
            <a:r>
              <a:rPr lang="en-US" dirty="0" err="1"/>
              <a:t>RowHammer</a:t>
            </a:r>
            <a:r>
              <a:rPr lang="en-US" dirty="0"/>
              <a:t> vulnerability scales across DRAM types and technology node generations and as DRAM chips become more dense </a:t>
            </a:r>
          </a:p>
          <a:p>
            <a:r>
              <a:rPr lang="en-US" dirty="0"/>
              <a:t>[CLICK] Therefore it is hard to identify whether current mitigation mechanisms will remain viable for future DRAM chips that are likely to be more vulnerable to </a:t>
            </a:r>
            <a:r>
              <a:rPr lang="en-US" dirty="0" err="1"/>
              <a:t>RowHammer</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13</a:t>
            </a:fld>
            <a:endParaRPr lang="en-US"/>
          </a:p>
        </p:txBody>
      </p:sp>
    </p:spTree>
    <p:extLst>
      <p:ext uri="{BB962C8B-B14F-4D97-AF65-F5344CB8AC3E}">
        <p14:creationId xmlns:p14="http://schemas.microsoft.com/office/powerpoint/2010/main" val="16836474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work is to </a:t>
            </a:r>
          </a:p>
          <a:p>
            <a:r>
              <a:rPr lang="en-US" dirty="0"/>
              <a:t>[CLICK] First, experimentally demonstrate how vulnerable modern DRAM chips are to </a:t>
            </a:r>
            <a:r>
              <a:rPr lang="en-US" dirty="0" err="1"/>
              <a:t>RowHammer</a:t>
            </a:r>
            <a:r>
              <a:rPr lang="en-US" dirty="0"/>
              <a:t> and predict how this vulnerability will scale going forward and</a:t>
            </a:r>
          </a:p>
          <a:p>
            <a:r>
              <a:rPr lang="en-US" dirty="0"/>
              <a:t>[CLICK] Second, we want to study the viability of current mitigation mechanisms on more vulnerable chips. </a:t>
            </a:r>
          </a:p>
          <a:p>
            <a:endParaRPr lang="en-US" dirty="0"/>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14</a:t>
            </a:fld>
            <a:endParaRPr lang="en-US"/>
          </a:p>
        </p:txBody>
      </p:sp>
    </p:spTree>
    <p:extLst>
      <p:ext uri="{BB962C8B-B14F-4D97-AF65-F5344CB8AC3E}">
        <p14:creationId xmlns:p14="http://schemas.microsoft.com/office/powerpoint/2010/main" val="26818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present our experimental methodology for DRAM characterization</a:t>
            </a:r>
          </a:p>
        </p:txBody>
      </p:sp>
      <p:sp>
        <p:nvSpPr>
          <p:cNvPr id="4" name="Slide Number Placeholder 3"/>
          <p:cNvSpPr>
            <a:spLocks noGrp="1"/>
          </p:cNvSpPr>
          <p:nvPr>
            <p:ph type="sldNum" sz="quarter" idx="10"/>
          </p:nvPr>
        </p:nvSpPr>
        <p:spPr/>
        <p:txBody>
          <a:bodyPr/>
          <a:lstStyle/>
          <a:p>
            <a:fld id="{35E676A0-33B1-4B4B-B1AA-B0B917FCAA93}" type="slidenum">
              <a:rPr lang="en-US" smtClean="0"/>
              <a:t>15</a:t>
            </a:fld>
            <a:endParaRPr lang="en-US"/>
          </a:p>
        </p:txBody>
      </p:sp>
    </p:spTree>
    <p:extLst>
      <p:ext uri="{BB962C8B-B14F-4D97-AF65-F5344CB8AC3E}">
        <p14:creationId xmlns:p14="http://schemas.microsoft.com/office/powerpoint/2010/main" val="3424051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fld id="{35E676A0-33B1-4B4B-B1AA-B0B917FCAA93}" type="slidenum">
              <a:rPr lang="en-US" smtClean="0"/>
              <a:t>16</a:t>
            </a:fld>
            <a:endParaRPr lang="en-US"/>
          </a:p>
        </p:txBody>
      </p:sp>
    </p:spTree>
    <p:extLst>
      <p:ext uri="{BB962C8B-B14F-4D97-AF65-F5344CB8AC3E}">
        <p14:creationId xmlns:p14="http://schemas.microsoft.com/office/powerpoint/2010/main" val="275500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17</a:t>
            </a:fld>
            <a:endParaRPr lang="en-US"/>
          </a:p>
        </p:txBody>
      </p:sp>
    </p:spTree>
    <p:extLst>
      <p:ext uri="{BB962C8B-B14F-4D97-AF65-F5344CB8AC3E}">
        <p14:creationId xmlns:p14="http://schemas.microsoft.com/office/powerpoint/2010/main" val="12662159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To characterize our DRAM chips at worst-case conditions we take two measures: </a:t>
            </a:r>
          </a:p>
          <a:p>
            <a:r>
              <a:rPr lang="en-US" dirty="0"/>
              <a:t>[CLICK] First, we prevent external sources of interference such that the core loop of testing (or the code sequence that repeatedly activates rows) can run consistently as desired and without interruptions </a:t>
            </a:r>
          </a:p>
          <a:p>
            <a:r>
              <a:rPr lang="en-US" dirty="0"/>
              <a:t>[CLICK] During the core loop of testing, we disable </a:t>
            </a:r>
          </a:p>
          <a:p>
            <a:r>
              <a:rPr lang="en-US" dirty="0"/>
              <a:t>[CLICK] DRAM refresh so the victim rows are not refreshed during a </a:t>
            </a:r>
            <a:r>
              <a:rPr lang="en-US" dirty="0" err="1"/>
              <a:t>RowHammer</a:t>
            </a:r>
            <a:r>
              <a:rPr lang="en-US" dirty="0"/>
              <a:t> test, </a:t>
            </a:r>
          </a:p>
          <a:p>
            <a:r>
              <a:rPr lang="en-US" dirty="0"/>
              <a:t>[CLICK] DRAM calibration events to minimize variation in test timings</a:t>
            </a:r>
          </a:p>
          <a:p>
            <a:r>
              <a:rPr lang="en-US" dirty="0"/>
              <a:t>[CLICK] and </a:t>
            </a:r>
            <a:r>
              <a:rPr lang="en-US" dirty="0" err="1"/>
              <a:t>RowHammer</a:t>
            </a:r>
            <a:r>
              <a:rPr lang="en-US" dirty="0"/>
              <a:t> mitigation mechanisms to ensure that we can directly observe circuit-level bit flips such that we can make conclusions about DRAM vulnerability to </a:t>
            </a:r>
            <a:r>
              <a:rPr lang="en-US" dirty="0" err="1"/>
              <a:t>RowHammer</a:t>
            </a:r>
            <a:r>
              <a:rPr lang="en-US" dirty="0"/>
              <a:t> at the circuit technology level rather than the system level. </a:t>
            </a:r>
          </a:p>
          <a:p>
            <a:r>
              <a:rPr lang="en-US" dirty="0"/>
              <a:t>[CLICK] we also ensure that the core loop of our test runs for shorter than the refresh window to prevent retention failures from interfering with our results</a:t>
            </a:r>
          </a:p>
          <a:p>
            <a:r>
              <a:rPr lang="en-US" dirty="0"/>
              <a:t>[CLICK] Second, we try to issue the worst-case access sequence for inducing </a:t>
            </a:r>
            <a:r>
              <a:rPr lang="en-US" dirty="0" err="1"/>
              <a:t>RowHammer</a:t>
            </a:r>
            <a:r>
              <a:rPr lang="en-US" dirty="0"/>
              <a:t> bit flips</a:t>
            </a:r>
          </a:p>
          <a:p>
            <a:r>
              <a:rPr lang="en-US" dirty="0"/>
              <a:t>[CLICK] we construct the worst-case access sequence based on observations from prior work</a:t>
            </a:r>
          </a:p>
          <a:p>
            <a:r>
              <a:rPr lang="en-US" dirty="0"/>
              <a:t>[CLICK] Using these observations, we test each row’s worst-case vulnerability to </a:t>
            </a:r>
            <a:r>
              <a:rPr lang="en-US" dirty="0" err="1"/>
              <a:t>RowHammer</a:t>
            </a:r>
            <a:r>
              <a:rPr lang="en-US" dirty="0"/>
              <a:t> by repeatedly accessing the two directly physically-adjacent rows as fast as possible</a:t>
            </a:r>
          </a:p>
          <a:p>
            <a:r>
              <a:rPr lang="en-US" dirty="0"/>
              <a:t>[CLICK] We refer to our paper for more details on the worst-case access sequence </a:t>
            </a:r>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fld id="{35E676A0-33B1-4B4B-B1AA-B0B917FCAA93}" type="slidenum">
              <a:rPr lang="en-US" smtClean="0"/>
              <a:t>18</a:t>
            </a:fld>
            <a:endParaRPr lang="en-US"/>
          </a:p>
        </p:txBody>
      </p:sp>
    </p:spTree>
    <p:extLst>
      <p:ext uri="{BB962C8B-B14F-4D97-AF65-F5344CB8AC3E}">
        <p14:creationId xmlns:p14="http://schemas.microsoft.com/office/powerpoint/2010/main" val="42522085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 our </a:t>
            </a:r>
            <a:r>
              <a:rPr lang="en-US" dirty="0" err="1"/>
              <a:t>RowHammer</a:t>
            </a:r>
            <a:r>
              <a:rPr lang="en-US" dirty="0"/>
              <a:t> characterization test using a DRAM diagram and a snippet of pseudocode.</a:t>
            </a:r>
          </a:p>
          <a:p>
            <a:r>
              <a:rPr lang="en-US" dirty="0"/>
              <a:t>To test each row in DRAM, we run the following sequence</a:t>
            </a:r>
          </a:p>
          <a:p>
            <a:r>
              <a:rPr lang="en-US" dirty="0"/>
              <a:t>[CLICK] first we set that row as the victim row in which we will induce </a:t>
            </a:r>
            <a:r>
              <a:rPr lang="en-US" dirty="0" err="1"/>
              <a:t>RowHammer</a:t>
            </a:r>
            <a:r>
              <a:rPr lang="en-US" dirty="0"/>
              <a:t> bit flips</a:t>
            </a:r>
          </a:p>
          <a:p>
            <a:r>
              <a:rPr lang="en-US" dirty="0"/>
              <a:t>[CLICK] we then select the two physically-adjacent rows as aggressor rows which we will repeatedly access </a:t>
            </a:r>
          </a:p>
          <a:p>
            <a:r>
              <a:rPr lang="en-US" dirty="0"/>
              <a:t>[CLICK] we then disable refresh to prevent interruptions in the core loop of our test from refresh operations</a:t>
            </a:r>
          </a:p>
          <a:p>
            <a:r>
              <a:rPr lang="en-US" dirty="0"/>
              <a:t>[CLICK] We then refresh the victim row so that we are inducing </a:t>
            </a:r>
            <a:r>
              <a:rPr lang="en-US" dirty="0" err="1"/>
              <a:t>RowHammer</a:t>
            </a:r>
            <a:r>
              <a:rPr lang="en-US" dirty="0"/>
              <a:t> bit flips on a fully charged row and minimizing interference from charge variation in the cells</a:t>
            </a:r>
          </a:p>
          <a:p>
            <a:r>
              <a:rPr lang="en-US" dirty="0"/>
              <a:t>[CLICK] </a:t>
            </a:r>
          </a:p>
          <a:p>
            <a:endParaRPr lang="en-US" dirty="0"/>
          </a:p>
          <a:p>
            <a:endParaRPr lang="en-US" dirty="0"/>
          </a:p>
          <a:p>
            <a:endParaRPr lang="en-US" dirty="0"/>
          </a:p>
          <a:p>
            <a:r>
              <a:rPr lang="en-US" dirty="0"/>
              <a:t>=======</a:t>
            </a:r>
          </a:p>
          <a:p>
            <a:r>
              <a:rPr lang="en-US" dirty="0"/>
              <a:t>HC defined more clearly somewhere </a:t>
            </a:r>
          </a:p>
        </p:txBody>
      </p:sp>
      <p:sp>
        <p:nvSpPr>
          <p:cNvPr id="4" name="Slide Number Placeholder 3"/>
          <p:cNvSpPr>
            <a:spLocks noGrp="1"/>
          </p:cNvSpPr>
          <p:nvPr>
            <p:ph type="sldNum" sz="quarter" idx="10"/>
          </p:nvPr>
        </p:nvSpPr>
        <p:spPr/>
        <p:txBody>
          <a:bodyPr/>
          <a:lstStyle/>
          <a:p>
            <a:fld id="{35E676A0-33B1-4B4B-B1AA-B0B917FCAA93}" type="slidenum">
              <a:rPr lang="en-US" smtClean="0"/>
              <a:t>19</a:t>
            </a:fld>
            <a:endParaRPr lang="en-US"/>
          </a:p>
        </p:txBody>
      </p:sp>
    </p:spTree>
    <p:extLst>
      <p:ext uri="{BB962C8B-B14F-4D97-AF65-F5344CB8AC3E}">
        <p14:creationId xmlns:p14="http://schemas.microsoft.com/office/powerpoint/2010/main" val="28971537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[FORTH&amp;BACK] then induce </a:t>
            </a:r>
            <a:r>
              <a:rPr lang="en-US" dirty="0" err="1"/>
              <a:t>RowHammer</a:t>
            </a:r>
            <a:r>
              <a:rPr lang="en-US" dirty="0"/>
              <a:t> bit flips in our core test loop by alternating accesses to the aggressor rows </a:t>
            </a:r>
          </a:p>
          <a:p>
            <a:r>
              <a:rPr lang="en-US" dirty="0"/>
              <a:t>[CLICK]  note that 1 hammer, which we call HC, refers to two accesses. One to each of the aggressors</a:t>
            </a:r>
          </a:p>
          <a:p>
            <a:r>
              <a:rPr lang="en-US" dirty="0"/>
              <a:t>[CLICK] After hammering a prescribed number of times. We then enable DRAM refresh to prevent further retention failures</a:t>
            </a:r>
          </a:p>
          <a:p>
            <a:r>
              <a:rPr lang="en-US" dirty="0"/>
              <a:t>[CLICK] and record the resulting </a:t>
            </a:r>
            <a:r>
              <a:rPr lang="en-US" dirty="0" err="1"/>
              <a:t>RowHammer</a:t>
            </a:r>
            <a:r>
              <a:rPr lang="en-US" dirty="0"/>
              <a:t> bit flips for analysis</a:t>
            </a:r>
          </a:p>
          <a:p>
            <a:r>
              <a:rPr lang="en-US" dirty="0"/>
              <a:t>[CLICK] Finally, we restore the bit flips to their original values</a:t>
            </a:r>
          </a:p>
          <a:p>
            <a:r>
              <a:rPr lang="en-US" dirty="0"/>
              <a:t>[CLICK]</a:t>
            </a:r>
          </a:p>
          <a:p>
            <a:r>
              <a:rPr lang="en-US" dirty="0"/>
              <a:t>[CLICK] We repeat this sequence for all rows in the DRAM chip</a:t>
            </a:r>
          </a:p>
          <a:p>
            <a:r>
              <a:rPr lang="en-US" dirty="0"/>
              <a:t>[CLICK]</a:t>
            </a:r>
          </a:p>
        </p:txBody>
      </p:sp>
      <p:sp>
        <p:nvSpPr>
          <p:cNvPr id="4" name="Slide Number Placeholder 3"/>
          <p:cNvSpPr>
            <a:spLocks noGrp="1"/>
          </p:cNvSpPr>
          <p:nvPr>
            <p:ph type="sldNum" sz="quarter" idx="10"/>
          </p:nvPr>
        </p:nvSpPr>
        <p:spPr/>
        <p:txBody>
          <a:bodyPr/>
          <a:lstStyle/>
          <a:p>
            <a:fld id="{35E676A0-33B1-4B4B-B1AA-B0B917FCAA93}" type="slidenum">
              <a:rPr lang="en-US" smtClean="0"/>
              <a:t>20</a:t>
            </a:fld>
            <a:endParaRPr lang="en-US"/>
          </a:p>
        </p:txBody>
      </p:sp>
    </p:spTree>
    <p:extLst>
      <p:ext uri="{BB962C8B-B14F-4D97-AF65-F5344CB8AC3E}">
        <p14:creationId xmlns:p14="http://schemas.microsoft.com/office/powerpoint/2010/main" val="19409024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go into our characterization results </a:t>
            </a:r>
          </a:p>
        </p:txBody>
      </p:sp>
      <p:sp>
        <p:nvSpPr>
          <p:cNvPr id="4" name="Slide Number Placeholder 3"/>
          <p:cNvSpPr>
            <a:spLocks noGrp="1"/>
          </p:cNvSpPr>
          <p:nvPr>
            <p:ph type="sldNum" sz="quarter" idx="10"/>
          </p:nvPr>
        </p:nvSpPr>
        <p:spPr/>
        <p:txBody>
          <a:bodyPr/>
          <a:lstStyle/>
          <a:p>
            <a:fld id="{35E676A0-33B1-4B4B-B1AA-B0B917FCAA93}" type="slidenum">
              <a:rPr lang="en-US" smtClean="0"/>
              <a:t>21</a:t>
            </a:fld>
            <a:endParaRPr lang="en-US"/>
          </a:p>
        </p:txBody>
      </p:sp>
    </p:spTree>
    <p:extLst>
      <p:ext uri="{BB962C8B-B14F-4D97-AF65-F5344CB8AC3E}">
        <p14:creationId xmlns:p14="http://schemas.microsoft.com/office/powerpoint/2010/main" val="21035595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go into our detailed results, I will present 3 key takeaways from our experimental </a:t>
            </a:r>
            <a:r>
              <a:rPr lang="en-US" dirty="0" err="1"/>
              <a:t>charactierzation</a:t>
            </a:r>
            <a:r>
              <a:rPr lang="en-US" dirty="0"/>
              <a:t> study of over 1500 chips.</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People may ask for more data for "farther away from the victim row" (how many rows per aggressor are affected)</a:t>
            </a:r>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22</a:t>
            </a:fld>
            <a:endParaRPr lang="en-US"/>
          </a:p>
        </p:txBody>
      </p:sp>
    </p:spTree>
    <p:extLst>
      <p:ext uri="{BB962C8B-B14F-4D97-AF65-F5344CB8AC3E}">
        <p14:creationId xmlns:p14="http://schemas.microsoft.com/office/powerpoint/2010/main" val="13219167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The first question we want to answer is "Can we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of our DRAM chips?"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we are able to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chips we test except many DDR3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of the total set of chips, 84% are vulnerable. The remaining 16% are of DDR3 DRAM types.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a:t>
            </a:r>
            <a:r>
              <a:rPr lang="en-US" sz="1200" b="1" dirty="0" err="1">
                <a:latin typeface="Cambria" panose="02040503050406030204" pitchFamily="18" charset="0"/>
              </a:rPr>
              <a:t>Wtihin</a:t>
            </a:r>
            <a:r>
              <a:rPr lang="en-US" sz="1200" b="1" dirty="0">
                <a:latin typeface="Cambria" panose="02040503050406030204" pitchFamily="18" charset="0"/>
              </a:rPr>
              <a:t> DDR3-old chips, we find only 12%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Within DDR3-new chips, we find 65%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conclude that Newer DRAM chips are more vulnerable to </a:t>
            </a:r>
            <a:r>
              <a:rPr lang="en-US" sz="1200" b="1" dirty="0" err="1">
                <a:latin typeface="Cambria" panose="02040503050406030204" pitchFamily="18" charset="0"/>
              </a:rPr>
              <a:t>RowHammer</a:t>
            </a:r>
            <a:r>
              <a:rPr lang="en-US" sz="1200" b="1" dirty="0">
                <a:latin typeface="Cambria" panose="02040503050406030204" pitchFamily="18" charset="0"/>
              </a:rPr>
              <a:t> </a:t>
            </a:r>
            <a:r>
              <a:rPr lang="en-US" sz="1200" b="0" i="0" kern="1200" dirty="0">
                <a:solidFill>
                  <a:schemeClr val="tx1"/>
                </a:solidFill>
                <a:effectLst/>
                <a:latin typeface="+mn-lt"/>
                <a:ea typeface="+mn-ea"/>
                <a:cs typeface="+mn-cs"/>
              </a:rPr>
              <a:t>based on the increasing percentage from DDR3-old to DDR3-new, the fact that all other newer chips are vulnerable</a:t>
            </a:r>
            <a:r>
              <a:rPr lang="en-US" sz="1200" dirty="0">
                <a:latin typeface="Cambria" panose="02040503050406030204" pitchFamily="18" charset="0"/>
              </a:rPr>
              <a:t>, and also as we will show later.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charset="0"/>
              <a:ea typeface="Cambria" charset="0"/>
              <a:cs typeface="Cambri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charset="0"/>
                <a:ea typeface="Cambria" charset="0"/>
                <a:cs typeface="Cambria" charset="0"/>
              </a:rPr>
              <a:t>In the remaining characterization results, we </a:t>
            </a:r>
            <a:r>
              <a:rPr lang="en-US" sz="1200" b="1" dirty="0">
                <a:solidFill>
                  <a:schemeClr val="accent5">
                    <a:lumMod val="75000"/>
                  </a:schemeClr>
                </a:solidFill>
                <a:latin typeface="Cambria" charset="0"/>
                <a:ea typeface="Cambria" charset="0"/>
                <a:cs typeface="Cambria" charset="0"/>
              </a:rPr>
              <a:t>only</a:t>
            </a:r>
            <a:r>
              <a:rPr lang="en-US" sz="1200" b="1" dirty="0">
                <a:latin typeface="Cambria" charset="0"/>
                <a:ea typeface="Cambria" charset="0"/>
                <a:cs typeface="Cambria" charset="0"/>
              </a:rPr>
              <a:t> show results for chips that we can induce </a:t>
            </a:r>
            <a:r>
              <a:rPr lang="en-US" sz="1200" b="1" dirty="0">
                <a:solidFill>
                  <a:schemeClr val="accent5">
                    <a:lumMod val="75000"/>
                  </a:schemeClr>
                </a:solidFill>
                <a:latin typeface="Cambria" charset="0"/>
                <a:ea typeface="Cambria" charset="0"/>
                <a:cs typeface="Cambria" charset="0"/>
              </a:rPr>
              <a:t>enough</a:t>
            </a:r>
            <a:r>
              <a:rPr lang="en-US" sz="1200" b="1" dirty="0">
                <a:latin typeface="Cambria" charset="0"/>
                <a:ea typeface="Cambria" charset="0"/>
                <a:cs typeface="Cambria" charset="0"/>
              </a:rPr>
              <a:t> </a:t>
            </a:r>
            <a:r>
              <a:rPr lang="en-US" sz="1200" b="1" dirty="0" err="1">
                <a:latin typeface="Cambria" charset="0"/>
                <a:ea typeface="Cambria" charset="0"/>
                <a:cs typeface="Cambria" charset="0"/>
              </a:rPr>
              <a:t>RowHammer</a:t>
            </a:r>
            <a:r>
              <a:rPr lang="en-US" sz="1200" b="1" dirty="0">
                <a:latin typeface="Cambria" charset="0"/>
                <a:ea typeface="Cambria" charset="0"/>
                <a:cs typeface="Cambria" charset="0"/>
              </a:rPr>
              <a:t> bit flips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Potentially describe the outlier </a:t>
            </a:r>
            <a:r>
              <a:rPr lang="en-US" dirty="0" err="1"/>
              <a:t>mfr</a:t>
            </a:r>
            <a:r>
              <a:rPr lang="en-US" dirty="0"/>
              <a:t> a. </a:t>
            </a:r>
          </a:p>
        </p:txBody>
      </p:sp>
      <p:sp>
        <p:nvSpPr>
          <p:cNvPr id="4" name="Slide Number Placeholder 3"/>
          <p:cNvSpPr>
            <a:spLocks noGrp="1"/>
          </p:cNvSpPr>
          <p:nvPr>
            <p:ph type="sldNum" sz="quarter" idx="5"/>
          </p:nvPr>
        </p:nvSpPr>
        <p:spPr/>
        <p:txBody>
          <a:bodyPr/>
          <a:lstStyle/>
          <a:p>
            <a:fld id="{35E676A0-33B1-4B4B-B1AA-B0B917FCAA93}" type="slidenum">
              <a:rPr lang="en-US" smtClean="0"/>
              <a:t>23</a:t>
            </a:fld>
            <a:endParaRPr lang="en-US"/>
          </a:p>
        </p:txBody>
      </p:sp>
    </p:spTree>
    <p:extLst>
      <p:ext uri="{BB962C8B-B14F-4D97-AF65-F5344CB8AC3E}">
        <p14:creationId xmlns:p14="http://schemas.microsoft.com/office/powerpoint/2010/main" val="28976162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inLibertineTI"/>
              </a:rPr>
              <a:t>The second question we want to answer is "Are some data patterns more effective in inducing </a:t>
            </a:r>
            <a:r>
              <a:rPr lang="en-US" sz="1200" dirty="0" err="1">
                <a:latin typeface="LinLibertineTI"/>
              </a:rPr>
              <a:t>RowHammer</a:t>
            </a:r>
            <a:r>
              <a:rPr lang="en-US" sz="1200" dirty="0">
                <a:latin typeface="LinLibertineTI"/>
              </a:rPr>
              <a:t> bit flips than others?"</a:t>
            </a:r>
          </a:p>
          <a:p>
            <a:endParaRPr lang="en-US" sz="1200" dirty="0">
              <a:latin typeface="LinLibertineTI"/>
            </a:endParaRPr>
          </a:p>
          <a:p>
            <a:r>
              <a:rPr lang="en-US" sz="1200" dirty="0">
                <a:latin typeface="LinLibertineTI"/>
              </a:rPr>
              <a:t>[CLICK] We test several data patterns that are typically examined in prior work to identify the worst-case data pattern for inducing </a:t>
            </a:r>
            <a:r>
              <a:rPr lang="en-US" sz="1200" dirty="0" err="1">
                <a:latin typeface="LinLibertineTI"/>
              </a:rPr>
              <a:t>RowHammer</a:t>
            </a:r>
            <a:r>
              <a:rPr lang="en-US" sz="1200" dirty="0">
                <a:latin typeface="LinLibertineTI"/>
              </a:rPr>
              <a:t> bit flips</a:t>
            </a:r>
          </a:p>
          <a:p>
            <a:endParaRPr lang="en-US" sz="1200" dirty="0">
              <a:latin typeface="LinLibertineTI"/>
            </a:endParaRPr>
          </a:p>
          <a:p>
            <a:r>
              <a:rPr lang="en-US" sz="1200" dirty="0">
                <a:latin typeface="LinLibertineTI"/>
              </a:rPr>
              <a:t>[CLICK] We find that the worst-case data pattern is consistent across chips of the same manufacturer and DRAM type-node configuration</a:t>
            </a:r>
          </a:p>
          <a:p>
            <a:endParaRPr lang="en-US" sz="1200" dirty="0">
              <a:latin typeface="LinLibertineTI"/>
            </a:endParaRPr>
          </a:p>
          <a:p>
            <a:r>
              <a:rPr lang="en-US" sz="1200" dirty="0">
                <a:latin typeface="LinLibertineTI"/>
              </a:rPr>
              <a:t>[CLICK] and we use the worst-case data pattern per DRAM chip to characterize each chip at worst-case conditions and minimize the extensive testing time </a:t>
            </a:r>
          </a:p>
          <a:p>
            <a:endParaRPr lang="en-US" sz="1200" dirty="0">
              <a:latin typeface="LinLibertineTI"/>
            </a:endParaRPr>
          </a:p>
          <a:p>
            <a:r>
              <a:rPr lang="en-US" sz="1200" dirty="0">
                <a:latin typeface="LinLibertineTI"/>
              </a:rPr>
              <a:t>[CLICK] We refer to our paper for more detail </a:t>
            </a:r>
          </a:p>
          <a:p>
            <a:endParaRPr lang="en-US" sz="1200" dirty="0">
              <a:latin typeface="LinLibertineTI"/>
            </a:endParaRPr>
          </a:p>
          <a:p>
            <a:endParaRPr lang="en-US" sz="1200" dirty="0">
              <a:latin typeface="LinLibertineTI"/>
            </a:endParaRPr>
          </a:p>
        </p:txBody>
      </p:sp>
      <p:sp>
        <p:nvSpPr>
          <p:cNvPr id="4" name="Slide Number Placeholder 3"/>
          <p:cNvSpPr>
            <a:spLocks noGrp="1"/>
          </p:cNvSpPr>
          <p:nvPr>
            <p:ph type="sldNum" sz="quarter" idx="5"/>
          </p:nvPr>
        </p:nvSpPr>
        <p:spPr/>
        <p:txBody>
          <a:bodyPr/>
          <a:lstStyle/>
          <a:p>
            <a:fld id="{35E676A0-33B1-4B4B-B1AA-B0B917FCAA93}" type="slidenum">
              <a:rPr lang="en-US" smtClean="0"/>
              <a:t>24</a:t>
            </a:fld>
            <a:endParaRPr lang="en-US"/>
          </a:p>
        </p:txBody>
      </p:sp>
    </p:spTree>
    <p:extLst>
      <p:ext uri="{BB962C8B-B14F-4D97-AF65-F5344CB8AC3E}">
        <p14:creationId xmlns:p14="http://schemas.microsoft.com/office/powerpoint/2010/main" val="39645102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question we want to answer is "How does the Hammer Count affect the number of bit flips induced?"</a:t>
            </a:r>
          </a:p>
          <a:p>
            <a:endParaRPr lang="en-US" dirty="0"/>
          </a:p>
          <a:p>
            <a:r>
              <a:rPr lang="en-US" dirty="0"/>
              <a:t>[CLICK] We plot the </a:t>
            </a:r>
            <a:r>
              <a:rPr lang="en-US" dirty="0" err="1"/>
              <a:t>RowHammer</a:t>
            </a:r>
            <a:r>
              <a:rPr lang="en-US" dirty="0"/>
              <a:t> bit flip rate (or the number of observed </a:t>
            </a:r>
            <a:r>
              <a:rPr lang="en-US" dirty="0" err="1"/>
              <a:t>RowHammer</a:t>
            </a:r>
            <a:r>
              <a:rPr lang="en-US" dirty="0"/>
              <a:t> bit flips to the total number of bits in the tested DRAM rows) on the y-axis as a function of the hammer count on the x-axis for DDR4-new chips of </a:t>
            </a:r>
            <a:r>
              <a:rPr lang="en-US" dirty="0" err="1"/>
              <a:t>Mfr</a:t>
            </a:r>
            <a:r>
              <a:rPr lang="en-US" dirty="0"/>
              <a:t> A as an example.</a:t>
            </a:r>
          </a:p>
          <a:p>
            <a:endParaRPr lang="en-US" dirty="0"/>
          </a:p>
          <a:p>
            <a:r>
              <a:rPr lang="en-US" dirty="0"/>
              <a:t>[CLICK] Remember that Hammer Count is defined as two accesses. One access to each of the two adjacent rows.  </a:t>
            </a:r>
          </a:p>
        </p:txBody>
      </p:sp>
      <p:sp>
        <p:nvSpPr>
          <p:cNvPr id="4" name="Slide Number Placeholder 3"/>
          <p:cNvSpPr>
            <a:spLocks noGrp="1"/>
          </p:cNvSpPr>
          <p:nvPr>
            <p:ph type="sldNum" sz="quarter" idx="5"/>
          </p:nvPr>
        </p:nvSpPr>
        <p:spPr/>
        <p:txBody>
          <a:bodyPr/>
          <a:lstStyle/>
          <a:p>
            <a:fld id="{35E676A0-33B1-4B4B-B1AA-B0B917FCAA93}" type="slidenum">
              <a:rPr lang="en-US" smtClean="0"/>
              <a:t>25</a:t>
            </a:fld>
            <a:endParaRPr lang="en-US"/>
          </a:p>
        </p:txBody>
      </p:sp>
    </p:spTree>
    <p:extLst>
      <p:ext uri="{BB962C8B-B14F-4D97-AF65-F5344CB8AC3E}">
        <p14:creationId xmlns:p14="http://schemas.microsoft.com/office/powerpoint/2010/main" val="3670344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fld id="{35E676A0-33B1-4B4B-B1AA-B0B917FCAA93}" type="slidenum">
              <a:rPr lang="en-US" smtClean="0"/>
              <a:t>26</a:t>
            </a:fld>
            <a:endParaRPr lang="en-US"/>
          </a:p>
        </p:txBody>
      </p:sp>
    </p:spTree>
    <p:extLst>
      <p:ext uri="{BB962C8B-B14F-4D97-AF65-F5344CB8AC3E}">
        <p14:creationId xmlns:p14="http://schemas.microsoft.com/office/powerpoint/2010/main" val="26872144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"Where do </a:t>
            </a:r>
            <a:r>
              <a:rPr lang="en-US" dirty="0" err="1"/>
              <a:t>RowHammer</a:t>
            </a:r>
            <a:r>
              <a:rPr lang="en-US" dirty="0"/>
              <a:t> bit flips occur relative to aggressor rows?"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plot the fraction of </a:t>
            </a:r>
            <a:r>
              <a:rPr lang="en-US" dirty="0" err="1"/>
              <a:t>RowHammer</a:t>
            </a:r>
            <a:r>
              <a:rPr lang="en-US" dirty="0"/>
              <a:t> bit flips that occur in a given row offset from the victim row out of all observed </a:t>
            </a:r>
            <a:r>
              <a:rPr lang="en-US" dirty="0" err="1"/>
              <a:t>RowHammer</a:t>
            </a:r>
            <a:r>
              <a:rPr lang="en-US" dirty="0"/>
              <a:t> bit flips for DDR4-old chips of </a:t>
            </a:r>
            <a:r>
              <a:rPr lang="en-US" dirty="0" err="1"/>
              <a:t>Mfr</a:t>
            </a:r>
            <a:r>
              <a:rPr lang="en-US" dirty="0"/>
              <a:t> A as an example.</a:t>
            </a:r>
          </a:p>
          <a:p>
            <a:r>
              <a:rPr lang="en-US" dirty="0"/>
              <a:t>[CLICK] The aggressor rows at offsets 1 and -1 are marked and the error bars show the standard deviation of the distribution across our tested chips. </a:t>
            </a:r>
          </a:p>
          <a:p>
            <a:endParaRPr lang="en-US" dirty="0"/>
          </a:p>
          <a:p>
            <a:r>
              <a:rPr lang="en-US" dirty="0"/>
              <a:t>[CLICK] We find that the number of </a:t>
            </a:r>
            <a:r>
              <a:rPr lang="en-US" dirty="0" err="1"/>
              <a:t>RowHammer</a:t>
            </a:r>
            <a:r>
              <a:rPr lang="en-US" dirty="0"/>
              <a:t> bit flips that occur in a given row decreases as the distance from the victim row (or row 0) increases. This is because row 0 is being hammered from both sides with a double-sided hammer, while rows 2 and -2 are only being "hammered" from a single side each. </a:t>
            </a:r>
          </a:p>
        </p:txBody>
      </p:sp>
      <p:sp>
        <p:nvSpPr>
          <p:cNvPr id="4" name="Slide Number Placeholder 3"/>
          <p:cNvSpPr>
            <a:spLocks noGrp="1"/>
          </p:cNvSpPr>
          <p:nvPr>
            <p:ph type="sldNum" sz="quarter" idx="5"/>
          </p:nvPr>
        </p:nvSpPr>
        <p:spPr/>
        <p:txBody>
          <a:bodyPr/>
          <a:lstStyle/>
          <a:p>
            <a:fld id="{35E676A0-33B1-4B4B-B1AA-B0B917FCAA93}" type="slidenum">
              <a:rPr lang="en-US" smtClean="0"/>
              <a:t>27</a:t>
            </a:fld>
            <a:endParaRPr lang="en-US"/>
          </a:p>
        </p:txBody>
      </p:sp>
    </p:spTree>
    <p:extLst>
      <p:ext uri="{BB962C8B-B14F-4D97-AF65-F5344CB8AC3E}">
        <p14:creationId xmlns:p14="http://schemas.microsoft.com/office/powerpoint/2010/main" val="8665647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first normalize the data we get across our different chips by inducing a </a:t>
            </a:r>
            <a:r>
              <a:rPr lang="en-US" dirty="0" err="1"/>
              <a:t>RowHammer</a:t>
            </a:r>
            <a:r>
              <a:rPr lang="en-US" dirty="0"/>
              <a:t> bit flip rate of 10-6 in each chip and studying the resulting bit flips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plot representative distributions for different DRAM type-node configurations ordered from top to bottom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DRAM chips of newer DRAM technology nodes can exhibit </a:t>
            </a:r>
            <a:r>
              <a:rPr lang="en-US" dirty="0" err="1"/>
              <a:t>RowHammer</a:t>
            </a:r>
            <a:r>
              <a:rPr lang="en-US" dirty="0"/>
              <a:t> bit flips in more rows and also farther away from the victim rows. </a:t>
            </a:r>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28</a:t>
            </a:fld>
            <a:endParaRPr lang="en-US"/>
          </a:p>
        </p:txBody>
      </p:sp>
    </p:spTree>
    <p:extLst>
      <p:ext uri="{BB962C8B-B14F-4D97-AF65-F5344CB8AC3E}">
        <p14:creationId xmlns:p14="http://schemas.microsoft.com/office/powerpoint/2010/main" val="33629067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results for each group of chips from each DRAM type-node configuration per manufacturer in the paper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results in the paper </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29</a:t>
            </a:fld>
            <a:endParaRPr lang="en-US"/>
          </a:p>
        </p:txBody>
      </p:sp>
    </p:spTree>
    <p:extLst>
      <p:ext uri="{BB962C8B-B14F-4D97-AF65-F5344CB8AC3E}">
        <p14:creationId xmlns:p14="http://schemas.microsoft.com/office/powerpoint/2010/main" val="42904295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”How are </a:t>
            </a:r>
            <a:r>
              <a:rPr lang="en-US" dirty="0" err="1"/>
              <a:t>RowHammer</a:t>
            </a:r>
            <a:r>
              <a:rPr lang="en-US" dirty="0"/>
              <a:t> bit flips spatially distributed across a chip?" </a:t>
            </a:r>
          </a:p>
          <a:p>
            <a:endParaRPr lang="en-US" dirty="0"/>
          </a:p>
          <a:p>
            <a:endParaRPr lang="en-US" dirty="0"/>
          </a:p>
          <a:p>
            <a:r>
              <a:rPr lang="en-US" dirty="0"/>
              <a:t>[CLICK] we first normalize the data we get across our different chips by inducing a </a:t>
            </a:r>
            <a:r>
              <a:rPr lang="en-US" dirty="0" err="1"/>
              <a:t>RowHammer</a:t>
            </a:r>
            <a:r>
              <a:rPr lang="en-US" dirty="0"/>
              <a:t> bit flip rate of 10-6 in each chip and studying the resulting bit flips</a:t>
            </a:r>
          </a:p>
          <a:p>
            <a:endParaRPr lang="en-US" dirty="0"/>
          </a:p>
          <a:p>
            <a:r>
              <a:rPr lang="en-US" dirty="0"/>
              <a:t>[CLICK] We plot the distribution of 64-bit words containing x </a:t>
            </a:r>
            <a:r>
              <a:rPr lang="en-US" dirty="0" err="1"/>
              <a:t>RowHammer</a:t>
            </a:r>
            <a:r>
              <a:rPr lang="en-US" dirty="0"/>
              <a:t> bit flips across our tested DRAM chips. We find the proportion of 64-bit words containing x </a:t>
            </a:r>
            <a:r>
              <a:rPr lang="en-US" dirty="0" err="1"/>
              <a:t>RowHammer</a:t>
            </a:r>
            <a:r>
              <a:rPr lang="en-US" dirty="0"/>
              <a:t> bit flips out of all 64-bit words in each chip containing any </a:t>
            </a:r>
            <a:r>
              <a:rPr lang="en-US" dirty="0" err="1"/>
              <a:t>RowHammer</a:t>
            </a:r>
            <a:r>
              <a:rPr lang="en-US" dirty="0"/>
              <a:t> bit flip and plot the distribution as a bar chart with error bars for each x value </a:t>
            </a:r>
          </a:p>
          <a:p>
            <a:endParaRPr lang="en-US" dirty="0"/>
          </a:p>
          <a:p>
            <a:r>
              <a:rPr lang="en-US" dirty="0"/>
              <a:t>[CLICK] we find that this plot is representative of the results from our DDR3 and DDR4 chips. </a:t>
            </a:r>
          </a:p>
          <a:p>
            <a:endParaRPr lang="en-US" dirty="0"/>
          </a:p>
          <a:p>
            <a:r>
              <a:rPr lang="en-US" dirty="0"/>
              <a:t>[CLICK] we next plot data that is representative of our LPDDR4 chips.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the distribution of </a:t>
            </a:r>
            <a:r>
              <a:rPr lang="en-US" dirty="0" err="1">
                <a:latin typeface="LinLibertineTI"/>
              </a:rPr>
              <a:t>RowHammer</a:t>
            </a:r>
            <a:r>
              <a:rPr lang="en-US" dirty="0">
                <a:latin typeface="LinLibertineTI"/>
              </a:rPr>
              <a:t> bit flip density per word changes significantly in LPDDR4 chips compared to other DRAM types.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believe this is due to the interaction of </a:t>
            </a:r>
            <a:r>
              <a:rPr lang="en-US" dirty="0" err="1">
                <a:latin typeface="LinLibertineTI"/>
              </a:rPr>
              <a:t>RowHammer</a:t>
            </a:r>
            <a:r>
              <a:rPr lang="en-US" dirty="0">
                <a:latin typeface="LinLibertineTI"/>
              </a:rPr>
              <a:t> bit flips and the on-die ECC that is implemented in the LPDDR4 chips we test.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at a bit flip rate of 10^-6, a 64-bit word can contain up to 4 bit flips. This indicates that even at this relatively low bit flip rate, </a:t>
            </a:r>
            <a:r>
              <a:rPr lang="en-US" sz="1200" kern="1200" dirty="0">
                <a:solidFill>
                  <a:schemeClr val="tx1"/>
                </a:solidFill>
                <a:effectLst/>
                <a:latin typeface="+mn-lt"/>
                <a:ea typeface="+mn-ea"/>
                <a:cs typeface="+mn-cs"/>
              </a:rPr>
              <a:t>a DRAM chip can only be protected from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with a very strong ECC code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a:t>
            </a:r>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fld id="{35E676A0-33B1-4B4B-B1AA-B0B917FCAA93}" type="slidenum">
              <a:rPr lang="en-US" smtClean="0"/>
              <a:t>30</a:t>
            </a:fld>
            <a:endParaRPr lang="en-US"/>
          </a:p>
        </p:txBody>
      </p:sp>
    </p:spTree>
    <p:extLst>
      <p:ext uri="{BB962C8B-B14F-4D97-AF65-F5344CB8AC3E}">
        <p14:creationId xmlns:p14="http://schemas.microsoft.com/office/powerpoint/2010/main" val="17855616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show the results for each DRAM type-node configuration per manufacturer as is in the paper.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plots in the paper </a:t>
            </a:r>
          </a:p>
          <a:p>
            <a:endParaRPr lang="en-US" dirty="0"/>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31</a:t>
            </a:fld>
            <a:endParaRPr lang="en-US"/>
          </a:p>
        </p:txBody>
      </p:sp>
    </p:spTree>
    <p:extLst>
      <p:ext uri="{BB962C8B-B14F-4D97-AF65-F5344CB8AC3E}">
        <p14:creationId xmlns:p14="http://schemas.microsoft.com/office/powerpoint/2010/main" val="25650418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"What is the minimum hammer count required to cause </a:t>
            </a:r>
            <a:r>
              <a:rPr lang="en-US" dirty="0" err="1"/>
              <a:t>RowHammer</a:t>
            </a:r>
            <a:r>
              <a:rPr lang="en-US" dirty="0"/>
              <a:t> bit flips in a chip?" We refer to this value as HC first</a:t>
            </a:r>
          </a:p>
          <a:p>
            <a:endParaRPr lang="en-US" dirty="0"/>
          </a:p>
          <a:p>
            <a:r>
              <a:rPr lang="en-US" dirty="0"/>
              <a:t>[CLICK] For each DRAM chip we find the lowest number of hammers required to induce a </a:t>
            </a:r>
            <a:r>
              <a:rPr lang="en-US" dirty="0" err="1"/>
              <a:t>RowHammer</a:t>
            </a:r>
            <a:r>
              <a:rPr lang="en-US" dirty="0"/>
              <a:t> bit flip in that chip, and we plot the distribution of those values across each chip in a given DRAM type-node configuration (on the x-axis). We use results from Manufacturer C as an example. </a:t>
            </a:r>
          </a:p>
          <a:p>
            <a:endParaRPr lang="en-US" dirty="0"/>
          </a:p>
          <a:p>
            <a:r>
              <a:rPr lang="en-US" dirty="0"/>
              <a:t>We plot these distribution as box-and-whisker plots, where</a:t>
            </a:r>
          </a:p>
          <a:p>
            <a:r>
              <a:rPr lang="en-US" dirty="0"/>
              <a:t>[CLICK] the center line indicates the median, </a:t>
            </a:r>
          </a:p>
          <a:p>
            <a:r>
              <a:rPr lang="en-US" dirty="0"/>
              <a:t>[CLICK] the box edges represent the Q1 and Q3 points,</a:t>
            </a:r>
          </a:p>
          <a:p>
            <a:r>
              <a:rPr lang="en-US" dirty="0"/>
              <a:t>[CLICK] </a:t>
            </a:r>
            <a:r>
              <a:rPr lang="en-US" b="0" dirty="0"/>
              <a:t>the whiskers extend 1.5 times the difference between Q3 and Q1 beyond Q3 and Q1 and </a:t>
            </a:r>
          </a:p>
          <a:p>
            <a:r>
              <a:rPr lang="en-US" b="1" dirty="0"/>
              <a:t>[CLICK] </a:t>
            </a:r>
            <a:r>
              <a:rPr lang="en-US" b="0" dirty="0"/>
              <a:t>Any point outside of the whiskers are  outliers and are shown with plus signs. </a:t>
            </a:r>
          </a:p>
          <a:p>
            <a:endParaRPr lang="en-US" b="0" dirty="0"/>
          </a:p>
          <a:p>
            <a:endParaRPr lang="en-US" b="0" dirty="0"/>
          </a:p>
          <a:p>
            <a:r>
              <a:rPr lang="en-US" b="0" dirty="0"/>
              <a:t>=======</a:t>
            </a:r>
          </a:p>
        </p:txBody>
      </p:sp>
      <p:sp>
        <p:nvSpPr>
          <p:cNvPr id="4" name="Slide Number Placeholder 3"/>
          <p:cNvSpPr>
            <a:spLocks noGrp="1"/>
          </p:cNvSpPr>
          <p:nvPr>
            <p:ph type="sldNum" sz="quarter" idx="5"/>
          </p:nvPr>
        </p:nvSpPr>
        <p:spPr/>
        <p:txBody>
          <a:bodyPr/>
          <a:lstStyle/>
          <a:p>
            <a:fld id="{35E676A0-33B1-4B4B-B1AA-B0B917FCAA93}" type="slidenum">
              <a:rPr lang="en-US" smtClean="0"/>
              <a:t>32</a:t>
            </a:fld>
            <a:endParaRPr lang="en-US"/>
          </a:p>
        </p:txBody>
      </p:sp>
    </p:spTree>
    <p:extLst>
      <p:ext uri="{BB962C8B-B14F-4D97-AF65-F5344CB8AC3E}">
        <p14:creationId xmlns:p14="http://schemas.microsoft.com/office/powerpoint/2010/main" val="37156267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the different DRAM types on the x-axis: DDR3, DDR4, and LPDDR4, and subdivide the plots with vertical lines.</a:t>
            </a:r>
          </a:p>
          <a:p>
            <a:endParaRPr lang="en-US" b="0" dirty="0"/>
          </a:p>
          <a:p>
            <a:r>
              <a:rPr lang="en-US" b="0" dirty="0"/>
              <a:t>We focus on trends across chips of the same DRAM type but different technology node generations to draw conclusions. </a:t>
            </a:r>
          </a:p>
          <a:p>
            <a:endParaRPr lang="en-US" b="0" dirty="0"/>
          </a:p>
          <a:p>
            <a:endParaRPr lang="en-US" b="0" dirty="0"/>
          </a:p>
        </p:txBody>
      </p:sp>
      <p:sp>
        <p:nvSpPr>
          <p:cNvPr id="4" name="Slide Number Placeholder 3"/>
          <p:cNvSpPr>
            <a:spLocks noGrp="1"/>
          </p:cNvSpPr>
          <p:nvPr>
            <p:ph type="sldNum" sz="quarter" idx="5"/>
          </p:nvPr>
        </p:nvSpPr>
        <p:spPr/>
        <p:txBody>
          <a:bodyPr/>
          <a:lstStyle/>
          <a:p>
            <a:fld id="{35E676A0-33B1-4B4B-B1AA-B0B917FCAA93}" type="slidenum">
              <a:rPr lang="en-US" smtClean="0"/>
              <a:t>33</a:t>
            </a:fld>
            <a:endParaRPr lang="en-US"/>
          </a:p>
        </p:txBody>
      </p:sp>
    </p:spTree>
    <p:extLst>
      <p:ext uri="{BB962C8B-B14F-4D97-AF65-F5344CB8AC3E}">
        <p14:creationId xmlns:p14="http://schemas.microsoft.com/office/powerpoint/2010/main" val="27679472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34</a:t>
            </a:fld>
            <a:endParaRPr lang="en-US"/>
          </a:p>
        </p:txBody>
      </p:sp>
    </p:spTree>
    <p:extLst>
      <p:ext uri="{BB962C8B-B14F-4D97-AF65-F5344CB8AC3E}">
        <p14:creationId xmlns:p14="http://schemas.microsoft.com/office/powerpoint/2010/main" val="8297949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35</a:t>
            </a:fld>
            <a:endParaRPr lang="en-US"/>
          </a:p>
        </p:txBody>
      </p:sp>
    </p:spTree>
    <p:extLst>
      <p:ext uri="{BB962C8B-B14F-4D97-AF65-F5344CB8AC3E}">
        <p14:creationId xmlns:p14="http://schemas.microsoft.com/office/powerpoint/2010/main" val="8667909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fld id="{35E676A0-33B1-4B4B-B1AA-B0B917FCAA93}" type="slidenum">
              <a:rPr lang="en-US" smtClean="0"/>
              <a:t>36</a:t>
            </a:fld>
            <a:endParaRPr lang="en-US"/>
          </a:p>
        </p:txBody>
      </p:sp>
    </p:spTree>
    <p:extLst>
      <p:ext uri="{BB962C8B-B14F-4D97-AF65-F5344CB8AC3E}">
        <p14:creationId xmlns:p14="http://schemas.microsoft.com/office/powerpoint/2010/main" val="35962982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next present our evaluation of mitigation mechanisms after first explaining our evaluation methodology</a:t>
            </a:r>
          </a:p>
        </p:txBody>
      </p:sp>
      <p:sp>
        <p:nvSpPr>
          <p:cNvPr id="4" name="Slide Number Placeholder 3"/>
          <p:cNvSpPr>
            <a:spLocks noGrp="1"/>
          </p:cNvSpPr>
          <p:nvPr>
            <p:ph type="sldNum" sz="quarter" idx="10"/>
          </p:nvPr>
        </p:nvSpPr>
        <p:spPr/>
        <p:txBody>
          <a:bodyPr/>
          <a:lstStyle/>
          <a:p>
            <a:fld id="{35E676A0-33B1-4B4B-B1AA-B0B917FCAA93}" type="slidenum">
              <a:rPr lang="en-US" smtClean="0"/>
              <a:t>37</a:t>
            </a:fld>
            <a:endParaRPr lang="en-US"/>
          </a:p>
        </p:txBody>
      </p:sp>
    </p:spTree>
    <p:extLst>
      <p:ext uri="{BB962C8B-B14F-4D97-AF65-F5344CB8AC3E}">
        <p14:creationId xmlns:p14="http://schemas.microsoft.com/office/powerpoint/2010/main" val="22071819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use </a:t>
            </a:r>
            <a:r>
              <a:rPr lang="en-US" dirty="0" err="1"/>
              <a:t>ramulator</a:t>
            </a:r>
            <a:r>
              <a:rPr lang="en-US" dirty="0"/>
              <a:t>, a cycle-level DRAM simulator with a simple core model to examine 48 8-core workload mixes drawn from SPEC CPU2006 with last level cache misses per kilo-instruction or MPKI values ranging between 10 and 740. We note that there could be other workloads with which mitigation mechanisms exhibit higher performance overheads, but we did not try to maximize the overhead experienced by workloads by biasing the workload construction in any way. </a:t>
            </a:r>
          </a:p>
          <a:p>
            <a:endParaRPr lang="en-US" dirty="0"/>
          </a:p>
          <a:p>
            <a:r>
              <a:rPr lang="en-US" dirty="0"/>
              <a:t>[CLICK] We use two metrics to evaluate our mechanisms</a:t>
            </a:r>
          </a:p>
          <a:p>
            <a:r>
              <a:rPr lang="en-US" dirty="0"/>
              <a:t>[CLICK] First, we use DRAM Bandwidth overhead, which is the fraction of the total system DRAM bandwidth consumption coming from the </a:t>
            </a:r>
            <a:r>
              <a:rPr lang="en-US" dirty="0" err="1"/>
              <a:t>RowHammer</a:t>
            </a:r>
            <a:r>
              <a:rPr lang="en-US" dirty="0"/>
              <a:t>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Second, we use Normalized System Performance, </a:t>
            </a:r>
            <a:r>
              <a:rPr lang="en-US" sz="1200" kern="1200" dirty="0">
                <a:solidFill>
                  <a:schemeClr val="tx1"/>
                </a:solidFill>
                <a:effectLst/>
                <a:latin typeface="+mn-lt"/>
                <a:ea typeface="+mn-ea"/>
                <a:cs typeface="+mn-cs"/>
              </a:rPr>
              <a:t>which is the weighted speedup metric normalized to the baseline value, which we denote as 100%. We find that when using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mitigation mechanisms, most values appear below the baseline. Therefore, for clarity, we refer to normalized weighted speedup as normalized system performance in our evaluations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While we present the results of both metrics in the paper, we focus on our Normalized system performance results in this talk as they are highly correlated </a:t>
            </a:r>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fld id="{35E676A0-33B1-4B4B-B1AA-B0B917FCAA93}" type="slidenum">
              <a:rPr lang="en-US" smtClean="0"/>
              <a:t>38</a:t>
            </a:fld>
            <a:endParaRPr lang="en-US"/>
          </a:p>
        </p:txBody>
      </p:sp>
    </p:spTree>
    <p:extLst>
      <p:ext uri="{BB962C8B-B14F-4D97-AF65-F5344CB8AC3E}">
        <p14:creationId xmlns:p14="http://schemas.microsoft.com/office/powerpoint/2010/main" val="4496687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evaluate five state-of-the-art mitigation mechanisms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 one ideal refresh-based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Please refer to our paper and the respective original publications for more detailed descriptions of each mechanism, and how we scale each mechanism to DRAM chips that are more vulnerable to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or that require a lower hammer count to induce the first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in the chip. As a reminder, we refer to this value as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10"/>
          </p:nvPr>
        </p:nvSpPr>
        <p:spPr/>
        <p:txBody>
          <a:bodyPr/>
          <a:lstStyle/>
          <a:p>
            <a:fld id="{35E676A0-33B1-4B4B-B1AA-B0B917FCAA93}" type="slidenum">
              <a:rPr lang="en-US" smtClean="0"/>
              <a:t>39</a:t>
            </a:fld>
            <a:endParaRPr lang="en-US"/>
          </a:p>
        </p:txBody>
      </p:sp>
    </p:spTree>
    <p:extLst>
      <p:ext uri="{BB962C8B-B14F-4D97-AF65-F5344CB8AC3E}">
        <p14:creationId xmlns:p14="http://schemas.microsoft.com/office/powerpoint/2010/main" val="33166164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normalized system performance as a function of </a:t>
            </a:r>
            <a:r>
              <a:rPr lang="en-US" dirty="0" err="1"/>
              <a:t>HCfirst</a:t>
            </a:r>
            <a:r>
              <a:rPr lang="en-US" dirty="0"/>
              <a:t>, or the number of hammers required to induce the first </a:t>
            </a:r>
            <a:r>
              <a:rPr lang="en-US" dirty="0" err="1"/>
              <a:t>RowHammer</a:t>
            </a:r>
            <a:r>
              <a:rPr lang="en-US" dirty="0"/>
              <a:t> bit flip in a chip. A Lower y value corresponds to worse system performance and we sweep </a:t>
            </a:r>
            <a:r>
              <a:rPr lang="en-US" dirty="0" err="1"/>
              <a:t>HCfirst</a:t>
            </a:r>
            <a:r>
              <a:rPr lang="en-US" dirty="0"/>
              <a:t> between 200k and 64. </a:t>
            </a:r>
          </a:p>
          <a:p>
            <a:endParaRPr lang="en-US" dirty="0"/>
          </a:p>
          <a:p>
            <a:r>
              <a:rPr lang="en-US" dirty="0"/>
              <a:t>[CLICK] We first plot the results for the increased refresh rate mechanism.</a:t>
            </a:r>
          </a:p>
          <a:p>
            <a:r>
              <a:rPr lang="en-US" dirty="0"/>
              <a:t>[CLICK] we note that there is substantial overhead even at high </a:t>
            </a:r>
            <a:r>
              <a:rPr lang="en-US" dirty="0" err="1"/>
              <a:t>HCfirst</a:t>
            </a:r>
            <a:r>
              <a:rPr lang="en-US" dirty="0"/>
              <a:t> values and that it does not scale under </a:t>
            </a:r>
            <a:r>
              <a:rPr lang="en-US" dirty="0" err="1"/>
              <a:t>HCfirst</a:t>
            </a:r>
            <a:r>
              <a:rPr lang="en-US" dirty="0"/>
              <a:t> values of 32k due to prohibitively high refresh rates required for mitigating </a:t>
            </a:r>
            <a:r>
              <a:rPr lang="en-US" dirty="0" err="1"/>
              <a:t>RowHammer</a:t>
            </a:r>
            <a:r>
              <a:rPr lang="en-US" dirty="0"/>
              <a:t> bit flips. </a:t>
            </a:r>
          </a:p>
          <a:p>
            <a:endParaRPr lang="en-US" dirty="0"/>
          </a:p>
          <a:p>
            <a:endParaRPr lang="en-US" dirty="0"/>
          </a:p>
          <a:p>
            <a:endParaRPr lang="en-US" dirty="0"/>
          </a:p>
          <a:p>
            <a:r>
              <a:rPr lang="en-US" dirty="0"/>
              <a:t>========</a:t>
            </a:r>
          </a:p>
          <a:p>
            <a:r>
              <a:rPr lang="en-US" dirty="0"/>
              <a:t>Title mention the mechanism evaluated </a:t>
            </a:r>
          </a:p>
          <a:p>
            <a:endParaRPr lang="en-US" dirty="0"/>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40</a:t>
            </a:fld>
            <a:endParaRPr lang="en-US"/>
          </a:p>
        </p:txBody>
      </p:sp>
    </p:spTree>
    <p:extLst>
      <p:ext uri="{BB962C8B-B14F-4D97-AF65-F5344CB8AC3E}">
        <p14:creationId xmlns:p14="http://schemas.microsoft.com/office/powerpoint/2010/main" val="30321859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PARA and find that it [CLICK] results in reasonable normalized system performance until around the point where </a:t>
            </a:r>
            <a:r>
              <a:rPr lang="en-US" dirty="0" err="1"/>
              <a:t>HCfirst</a:t>
            </a:r>
            <a:r>
              <a:rPr lang="en-US" dirty="0"/>
              <a:t> is 4000, at which point the system performance quickly reduces. </a:t>
            </a:r>
          </a:p>
          <a:p>
            <a:r>
              <a:rPr lang="en-US" dirty="0"/>
              <a:t>[CLICK] When </a:t>
            </a:r>
            <a:r>
              <a:rPr lang="en-US" dirty="0" err="1"/>
              <a:t>HCfirst</a:t>
            </a:r>
            <a:r>
              <a:rPr lang="en-US" dirty="0"/>
              <a:t> is 128, the system suffers 80% performance loss </a:t>
            </a:r>
          </a:p>
        </p:txBody>
      </p:sp>
      <p:sp>
        <p:nvSpPr>
          <p:cNvPr id="4" name="Slide Number Placeholder 3"/>
          <p:cNvSpPr>
            <a:spLocks noGrp="1"/>
          </p:cNvSpPr>
          <p:nvPr>
            <p:ph type="sldNum" sz="quarter" idx="10"/>
          </p:nvPr>
        </p:nvSpPr>
        <p:spPr/>
        <p:txBody>
          <a:bodyPr/>
          <a:lstStyle/>
          <a:p>
            <a:fld id="{35E676A0-33B1-4B4B-B1AA-B0B917FCAA93}" type="slidenum">
              <a:rPr lang="en-US" smtClean="0"/>
              <a:t>41</a:t>
            </a:fld>
            <a:endParaRPr lang="en-US"/>
          </a:p>
        </p:txBody>
      </p:sp>
    </p:spTree>
    <p:extLst>
      <p:ext uri="{BB962C8B-B14F-4D97-AF65-F5344CB8AC3E}">
        <p14:creationId xmlns:p14="http://schemas.microsoft.com/office/powerpoint/2010/main" val="7535715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a:t>
            </a:r>
            <a:r>
              <a:rPr lang="en-US" dirty="0" err="1"/>
              <a:t>ProHIT</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42</a:t>
            </a:fld>
            <a:endParaRPr lang="en-US"/>
          </a:p>
        </p:txBody>
      </p:sp>
    </p:spTree>
    <p:extLst>
      <p:ext uri="{BB962C8B-B14F-4D97-AF65-F5344CB8AC3E}">
        <p14:creationId xmlns:p14="http://schemas.microsoft.com/office/powerpoint/2010/main" val="16341597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r>
              <a:rPr lang="en-US" dirty="0" err="1"/>
              <a:t>MRLoc</a:t>
            </a:r>
            <a:r>
              <a:rPr lang="en-US" dirty="0"/>
              <a:t> for a single data point of </a:t>
            </a:r>
            <a:r>
              <a:rPr lang="en-US" dirty="0" err="1"/>
              <a:t>HCfirst</a:t>
            </a:r>
            <a:r>
              <a:rPr lang="en-US" dirty="0"/>
              <a:t> = 2000.[CLICK] We only plot a single data point, since both of </a:t>
            </a:r>
            <a:r>
              <a:rPr lang="en-US" sz="1200" kern="1200" dirty="0">
                <a:solidFill>
                  <a:schemeClr val="tx1"/>
                </a:solidFill>
                <a:effectLst/>
                <a:latin typeface="+mn-lt"/>
                <a:ea typeface="+mn-ea"/>
                <a:cs typeface="+mn-cs"/>
              </a:rPr>
              <a:t>these works do not provide models for scaling their mechanisms to lower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values and how to do so is not intuitive.</a:t>
            </a:r>
            <a:endParaRPr lang="en-US" dirty="0"/>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43</a:t>
            </a:fld>
            <a:endParaRPr lang="en-US"/>
          </a:p>
        </p:txBody>
      </p:sp>
    </p:spTree>
    <p:extLst>
      <p:ext uri="{BB962C8B-B14F-4D97-AF65-F5344CB8AC3E}">
        <p14:creationId xmlns:p14="http://schemas.microsoft.com/office/powerpoint/2010/main" val="13500579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a:t>
            </a:r>
            <a:r>
              <a:rPr lang="en-US" dirty="0" err="1"/>
              <a:t>TWiCe</a:t>
            </a:r>
            <a:r>
              <a:rPr lang="en-US" dirty="0"/>
              <a:t> with a solid line, which has high normalized system performance for </a:t>
            </a:r>
            <a:r>
              <a:rPr lang="en-US" dirty="0" err="1"/>
              <a:t>HCfirst</a:t>
            </a:r>
            <a:r>
              <a:rPr lang="en-US" dirty="0"/>
              <a:t> values that it supports. </a:t>
            </a:r>
          </a:p>
          <a:p>
            <a:r>
              <a:rPr lang="en-US" dirty="0"/>
              <a:t>[CLICK] In its current form, </a:t>
            </a:r>
            <a:r>
              <a:rPr lang="en-US" dirty="0" err="1"/>
              <a:t>TWiCe</a:t>
            </a:r>
            <a:r>
              <a:rPr lang="en-US" dirty="0"/>
              <a:t> does not support </a:t>
            </a:r>
            <a:r>
              <a:rPr lang="en-US" dirty="0" err="1"/>
              <a:t>HCfirst</a:t>
            </a:r>
            <a:r>
              <a:rPr lang="en-US" dirty="0"/>
              <a:t> values under 32k, but we evaluate an ideal version that we refer to as </a:t>
            </a:r>
            <a:r>
              <a:rPr lang="en-US" dirty="0" err="1"/>
              <a:t>TWiCe</a:t>
            </a:r>
            <a:r>
              <a:rPr lang="en-US" dirty="0"/>
              <a:t>-ideal assuming that it solves two critical design issues in scaling. </a:t>
            </a:r>
            <a:r>
              <a:rPr lang="en-US" dirty="0" err="1"/>
              <a:t>TWiCe</a:t>
            </a:r>
            <a:r>
              <a:rPr lang="en-US" dirty="0"/>
              <a:t>-ideal is drawn with a dashed line. We note that </a:t>
            </a:r>
            <a:r>
              <a:rPr lang="en-US" dirty="0" err="1"/>
              <a:t>TWiCe</a:t>
            </a:r>
            <a:r>
              <a:rPr lang="en-US" dirty="0"/>
              <a:t>-ideal has the potential to provide a higher normalized system performance compared to PARA for all </a:t>
            </a:r>
            <a:r>
              <a:rPr lang="en-US" dirty="0" err="1"/>
              <a:t>HCfirst</a:t>
            </a:r>
            <a:r>
              <a:rPr lang="en-US" dirty="0"/>
              <a:t> values, but only if it is able to overcome the critical design issues. We discuss these issues in more detail in the paper </a:t>
            </a:r>
          </a:p>
          <a:p>
            <a:endParaRPr lang="en-US" dirty="0"/>
          </a:p>
          <a:p>
            <a:r>
              <a:rPr lang="en-US" dirty="0"/>
              <a:t>==========</a:t>
            </a:r>
          </a:p>
        </p:txBody>
      </p:sp>
      <p:sp>
        <p:nvSpPr>
          <p:cNvPr id="4" name="Slide Number Placeholder 3"/>
          <p:cNvSpPr>
            <a:spLocks noGrp="1"/>
          </p:cNvSpPr>
          <p:nvPr>
            <p:ph type="sldNum" sz="quarter" idx="10"/>
          </p:nvPr>
        </p:nvSpPr>
        <p:spPr/>
        <p:txBody>
          <a:bodyPr/>
          <a:lstStyle/>
          <a:p>
            <a:fld id="{35E676A0-33B1-4B4B-B1AA-B0B917FCAA93}" type="slidenum">
              <a:rPr lang="en-US" smtClean="0"/>
              <a:t>44</a:t>
            </a:fld>
            <a:endParaRPr lang="en-US"/>
          </a:p>
        </p:txBody>
      </p:sp>
    </p:spTree>
    <p:extLst>
      <p:ext uri="{BB962C8B-B14F-4D97-AF65-F5344CB8AC3E}">
        <p14:creationId xmlns:p14="http://schemas.microsoft.com/office/powerpoint/2010/main" val="40226981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ideal refresh-based mitigation mechanism in green. </a:t>
            </a:r>
          </a:p>
          <a:p>
            <a:endParaRPr lang="en-US" dirty="0"/>
          </a:p>
          <a:p>
            <a:r>
              <a:rPr lang="en-US" dirty="0"/>
              <a:t>[CLICK] The ideal mechanism works by tracking every single activation and issuing a refresh command to a row only right before it can potentially experience a </a:t>
            </a:r>
            <a:r>
              <a:rPr lang="en-US" dirty="0" err="1"/>
              <a:t>RowHammer</a:t>
            </a:r>
            <a:r>
              <a:rPr lang="en-US" dirty="0"/>
              <a:t> bit flip. </a:t>
            </a:r>
          </a:p>
          <a:p>
            <a:endParaRPr lang="en-US" dirty="0"/>
          </a:p>
          <a:p>
            <a:r>
              <a:rPr lang="en-US" dirty="0"/>
              <a:t>We find that the ideal mechanism provides reasonably high normalized system performance across all tested </a:t>
            </a:r>
            <a:r>
              <a:rPr lang="en-US" dirty="0" err="1"/>
              <a:t>HCfirst</a:t>
            </a:r>
            <a:r>
              <a:rPr lang="en-US" dirty="0"/>
              <a:t> values. However, there is still opportunity for exceeding the scalability of the ideal refresh-based mechanism, which [CLICK] results in 6% performance loss when </a:t>
            </a:r>
            <a:r>
              <a:rPr lang="en-US" dirty="0" err="1"/>
              <a:t>HCfirst</a:t>
            </a:r>
            <a:r>
              <a:rPr lang="en-US" dirty="0"/>
              <a:t> is 128. </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fld id="{35E676A0-33B1-4B4B-B1AA-B0B917FCAA93}" type="slidenum">
              <a:rPr lang="en-US" smtClean="0"/>
              <a:t>45</a:t>
            </a:fld>
            <a:endParaRPr lang="en-US"/>
          </a:p>
        </p:txBody>
      </p:sp>
    </p:spTree>
    <p:extLst>
      <p:ext uri="{BB962C8B-B14F-4D97-AF65-F5344CB8AC3E}">
        <p14:creationId xmlns:p14="http://schemas.microsoft.com/office/powerpoint/2010/main" val="38248557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next overlay the lowest </a:t>
            </a:r>
            <a:r>
              <a:rPr lang="en-US" dirty="0" err="1"/>
              <a:t>HCfirst</a:t>
            </a:r>
            <a:r>
              <a:rPr lang="en-US" dirty="0"/>
              <a:t> values observed across all chips of a given DRAM type-node configuration, to show exactly how each mechanism would affect a system's performance when used on a system using a particular DRAM type-node configuration  </a:t>
            </a:r>
          </a:p>
          <a:p>
            <a:endParaRPr lang="en-US" dirty="0"/>
          </a:p>
          <a:p>
            <a:r>
              <a:rPr lang="en-US" dirty="0"/>
              <a:t>[CLICK] We find that PARA, </a:t>
            </a:r>
            <a:r>
              <a:rPr lang="en-US" dirty="0" err="1"/>
              <a:t>ProHIT</a:t>
            </a:r>
            <a:r>
              <a:rPr lang="en-US" dirty="0"/>
              <a:t> and </a:t>
            </a:r>
            <a:r>
              <a:rPr lang="en-US" dirty="0" err="1"/>
              <a:t>MRLoc</a:t>
            </a:r>
            <a:r>
              <a:rPr lang="en-US" dirty="0"/>
              <a:t> are viable options for mitigating </a:t>
            </a:r>
            <a:r>
              <a:rPr lang="en-US" dirty="0" err="1"/>
              <a:t>RowHammer</a:t>
            </a:r>
            <a:r>
              <a:rPr lang="en-US" dirty="0"/>
              <a:t> bit flips in the worst chips that we tested today with reasonable system performance</a:t>
            </a:r>
          </a:p>
        </p:txBody>
      </p:sp>
      <p:sp>
        <p:nvSpPr>
          <p:cNvPr id="4" name="Slide Number Placeholder 3"/>
          <p:cNvSpPr>
            <a:spLocks noGrp="1"/>
          </p:cNvSpPr>
          <p:nvPr>
            <p:ph type="sldNum" sz="quarter" idx="10"/>
          </p:nvPr>
        </p:nvSpPr>
        <p:spPr/>
        <p:txBody>
          <a:bodyPr/>
          <a:lstStyle/>
          <a:p>
            <a:fld id="{35E676A0-33B1-4B4B-B1AA-B0B917FCAA93}" type="slidenum">
              <a:rPr lang="en-US" smtClean="0"/>
              <a:t>46</a:t>
            </a:fld>
            <a:endParaRPr lang="en-US"/>
          </a:p>
        </p:txBody>
      </p:sp>
    </p:spTree>
    <p:extLst>
      <p:ext uri="{BB962C8B-B14F-4D97-AF65-F5344CB8AC3E}">
        <p14:creationId xmlns:p14="http://schemas.microsoft.com/office/powerpoint/2010/main" val="33644118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only PARA’s design scales to low </a:t>
            </a:r>
            <a:r>
              <a:rPr lang="en-US" dirty="0" err="1"/>
              <a:t>HCfirst</a:t>
            </a:r>
            <a:r>
              <a:rPr lang="en-US" dirty="0"/>
              <a:t> values that we are likely to see in future DRAM chips but has very low normalized system performance </a:t>
            </a:r>
          </a:p>
        </p:txBody>
      </p:sp>
      <p:sp>
        <p:nvSpPr>
          <p:cNvPr id="4" name="Slide Number Placeholder 3"/>
          <p:cNvSpPr>
            <a:spLocks noGrp="1"/>
          </p:cNvSpPr>
          <p:nvPr>
            <p:ph type="sldNum" sz="quarter" idx="10"/>
          </p:nvPr>
        </p:nvSpPr>
        <p:spPr/>
        <p:txBody>
          <a:bodyPr/>
          <a:lstStyle/>
          <a:p>
            <a:fld id="{35E676A0-33B1-4B4B-B1AA-B0B917FCAA93}" type="slidenum">
              <a:rPr lang="en-US" smtClean="0"/>
              <a:t>47</a:t>
            </a:fld>
            <a:endParaRPr lang="en-US"/>
          </a:p>
        </p:txBody>
      </p:sp>
    </p:spTree>
    <p:extLst>
      <p:ext uri="{BB962C8B-B14F-4D97-AF65-F5344CB8AC3E}">
        <p14:creationId xmlns:p14="http://schemas.microsoft.com/office/powerpoint/2010/main" val="37014665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fld id="{35E676A0-33B1-4B4B-B1AA-B0B917FCAA93}" type="slidenum">
              <a:rPr lang="en-US" smtClean="0"/>
              <a:t>48</a:t>
            </a:fld>
            <a:endParaRPr lang="en-US"/>
          </a:p>
        </p:txBody>
      </p:sp>
    </p:spTree>
    <p:extLst>
      <p:ext uri="{BB962C8B-B14F-4D97-AF65-F5344CB8AC3E}">
        <p14:creationId xmlns:p14="http://schemas.microsoft.com/office/powerpoint/2010/main" val="10730588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our evaluation of mitigation mechanisms</a:t>
            </a:r>
          </a:p>
          <a:p>
            <a:r>
              <a:rPr lang="en-US" dirty="0"/>
              <a:t>[CLICK] we find that existing </a:t>
            </a:r>
            <a:r>
              <a:rPr lang="en-US" dirty="0" err="1"/>
              <a:t>RowHammer</a:t>
            </a:r>
            <a:r>
              <a:rPr lang="en-US" dirty="0"/>
              <a:t> mitigation mechanisms can prevent </a:t>
            </a:r>
            <a:r>
              <a:rPr lang="en-US" dirty="0" err="1"/>
              <a:t>RowHammer</a:t>
            </a:r>
            <a:r>
              <a:rPr lang="en-US" dirty="0"/>
              <a:t> attacks with reasonable system performance overhead in DRAM chips today</a:t>
            </a:r>
          </a:p>
          <a:p>
            <a:endParaRPr lang="en-US" dirty="0"/>
          </a:p>
          <a:p>
            <a:r>
              <a:rPr lang="en-US" dirty="0"/>
              <a:t>[CLICK] However, existing mitigation mechanisms do not scale well to DRAM chips that are more vulnerable to </a:t>
            </a:r>
            <a:r>
              <a:rPr lang="en-US" dirty="0" err="1"/>
              <a:t>RowHammer</a:t>
            </a:r>
            <a:r>
              <a:rPr lang="en-US" dirty="0"/>
              <a:t> </a:t>
            </a:r>
          </a:p>
          <a:p>
            <a:endParaRPr lang="en-US" dirty="0"/>
          </a:p>
          <a:p>
            <a:r>
              <a:rPr lang="en-US" dirty="0"/>
              <a:t>[CLICK] and there is still significant opportunity for developing a mechanism that is scalable with low overhead</a:t>
            </a:r>
          </a:p>
          <a:p>
            <a:endParaRPr lang="en-US" dirty="0"/>
          </a:p>
          <a:p>
            <a:r>
              <a:rPr lang="en-US" dirty="0"/>
              <a:t>===========</a:t>
            </a:r>
          </a:p>
        </p:txBody>
      </p:sp>
      <p:sp>
        <p:nvSpPr>
          <p:cNvPr id="4" name="Slide Number Placeholder 3"/>
          <p:cNvSpPr>
            <a:spLocks noGrp="1"/>
          </p:cNvSpPr>
          <p:nvPr>
            <p:ph type="sldNum" sz="quarter" idx="5"/>
          </p:nvPr>
        </p:nvSpPr>
        <p:spPr/>
        <p:txBody>
          <a:bodyPr/>
          <a:lstStyle/>
          <a:p>
            <a:fld id="{35E676A0-33B1-4B4B-B1AA-B0B917FCAA93}" type="slidenum">
              <a:rPr lang="en-US" smtClean="0"/>
              <a:t>49</a:t>
            </a:fld>
            <a:endParaRPr lang="en-US"/>
          </a:p>
        </p:txBody>
      </p:sp>
    </p:spTree>
    <p:extLst>
      <p:ext uri="{BB962C8B-B14F-4D97-AF65-F5344CB8AC3E}">
        <p14:creationId xmlns:p14="http://schemas.microsoft.com/office/powerpoint/2010/main" val="29470858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additional details in the paper including:</a:t>
            </a:r>
          </a:p>
          <a:p>
            <a:r>
              <a:rPr lang="en-US" dirty="0"/>
              <a:t>[CLICK] a study on the single-cell </a:t>
            </a:r>
            <a:r>
              <a:rPr lang="en-US" dirty="0" err="1"/>
              <a:t>RowHammer</a:t>
            </a:r>
            <a:r>
              <a:rPr lang="en-US" dirty="0"/>
              <a:t> bit flip probability </a:t>
            </a:r>
          </a:p>
          <a:p>
            <a:r>
              <a:rPr lang="en-US" dirty="0"/>
              <a:t>[CLICK] more details on our data pattern dependence study</a:t>
            </a:r>
          </a:p>
          <a:p>
            <a:r>
              <a:rPr lang="en-US" dirty="0"/>
              <a:t>[CLICK] an analysis of Error Correcting Codes (ECC) in mitigating </a:t>
            </a:r>
            <a:r>
              <a:rPr lang="en-US" dirty="0" err="1"/>
              <a:t>RowHammer</a:t>
            </a:r>
            <a:r>
              <a:rPr lang="en-US" dirty="0"/>
              <a:t> bit flips </a:t>
            </a:r>
          </a:p>
          <a:p>
            <a:r>
              <a:rPr lang="en-US" dirty="0"/>
              <a:t>[CLICK] additional observations on our data</a:t>
            </a:r>
          </a:p>
          <a:p>
            <a:r>
              <a:rPr lang="en-US" dirty="0"/>
              <a:t>[CLICK] methodology details for characterizing DRAM </a:t>
            </a:r>
          </a:p>
          <a:p>
            <a:r>
              <a:rPr lang="en-US" dirty="0"/>
              <a:t>[CLICK] further discussion on comparing data across different infrastructures and a</a:t>
            </a:r>
          </a:p>
          <a:p>
            <a:r>
              <a:rPr lang="en-US" dirty="0"/>
              <a:t>[CLICK] discussion on scaling each mitigation mechanism </a:t>
            </a:r>
          </a:p>
          <a:p>
            <a:endParaRPr lang="en-US" dirty="0"/>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50</a:t>
            </a:fld>
            <a:endParaRPr lang="en-US"/>
          </a:p>
        </p:txBody>
      </p:sp>
    </p:spTree>
    <p:extLst>
      <p:ext uri="{BB962C8B-B14F-4D97-AF65-F5344CB8AC3E}">
        <p14:creationId xmlns:p14="http://schemas.microsoft.com/office/powerpoint/2010/main" val="30872903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develop a scalable and low-overhead mechanism that can prevent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in DRAM chips with a high </a:t>
            </a:r>
            <a:endParaRPr lang="en-US" dirty="0"/>
          </a:p>
          <a:p>
            <a:r>
              <a:rPr lang="en-US" sz="1200" kern="1200" dirty="0">
                <a:solidFill>
                  <a:schemeClr val="tx1"/>
                </a:solidFill>
                <a:effectLst/>
                <a:latin typeface="+mn-lt"/>
                <a:ea typeface="+mn-ea"/>
                <a:cs typeface="+mn-cs"/>
              </a:rPr>
              <a:t>degree of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vulnerability we believe it is essential to explore all possible avenues for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mitigation. </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51</a:t>
            </a:fld>
            <a:endParaRPr lang="en-US"/>
          </a:p>
        </p:txBody>
      </p:sp>
    </p:spTree>
    <p:extLst>
      <p:ext uri="{BB962C8B-B14F-4D97-AF65-F5344CB8AC3E}">
        <p14:creationId xmlns:p14="http://schemas.microsoft.com/office/powerpoint/2010/main" val="37600669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identify two promising directions for new </a:t>
            </a:r>
            <a:r>
              <a:rPr lang="en-US" dirty="0" err="1"/>
              <a:t>RowHammer</a:t>
            </a:r>
            <a:r>
              <a:rPr lang="en-US" dirty="0"/>
              <a:t> solutions</a:t>
            </a:r>
          </a:p>
          <a:p>
            <a:r>
              <a:rPr lang="en-US" dirty="0"/>
              <a:t>[CLICK] First, we believe that the [CLICK] DRAM and system should cooperate more to provide a holistic approach that can prevent </a:t>
            </a:r>
            <a:r>
              <a:rPr lang="en-US" dirty="0" err="1"/>
              <a:t>RowHammer</a:t>
            </a:r>
            <a:r>
              <a:rPr lang="en-US" dirty="0"/>
              <a:t> at low cost </a:t>
            </a:r>
          </a:p>
          <a:p>
            <a:endParaRPr lang="en-US" dirty="0"/>
          </a:p>
          <a:p>
            <a:r>
              <a:rPr lang="en-US" dirty="0"/>
              <a:t>[CLICK] Second, we believe that a profile-guided approach can provide significant benefits. </a:t>
            </a:r>
          </a:p>
          <a:p>
            <a:r>
              <a:rPr lang="en-US" dirty="0"/>
              <a:t>[CLICK] Accurately profiling </a:t>
            </a:r>
            <a:r>
              <a:rPr lang="en-US" dirty="0" err="1"/>
              <a:t>RowHammer</a:t>
            </a:r>
            <a:r>
              <a:rPr lang="en-US" dirty="0"/>
              <a:t>-susceptible cells in DRAM provides a powerful substrate for building target </a:t>
            </a:r>
            <a:r>
              <a:rPr lang="en-US" dirty="0" err="1"/>
              <a:t>RowHammer</a:t>
            </a:r>
            <a:r>
              <a:rPr lang="en-US" dirty="0"/>
              <a:t> solutions. For Example:</a:t>
            </a:r>
          </a:p>
          <a:p>
            <a:r>
              <a:rPr lang="en-US" dirty="0"/>
              <a:t>[CLICK] in the Increasing refresh rate mechanism, the DRAM bandwidth overhead could be reduced by only increasing the refresh rate for rows containing </a:t>
            </a:r>
            <a:r>
              <a:rPr lang="en-US" dirty="0" err="1"/>
              <a:t>RowHammer</a:t>
            </a:r>
            <a:r>
              <a:rPr lang="en-US" dirty="0"/>
              <a:t>-susceptible cells </a:t>
            </a:r>
          </a:p>
          <a:p>
            <a:r>
              <a:rPr lang="en-US" dirty="0"/>
              <a:t>[CLICK] We believe that a fast and accurate profiling mechanism is a key research challenge for developing low-overhead and scalable </a:t>
            </a:r>
            <a:r>
              <a:rPr lang="en-US" dirty="0" err="1"/>
              <a:t>RowHammer</a:t>
            </a:r>
            <a:r>
              <a:rPr lang="en-US" dirty="0"/>
              <a:t> solutions </a:t>
            </a:r>
          </a:p>
          <a:p>
            <a:endParaRPr lang="en-US" dirty="0"/>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In mechanisms that use DRAM access counters, we could lower the area overhead by only counting accesses to rows containing </a:t>
            </a:r>
            <a:r>
              <a:rPr lang="en-US" dirty="0" err="1"/>
              <a:t>RowHammer</a:t>
            </a:r>
            <a:r>
              <a:rPr lang="en-US" dirty="0"/>
              <a:t>-susceptible cells. </a:t>
            </a:r>
          </a:p>
          <a:p>
            <a:endParaRPr lang="en-US" dirty="0"/>
          </a:p>
          <a:p>
            <a:endParaRPr lang="en-US" dirty="0"/>
          </a:p>
          <a:p>
            <a:endParaRPr lang="en-US" dirty="0"/>
          </a:p>
          <a:p>
            <a:r>
              <a:rPr lang="en-US" dirty="0"/>
              <a:t>beautify. Maybe reduce and save time. DRAM system should cooperate more. Details in the paper </a:t>
            </a:r>
          </a:p>
        </p:txBody>
      </p:sp>
      <p:sp>
        <p:nvSpPr>
          <p:cNvPr id="4" name="Slide Number Placeholder 3"/>
          <p:cNvSpPr>
            <a:spLocks noGrp="1"/>
          </p:cNvSpPr>
          <p:nvPr>
            <p:ph type="sldNum" sz="quarter" idx="10"/>
          </p:nvPr>
        </p:nvSpPr>
        <p:spPr/>
        <p:txBody>
          <a:bodyPr/>
          <a:lstStyle/>
          <a:p>
            <a:fld id="{35E676A0-33B1-4B4B-B1AA-B0B917FCAA93}" type="slidenum">
              <a:rPr lang="en-US" smtClean="0"/>
              <a:t>52</a:t>
            </a:fld>
            <a:endParaRPr lang="en-US"/>
          </a:p>
        </p:txBody>
      </p:sp>
    </p:spTree>
    <p:extLst>
      <p:ext uri="{BB962C8B-B14F-4D97-AF65-F5344CB8AC3E}">
        <p14:creationId xmlns:p14="http://schemas.microsoft.com/office/powerpoint/2010/main" val="36026071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a:t>
            </a:r>
            <a:r>
              <a:rPr lang="en-US" dirty="0" err="1"/>
              <a:t>i've</a:t>
            </a:r>
            <a:r>
              <a:rPr lang="en-US" dirty="0"/>
              <a:t> presented all of our results, let me conclude </a:t>
            </a:r>
          </a:p>
          <a:p>
            <a:endParaRPr lang="en-US" dirty="0"/>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53</a:t>
            </a:fld>
            <a:endParaRPr lang="en-US"/>
          </a:p>
        </p:txBody>
      </p:sp>
    </p:spTree>
    <p:extLst>
      <p:ext uri="{BB962C8B-B14F-4D97-AF65-F5344CB8AC3E}">
        <p14:creationId xmlns:p14="http://schemas.microsoft.com/office/powerpoint/2010/main" val="17063081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We characterized over 1500 DRAM chips of different DRAM types, technology nodes and manufacturers</a:t>
            </a:r>
          </a:p>
          <a:p>
            <a:r>
              <a:rPr lang="en-US" b="1" baseline="0" dirty="0"/>
              <a:t>[CLICK] we studied five state-of-the-art </a:t>
            </a:r>
            <a:r>
              <a:rPr lang="en-US" b="1" baseline="0" dirty="0" err="1"/>
              <a:t>RowHammer</a:t>
            </a:r>
            <a:r>
              <a:rPr lang="en-US" b="1" baseline="0" dirty="0"/>
              <a:t> mitigation mechanisms and an ideal refresh-based mechanism</a:t>
            </a:r>
          </a:p>
          <a:p>
            <a:endParaRPr lang="en-US" b="1" baseline="0" dirty="0"/>
          </a:p>
          <a:p>
            <a:r>
              <a:rPr lang="en-US" b="1" baseline="0" dirty="0"/>
              <a:t>[CLICK] and we made two key observations. </a:t>
            </a:r>
          </a:p>
          <a:p>
            <a:r>
              <a:rPr lang="en-US" b="1" baseline="0" dirty="0"/>
              <a:t>[CLICK] First, </a:t>
            </a:r>
            <a:r>
              <a:rPr lang="en-US" b="1" baseline="0" dirty="0" err="1"/>
              <a:t>RowHAmmer</a:t>
            </a:r>
            <a:r>
              <a:rPr lang="en-US" b="1" baseline="0" dirty="0"/>
              <a:t> is getting much worse. It takes much fewer hammers to induce </a:t>
            </a:r>
            <a:r>
              <a:rPr lang="en-US" b="1" baseline="0" dirty="0" err="1"/>
              <a:t>RowHAmmer</a:t>
            </a:r>
            <a:r>
              <a:rPr lang="en-US" b="1" baseline="0" dirty="0"/>
              <a:t> bit flips in newer chips </a:t>
            </a:r>
          </a:p>
          <a:p>
            <a:r>
              <a:rPr lang="en-US" b="1" baseline="0" dirty="0"/>
              <a:t>[CLICK] Second, existing mitigation mechanisms do not scale to DRAM chips that are more vulnerable to </a:t>
            </a:r>
            <a:r>
              <a:rPr lang="en-US" b="1" baseline="0" dirty="0" err="1"/>
              <a:t>RowHammer</a:t>
            </a:r>
            <a:endParaRPr lang="en-US" b="1" baseline="0" dirty="0"/>
          </a:p>
          <a:p>
            <a:endParaRPr lang="en-US" b="1" baseline="0" dirty="0"/>
          </a:p>
          <a:p>
            <a:r>
              <a:rPr lang="en-US" b="1" baseline="0" dirty="0"/>
              <a:t>[CLICK] we conclude that it is critical to do more research on </a:t>
            </a:r>
            <a:r>
              <a:rPr lang="en-US" b="1" baseline="0" dirty="0" err="1"/>
              <a:t>RowHammer</a:t>
            </a:r>
            <a:r>
              <a:rPr lang="en-US" b="1" baseline="0" dirty="0"/>
              <a:t> and develop scalable mitigation mechanisms to prevent </a:t>
            </a:r>
            <a:r>
              <a:rPr lang="en-US" b="1" baseline="0" dirty="0" err="1"/>
              <a:t>RowHammer</a:t>
            </a:r>
            <a:r>
              <a:rPr lang="en-US" b="1" baseline="0" dirty="0"/>
              <a:t> in future systems </a:t>
            </a:r>
          </a:p>
          <a:p>
            <a:endParaRPr lang="en-US" b="1" baseline="0" dirty="0"/>
          </a:p>
          <a:p>
            <a:endParaRPr lang="en-US" b="1" baseline="0" dirty="0"/>
          </a:p>
          <a:p>
            <a:r>
              <a:rPr lang="en-US" b="1" baseline="0" dirty="0"/>
              <a:t>=====</a:t>
            </a:r>
          </a:p>
        </p:txBody>
      </p:sp>
      <p:sp>
        <p:nvSpPr>
          <p:cNvPr id="4" name="Slide Number Placeholder 3"/>
          <p:cNvSpPr>
            <a:spLocks noGrp="1"/>
          </p:cNvSpPr>
          <p:nvPr>
            <p:ph type="sldNum" sz="quarter" idx="10"/>
          </p:nvPr>
        </p:nvSpPr>
        <p:spPr/>
        <p:txBody>
          <a:bodyPr/>
          <a:lstStyle/>
          <a:p>
            <a:fld id="{35E676A0-33B1-4B4B-B1AA-B0B917FCAA93}" type="slidenum">
              <a:rPr lang="en-US" smtClean="0"/>
              <a:t>54</a:t>
            </a:fld>
            <a:endParaRPr lang="en-US"/>
          </a:p>
        </p:txBody>
      </p:sp>
    </p:spTree>
    <p:extLst>
      <p:ext uri="{BB962C8B-B14F-4D97-AF65-F5344CB8AC3E}">
        <p14:creationId xmlns:p14="http://schemas.microsoft.com/office/powerpoint/2010/main" val="28928303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concludes my talk . Thank you for your time and attention. For many more details, I invite you to read our ISCA 2020 paper. </a:t>
            </a:r>
          </a:p>
        </p:txBody>
      </p:sp>
      <p:sp>
        <p:nvSpPr>
          <p:cNvPr id="4" name="Slide Number Placeholder 3"/>
          <p:cNvSpPr>
            <a:spLocks noGrp="1"/>
          </p:cNvSpPr>
          <p:nvPr>
            <p:ph type="sldNum" sz="quarter" idx="10"/>
          </p:nvPr>
        </p:nvSpPr>
        <p:spPr/>
        <p:txBody>
          <a:bodyPr/>
          <a:lstStyle/>
          <a:p>
            <a:fld id="{EF7F79D3-8C36-4CB5-B03B-F440DA7B71AF}" type="slidenum">
              <a:rPr lang="en-US" smtClean="0"/>
              <a:t>55</a:t>
            </a:fld>
            <a:endParaRPr lang="en-US"/>
          </a:p>
        </p:txBody>
      </p:sp>
    </p:spTree>
    <p:extLst>
      <p:ext uri="{BB962C8B-B14F-4D97-AF65-F5344CB8AC3E}">
        <p14:creationId xmlns:p14="http://schemas.microsoft.com/office/powerpoint/2010/main" val="33338707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56</a:t>
            </a:fld>
            <a:endParaRPr lang="en-US"/>
          </a:p>
        </p:txBody>
      </p:sp>
    </p:spTree>
    <p:extLst>
      <p:ext uri="{BB962C8B-B14F-4D97-AF65-F5344CB8AC3E}">
        <p14:creationId xmlns:p14="http://schemas.microsoft.com/office/powerpoint/2010/main" val="36584827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our two metrics as functions of </a:t>
            </a:r>
            <a:r>
              <a:rPr lang="en-US" dirty="0" err="1"/>
              <a:t>HCfirst</a:t>
            </a:r>
            <a:r>
              <a:rPr lang="en-US" dirty="0"/>
              <a:t>, or the number of hammers required to induce the first </a:t>
            </a:r>
            <a:r>
              <a:rPr lang="en-US" dirty="0" err="1"/>
              <a:t>RowHammer</a:t>
            </a:r>
            <a:r>
              <a:rPr lang="en-US" dirty="0"/>
              <a:t> bit flip in a chip. The top figure plots the DRAM </a:t>
            </a:r>
            <a:r>
              <a:rPr lang="en-US" dirty="0" err="1"/>
              <a:t>bandwdith</a:t>
            </a:r>
            <a:r>
              <a:rPr lang="en-US" dirty="0"/>
              <a:t> overhead as a percentage with an inverse log y-axis and the bottom figure plots the normalized system performance as a percentage. In both figures, lower is worse. We sweep </a:t>
            </a:r>
            <a:r>
              <a:rPr lang="en-US" dirty="0" err="1"/>
              <a:t>HCfirst</a:t>
            </a:r>
            <a:r>
              <a:rPr lang="en-US" dirty="0"/>
              <a:t> between 200k and 64. </a:t>
            </a:r>
          </a:p>
          <a:p>
            <a:endParaRPr lang="en-US" dirty="0"/>
          </a:p>
          <a:p>
            <a:r>
              <a:rPr lang="en-US" dirty="0"/>
              <a:t>[CLICK] We first plot the increased refresh rate in both plots.</a:t>
            </a:r>
          </a:p>
          <a:p>
            <a:r>
              <a:rPr lang="en-US" dirty="0"/>
              <a:t>[CLICK] we note that there is substantial overhead even at high </a:t>
            </a:r>
            <a:r>
              <a:rPr lang="en-US" dirty="0" err="1"/>
              <a:t>HCfirst</a:t>
            </a:r>
            <a:r>
              <a:rPr lang="en-US" dirty="0"/>
              <a:t> values and that it does not scale under </a:t>
            </a:r>
            <a:r>
              <a:rPr lang="en-US" dirty="0" err="1"/>
              <a:t>HCfirst</a:t>
            </a:r>
            <a:r>
              <a:rPr lang="en-US" dirty="0"/>
              <a:t> values of 32k due to significantly high refresh rates required for mitigating </a:t>
            </a:r>
            <a:r>
              <a:rPr lang="en-US" dirty="0" err="1"/>
              <a:t>RowHammer</a:t>
            </a:r>
            <a:r>
              <a:rPr lang="en-US" dirty="0"/>
              <a:t> bit flips. </a:t>
            </a:r>
          </a:p>
          <a:p>
            <a:endParaRPr lang="en-US" dirty="0"/>
          </a:p>
          <a:p>
            <a:endParaRPr lang="en-US" dirty="0"/>
          </a:p>
          <a:p>
            <a:r>
              <a:rPr lang="en-US" dirty="0"/>
              <a:t>=======================</a:t>
            </a:r>
          </a:p>
          <a:p>
            <a:r>
              <a:rPr lang="en-US" dirty="0"/>
              <a:t>Maybe just show the performance figure . Maybe just in the longer version of the talk. We evaluate two things but we focus on the bottom figure. </a:t>
            </a:r>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57</a:t>
            </a:fld>
            <a:endParaRPr lang="en-US"/>
          </a:p>
        </p:txBody>
      </p:sp>
    </p:spTree>
    <p:extLst>
      <p:ext uri="{BB962C8B-B14F-4D97-AF65-F5344CB8AC3E}">
        <p14:creationId xmlns:p14="http://schemas.microsoft.com/office/powerpoint/2010/main" val="42876411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PARA and find that it results in reasonable normalized system performance until around the point where </a:t>
            </a:r>
            <a:r>
              <a:rPr lang="en-US" dirty="0" err="1"/>
              <a:t>HCfirst</a:t>
            </a:r>
            <a:r>
              <a:rPr lang="en-US" dirty="0"/>
              <a:t> is 4000, at which point the system performance quickly reduces. </a:t>
            </a:r>
          </a:p>
        </p:txBody>
      </p:sp>
      <p:sp>
        <p:nvSpPr>
          <p:cNvPr id="4" name="Slide Number Placeholder 3"/>
          <p:cNvSpPr>
            <a:spLocks noGrp="1"/>
          </p:cNvSpPr>
          <p:nvPr>
            <p:ph type="sldNum" sz="quarter" idx="10"/>
          </p:nvPr>
        </p:nvSpPr>
        <p:spPr/>
        <p:txBody>
          <a:bodyPr/>
          <a:lstStyle/>
          <a:p>
            <a:fld id="{35E676A0-33B1-4B4B-B1AA-B0B917FCAA93}" type="slidenum">
              <a:rPr lang="en-US" smtClean="0"/>
              <a:t>58</a:t>
            </a:fld>
            <a:endParaRPr lang="en-US"/>
          </a:p>
        </p:txBody>
      </p:sp>
    </p:spTree>
    <p:extLst>
      <p:ext uri="{BB962C8B-B14F-4D97-AF65-F5344CB8AC3E}">
        <p14:creationId xmlns:p14="http://schemas.microsoft.com/office/powerpoint/2010/main" val="26830466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a:t>
            </a:r>
            <a:r>
              <a:rPr lang="en-US" dirty="0" err="1"/>
              <a:t>ProHIT</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59</a:t>
            </a:fld>
            <a:endParaRPr lang="en-US"/>
          </a:p>
        </p:txBody>
      </p:sp>
    </p:spTree>
    <p:extLst>
      <p:ext uri="{BB962C8B-B14F-4D97-AF65-F5344CB8AC3E}">
        <p14:creationId xmlns:p14="http://schemas.microsoft.com/office/powerpoint/2010/main" val="29340968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r>
              <a:rPr lang="en-US" dirty="0" err="1"/>
              <a:t>MRLoc</a:t>
            </a:r>
            <a:r>
              <a:rPr lang="en-US" dirty="0"/>
              <a:t> for a single data point of </a:t>
            </a:r>
            <a:r>
              <a:rPr lang="en-US" dirty="0" err="1"/>
              <a:t>HCfirst</a:t>
            </a:r>
            <a:r>
              <a:rPr lang="en-US" dirty="0"/>
              <a:t> = 2000.We only plot a single data point, since both of </a:t>
            </a:r>
            <a:r>
              <a:rPr lang="en-US" sz="1200" kern="1200" dirty="0">
                <a:solidFill>
                  <a:schemeClr val="tx1"/>
                </a:solidFill>
                <a:effectLst/>
                <a:latin typeface="+mn-lt"/>
                <a:ea typeface="+mn-ea"/>
                <a:cs typeface="+mn-cs"/>
              </a:rPr>
              <a:t>these works do not provide models for scaling their mechanisms to lower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values and how to do so is not intuitive.</a:t>
            </a:r>
            <a:endParaRPr lang="en-US" dirty="0"/>
          </a:p>
          <a:p>
            <a:endParaRPr lang="en-US" dirty="0"/>
          </a:p>
          <a:p>
            <a:r>
              <a:rPr lang="en-US" dirty="0"/>
              <a:t>======================</a:t>
            </a:r>
          </a:p>
          <a:p>
            <a:r>
              <a:rPr lang="en-US" dirty="0"/>
              <a:t>remind people what </a:t>
            </a:r>
            <a:r>
              <a:rPr lang="en-US" dirty="0" err="1"/>
              <a:t>HCfirst</a:t>
            </a:r>
            <a:r>
              <a:rPr lang="en-US" dirty="0"/>
              <a:t> is on slide (parenthesis).</a:t>
            </a:r>
          </a:p>
          <a:p>
            <a:endParaRPr lang="en-US" dirty="0"/>
          </a:p>
          <a:p>
            <a:r>
              <a:rPr lang="en-US" dirty="0"/>
              <a:t>When describing different mechanisms, mark points of overhead when talking about them. </a:t>
            </a:r>
          </a:p>
        </p:txBody>
      </p:sp>
      <p:sp>
        <p:nvSpPr>
          <p:cNvPr id="4" name="Slide Number Placeholder 3"/>
          <p:cNvSpPr>
            <a:spLocks noGrp="1"/>
          </p:cNvSpPr>
          <p:nvPr>
            <p:ph type="sldNum" sz="quarter" idx="10"/>
          </p:nvPr>
        </p:nvSpPr>
        <p:spPr/>
        <p:txBody>
          <a:bodyPr/>
          <a:lstStyle/>
          <a:p>
            <a:fld id="{35E676A0-33B1-4B4B-B1AA-B0B917FCAA93}" type="slidenum">
              <a:rPr lang="en-US" smtClean="0"/>
              <a:t>60</a:t>
            </a:fld>
            <a:endParaRPr lang="en-US"/>
          </a:p>
        </p:txBody>
      </p:sp>
    </p:spTree>
    <p:extLst>
      <p:ext uri="{BB962C8B-B14F-4D97-AF65-F5344CB8AC3E}">
        <p14:creationId xmlns:p14="http://schemas.microsoft.com/office/powerpoint/2010/main" val="5441130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a:t>
            </a:r>
            <a:r>
              <a:rPr lang="en-US" dirty="0" err="1"/>
              <a:t>TWiCe</a:t>
            </a:r>
            <a:r>
              <a:rPr lang="en-US" dirty="0"/>
              <a:t>, which has high normalized system performance for </a:t>
            </a:r>
            <a:r>
              <a:rPr lang="en-US" dirty="0" err="1"/>
              <a:t>HCfirst</a:t>
            </a:r>
            <a:r>
              <a:rPr lang="en-US" dirty="0"/>
              <a:t> values that it supports. </a:t>
            </a:r>
          </a:p>
          <a:p>
            <a:r>
              <a:rPr lang="en-US" dirty="0"/>
              <a:t>[CLICK] In its current form, </a:t>
            </a:r>
            <a:r>
              <a:rPr lang="en-US" dirty="0" err="1"/>
              <a:t>TWiCe</a:t>
            </a:r>
            <a:r>
              <a:rPr lang="en-US" dirty="0"/>
              <a:t> does not support </a:t>
            </a:r>
            <a:r>
              <a:rPr lang="en-US" dirty="0" err="1"/>
              <a:t>HCfirst</a:t>
            </a:r>
            <a:r>
              <a:rPr lang="en-US" dirty="0"/>
              <a:t> values under 32k, but we evaluate an ideal version that we refer to as </a:t>
            </a:r>
            <a:r>
              <a:rPr lang="en-US" dirty="0" err="1"/>
              <a:t>TWiCe</a:t>
            </a:r>
            <a:r>
              <a:rPr lang="en-US" dirty="0"/>
              <a:t>-ideal assuming that it solves two critical design issues in scaling. </a:t>
            </a:r>
            <a:r>
              <a:rPr lang="en-US" dirty="0" err="1"/>
              <a:t>TWiCe</a:t>
            </a:r>
            <a:r>
              <a:rPr lang="en-US" dirty="0"/>
              <a:t>-ideal is drawn with a dashed line. We note that </a:t>
            </a:r>
            <a:r>
              <a:rPr lang="en-US" dirty="0" err="1"/>
              <a:t>TWiCe</a:t>
            </a:r>
            <a:r>
              <a:rPr lang="en-US" dirty="0"/>
              <a:t>-ideal has the potential to provide a higher normalized system performance compared to PARA for all </a:t>
            </a:r>
            <a:r>
              <a:rPr lang="en-US" dirty="0" err="1"/>
              <a:t>HCfirst</a:t>
            </a:r>
            <a:r>
              <a:rPr lang="en-US" dirty="0"/>
              <a:t> values, but only if it is able to overcome the critical design issues. </a:t>
            </a:r>
          </a:p>
        </p:txBody>
      </p:sp>
      <p:sp>
        <p:nvSpPr>
          <p:cNvPr id="4" name="Slide Number Placeholder 3"/>
          <p:cNvSpPr>
            <a:spLocks noGrp="1"/>
          </p:cNvSpPr>
          <p:nvPr>
            <p:ph type="sldNum" sz="quarter" idx="10"/>
          </p:nvPr>
        </p:nvSpPr>
        <p:spPr/>
        <p:txBody>
          <a:bodyPr/>
          <a:lstStyle/>
          <a:p>
            <a:fld id="{35E676A0-33B1-4B4B-B1AA-B0B917FCAA93}" type="slidenum">
              <a:rPr lang="en-US" smtClean="0"/>
              <a:t>61</a:t>
            </a:fld>
            <a:endParaRPr lang="en-US"/>
          </a:p>
        </p:txBody>
      </p:sp>
    </p:spTree>
    <p:extLst>
      <p:ext uri="{BB962C8B-B14F-4D97-AF65-F5344CB8AC3E}">
        <p14:creationId xmlns:p14="http://schemas.microsoft.com/office/powerpoint/2010/main" val="8817018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ideal refresh-based mitigation mechanism in green. We find that the ideal mechanism provides reasonably high normalized system performance across all tested </a:t>
            </a:r>
            <a:r>
              <a:rPr lang="en-US" dirty="0" err="1"/>
              <a:t>HCfirst</a:t>
            </a:r>
            <a:r>
              <a:rPr lang="en-US" dirty="0"/>
              <a:t> values. However, there is still opportunity for exceeding the scalability of the ideal refresh-based mechanism, which results in 6% performance loss when </a:t>
            </a:r>
            <a:r>
              <a:rPr lang="en-US" dirty="0" err="1"/>
              <a:t>HCfirst</a:t>
            </a:r>
            <a:r>
              <a:rPr lang="en-US" dirty="0"/>
              <a:t> is 128. </a:t>
            </a:r>
          </a:p>
          <a:p>
            <a:endParaRPr lang="en-US" dirty="0"/>
          </a:p>
          <a:p>
            <a:r>
              <a:rPr lang="en-US" dirty="0"/>
              <a:t>[CLICK] We next overlay the lowest </a:t>
            </a:r>
            <a:r>
              <a:rPr lang="en-US" dirty="0" err="1"/>
              <a:t>HCfirst</a:t>
            </a:r>
            <a:r>
              <a:rPr lang="en-US" dirty="0"/>
              <a:t> values observed across all chips of a given DRAM type-node configuration, to show exactly how each mechanism would affect a system's performance when used on a system using a particular DRAM type-node configuration  </a:t>
            </a:r>
          </a:p>
        </p:txBody>
      </p:sp>
      <p:sp>
        <p:nvSpPr>
          <p:cNvPr id="4" name="Slide Number Placeholder 3"/>
          <p:cNvSpPr>
            <a:spLocks noGrp="1"/>
          </p:cNvSpPr>
          <p:nvPr>
            <p:ph type="sldNum" sz="quarter" idx="10"/>
          </p:nvPr>
        </p:nvSpPr>
        <p:spPr/>
        <p:txBody>
          <a:bodyPr/>
          <a:lstStyle/>
          <a:p>
            <a:fld id="{35E676A0-33B1-4B4B-B1AA-B0B917FCAA93}" type="slidenum">
              <a:rPr lang="en-US" smtClean="0"/>
              <a:t>62</a:t>
            </a:fld>
            <a:endParaRPr lang="en-US"/>
          </a:p>
        </p:txBody>
      </p:sp>
    </p:spTree>
    <p:extLst>
      <p:ext uri="{BB962C8B-B14F-4D97-AF65-F5344CB8AC3E}">
        <p14:creationId xmlns:p14="http://schemas.microsoft.com/office/powerpoint/2010/main" val="8023081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PARA, </a:t>
            </a:r>
            <a:r>
              <a:rPr lang="en-US" dirty="0" err="1"/>
              <a:t>ProHIT</a:t>
            </a:r>
            <a:r>
              <a:rPr lang="en-US" dirty="0"/>
              <a:t>, and </a:t>
            </a:r>
            <a:r>
              <a:rPr lang="en-US" dirty="0" err="1"/>
              <a:t>MRLoc</a:t>
            </a:r>
            <a:r>
              <a:rPr lang="en-US" dirty="0"/>
              <a:t> are viable options for mitigation </a:t>
            </a:r>
            <a:r>
              <a:rPr lang="en-US" dirty="0" err="1"/>
              <a:t>RowHammer</a:t>
            </a:r>
            <a:r>
              <a:rPr lang="en-US" dirty="0"/>
              <a:t> bit flips in the worst chips we test with reasonable system performance. </a:t>
            </a:r>
          </a:p>
        </p:txBody>
      </p:sp>
      <p:sp>
        <p:nvSpPr>
          <p:cNvPr id="4" name="Slide Number Placeholder 3"/>
          <p:cNvSpPr>
            <a:spLocks noGrp="1"/>
          </p:cNvSpPr>
          <p:nvPr>
            <p:ph type="sldNum" sz="quarter" idx="10"/>
          </p:nvPr>
        </p:nvSpPr>
        <p:spPr/>
        <p:txBody>
          <a:bodyPr/>
          <a:lstStyle/>
          <a:p>
            <a:fld id="{35E676A0-33B1-4B4B-B1AA-B0B917FCAA93}" type="slidenum">
              <a:rPr lang="en-US" smtClean="0"/>
              <a:t>63</a:t>
            </a:fld>
            <a:endParaRPr lang="en-US"/>
          </a:p>
        </p:txBody>
      </p:sp>
    </p:spTree>
    <p:extLst>
      <p:ext uri="{BB962C8B-B14F-4D97-AF65-F5344CB8AC3E}">
        <p14:creationId xmlns:p14="http://schemas.microsoft.com/office/powerpoint/2010/main" val="8064412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across all existing </a:t>
            </a:r>
            <a:r>
              <a:rPr lang="en-US" dirty="0" err="1"/>
              <a:t>RowHammer</a:t>
            </a:r>
            <a:r>
              <a:rPr lang="en-US" dirty="0"/>
              <a:t> mitigation mechanisms, only PARA's design scales to low </a:t>
            </a:r>
            <a:r>
              <a:rPr lang="en-US" dirty="0" err="1"/>
              <a:t>HCfirst</a:t>
            </a:r>
            <a:r>
              <a:rPr lang="en-US" dirty="0"/>
              <a:t> values that we may see in future DRAM chips, but significantly affects the system performance at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fld id="{35E676A0-33B1-4B4B-B1AA-B0B917FCAA93}" type="slidenum">
              <a:rPr lang="en-US" smtClean="0"/>
              <a:t>64</a:t>
            </a:fld>
            <a:endParaRPr lang="en-US"/>
          </a:p>
        </p:txBody>
      </p:sp>
    </p:spTree>
    <p:extLst>
      <p:ext uri="{BB962C8B-B14F-4D97-AF65-F5344CB8AC3E}">
        <p14:creationId xmlns:p14="http://schemas.microsoft.com/office/powerpoint/2010/main" val="41808738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ideal refresh-based mitigation mechanism is significantly better than any existing mechanism as </a:t>
            </a:r>
            <a:r>
              <a:rPr lang="en-US" dirty="0" err="1"/>
              <a:t>HCfirst</a:t>
            </a:r>
            <a:r>
              <a:rPr lang="en-US" dirty="0"/>
              <a:t> reduces below 1024.</a:t>
            </a:r>
          </a:p>
          <a:p>
            <a:endParaRPr lang="en-US" dirty="0"/>
          </a:p>
          <a:p>
            <a:r>
              <a:rPr lang="en-US" dirty="0"/>
              <a:t>[CLICK] This indicates </a:t>
            </a:r>
            <a:r>
              <a:rPr lang="en-US" dirty="0" err="1"/>
              <a:t>signifcant</a:t>
            </a:r>
            <a:r>
              <a:rPr lang="en-US" dirty="0"/>
              <a:t> opportunity for developing a </a:t>
            </a:r>
            <a:r>
              <a:rPr lang="en-US" dirty="0" err="1"/>
              <a:t>RowHammer</a:t>
            </a:r>
            <a:r>
              <a:rPr lang="en-US" dirty="0"/>
              <a:t> solution with low performance overhead that also scales to low </a:t>
            </a:r>
            <a:r>
              <a:rPr lang="en-US" dirty="0" err="1"/>
              <a:t>HCfirst</a:t>
            </a:r>
            <a:r>
              <a:rPr lang="en-US" dirty="0"/>
              <a:t> values </a:t>
            </a:r>
          </a:p>
          <a:p>
            <a:endParaRPr lang="en-US" dirty="0"/>
          </a:p>
          <a:p>
            <a:endParaRPr lang="en-US" dirty="0"/>
          </a:p>
          <a:p>
            <a:r>
              <a:rPr lang="en-US" dirty="0"/>
              <a:t>==========</a:t>
            </a:r>
          </a:p>
          <a:p>
            <a:r>
              <a:rPr lang="en-US" dirty="0"/>
              <a:t>optimize these mitigation mechanisms. </a:t>
            </a:r>
          </a:p>
        </p:txBody>
      </p:sp>
      <p:sp>
        <p:nvSpPr>
          <p:cNvPr id="4" name="Slide Number Placeholder 3"/>
          <p:cNvSpPr>
            <a:spLocks noGrp="1"/>
          </p:cNvSpPr>
          <p:nvPr>
            <p:ph type="sldNum" sz="quarter" idx="10"/>
          </p:nvPr>
        </p:nvSpPr>
        <p:spPr/>
        <p:txBody>
          <a:bodyPr/>
          <a:lstStyle/>
          <a:p>
            <a:fld id="{35E676A0-33B1-4B4B-B1AA-B0B917FCAA93}" type="slidenum">
              <a:rPr lang="en-US" smtClean="0"/>
              <a:t>65</a:t>
            </a:fld>
            <a:endParaRPr lang="en-US"/>
          </a:p>
        </p:txBody>
      </p:sp>
    </p:spTree>
    <p:extLst>
      <p:ext uri="{BB962C8B-B14F-4D97-AF65-F5344CB8AC3E}">
        <p14:creationId xmlns:p14="http://schemas.microsoft.com/office/powerpoint/2010/main" val="32034907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35E676A0-33B1-4B4B-B1AA-B0B917FCAA93}" type="slidenum">
              <a:rPr lang="en-US" smtClean="0"/>
              <a:t>66</a:t>
            </a:fld>
            <a:endParaRPr lang="en-US"/>
          </a:p>
        </p:txBody>
      </p:sp>
    </p:spTree>
    <p:extLst>
      <p:ext uri="{BB962C8B-B14F-4D97-AF65-F5344CB8AC3E}">
        <p14:creationId xmlns:p14="http://schemas.microsoft.com/office/powerpoint/2010/main" val="15665681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Each DRAM bank is hierarchically organized into subarrays. </a:t>
            </a:r>
            <a:r>
              <a:rPr lang="en-US" b="1" dirty="0"/>
              <a:t>[CLICK]</a:t>
            </a:r>
            <a:r>
              <a:rPr lang="en-US" b="0" dirty="0"/>
              <a:t>  Each circle in the cartoon represents a single DRAM cell. </a:t>
            </a:r>
            <a:r>
              <a:rPr lang="en-US" b="1" dirty="0"/>
              <a:t>[CLICK]</a:t>
            </a:r>
            <a:r>
              <a:rPr lang="en-US" b="0" dirty="0"/>
              <a:t> columns of DRAM cells in a subarray are connected with a wire referred to as a local </a:t>
            </a:r>
            <a:r>
              <a:rPr lang="en-US" b="0" dirty="0" err="1"/>
              <a:t>bitline</a:t>
            </a:r>
            <a:r>
              <a:rPr lang="en-US" b="0" dirty="0"/>
              <a:t>. </a:t>
            </a:r>
            <a:r>
              <a:rPr lang="en-US" b="1" dirty="0"/>
              <a:t>[CLICK]</a:t>
            </a:r>
            <a:r>
              <a:rPr lang="en-US" b="0" dirty="0"/>
              <a:t> and rows of DRAM cells are connected with a wire referred to as a </a:t>
            </a:r>
            <a:r>
              <a:rPr lang="en-US" b="0" dirty="0" err="1"/>
              <a:t>wordline</a:t>
            </a:r>
            <a:r>
              <a:rPr lang="en-US" b="0" dirty="0"/>
              <a:t>, and </a:t>
            </a:r>
            <a:r>
              <a:rPr lang="en-US" b="1" dirty="0"/>
              <a:t>[CLICK]</a:t>
            </a:r>
            <a:r>
              <a:rPr lang="en-US" b="0" dirty="0"/>
              <a:t> a row of DRAM cells is called a DRAM row. </a:t>
            </a:r>
            <a:r>
              <a:rPr lang="en-US" b="1" dirty="0"/>
              <a:t>[CLICK]</a:t>
            </a:r>
            <a:r>
              <a:rPr lang="en-US" b="0" dirty="0"/>
              <a:t> at the peripherals of the core cell arrays are a local row decoder, which selects the row to read and write to, and a local row-buffer which amplifies the data that is stored in the cell to an I/O readable value. </a:t>
            </a:r>
            <a:r>
              <a:rPr lang="en-US" b="1" dirty="0"/>
              <a:t>[CLICK]</a:t>
            </a:r>
            <a:r>
              <a:rPr lang="en-US" b="0" dirty="0"/>
              <a:t> DRAM is comprised of many subarrays which are often composed of 512 to 1024 rows. [CLICK] Further peripherals exist containing  groups of subarrays called </a:t>
            </a:r>
            <a:r>
              <a:rPr lang="en-US" b="1" dirty="0"/>
              <a:t>[CLICK]</a:t>
            </a:r>
            <a:r>
              <a:rPr lang="en-US" b="0" dirty="0"/>
              <a:t> a bank. The global row decoder selects the local row decoder that will drive the </a:t>
            </a:r>
            <a:r>
              <a:rPr lang="en-US" b="0" dirty="0" err="1"/>
              <a:t>wordline</a:t>
            </a:r>
            <a:r>
              <a:rPr lang="en-US" b="0" dirty="0"/>
              <a:t>, and global row buffer aids in the transfer of data to and from the CPU. A DRAM device is comprised of several banks, and each bank can be accessed independently </a:t>
            </a:r>
            <a:r>
              <a:rPr lang="en-US" b="1" dirty="0"/>
              <a:t>[CLICK]</a:t>
            </a:r>
          </a:p>
        </p:txBody>
      </p:sp>
      <p:sp>
        <p:nvSpPr>
          <p:cNvPr id="4" name="Slide Number Placeholder 3"/>
          <p:cNvSpPr>
            <a:spLocks noGrp="1"/>
          </p:cNvSpPr>
          <p:nvPr>
            <p:ph type="sldNum" sz="quarter" idx="10"/>
          </p:nvPr>
        </p:nvSpPr>
        <p:spPr/>
        <p:txBody>
          <a:bodyPr/>
          <a:lstStyle/>
          <a:p>
            <a:fld id="{511FA935-BBE5-BC45-93FB-2CABE2AD613B}" type="slidenum">
              <a:rPr lang="en-US" smtClean="0"/>
              <a:t>67</a:t>
            </a:fld>
            <a:endParaRPr lang="en-US"/>
          </a:p>
        </p:txBody>
      </p:sp>
    </p:spTree>
    <p:extLst>
      <p:ext uri="{BB962C8B-B14F-4D97-AF65-F5344CB8AC3E}">
        <p14:creationId xmlns:p14="http://schemas.microsoft.com/office/powerpoint/2010/main" val="376345991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look at how DRAM operates in the scope of a single subarray. </a:t>
            </a:r>
            <a:r>
              <a:rPr lang="en-US" b="1" dirty="0"/>
              <a:t>[CLICK] </a:t>
            </a:r>
            <a:r>
              <a:rPr lang="en-US" b="0" dirty="0"/>
              <a:t>Because memory controllers typically access DRAM at the granularity of a cache line, we combine consecutive, aligned DRAM cells as cache lines in our diagram. </a:t>
            </a:r>
            <a:r>
              <a:rPr lang="en-US" b="1" dirty="0"/>
              <a:t>[CLICK] </a:t>
            </a:r>
            <a:r>
              <a:rPr lang="en-US" b="0" dirty="0"/>
              <a:t>First, we activate the first row, which </a:t>
            </a:r>
            <a:r>
              <a:rPr lang="en-US" b="1" dirty="0"/>
              <a:t>[CLICK]</a:t>
            </a:r>
            <a:r>
              <a:rPr lang="en-US" b="0" dirty="0"/>
              <a:t> copies the entire rows' data into the row buffer. At this point, we can </a:t>
            </a:r>
            <a:r>
              <a:rPr lang="en-US" b="1" dirty="0"/>
              <a:t>[CLICK] </a:t>
            </a:r>
            <a:r>
              <a:rPr lang="en-US" b="0" dirty="0"/>
              <a:t>read our data at the granularity </a:t>
            </a:r>
            <a:r>
              <a:rPr lang="en-US" b="1" dirty="0"/>
              <a:t>[CLICK] </a:t>
            </a:r>
            <a:r>
              <a:rPr lang="en-US" b="0" dirty="0"/>
              <a:t>of cache lines within the </a:t>
            </a:r>
            <a:r>
              <a:rPr lang="en-US" b="1" dirty="0"/>
              <a:t>[CLICK] </a:t>
            </a:r>
            <a:r>
              <a:rPr lang="en-US" b="0" dirty="0"/>
              <a:t>activated or opened row. When we want to access data on another row, we must </a:t>
            </a:r>
            <a:r>
              <a:rPr lang="en-US" b="0" dirty="0" err="1"/>
              <a:t>precharge</a:t>
            </a:r>
            <a:r>
              <a:rPr lang="en-US" b="0" dirty="0"/>
              <a:t> </a:t>
            </a:r>
            <a:r>
              <a:rPr lang="en-US" b="1" dirty="0"/>
              <a:t>[CLICK] </a:t>
            </a:r>
            <a:r>
              <a:rPr lang="en-US" b="0" dirty="0"/>
              <a:t>the currently opened row, which prepares the row buffer for copying data from another row. We can now </a:t>
            </a:r>
            <a:r>
              <a:rPr lang="en-US" b="1" dirty="0"/>
              <a:t>[CLICK] </a:t>
            </a:r>
            <a:r>
              <a:rPr lang="en-US" b="0" dirty="0"/>
              <a:t>activate the second row, before reading data from it </a:t>
            </a:r>
            <a:r>
              <a:rPr lang="en-US" b="1" dirty="0"/>
              <a:t>[CLICK][CLICK][CLICK]</a:t>
            </a:r>
          </a:p>
        </p:txBody>
      </p:sp>
      <p:sp>
        <p:nvSpPr>
          <p:cNvPr id="4" name="Slide Number Placeholder 3"/>
          <p:cNvSpPr>
            <a:spLocks noGrp="1"/>
          </p:cNvSpPr>
          <p:nvPr>
            <p:ph type="sldNum" sz="quarter" idx="10"/>
          </p:nvPr>
        </p:nvSpPr>
        <p:spPr/>
        <p:txBody>
          <a:bodyPr/>
          <a:lstStyle/>
          <a:p>
            <a:fld id="{511FA935-BBE5-BC45-93FB-2CABE2AD613B}" type="slidenum">
              <a:rPr lang="en-US" smtClean="0"/>
              <a:t>68</a:t>
            </a:fld>
            <a:endParaRPr lang="en-US"/>
          </a:p>
        </p:txBody>
      </p:sp>
    </p:spTree>
    <p:extLst>
      <p:ext uri="{BB962C8B-B14F-4D97-AF65-F5344CB8AC3E}">
        <p14:creationId xmlns:p14="http://schemas.microsoft.com/office/powerpoint/2010/main" val="24456631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First, we study whether the DRAM chips we have are vulnerable to </a:t>
            </a:r>
            <a:r>
              <a:rPr lang="en-US" dirty="0" err="1"/>
              <a:t>RowHammer</a:t>
            </a:r>
            <a:r>
              <a:rPr lang="en-US" dirty="0"/>
              <a:t> under our testing conditions </a:t>
            </a:r>
          </a:p>
          <a:p>
            <a:endParaRPr lang="en-US" dirty="0"/>
          </a:p>
          <a:p>
            <a:r>
              <a:rPr lang="en-US" dirty="0"/>
              <a:t>[CLICK]  Second, we study the effect of storing different data patterns in DRAM on the number of </a:t>
            </a:r>
            <a:r>
              <a:rPr lang="en-US" dirty="0" err="1"/>
              <a:t>RowHammer</a:t>
            </a:r>
            <a:r>
              <a:rPr lang="en-US" dirty="0"/>
              <a:t> bit flips induced</a:t>
            </a:r>
          </a:p>
          <a:p>
            <a:endParaRPr lang="en-US" dirty="0"/>
          </a:p>
          <a:p>
            <a:r>
              <a:rPr lang="en-US" dirty="0"/>
              <a:t>[CLICK] Third, we study the effects of changing the number of times we hammer DRAM on the number of </a:t>
            </a:r>
            <a:r>
              <a:rPr lang="en-US" dirty="0" err="1"/>
              <a:t>RowHammer</a:t>
            </a:r>
            <a:r>
              <a:rPr lang="en-US" dirty="0"/>
              <a:t> bit flips  induced</a:t>
            </a:r>
          </a:p>
          <a:p>
            <a:endParaRPr lang="en-US" dirty="0"/>
          </a:p>
          <a:p>
            <a:r>
              <a:rPr lang="en-US" dirty="0"/>
              <a:t>[CLICK] Fourth, we analyze the spatial distributions of </a:t>
            </a:r>
            <a:r>
              <a:rPr lang="en-US" dirty="0" err="1"/>
              <a:t>RowHammer</a:t>
            </a:r>
            <a:r>
              <a:rPr lang="en-US" dirty="0"/>
              <a:t> bit flips that we induce </a:t>
            </a:r>
          </a:p>
          <a:p>
            <a:endParaRPr lang="en-US" dirty="0"/>
          </a:p>
          <a:p>
            <a:r>
              <a:rPr lang="en-US" dirty="0"/>
              <a:t>[CLICK] Fifth, we examine each chip’s lowest hammer count required to induce the first </a:t>
            </a:r>
            <a:r>
              <a:rPr lang="en-US" dirty="0" err="1"/>
              <a:t>RowHammer</a:t>
            </a:r>
            <a:r>
              <a:rPr lang="en-US" dirty="0"/>
              <a:t> bit flip. </a:t>
            </a:r>
          </a:p>
          <a:p>
            <a:endParaRPr lang="en-US" dirty="0"/>
          </a:p>
          <a:p>
            <a:r>
              <a:rPr lang="en-US" dirty="0"/>
              <a:t>[CLICK] Sixth, we examine the effectiveness of error correcting codes in mitigating </a:t>
            </a:r>
            <a:r>
              <a:rPr lang="en-US" dirty="0" err="1"/>
              <a:t>RowHammer</a:t>
            </a:r>
            <a:r>
              <a:rPr lang="en-US" dirty="0"/>
              <a:t> bit flips </a:t>
            </a:r>
          </a:p>
          <a:p>
            <a:endParaRPr lang="en-US" dirty="0"/>
          </a:p>
          <a:p>
            <a:endParaRPr lang="en-US" dirty="0"/>
          </a:p>
          <a:p>
            <a:r>
              <a:rPr lang="en-US" dirty="0"/>
              <a:t>==============</a:t>
            </a:r>
          </a:p>
          <a:p>
            <a:r>
              <a:rPr lang="en-US" dirty="0"/>
              <a:t>remove this slide . fix color on 6. we talked about X but others are in the paper. </a:t>
            </a:r>
          </a:p>
        </p:txBody>
      </p:sp>
      <p:sp>
        <p:nvSpPr>
          <p:cNvPr id="4" name="Slide Number Placeholder 3"/>
          <p:cNvSpPr>
            <a:spLocks noGrp="1"/>
          </p:cNvSpPr>
          <p:nvPr>
            <p:ph type="sldNum" sz="quarter" idx="5"/>
          </p:nvPr>
        </p:nvSpPr>
        <p:spPr/>
        <p:txBody>
          <a:bodyPr/>
          <a:lstStyle/>
          <a:p>
            <a:fld id="{35E676A0-33B1-4B4B-B1AA-B0B917FCAA93}" type="slidenum">
              <a:rPr lang="en-US" smtClean="0"/>
              <a:t>69</a:t>
            </a:fld>
            <a:endParaRPr lang="en-US"/>
          </a:p>
        </p:txBody>
      </p:sp>
    </p:spTree>
    <p:extLst>
      <p:ext uri="{BB962C8B-B14F-4D97-AF65-F5344CB8AC3E}">
        <p14:creationId xmlns:p14="http://schemas.microsoft.com/office/powerpoint/2010/main" val="8717857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Newer DRAM chips appear to be more vulnerable to </a:t>
            </a:r>
            <a:r>
              <a:rPr lang="en-US" sz="1200" b="1" dirty="0" err="1">
                <a:latin typeface="Cambria" panose="02040503050406030204" pitchFamily="18" charset="0"/>
              </a:rPr>
              <a:t>RowHammer</a:t>
            </a:r>
            <a:r>
              <a:rPr lang="en-US" sz="1200" b="1" dirty="0">
                <a:latin typeface="Cambria" panose="02040503050406030204" pitchFamily="18" charset="0"/>
              </a:rPr>
              <a:t> </a:t>
            </a:r>
            <a:r>
              <a:rPr lang="en-US" sz="1200" dirty="0">
                <a:latin typeface="Cambria" panose="02040503050406030204" pitchFamily="18" charset="0"/>
              </a:rPr>
              <a:t>based on the increasing fraction of </a:t>
            </a:r>
            <a:r>
              <a:rPr lang="en-US" sz="1200" dirty="0" err="1">
                <a:latin typeface="Cambria" panose="02040503050406030204" pitchFamily="18" charset="0"/>
              </a:rPr>
              <a:t>RowHammerable</a:t>
            </a:r>
            <a:r>
              <a:rPr lang="en-US" sz="1200" dirty="0">
                <a:latin typeface="Cambria" panose="02040503050406030204" pitchFamily="18" charset="0"/>
              </a:rPr>
              <a:t> chips from DDR3-old to DDR3-new DRAM chips of manufacturers B and 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Cambria" panose="02040503050406030204" pitchFamily="18" charset="0"/>
            </a:endParaRPr>
          </a:p>
          <a:p>
            <a:pPr algn="ctr"/>
            <a:r>
              <a:rPr lang="en-US" sz="1200" b="1" dirty="0">
                <a:latin typeface="Cambria" charset="0"/>
                <a:ea typeface="Cambria" charset="0"/>
                <a:cs typeface="Cambria" charset="0"/>
              </a:rPr>
              <a:t>We </a:t>
            </a:r>
            <a:r>
              <a:rPr lang="en-US" sz="1200" b="1" dirty="0">
                <a:solidFill>
                  <a:schemeClr val="accent5">
                    <a:lumMod val="75000"/>
                  </a:schemeClr>
                </a:solidFill>
                <a:latin typeface="Cambria" charset="0"/>
                <a:ea typeface="Cambria" charset="0"/>
                <a:cs typeface="Cambria" charset="0"/>
              </a:rPr>
              <a:t>only</a:t>
            </a:r>
            <a:r>
              <a:rPr lang="en-US" sz="1200" b="1" dirty="0">
                <a:latin typeface="Cambria" charset="0"/>
                <a:ea typeface="Cambria" charset="0"/>
                <a:cs typeface="Cambria" charset="0"/>
              </a:rPr>
              <a:t> show results </a:t>
            </a:r>
          </a:p>
          <a:p>
            <a:pPr algn="ctr"/>
            <a:r>
              <a:rPr lang="en-US" sz="1200" b="1" dirty="0">
                <a:latin typeface="Cambria" charset="0"/>
                <a:ea typeface="Cambria" charset="0"/>
                <a:cs typeface="Cambria" charset="0"/>
              </a:rPr>
              <a:t>for chips that we can induce </a:t>
            </a:r>
          </a:p>
          <a:p>
            <a:pPr algn="ctr"/>
            <a:r>
              <a:rPr lang="en-US" sz="1200" b="1" dirty="0">
                <a:solidFill>
                  <a:schemeClr val="accent5">
                    <a:lumMod val="75000"/>
                  </a:schemeClr>
                </a:solidFill>
                <a:latin typeface="Cambria" charset="0"/>
                <a:ea typeface="Cambria" charset="0"/>
                <a:cs typeface="Cambria" charset="0"/>
              </a:rPr>
              <a:t>enough</a:t>
            </a:r>
            <a:r>
              <a:rPr lang="en-US" sz="1200" b="1" dirty="0">
                <a:latin typeface="Cambria" charset="0"/>
                <a:ea typeface="Cambria" charset="0"/>
                <a:cs typeface="Cambria" charset="0"/>
              </a:rPr>
              <a:t> </a:t>
            </a:r>
            <a:r>
              <a:rPr lang="en-US" sz="1200" b="1" dirty="0" err="1">
                <a:latin typeface="Cambria" charset="0"/>
                <a:ea typeface="Cambria" charset="0"/>
                <a:cs typeface="Cambria" charset="0"/>
              </a:rPr>
              <a:t>RowHammer</a:t>
            </a:r>
            <a:r>
              <a:rPr lang="en-US" sz="1200" b="1" dirty="0">
                <a:latin typeface="Cambria" charset="0"/>
                <a:ea typeface="Cambria" charset="0"/>
                <a:cs typeface="Cambria" charset="0"/>
              </a:rPr>
              <a:t> bit flips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70</a:t>
            </a:fld>
            <a:endParaRPr lang="en-US"/>
          </a:p>
        </p:txBody>
      </p:sp>
    </p:spTree>
    <p:extLst>
      <p:ext uri="{BB962C8B-B14F-4D97-AF65-F5344CB8AC3E}">
        <p14:creationId xmlns:p14="http://schemas.microsoft.com/office/powerpoint/2010/main" val="33996978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evaluate five state-of-the art mitigation mechanisms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evaluate a mechanism that we refer to as Increased Refresh Rate. This mechanism works by </a:t>
            </a:r>
            <a:r>
              <a:rPr lang="en-US" sz="1200" kern="1200" dirty="0">
                <a:solidFill>
                  <a:schemeClr val="tx1"/>
                </a:solidFill>
                <a:effectLst/>
                <a:latin typeface="+mn-lt"/>
                <a:ea typeface="+mn-ea"/>
                <a:cs typeface="+mn-cs"/>
              </a:rPr>
              <a:t>increasing the overall DRAM refresh rate such that it is impossible to issue enough activations within one refresh window (or the time between two consecutive refresh commands to a single DRAM row) to any single DRAM row to induce a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PARA is a mechanism that every time a row is opened and closed, refreshes adjacent rows with a low probability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r>
              <a:rPr lang="en-US" sz="1200" kern="1200" dirty="0" err="1">
                <a:solidFill>
                  <a:schemeClr val="tx1"/>
                </a:solidFill>
                <a:effectLst/>
                <a:latin typeface="+mn-lt"/>
                <a:ea typeface="+mn-ea"/>
                <a:cs typeface="+mn-cs"/>
              </a:rPr>
              <a:t>ProHIT</a:t>
            </a:r>
            <a:r>
              <a:rPr lang="en-US" sz="1200" kern="1200" dirty="0">
                <a:solidFill>
                  <a:schemeClr val="tx1"/>
                </a:solidFill>
                <a:effectLst/>
                <a:latin typeface="+mn-lt"/>
                <a:ea typeface="+mn-ea"/>
                <a:cs typeface="+mn-cs"/>
              </a:rPr>
              <a:t> probabilistically manages hot and cold tables to track frequently activated rows and refreshes potential victim rows before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are induced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r>
              <a:rPr lang="en-US" sz="1200" kern="1200" dirty="0" err="1">
                <a:solidFill>
                  <a:schemeClr val="tx1"/>
                </a:solidFill>
                <a:effectLst/>
                <a:latin typeface="+mn-lt"/>
                <a:ea typeface="+mn-ea"/>
                <a:cs typeface="+mn-cs"/>
              </a:rPr>
              <a:t>MRLoc</a:t>
            </a:r>
            <a:r>
              <a:rPr lang="en-US" sz="1200" kern="1200" dirty="0">
                <a:solidFill>
                  <a:schemeClr val="tx1"/>
                </a:solidFill>
                <a:effectLst/>
                <a:latin typeface="+mn-lt"/>
                <a:ea typeface="+mn-ea"/>
                <a:cs typeface="+mn-cs"/>
              </a:rPr>
              <a:t> estimates activation rates with a queue that tracks DRAM activations and probabilistically refreshes victim rows based on an estimated activation rate of aggressor rows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t>
            </a:r>
            <a:r>
              <a:rPr lang="en-US" sz="1200" kern="1200" dirty="0" err="1">
                <a:solidFill>
                  <a:schemeClr val="tx1"/>
                </a:solidFill>
                <a:effectLst/>
                <a:latin typeface="+mn-lt"/>
                <a:ea typeface="+mn-ea"/>
                <a:cs typeface="+mn-cs"/>
              </a:rPr>
              <a:t>TWiCe</a:t>
            </a:r>
            <a:r>
              <a:rPr lang="en-US" sz="1200" kern="1200" dirty="0">
                <a:solidFill>
                  <a:schemeClr val="tx1"/>
                </a:solidFill>
                <a:effectLst/>
                <a:latin typeface="+mn-lt"/>
                <a:ea typeface="+mn-ea"/>
                <a:cs typeface="+mn-cs"/>
              </a:rPr>
              <a:t> uses tables with a lifetime counter and activation counter to determine activation rate and prunes the tables to minimize overhead according to an activation rate threshold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also evaluate an ideal refresh-based mitigation mechanism [CLICK] that is able to track every DRAM activation to every row and issues a refresh command to a victim row only if the aggressor rows are just about to be activated enough times to induce a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refer the interested listener to our paper and the prior work for more detailed descriptions on each mechanism </a:t>
            </a:r>
          </a:p>
          <a:p>
            <a:endParaRPr lang="en-US" dirty="0"/>
          </a:p>
          <a:p>
            <a:endParaRPr lang="en-US" dirty="0"/>
          </a:p>
          <a:p>
            <a:endParaRPr lang="en-US" dirty="0"/>
          </a:p>
          <a:p>
            <a:r>
              <a:rPr lang="en-US" dirty="0"/>
              <a:t>=============</a:t>
            </a:r>
          </a:p>
          <a:p>
            <a:r>
              <a:rPr lang="en-US" dirty="0"/>
              <a:t>maybe not describe these. Talk about these less. We selected these out of our analysis. </a:t>
            </a:r>
          </a:p>
        </p:txBody>
      </p:sp>
      <p:sp>
        <p:nvSpPr>
          <p:cNvPr id="4" name="Slide Number Placeholder 3"/>
          <p:cNvSpPr>
            <a:spLocks noGrp="1"/>
          </p:cNvSpPr>
          <p:nvPr>
            <p:ph type="sldNum" sz="quarter" idx="10"/>
          </p:nvPr>
        </p:nvSpPr>
        <p:spPr/>
        <p:txBody>
          <a:bodyPr/>
          <a:lstStyle/>
          <a:p>
            <a:fld id="{35E676A0-33B1-4B4B-B1AA-B0B917FCAA93}" type="slidenum">
              <a:rPr lang="en-US" smtClean="0"/>
              <a:t>71</a:t>
            </a:fld>
            <a:endParaRPr lang="en-US"/>
          </a:p>
        </p:txBody>
      </p:sp>
    </p:spTree>
    <p:extLst>
      <p:ext uri="{BB962C8B-B14F-4D97-AF65-F5344CB8AC3E}">
        <p14:creationId xmlns:p14="http://schemas.microsoft.com/office/powerpoint/2010/main" val="17748148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inLibertineTI"/>
              </a:rPr>
              <a:t>The second question we want to answer is "Are some data patterns more effective in inducing </a:t>
            </a:r>
            <a:r>
              <a:rPr lang="en-US" sz="1200" dirty="0" err="1">
                <a:latin typeface="LinLibertineTI"/>
              </a:rPr>
              <a:t>RowHammer</a:t>
            </a:r>
            <a:r>
              <a:rPr lang="en-US" sz="1200" dirty="0">
                <a:latin typeface="LinLibertineTI"/>
              </a:rPr>
              <a:t> bit flips than others?"</a:t>
            </a:r>
          </a:p>
          <a:p>
            <a:endParaRPr lang="en-US" sz="1200" dirty="0">
              <a:latin typeface="LinLibertineTI"/>
            </a:endParaRPr>
          </a:p>
          <a:p>
            <a:r>
              <a:rPr lang="en-US" sz="1200" dirty="0">
                <a:latin typeface="LinLibertineTI"/>
              </a:rPr>
              <a:t>[CLICK] For each data pattern that we test (on the x-axis), we plot the percentage of unique </a:t>
            </a:r>
            <a:r>
              <a:rPr lang="en-US" sz="1200" dirty="0" err="1">
                <a:latin typeface="LinLibertineTI"/>
              </a:rPr>
              <a:t>RowHammer</a:t>
            </a:r>
            <a:r>
              <a:rPr lang="en-US" sz="1200" dirty="0">
                <a:latin typeface="LinLibertineTI"/>
              </a:rPr>
              <a:t> bit flips found by that data pattern out of the total set of unique </a:t>
            </a:r>
            <a:r>
              <a:rPr lang="en-US" sz="1200" dirty="0" err="1">
                <a:latin typeface="LinLibertineTI"/>
              </a:rPr>
              <a:t>RowHammer</a:t>
            </a:r>
            <a:r>
              <a:rPr lang="en-US" sz="1200" dirty="0">
                <a:latin typeface="LinLibertineTI"/>
              </a:rPr>
              <a:t> bit flips found by all data patterns. </a:t>
            </a:r>
          </a:p>
          <a:p>
            <a:endParaRPr lang="en-US" sz="1200" dirty="0">
              <a:latin typeface="LinLibertineTI"/>
            </a:endParaRPr>
          </a:p>
          <a:p>
            <a:r>
              <a:rPr lang="en-US" sz="1200" dirty="0">
                <a:latin typeface="LinLibertineTI"/>
              </a:rPr>
              <a:t>[CLICK] We find that testing with different data patterns is essential for comprehensively identifying </a:t>
            </a:r>
            <a:r>
              <a:rPr lang="en-US" sz="1200" dirty="0" err="1">
                <a:latin typeface="LinLibertineTI"/>
              </a:rPr>
              <a:t>RowHammer</a:t>
            </a:r>
            <a:r>
              <a:rPr lang="en-US" sz="1200" dirty="0">
                <a:latin typeface="LinLibertineTI"/>
              </a:rPr>
              <a:t> bit flips, because no individual data pattern achieves full coverage alone</a:t>
            </a:r>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72</a:t>
            </a:fld>
            <a:endParaRPr lang="en-US"/>
          </a:p>
        </p:txBody>
      </p:sp>
    </p:spTree>
    <p:extLst>
      <p:ext uri="{BB962C8B-B14F-4D97-AF65-F5344CB8AC3E}">
        <p14:creationId xmlns:p14="http://schemas.microsoft.com/office/powerpoint/2010/main" val="381103294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this data across all DRAM chips split into DRAM type-node configurations across each manufacturer.</a:t>
            </a:r>
          </a:p>
          <a:p>
            <a:endParaRPr lang="en-US" dirty="0"/>
          </a:p>
          <a:p>
            <a:r>
              <a:rPr lang="en-US" dirty="0"/>
              <a:t>[CLICK] We find that the worst-case data pattern is consistent across chips of the same manufacturer and DRAM type-node configurations. </a:t>
            </a:r>
          </a:p>
        </p:txBody>
      </p:sp>
      <p:sp>
        <p:nvSpPr>
          <p:cNvPr id="4" name="Slide Number Placeholder 3"/>
          <p:cNvSpPr>
            <a:spLocks noGrp="1"/>
          </p:cNvSpPr>
          <p:nvPr>
            <p:ph type="sldNum" sz="quarter" idx="5"/>
          </p:nvPr>
        </p:nvSpPr>
        <p:spPr/>
        <p:txBody>
          <a:bodyPr/>
          <a:lstStyle/>
          <a:p>
            <a:fld id="{35E676A0-33B1-4B4B-B1AA-B0B917FCAA93}" type="slidenum">
              <a:rPr lang="en-US" smtClean="0"/>
              <a:t>73</a:t>
            </a:fld>
            <a:endParaRPr lang="en-US"/>
          </a:p>
        </p:txBody>
      </p:sp>
    </p:spTree>
    <p:extLst>
      <p:ext uri="{BB962C8B-B14F-4D97-AF65-F5344CB8AC3E}">
        <p14:creationId xmlns:p14="http://schemas.microsoft.com/office/powerpoint/2010/main" val="6938607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remaining experiments, we use the worst-case data pattern per DRAM chip to characterize each chip at worst-case conditions and minimize the extensive testing time </a:t>
            </a:r>
          </a:p>
        </p:txBody>
      </p:sp>
      <p:sp>
        <p:nvSpPr>
          <p:cNvPr id="4" name="Slide Number Placeholder 3"/>
          <p:cNvSpPr>
            <a:spLocks noGrp="1"/>
          </p:cNvSpPr>
          <p:nvPr>
            <p:ph type="sldNum" sz="quarter" idx="5"/>
          </p:nvPr>
        </p:nvSpPr>
        <p:spPr/>
        <p:txBody>
          <a:bodyPr/>
          <a:lstStyle/>
          <a:p>
            <a:fld id="{35E676A0-33B1-4B4B-B1AA-B0B917FCAA93}" type="slidenum">
              <a:rPr lang="en-US" smtClean="0"/>
              <a:t>74</a:t>
            </a:fld>
            <a:endParaRPr lang="en-US"/>
          </a:p>
        </p:txBody>
      </p:sp>
    </p:spTree>
    <p:extLst>
      <p:ext uri="{BB962C8B-B14F-4D97-AF65-F5344CB8AC3E}">
        <p14:creationId xmlns:p14="http://schemas.microsoft.com/office/powerpoint/2010/main" val="211353455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To characterize our DRAM chips at worst-case conditions we take two measures: </a:t>
            </a:r>
          </a:p>
          <a:p>
            <a:r>
              <a:rPr lang="en-US" dirty="0"/>
              <a:t>[CLICK] First, we prevent external sources of interference such that the core loop of testing (or the code sequence that repeatedly activates rows) can run consistently as desired and without interruptions </a:t>
            </a:r>
          </a:p>
          <a:p>
            <a:r>
              <a:rPr lang="en-US" dirty="0"/>
              <a:t>[CLICK] During the core loop of testing, we disable DRAM refresh, DRAM calibration events, and </a:t>
            </a:r>
            <a:r>
              <a:rPr lang="en-US" dirty="0" err="1"/>
              <a:t>RowHammer</a:t>
            </a:r>
            <a:r>
              <a:rPr lang="en-US" dirty="0"/>
              <a:t> mitigation mechanisms </a:t>
            </a:r>
          </a:p>
          <a:p>
            <a:r>
              <a:rPr lang="en-US" dirty="0"/>
              <a:t>[CLICK] we also ensure that the core loop of our test runs for shorter than the refresh window to prevent retention failures from interfering with our results</a:t>
            </a:r>
          </a:p>
          <a:p>
            <a:r>
              <a:rPr lang="en-US" dirty="0"/>
              <a:t>[CLICK] Second, we try to issue the worst-case access sequence for inducing </a:t>
            </a:r>
            <a:r>
              <a:rPr lang="en-US" dirty="0" err="1"/>
              <a:t>RowHammer</a:t>
            </a:r>
            <a:r>
              <a:rPr lang="en-US" dirty="0"/>
              <a:t> bit flips</a:t>
            </a:r>
          </a:p>
          <a:p>
            <a:r>
              <a:rPr lang="en-US" dirty="0"/>
              <a:t>[CLICK] We construct our access sequence using three observations from prior work:</a:t>
            </a:r>
          </a:p>
          <a:p>
            <a:r>
              <a:rPr lang="en-US" dirty="0"/>
              <a:t>[CLICK] First, an aggressor row causes the most </a:t>
            </a:r>
            <a:r>
              <a:rPr lang="en-US" dirty="0" err="1"/>
              <a:t>RowHammer</a:t>
            </a:r>
            <a:r>
              <a:rPr lang="en-US" dirty="0"/>
              <a:t> bit flips in immediately adjacent rows</a:t>
            </a:r>
          </a:p>
          <a:p>
            <a:r>
              <a:rPr lang="en-US" dirty="0"/>
              <a:t>[CLICK] Second, a double-sided hammer targeting victim row N (i.e., repeatedly accessing rows N+1 and N-1) causes the most bit flips in row N compared to other access patterns</a:t>
            </a:r>
          </a:p>
          <a:p>
            <a:r>
              <a:rPr lang="en-US" dirty="0"/>
              <a:t>[CLICK] Third, Increasing the rate of DRAM activations results in more </a:t>
            </a:r>
            <a:r>
              <a:rPr lang="en-US" dirty="0" err="1"/>
              <a:t>RowHAmmer</a:t>
            </a:r>
            <a:r>
              <a:rPr lang="en-US" dirty="0"/>
              <a:t> bit flips</a:t>
            </a:r>
          </a:p>
          <a:p>
            <a:r>
              <a:rPr lang="en-US" dirty="0"/>
              <a:t>[CLICK] Using these observations, we test each row’s worst-case vulnerability to </a:t>
            </a:r>
            <a:r>
              <a:rPr lang="en-US" dirty="0" err="1"/>
              <a:t>RowHammer</a:t>
            </a:r>
            <a:r>
              <a:rPr lang="en-US" dirty="0"/>
              <a:t> by repeatedly accessing the two directly physically-adjacent rows as fast as possible </a:t>
            </a:r>
          </a:p>
          <a:p>
            <a:endParaRPr lang="en-US" dirty="0"/>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75</a:t>
            </a:fld>
            <a:endParaRPr lang="en-US"/>
          </a:p>
        </p:txBody>
      </p:sp>
    </p:spTree>
    <p:extLst>
      <p:ext uri="{BB962C8B-B14F-4D97-AF65-F5344CB8AC3E}">
        <p14:creationId xmlns:p14="http://schemas.microsoft.com/office/powerpoint/2010/main" val="14901657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"How would different Error correcting codes or ECCs change the Hammer Count required to cause </a:t>
            </a:r>
            <a:r>
              <a:rPr lang="en-US" dirty="0" err="1"/>
              <a:t>RowHammer</a:t>
            </a:r>
            <a:r>
              <a:rPr lang="en-US" dirty="0"/>
              <a:t> bit flips? </a:t>
            </a:r>
          </a:p>
          <a:p>
            <a:endParaRPr lang="en-US" dirty="0"/>
          </a:p>
          <a:p>
            <a:r>
              <a:rPr lang="en-US" dirty="0"/>
              <a:t>We plot as a bar graph the hammer count required to find the first 64-bit word containing one- two- and three </a:t>
            </a:r>
            <a:r>
              <a:rPr lang="en-US" dirty="0" err="1"/>
              <a:t>RowHammer</a:t>
            </a:r>
            <a:r>
              <a:rPr lang="en-US" dirty="0"/>
              <a:t> bit flips (indicated on the x-axis). The error bars represent the standard deviation of HC values across all chips tested. On the same plot, we draw with red boxplots, the increase in hammer count (on the right y-axis) between the hammer counts required to find the first 64-bit word containing one and two </a:t>
            </a:r>
            <a:r>
              <a:rPr lang="en-US" dirty="0" err="1"/>
              <a:t>RowHammer</a:t>
            </a:r>
            <a:r>
              <a:rPr lang="en-US" dirty="0"/>
              <a:t> bit flips and two and three </a:t>
            </a:r>
            <a:r>
              <a:rPr lang="en-US" dirty="0" err="1"/>
              <a:t>RowHammer</a:t>
            </a:r>
            <a:r>
              <a:rPr lang="en-US" dirty="0"/>
              <a:t> bit flips. These multipliers indicate how </a:t>
            </a:r>
            <a:r>
              <a:rPr lang="en-US" dirty="0" err="1"/>
              <a:t>HCfirst</a:t>
            </a:r>
            <a:r>
              <a:rPr lang="en-US" dirty="0"/>
              <a:t> would change in a chip if the chip uses single-error correcting ECC, or moves from a single-error correcting to a double-error correcting ECC. </a:t>
            </a:r>
          </a:p>
        </p:txBody>
      </p:sp>
      <p:sp>
        <p:nvSpPr>
          <p:cNvPr id="4" name="Slide Number Placeholder 3"/>
          <p:cNvSpPr>
            <a:spLocks noGrp="1"/>
          </p:cNvSpPr>
          <p:nvPr>
            <p:ph type="sldNum" sz="quarter" idx="5"/>
          </p:nvPr>
        </p:nvSpPr>
        <p:spPr/>
        <p:txBody>
          <a:bodyPr/>
          <a:lstStyle/>
          <a:p>
            <a:fld id="{35E676A0-33B1-4B4B-B1AA-B0B917FCAA93}" type="slidenum">
              <a:rPr lang="en-US" smtClean="0"/>
              <a:t>76</a:t>
            </a:fld>
            <a:endParaRPr lang="en-US"/>
          </a:p>
        </p:txBody>
      </p:sp>
    </p:spTree>
    <p:extLst>
      <p:ext uri="{BB962C8B-B14F-4D97-AF65-F5344CB8AC3E}">
        <p14:creationId xmlns:p14="http://schemas.microsoft.com/office/powerpoint/2010/main" val="4385737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this across all DRAM type-node configurations per DRAM manufacturer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single-error correcting codes can improve </a:t>
            </a:r>
            <a:r>
              <a:rPr lang="en-US" dirty="0" err="1">
                <a:latin typeface="LinLibertineTI"/>
              </a:rPr>
              <a:t>HCfirst</a:t>
            </a:r>
            <a:r>
              <a:rPr lang="en-US" dirty="0">
                <a:latin typeface="LinLibertineTI"/>
              </a:rPr>
              <a:t> by up to 2.78x in DDR4 DRAM chips and 1.65x in DDR3-new DRAM chips.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also note that moving from a double-error correcting code to a triple-error correcting code has diminishing returns in DDR4-old and DDR4-new DRAM chips compared to when moving from a single-error correcting code to a double-error correcting code. However, using a triple-error correcting code in DDR3-new DRAM chips continues to further improve the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and thus reduce the DRAM chips’ vulnerability to </a:t>
            </a:r>
            <a:r>
              <a:rPr lang="en-US" dirty="0" err="1">
                <a:latin typeface="LinLibertineTI"/>
              </a:rPr>
              <a:t>RowHammer</a:t>
            </a:r>
            <a:r>
              <a:rPr lang="en-US" dirty="0">
                <a:latin typeface="LinLibertineTI"/>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77</a:t>
            </a:fld>
            <a:endParaRPr lang="en-US"/>
          </a:p>
        </p:txBody>
      </p:sp>
    </p:spTree>
    <p:extLst>
      <p:ext uri="{BB962C8B-B14F-4D97-AF65-F5344CB8AC3E}">
        <p14:creationId xmlns:p14="http://schemas.microsoft.com/office/powerpoint/2010/main" val="401837187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identify two promising directions for new </a:t>
            </a:r>
            <a:r>
              <a:rPr lang="en-US" dirty="0" err="1"/>
              <a:t>RowHammer</a:t>
            </a:r>
            <a:r>
              <a:rPr lang="en-US" dirty="0"/>
              <a:t> solutions</a:t>
            </a:r>
          </a:p>
          <a:p>
            <a:r>
              <a:rPr lang="en-US" dirty="0"/>
              <a:t>[CLICK] First, we believe that a mechanism that provides higher cooperation between the DRAM chip and the rest of the system can provide many benefits.</a:t>
            </a:r>
          </a:p>
          <a:p>
            <a:r>
              <a:rPr lang="en-US" dirty="0"/>
              <a:t>[CLICK] using a DRAM-based or system-level mechanism alone ignores potential benefits of addressing the </a:t>
            </a:r>
            <a:r>
              <a:rPr lang="en-US" dirty="0" err="1"/>
              <a:t>RowHammer</a:t>
            </a:r>
            <a:r>
              <a:rPr lang="en-US" dirty="0"/>
              <a:t> vulnerability holistically </a:t>
            </a:r>
          </a:p>
          <a:p>
            <a:r>
              <a:rPr lang="en-US" dirty="0"/>
              <a:t>[CLICK] We believe that a more holistic approach can achieve a high degree of protection at low cost </a:t>
            </a:r>
          </a:p>
          <a:p>
            <a:endParaRPr lang="en-US" dirty="0"/>
          </a:p>
          <a:p>
            <a:r>
              <a:rPr lang="en-US" dirty="0"/>
              <a:t>[CLICK] Second, we believe that a profile-guided approach can provide significant benefits. </a:t>
            </a:r>
          </a:p>
          <a:p>
            <a:r>
              <a:rPr lang="en-US" dirty="0"/>
              <a:t>[CLICK] Accurately profiling </a:t>
            </a:r>
            <a:r>
              <a:rPr lang="en-US" dirty="0" err="1"/>
              <a:t>RowHammer</a:t>
            </a:r>
            <a:r>
              <a:rPr lang="en-US" dirty="0"/>
              <a:t>-susceptible cells in DRAM provides a powerful substrate for building target </a:t>
            </a:r>
            <a:r>
              <a:rPr lang="en-US" dirty="0" err="1"/>
              <a:t>RowHammer</a:t>
            </a:r>
            <a:r>
              <a:rPr lang="en-US" dirty="0"/>
              <a:t> solutions. For Example:</a:t>
            </a:r>
          </a:p>
          <a:p>
            <a:r>
              <a:rPr lang="en-US" dirty="0"/>
              <a:t>[CLICK] in the Increasing refresh rate mechanism, the DRAM bandwidth overhead could be reduced by only increasing the refresh rate for rows containing </a:t>
            </a:r>
            <a:r>
              <a:rPr lang="en-US" dirty="0" err="1"/>
              <a:t>RowHammer</a:t>
            </a:r>
            <a:r>
              <a:rPr lang="en-US" dirty="0"/>
              <a:t>-susceptible cells </a:t>
            </a:r>
          </a:p>
          <a:p>
            <a:r>
              <a:rPr lang="en-US" dirty="0"/>
              <a:t>[CLICK] We believe that a fast and accurate profiling mechanism is a key research challenge for developing low-overhead and scalable </a:t>
            </a:r>
            <a:r>
              <a:rPr lang="en-US" dirty="0" err="1"/>
              <a:t>RowHammer</a:t>
            </a:r>
            <a:r>
              <a:rPr lang="en-US" dirty="0"/>
              <a:t> solutions </a:t>
            </a:r>
          </a:p>
          <a:p>
            <a:endParaRPr lang="en-US" dirty="0"/>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In mechanisms that use DRAM access counters, we could lower the area overhead by only counting accesses to rows containing </a:t>
            </a:r>
            <a:r>
              <a:rPr lang="en-US" dirty="0" err="1"/>
              <a:t>RowHammer</a:t>
            </a:r>
            <a:r>
              <a:rPr lang="en-US" dirty="0"/>
              <a:t>-susceptible cells. </a:t>
            </a:r>
          </a:p>
          <a:p>
            <a:endParaRPr lang="en-US" dirty="0"/>
          </a:p>
          <a:p>
            <a:endParaRPr lang="en-US" dirty="0"/>
          </a:p>
          <a:p>
            <a:endParaRPr lang="en-US" dirty="0"/>
          </a:p>
          <a:p>
            <a:r>
              <a:rPr lang="en-US" dirty="0"/>
              <a:t>beautify. Maybe reduce and save time. DRAM system should cooperate more. Details in the paper </a:t>
            </a:r>
          </a:p>
        </p:txBody>
      </p:sp>
      <p:sp>
        <p:nvSpPr>
          <p:cNvPr id="4" name="Slide Number Placeholder 3"/>
          <p:cNvSpPr>
            <a:spLocks noGrp="1"/>
          </p:cNvSpPr>
          <p:nvPr>
            <p:ph type="sldNum" sz="quarter" idx="10"/>
          </p:nvPr>
        </p:nvSpPr>
        <p:spPr/>
        <p:txBody>
          <a:bodyPr/>
          <a:lstStyle/>
          <a:p>
            <a:fld id="{35E676A0-33B1-4B4B-B1AA-B0B917FCAA93}" type="slidenum">
              <a:rPr lang="en-US" smtClean="0"/>
              <a:t>78</a:t>
            </a:fld>
            <a:endParaRPr lang="en-US"/>
          </a:p>
        </p:txBody>
      </p:sp>
    </p:spTree>
    <p:extLst>
      <p:ext uri="{BB962C8B-B14F-4D97-AF65-F5344CB8AC3E}">
        <p14:creationId xmlns:p14="http://schemas.microsoft.com/office/powerpoint/2010/main" val="1902691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92601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3047637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8709790"/>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3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22.emf"/><Relationship Id="rId5" Type="http://schemas.openxmlformats.org/officeDocument/2006/relationships/image" Target="../media/image21.emf"/><Relationship Id="rId4" Type="http://schemas.openxmlformats.org/officeDocument/2006/relationships/image" Target="../media/image20.emf"/></Relationships>
</file>

<file path=ppt/slides/_rels/slide41.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21.emf"/><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22.emf"/><Relationship Id="rId5" Type="http://schemas.openxmlformats.org/officeDocument/2006/relationships/image" Target="../media/image23.emf"/><Relationship Id="rId4" Type="http://schemas.openxmlformats.org/officeDocument/2006/relationships/image" Target="../media/image20.emf"/></Relationships>
</file>

<file path=ppt/slides/_rels/slide42.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9.emf"/><Relationship Id="rId7" Type="http://schemas.openxmlformats.org/officeDocument/2006/relationships/image" Target="../media/image21.emf"/><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image" Target="../media/image20.emf"/></Relationships>
</file>

<file path=ppt/slides/_rels/slide43.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19.emf"/><Relationship Id="rId7" Type="http://schemas.openxmlformats.org/officeDocument/2006/relationships/image" Target="../media/image25.emf"/><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image" Target="../media/image20.emf"/><Relationship Id="rId9" Type="http://schemas.openxmlformats.org/officeDocument/2006/relationships/image" Target="../media/image22.emf"/></Relationships>
</file>

<file path=ppt/slides/_rels/slide44.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19.emf"/><Relationship Id="rId7" Type="http://schemas.openxmlformats.org/officeDocument/2006/relationships/image" Target="../media/image25.emf"/><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image" Target="../media/image23.emf"/><Relationship Id="rId10" Type="http://schemas.openxmlformats.org/officeDocument/2006/relationships/image" Target="../media/image22.emf"/><Relationship Id="rId4" Type="http://schemas.openxmlformats.org/officeDocument/2006/relationships/image" Target="../media/image20.emf"/><Relationship Id="rId9" Type="http://schemas.openxmlformats.org/officeDocument/2006/relationships/image" Target="../media/image21.emf"/></Relationships>
</file>

<file path=ppt/slides/_rels/slide45.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19.emf"/><Relationship Id="rId7" Type="http://schemas.openxmlformats.org/officeDocument/2006/relationships/image" Target="../media/image25.emf"/><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24.emf"/><Relationship Id="rId11" Type="http://schemas.openxmlformats.org/officeDocument/2006/relationships/image" Target="../media/image22.emf"/><Relationship Id="rId5" Type="http://schemas.openxmlformats.org/officeDocument/2006/relationships/image" Target="../media/image23.emf"/><Relationship Id="rId10" Type="http://schemas.openxmlformats.org/officeDocument/2006/relationships/image" Target="../media/image21.emf"/><Relationship Id="rId4" Type="http://schemas.openxmlformats.org/officeDocument/2006/relationships/image" Target="../media/image20.emf"/><Relationship Id="rId9" Type="http://schemas.openxmlformats.org/officeDocument/2006/relationships/image" Target="../media/image27.emf"/></Relationships>
</file>

<file path=ppt/slides/_rels/slide46.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19.emf"/><Relationship Id="rId7" Type="http://schemas.openxmlformats.org/officeDocument/2006/relationships/image" Target="../media/image25.emf"/><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24.emf"/><Relationship Id="rId11" Type="http://schemas.openxmlformats.org/officeDocument/2006/relationships/image" Target="../media/image22.emf"/><Relationship Id="rId5" Type="http://schemas.openxmlformats.org/officeDocument/2006/relationships/image" Target="../media/image23.emf"/><Relationship Id="rId10" Type="http://schemas.openxmlformats.org/officeDocument/2006/relationships/image" Target="../media/image21.emf"/><Relationship Id="rId4" Type="http://schemas.openxmlformats.org/officeDocument/2006/relationships/image" Target="../media/image20.emf"/><Relationship Id="rId9" Type="http://schemas.openxmlformats.org/officeDocument/2006/relationships/image" Target="../media/image27.emf"/></Relationships>
</file>

<file path=ppt/slides/_rels/slide47.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19.emf"/><Relationship Id="rId7" Type="http://schemas.openxmlformats.org/officeDocument/2006/relationships/image" Target="../media/image25.emf"/><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24.emf"/><Relationship Id="rId11" Type="http://schemas.openxmlformats.org/officeDocument/2006/relationships/image" Target="../media/image22.emf"/><Relationship Id="rId5" Type="http://schemas.openxmlformats.org/officeDocument/2006/relationships/image" Target="../media/image23.emf"/><Relationship Id="rId10" Type="http://schemas.openxmlformats.org/officeDocument/2006/relationships/image" Target="../media/image21.emf"/><Relationship Id="rId4" Type="http://schemas.openxmlformats.org/officeDocument/2006/relationships/image" Target="../media/image20.emf"/><Relationship Id="rId9" Type="http://schemas.openxmlformats.org/officeDocument/2006/relationships/image" Target="../media/image27.emf"/></Relationships>
</file>

<file path=ppt/slides/_rels/slide48.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19.emf"/><Relationship Id="rId7" Type="http://schemas.openxmlformats.org/officeDocument/2006/relationships/image" Target="../media/image25.emf"/><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24.emf"/><Relationship Id="rId11" Type="http://schemas.openxmlformats.org/officeDocument/2006/relationships/image" Target="../media/image22.emf"/><Relationship Id="rId5" Type="http://schemas.openxmlformats.org/officeDocument/2006/relationships/image" Target="../media/image23.emf"/><Relationship Id="rId10" Type="http://schemas.openxmlformats.org/officeDocument/2006/relationships/image" Target="../media/image21.emf"/><Relationship Id="rId4" Type="http://schemas.openxmlformats.org/officeDocument/2006/relationships/image" Target="../media/image20.emf"/><Relationship Id="rId9" Type="http://schemas.openxmlformats.org/officeDocument/2006/relationships/image" Target="../media/image27.emf"/></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8" Type="http://schemas.openxmlformats.org/officeDocument/2006/relationships/image" Target="../media/image33.emf"/><Relationship Id="rId13" Type="http://schemas.openxmlformats.org/officeDocument/2006/relationships/image" Target="../media/image25.emf"/><Relationship Id="rId3" Type="http://schemas.openxmlformats.org/officeDocument/2006/relationships/image" Target="../media/image28.emf"/><Relationship Id="rId7" Type="http://schemas.openxmlformats.org/officeDocument/2006/relationships/image" Target="../media/image32.emf"/><Relationship Id="rId12" Type="http://schemas.openxmlformats.org/officeDocument/2006/relationships/image" Target="../media/image24.emf"/><Relationship Id="rId17" Type="http://schemas.openxmlformats.org/officeDocument/2006/relationships/image" Target="../media/image21.emf"/><Relationship Id="rId2" Type="http://schemas.openxmlformats.org/officeDocument/2006/relationships/notesSlide" Target="../notesSlides/notesSlide56.xml"/><Relationship Id="rId16" Type="http://schemas.openxmlformats.org/officeDocument/2006/relationships/image" Target="../media/image22.emf"/><Relationship Id="rId1" Type="http://schemas.openxmlformats.org/officeDocument/2006/relationships/slideLayout" Target="../slideLayouts/slideLayout2.xml"/><Relationship Id="rId6" Type="http://schemas.openxmlformats.org/officeDocument/2006/relationships/image" Target="../media/image31.emf"/><Relationship Id="rId11" Type="http://schemas.openxmlformats.org/officeDocument/2006/relationships/image" Target="../media/image23.emf"/><Relationship Id="rId5" Type="http://schemas.openxmlformats.org/officeDocument/2006/relationships/image" Target="../media/image30.emf"/><Relationship Id="rId15" Type="http://schemas.openxmlformats.org/officeDocument/2006/relationships/image" Target="../media/image27.emf"/><Relationship Id="rId10" Type="http://schemas.openxmlformats.org/officeDocument/2006/relationships/image" Target="../media/image20.emf"/><Relationship Id="rId4" Type="http://schemas.openxmlformats.org/officeDocument/2006/relationships/image" Target="../media/image29.emf"/><Relationship Id="rId9" Type="http://schemas.openxmlformats.org/officeDocument/2006/relationships/image" Target="../media/image19.emf"/><Relationship Id="rId14" Type="http://schemas.openxmlformats.org/officeDocument/2006/relationships/image" Target="../media/image26.emf"/></Relationships>
</file>

<file path=ppt/slides/_rels/slide57.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image" Target="../media/image28.emf"/><Relationship Id="rId7" Type="http://schemas.openxmlformats.org/officeDocument/2006/relationships/image" Target="../media/image22.emf"/><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29.emf"/></Relationships>
</file>

<file path=ppt/slides/_rels/slide58.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28.emf"/><Relationship Id="rId7" Type="http://schemas.openxmlformats.org/officeDocument/2006/relationships/image" Target="../media/image20.emf"/><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19.emf"/><Relationship Id="rId5" Type="http://schemas.openxmlformats.org/officeDocument/2006/relationships/image" Target="../media/image30.emf"/><Relationship Id="rId10" Type="http://schemas.openxmlformats.org/officeDocument/2006/relationships/image" Target="../media/image21.emf"/><Relationship Id="rId4" Type="http://schemas.openxmlformats.org/officeDocument/2006/relationships/image" Target="../media/image29.emf"/><Relationship Id="rId9" Type="http://schemas.openxmlformats.org/officeDocument/2006/relationships/image" Target="../media/image22.emf"/></Relationships>
</file>

<file path=ppt/slides/_rels/slide59.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28.emf"/><Relationship Id="rId7" Type="http://schemas.openxmlformats.org/officeDocument/2006/relationships/image" Target="../media/image20.emf"/><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19.emf"/><Relationship Id="rId11" Type="http://schemas.openxmlformats.org/officeDocument/2006/relationships/image" Target="../media/image21.emf"/><Relationship Id="rId5" Type="http://schemas.openxmlformats.org/officeDocument/2006/relationships/image" Target="../media/image30.emf"/><Relationship Id="rId10" Type="http://schemas.openxmlformats.org/officeDocument/2006/relationships/image" Target="../media/image22.emf"/><Relationship Id="rId4" Type="http://schemas.openxmlformats.org/officeDocument/2006/relationships/image" Target="../media/image29.emf"/><Relationship Id="rId9" Type="http://schemas.openxmlformats.org/officeDocument/2006/relationships/image" Target="../media/image24.emf"/></Relationships>
</file>

<file path=ppt/slides/_rels/slide60.xml.rels><?xml version="1.0" encoding="UTF-8" standalone="yes"?>
<Relationships xmlns="http://schemas.openxmlformats.org/package/2006/relationships"><Relationship Id="rId8" Type="http://schemas.openxmlformats.org/officeDocument/2006/relationships/image" Target="../media/image20.emf"/><Relationship Id="rId13" Type="http://schemas.openxmlformats.org/officeDocument/2006/relationships/image" Target="../media/image21.emf"/><Relationship Id="rId3" Type="http://schemas.openxmlformats.org/officeDocument/2006/relationships/image" Target="../media/image28.emf"/><Relationship Id="rId7" Type="http://schemas.openxmlformats.org/officeDocument/2006/relationships/image" Target="../media/image19.emf"/><Relationship Id="rId12" Type="http://schemas.openxmlformats.org/officeDocument/2006/relationships/image" Target="../media/image22.emf"/><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31.emf"/><Relationship Id="rId11" Type="http://schemas.openxmlformats.org/officeDocument/2006/relationships/image" Target="../media/image25.emf"/><Relationship Id="rId5" Type="http://schemas.openxmlformats.org/officeDocument/2006/relationships/image" Target="../media/image30.emf"/><Relationship Id="rId10" Type="http://schemas.openxmlformats.org/officeDocument/2006/relationships/image" Target="../media/image24.emf"/><Relationship Id="rId4" Type="http://schemas.openxmlformats.org/officeDocument/2006/relationships/image" Target="../media/image29.emf"/><Relationship Id="rId9" Type="http://schemas.openxmlformats.org/officeDocument/2006/relationships/image" Target="../media/image23.emf"/></Relationships>
</file>

<file path=ppt/slides/_rels/slide61.xml.rels><?xml version="1.0" encoding="UTF-8" standalone="yes"?>
<Relationships xmlns="http://schemas.openxmlformats.org/package/2006/relationships"><Relationship Id="rId8" Type="http://schemas.openxmlformats.org/officeDocument/2006/relationships/image" Target="../media/image33.emf"/><Relationship Id="rId13" Type="http://schemas.openxmlformats.org/officeDocument/2006/relationships/image" Target="../media/image25.emf"/><Relationship Id="rId3" Type="http://schemas.openxmlformats.org/officeDocument/2006/relationships/image" Target="../media/image28.emf"/><Relationship Id="rId7" Type="http://schemas.openxmlformats.org/officeDocument/2006/relationships/image" Target="../media/image32.emf"/><Relationship Id="rId12" Type="http://schemas.openxmlformats.org/officeDocument/2006/relationships/image" Target="../media/image24.emf"/><Relationship Id="rId2" Type="http://schemas.openxmlformats.org/officeDocument/2006/relationships/notesSlide" Target="../notesSlides/notesSlide61.xml"/><Relationship Id="rId16" Type="http://schemas.openxmlformats.org/officeDocument/2006/relationships/image" Target="../media/image21.emf"/><Relationship Id="rId1" Type="http://schemas.openxmlformats.org/officeDocument/2006/relationships/slideLayout" Target="../slideLayouts/slideLayout2.xml"/><Relationship Id="rId6" Type="http://schemas.openxmlformats.org/officeDocument/2006/relationships/image" Target="../media/image31.emf"/><Relationship Id="rId11" Type="http://schemas.openxmlformats.org/officeDocument/2006/relationships/image" Target="../media/image23.emf"/><Relationship Id="rId5" Type="http://schemas.openxmlformats.org/officeDocument/2006/relationships/image" Target="../media/image30.emf"/><Relationship Id="rId15" Type="http://schemas.openxmlformats.org/officeDocument/2006/relationships/image" Target="../media/image22.emf"/><Relationship Id="rId10" Type="http://schemas.openxmlformats.org/officeDocument/2006/relationships/image" Target="../media/image20.emf"/><Relationship Id="rId4" Type="http://schemas.openxmlformats.org/officeDocument/2006/relationships/image" Target="../media/image29.emf"/><Relationship Id="rId9" Type="http://schemas.openxmlformats.org/officeDocument/2006/relationships/image" Target="../media/image19.emf"/><Relationship Id="rId14" Type="http://schemas.openxmlformats.org/officeDocument/2006/relationships/image" Target="../media/image26.emf"/></Relationships>
</file>

<file path=ppt/slides/_rels/slide62.xml.rels><?xml version="1.0" encoding="UTF-8" standalone="yes"?>
<Relationships xmlns="http://schemas.openxmlformats.org/package/2006/relationships"><Relationship Id="rId8" Type="http://schemas.openxmlformats.org/officeDocument/2006/relationships/image" Target="../media/image33.emf"/><Relationship Id="rId13" Type="http://schemas.openxmlformats.org/officeDocument/2006/relationships/image" Target="../media/image25.emf"/><Relationship Id="rId3" Type="http://schemas.openxmlformats.org/officeDocument/2006/relationships/image" Target="../media/image28.emf"/><Relationship Id="rId7" Type="http://schemas.openxmlformats.org/officeDocument/2006/relationships/image" Target="../media/image32.emf"/><Relationship Id="rId12" Type="http://schemas.openxmlformats.org/officeDocument/2006/relationships/image" Target="../media/image24.emf"/><Relationship Id="rId17" Type="http://schemas.openxmlformats.org/officeDocument/2006/relationships/image" Target="../media/image21.emf"/><Relationship Id="rId2" Type="http://schemas.openxmlformats.org/officeDocument/2006/relationships/notesSlide" Target="../notesSlides/notesSlide62.xml"/><Relationship Id="rId16" Type="http://schemas.openxmlformats.org/officeDocument/2006/relationships/image" Target="../media/image22.emf"/><Relationship Id="rId1" Type="http://schemas.openxmlformats.org/officeDocument/2006/relationships/slideLayout" Target="../slideLayouts/slideLayout2.xml"/><Relationship Id="rId6" Type="http://schemas.openxmlformats.org/officeDocument/2006/relationships/image" Target="../media/image31.emf"/><Relationship Id="rId11" Type="http://schemas.openxmlformats.org/officeDocument/2006/relationships/image" Target="../media/image23.emf"/><Relationship Id="rId5" Type="http://schemas.openxmlformats.org/officeDocument/2006/relationships/image" Target="../media/image30.emf"/><Relationship Id="rId15" Type="http://schemas.openxmlformats.org/officeDocument/2006/relationships/image" Target="../media/image27.emf"/><Relationship Id="rId10" Type="http://schemas.openxmlformats.org/officeDocument/2006/relationships/image" Target="../media/image20.emf"/><Relationship Id="rId4" Type="http://schemas.openxmlformats.org/officeDocument/2006/relationships/image" Target="../media/image29.emf"/><Relationship Id="rId9" Type="http://schemas.openxmlformats.org/officeDocument/2006/relationships/image" Target="../media/image19.emf"/><Relationship Id="rId14" Type="http://schemas.openxmlformats.org/officeDocument/2006/relationships/image" Target="../media/image26.emf"/></Relationships>
</file>

<file path=ppt/slides/_rels/slide63.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34.emf"/><Relationship Id="rId5" Type="http://schemas.openxmlformats.org/officeDocument/2006/relationships/image" Target="../media/image22.emf"/><Relationship Id="rId4" Type="http://schemas.openxmlformats.org/officeDocument/2006/relationships/image" Target="../media/image27.emf"/></Relationships>
</file>

<file path=ppt/slides/_rels/slide64.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34.emf"/><Relationship Id="rId5" Type="http://schemas.openxmlformats.org/officeDocument/2006/relationships/image" Target="../media/image22.emf"/><Relationship Id="rId4" Type="http://schemas.openxmlformats.org/officeDocument/2006/relationships/image" Target="../media/image27.emf"/></Relationships>
</file>

<file path=ppt/slides/_rels/slide65.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34.emf"/><Relationship Id="rId5" Type="http://schemas.openxmlformats.org/officeDocument/2006/relationships/image" Target="../media/image22.emf"/><Relationship Id="rId4" Type="http://schemas.openxmlformats.org/officeDocument/2006/relationships/image" Target="../media/image27.emf"/></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5.(null)"/><Relationship Id="rId7" Type="http://schemas.openxmlformats.org/officeDocument/2006/relationships/image" Target="../media/image39.(null)"/><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38.(null)"/><Relationship Id="rId5" Type="http://schemas.openxmlformats.org/officeDocument/2006/relationships/image" Target="../media/image37.(null)"/><Relationship Id="rId4" Type="http://schemas.openxmlformats.org/officeDocument/2006/relationships/image" Target="../media/image36.(nul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43.emf"/></Relationships>
</file>

<file path=ppt/slides/_rels/slide77.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4800" b="1" i="1" dirty="0">
                <a:solidFill>
                  <a:schemeClr val="bg1">
                    <a:lumMod val="95000"/>
                  </a:schemeClr>
                </a:solidFill>
                <a:latin typeface="Cambria"/>
                <a:cs typeface="Cambria"/>
              </a:rPr>
              <a:t>Revisiting </a:t>
            </a:r>
            <a:r>
              <a:rPr lang="en-US" sz="4800" b="1" i="1" dirty="0" err="1">
                <a:solidFill>
                  <a:schemeClr val="bg1">
                    <a:lumMod val="95000"/>
                  </a:schemeClr>
                </a:solidFill>
                <a:latin typeface="Cambria"/>
                <a:cs typeface="Cambria"/>
              </a:rPr>
              <a:t>RowHammer</a:t>
            </a:r>
            <a:br>
              <a:rPr lang="en-US" sz="2000" b="1" i="1" dirty="0">
                <a:solidFill>
                  <a:schemeClr val="bg1">
                    <a:lumMod val="95000"/>
                  </a:schemeClr>
                </a:solidFill>
                <a:latin typeface="Cambria"/>
                <a:cs typeface="Cambria"/>
              </a:rPr>
            </a:br>
            <a:r>
              <a:rPr lang="en-US" sz="700" b="1" i="1" dirty="0">
                <a:solidFill>
                  <a:schemeClr val="bg1">
                    <a:lumMod val="95000"/>
                  </a:schemeClr>
                </a:solidFill>
                <a:latin typeface="Cambria"/>
                <a:cs typeface="Cambria"/>
              </a:rPr>
              <a:t>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An Experimental Analysis of Modern Devices and Mitigation Techniques</a:t>
            </a:r>
            <a:endParaRPr lang="en-US" sz="3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pic>
        <p:nvPicPr>
          <p:cNvPr id="8" name="Picture 4" descr="https://seaphages.org/media/institutions/Burgundy_CMU_JPG_Logo.jpg">
            <a:extLst>
              <a:ext uri="{FF2B5EF4-FFF2-40B4-BE49-F238E27FC236}">
                <a16:creationId xmlns:a16="http://schemas.microsoft.com/office/drawing/2014/main" id="{2DE62495-A91A-D049-8598-D1AEAA4CA47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510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0" y="807706"/>
            <a:ext cx="9143999" cy="5565385"/>
          </a:xfrm>
        </p:spPr>
        <p:txBody>
          <a:bodyPr/>
          <a:lstStyle/>
          <a:p>
            <a:pPr marL="274320" indent="-274320">
              <a:spcBef>
                <a:spcPts val="400"/>
              </a:spcBef>
            </a:pPr>
            <a:r>
              <a:rPr lang="en-US" sz="2000" b="1" u="sng" dirty="0"/>
              <a:t>Motivation</a:t>
            </a:r>
            <a:r>
              <a:rPr lang="en-US" sz="2000" dirty="0"/>
              <a:t>: Denser DRAM chips are more vulnerable to </a:t>
            </a:r>
            <a:r>
              <a:rPr lang="en-US" sz="2000" dirty="0" err="1"/>
              <a:t>RowHammer</a:t>
            </a:r>
            <a:r>
              <a:rPr lang="en-US" sz="2000" dirty="0"/>
              <a:t> but no characterization-based study demonstrates how vulnerability scales</a:t>
            </a:r>
          </a:p>
          <a:p>
            <a:pPr marL="274320" indent="-274320">
              <a:spcBef>
                <a:spcPts val="400"/>
              </a:spcBef>
            </a:pPr>
            <a:r>
              <a:rPr lang="en-US" sz="2000" b="1" u="sng" dirty="0">
                <a:solidFill>
                  <a:schemeClr val="accent2">
                    <a:lumMod val="75000"/>
                  </a:schemeClr>
                </a:solidFill>
              </a:rPr>
              <a:t>Problem</a:t>
            </a:r>
            <a:r>
              <a:rPr lang="en-US" sz="2000" dirty="0">
                <a:solidFill>
                  <a:schemeClr val="accent2">
                    <a:lumMod val="75000"/>
                  </a:schemeClr>
                </a:solidFill>
              </a:rPr>
              <a:t>: Unclear if existing mitigation mechanisms will remain viable for future DRAM chips that are likely to be more vulnerable to </a:t>
            </a:r>
            <a:r>
              <a:rPr lang="en-US" sz="2000" dirty="0" err="1">
                <a:solidFill>
                  <a:schemeClr val="accent2">
                    <a:lumMod val="75000"/>
                  </a:schemeClr>
                </a:solidFill>
              </a:rPr>
              <a:t>RowHammer</a:t>
            </a:r>
            <a:endParaRPr lang="en-US" sz="2000" b="1" u="sng" dirty="0">
              <a:solidFill>
                <a:schemeClr val="accent2">
                  <a:lumMod val="75000"/>
                </a:schemeClr>
              </a:solidFill>
            </a:endParaRPr>
          </a:p>
          <a:p>
            <a:pPr marL="274320" indent="-274320">
              <a:spcBef>
                <a:spcPts val="400"/>
              </a:spcBef>
            </a:pPr>
            <a:r>
              <a:rPr lang="en-US" sz="2000" b="1" u="sng" dirty="0">
                <a:solidFill>
                  <a:schemeClr val="accent1">
                    <a:lumMod val="75000"/>
                  </a:schemeClr>
                </a:solidFill>
              </a:rPr>
              <a:t>Goal</a:t>
            </a:r>
            <a:r>
              <a:rPr lang="en-US" sz="2000" dirty="0">
                <a:solidFill>
                  <a:schemeClr val="accent1">
                    <a:lumMod val="75000"/>
                  </a:schemeClr>
                </a:solidFill>
              </a:rPr>
              <a:t>: </a:t>
            </a:r>
          </a:p>
          <a:p>
            <a:pPr marL="800100" lvl="1" indent="-342900">
              <a:spcBef>
                <a:spcPts val="400"/>
              </a:spcBef>
              <a:buFont typeface="+mj-lt"/>
              <a:buAutoNum type="arabicPeriod"/>
            </a:pPr>
            <a:r>
              <a:rPr lang="en-US" sz="2000" dirty="0">
                <a:solidFill>
                  <a:schemeClr val="accent1">
                    <a:lumMod val="75000"/>
                  </a:schemeClr>
                </a:solidFill>
              </a:rPr>
              <a:t>Experimentally demonstrate how vulnerable modern DRAM chips are to </a:t>
            </a:r>
            <a:r>
              <a:rPr lang="en-US" sz="2000" dirty="0" err="1">
                <a:solidFill>
                  <a:schemeClr val="accent1">
                    <a:lumMod val="75000"/>
                  </a:schemeClr>
                </a:solidFill>
              </a:rPr>
              <a:t>RowHammer</a:t>
            </a:r>
            <a:r>
              <a:rPr lang="en-US" sz="2000" dirty="0">
                <a:solidFill>
                  <a:schemeClr val="accent1">
                    <a:lumMod val="75000"/>
                  </a:schemeClr>
                </a:solidFill>
              </a:rPr>
              <a:t> and study how this vulnerability will scale going forward</a:t>
            </a:r>
          </a:p>
          <a:p>
            <a:pPr marL="800100" lvl="1" indent="-342900">
              <a:spcBef>
                <a:spcPts val="400"/>
              </a:spcBef>
              <a:buFont typeface="+mj-lt"/>
              <a:buAutoNum type="arabicPeriod"/>
            </a:pPr>
            <a:r>
              <a:rPr lang="en-US" sz="2000" dirty="0">
                <a:solidFill>
                  <a:schemeClr val="accent1">
                    <a:lumMod val="75000"/>
                  </a:schemeClr>
                </a:solidFill>
              </a:rPr>
              <a:t>Study viability of existing mitigation mechanisms on more vulnerable chips</a:t>
            </a:r>
          </a:p>
          <a:p>
            <a:pPr marL="274320" indent="-274320">
              <a:spcBef>
                <a:spcPts val="400"/>
              </a:spcBef>
            </a:pPr>
            <a:r>
              <a:rPr lang="en-US" sz="2000" b="1" u="sng" dirty="0">
                <a:solidFill>
                  <a:schemeClr val="accent6">
                    <a:lumMod val="75000"/>
                  </a:schemeClr>
                </a:solidFill>
              </a:rPr>
              <a:t>Experimental Study</a:t>
            </a:r>
            <a:r>
              <a:rPr lang="en-US" sz="2000" u="sng" dirty="0">
                <a:solidFill>
                  <a:schemeClr val="accent6">
                    <a:lumMod val="75000"/>
                  </a:schemeClr>
                </a:solidFill>
              </a:rPr>
              <a:t>:</a:t>
            </a:r>
            <a:r>
              <a:rPr lang="en-US" sz="2000" dirty="0">
                <a:solidFill>
                  <a:schemeClr val="accent6">
                    <a:lumMod val="75000"/>
                  </a:schemeClr>
                </a:solidFill>
              </a:rPr>
              <a:t> First rigorous </a:t>
            </a:r>
            <a:r>
              <a:rPr lang="en-US" sz="2000" dirty="0" err="1">
                <a:solidFill>
                  <a:schemeClr val="accent6">
                    <a:lumMod val="75000"/>
                  </a:schemeClr>
                </a:solidFill>
              </a:rPr>
              <a:t>RowHammer</a:t>
            </a:r>
            <a:r>
              <a:rPr lang="en-US" sz="2000" dirty="0">
                <a:solidFill>
                  <a:schemeClr val="accent6">
                    <a:lumMod val="75000"/>
                  </a:schemeClr>
                </a:solidFill>
              </a:rPr>
              <a:t> characterization study across a broad range of DRAM chips </a:t>
            </a:r>
          </a:p>
          <a:p>
            <a:pPr marL="457200" lvl="1" indent="-274320">
              <a:spcBef>
                <a:spcPts val="400"/>
              </a:spcBef>
            </a:pPr>
            <a:r>
              <a:rPr lang="en-US" sz="1800" dirty="0">
                <a:solidFill>
                  <a:schemeClr val="accent6">
                    <a:lumMod val="75000"/>
                  </a:schemeClr>
                </a:solidFill>
              </a:rPr>
              <a:t>1580 chips of different DRAM {types, technology node generations, manufacturers}</a:t>
            </a:r>
          </a:p>
          <a:p>
            <a:pPr marL="457200" lvl="1" indent="-274320">
              <a:spcBef>
                <a:spcPts val="400"/>
              </a:spcBef>
            </a:pPr>
            <a:r>
              <a:rPr lang="en-US" sz="1800" dirty="0">
                <a:solidFill>
                  <a:schemeClr val="accent6">
                    <a:lumMod val="75000"/>
                  </a:schemeClr>
                </a:solidFill>
              </a:rPr>
              <a:t>We find that </a:t>
            </a:r>
            <a:r>
              <a:rPr lang="en-US" sz="1800" dirty="0" err="1">
                <a:solidFill>
                  <a:schemeClr val="accent6">
                    <a:lumMod val="75000"/>
                  </a:schemeClr>
                </a:solidFill>
              </a:rPr>
              <a:t>RowHammer</a:t>
            </a:r>
            <a:r>
              <a:rPr lang="en-US" sz="1800" dirty="0">
                <a:solidFill>
                  <a:schemeClr val="accent6">
                    <a:lumMod val="75000"/>
                  </a:schemeClr>
                </a:solidFill>
              </a:rPr>
              <a:t> vulnerability worsens in newer chips</a:t>
            </a:r>
            <a:endParaRPr lang="en-US" sz="1800" u="sng" dirty="0">
              <a:solidFill>
                <a:schemeClr val="accent6">
                  <a:lumMod val="75000"/>
                </a:schemeClr>
              </a:solidFill>
            </a:endParaRPr>
          </a:p>
          <a:p>
            <a:pPr marL="274320" indent="-274320">
              <a:spcBef>
                <a:spcPts val="400"/>
              </a:spcBef>
            </a:pPr>
            <a:r>
              <a:rPr lang="en-US" sz="2000" b="1" u="sng" dirty="0" err="1">
                <a:solidFill>
                  <a:srgbClr val="7030A0"/>
                </a:solidFill>
              </a:rPr>
              <a:t>RowHammer</a:t>
            </a:r>
            <a:r>
              <a:rPr lang="en-US" sz="2000" b="1" u="sng" dirty="0">
                <a:solidFill>
                  <a:srgbClr val="7030A0"/>
                </a:solidFill>
              </a:rPr>
              <a:t> Mitigation Mechanism Study</a:t>
            </a:r>
            <a:r>
              <a:rPr lang="en-US" sz="2000" u="sng" dirty="0">
                <a:solidFill>
                  <a:srgbClr val="7030A0"/>
                </a:solidFill>
              </a:rPr>
              <a:t>:</a:t>
            </a:r>
            <a:r>
              <a:rPr lang="en-US" sz="2000" dirty="0">
                <a:solidFill>
                  <a:srgbClr val="7030A0"/>
                </a:solidFill>
              </a:rPr>
              <a:t> How five state-of-the-art mechanisms are affected by worsening </a:t>
            </a:r>
            <a:r>
              <a:rPr lang="en-US" sz="2000" dirty="0" err="1">
                <a:solidFill>
                  <a:srgbClr val="7030A0"/>
                </a:solidFill>
              </a:rPr>
              <a:t>RowHammer</a:t>
            </a:r>
            <a:r>
              <a:rPr lang="en-US" sz="2000" dirty="0">
                <a:solidFill>
                  <a:srgbClr val="7030A0"/>
                </a:solidFill>
              </a:rPr>
              <a:t> vulnerability</a:t>
            </a:r>
          </a:p>
          <a:p>
            <a:pPr marL="457200" lvl="1" indent="-274320">
              <a:spcBef>
                <a:spcPts val="400"/>
              </a:spcBef>
            </a:pPr>
            <a:r>
              <a:rPr lang="en-US" sz="1800" dirty="0">
                <a:solidFill>
                  <a:srgbClr val="7030A0"/>
                </a:solidFill>
              </a:rPr>
              <a:t>Reasonable performance loss (8% on average) on modern DRAM chips</a:t>
            </a:r>
          </a:p>
          <a:p>
            <a:pPr marL="457200" lvl="1" indent="-274320">
              <a:spcBef>
                <a:spcPts val="400"/>
              </a:spcBef>
            </a:pPr>
            <a:r>
              <a:rPr lang="en-US" sz="1800" dirty="0">
                <a:solidFill>
                  <a:srgbClr val="7030A0"/>
                </a:solidFill>
              </a:rPr>
              <a:t>Scale poorly to more vulnerable DRAM chips (e.g., 80% performance loss)</a:t>
            </a:r>
          </a:p>
          <a:p>
            <a:pPr>
              <a:spcBef>
                <a:spcPts val="400"/>
              </a:spcBef>
            </a:pPr>
            <a:r>
              <a:rPr lang="en-US" sz="2000" b="1" u="sng" dirty="0">
                <a:solidFill>
                  <a:srgbClr val="C00000"/>
                </a:solidFill>
              </a:rPr>
              <a:t>Conclusion:</a:t>
            </a:r>
            <a:r>
              <a:rPr lang="en-US" sz="2000" dirty="0">
                <a:solidFill>
                  <a:srgbClr val="C00000"/>
                </a:solidFill>
              </a:rPr>
              <a:t> it is critical to research more effective solutions to </a:t>
            </a:r>
            <a:r>
              <a:rPr lang="en-US" sz="2000" dirty="0" err="1">
                <a:solidFill>
                  <a:srgbClr val="C00000"/>
                </a:solidFill>
              </a:rPr>
              <a:t>RowHammer</a:t>
            </a:r>
            <a:r>
              <a:rPr lang="en-US" sz="2000" dirty="0">
                <a:solidFill>
                  <a:srgbClr val="C00000"/>
                </a:solidFill>
              </a:rPr>
              <a:t> for future DRAM chips that will likely be even more vulnerable to </a:t>
            </a:r>
            <a:r>
              <a:rPr lang="en-US" sz="2000" dirty="0" err="1">
                <a:solidFill>
                  <a:srgbClr val="C00000"/>
                </a:solidFill>
              </a:rPr>
              <a:t>RowHammer</a:t>
            </a:r>
            <a:endParaRPr lang="tr-TR" sz="1800" dirty="0">
              <a:solidFill>
                <a:srgbClr val="C00000"/>
              </a:solidFill>
            </a:endParaRPr>
          </a:p>
        </p:txBody>
      </p:sp>
    </p:spTree>
    <p:extLst>
      <p:ext uri="{BB962C8B-B14F-4D97-AF65-F5344CB8AC3E}">
        <p14:creationId xmlns:p14="http://schemas.microsoft.com/office/powerpoint/2010/main" val="23676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11310D3-802B-5740-B771-FF18ED2F60C9}"/>
              </a:ext>
            </a:extLst>
          </p:cNvPr>
          <p:cNvSpPr/>
          <p:nvPr/>
        </p:nvSpPr>
        <p:spPr>
          <a:xfrm>
            <a:off x="170268" y="5457414"/>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0E74373-B320-2B4D-B0D3-4CE1CF71ED76}"/>
              </a:ext>
            </a:extLst>
          </p:cNvPr>
          <p:cNvSpPr/>
          <p:nvPr/>
        </p:nvSpPr>
        <p:spPr>
          <a:xfrm>
            <a:off x="170268" y="4805351"/>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D0E8991-2526-C947-93F5-092098004A42}"/>
              </a:ext>
            </a:extLst>
          </p:cNvPr>
          <p:cNvSpPr/>
          <p:nvPr/>
        </p:nvSpPr>
        <p:spPr>
          <a:xfrm>
            <a:off x="170268" y="4153288"/>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4C4A72-07F0-FE43-9881-6635F01D4D99}"/>
              </a:ext>
            </a:extLst>
          </p:cNvPr>
          <p:cNvSpPr/>
          <p:nvPr/>
        </p:nvSpPr>
        <p:spPr>
          <a:xfrm>
            <a:off x="170268" y="3501225"/>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D9D4F59-6D15-F142-908A-6410856B856B}"/>
              </a:ext>
            </a:extLst>
          </p:cNvPr>
          <p:cNvSpPr/>
          <p:nvPr/>
        </p:nvSpPr>
        <p:spPr>
          <a:xfrm>
            <a:off x="170268" y="2843101"/>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50C96A3-3C5E-5C45-AACF-2D9C4CA63681}"/>
              </a:ext>
            </a:extLst>
          </p:cNvPr>
          <p:cNvSpPr/>
          <p:nvPr/>
        </p:nvSpPr>
        <p:spPr>
          <a:xfrm>
            <a:off x="170268" y="2184977"/>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70268" y="854874"/>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a:t>Outline</a:t>
            </a:r>
          </a:p>
        </p:txBody>
      </p:sp>
      <p:sp>
        <p:nvSpPr>
          <p:cNvPr id="12" name="Rectangle 11">
            <a:extLst>
              <a:ext uri="{FF2B5EF4-FFF2-40B4-BE49-F238E27FC236}">
                <a16:creationId xmlns:a16="http://schemas.microsoft.com/office/drawing/2014/main" id="{8B74C625-6C44-824B-ABB0-43BC56560EF5}"/>
              </a:ext>
            </a:extLst>
          </p:cNvPr>
          <p:cNvSpPr/>
          <p:nvPr/>
        </p:nvSpPr>
        <p:spPr>
          <a:xfrm>
            <a:off x="170268" y="1526853"/>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lnSpc>
                <a:spcPct val="100000"/>
              </a:lnSpc>
              <a:spcBef>
                <a:spcPts val="1300"/>
              </a:spcBef>
              <a:buNone/>
            </a:pPr>
            <a:r>
              <a:rPr lang="en-US" sz="3200" dirty="0" err="1">
                <a:solidFill>
                  <a:schemeClr val="bg1"/>
                </a:solidFill>
              </a:rPr>
              <a:t>RowHammer</a:t>
            </a:r>
            <a:r>
              <a:rPr lang="en-US" sz="3200" dirty="0">
                <a:solidFill>
                  <a:schemeClr val="bg1"/>
                </a:solidFill>
              </a:rPr>
              <a:t> Introduction</a:t>
            </a:r>
          </a:p>
          <a:p>
            <a:pPr marL="0" indent="0">
              <a:lnSpc>
                <a:spcPct val="100000"/>
              </a:lnSpc>
              <a:spcBef>
                <a:spcPts val="1300"/>
              </a:spcBef>
              <a:buNone/>
            </a:pPr>
            <a:r>
              <a:rPr lang="en-US" sz="3200" dirty="0">
                <a:solidFill>
                  <a:schemeClr val="bg1"/>
                </a:solidFill>
              </a:rPr>
              <a:t>DRAM Background </a:t>
            </a:r>
          </a:p>
          <a:p>
            <a:pPr marL="0" indent="0">
              <a:lnSpc>
                <a:spcPct val="100000"/>
              </a:lnSpc>
              <a:spcBef>
                <a:spcPts val="1300"/>
              </a:spcBef>
              <a:buNone/>
            </a:pPr>
            <a:r>
              <a:rPr lang="en-US" sz="3200" dirty="0">
                <a:solidFill>
                  <a:schemeClr val="bg1"/>
                </a:solidFill>
              </a:rPr>
              <a:t>Motivation and Goal</a:t>
            </a:r>
          </a:p>
          <a:p>
            <a:pPr marL="0" indent="0">
              <a:lnSpc>
                <a:spcPct val="100000"/>
              </a:lnSpc>
              <a:spcBef>
                <a:spcPts val="1300"/>
              </a:spcBef>
              <a:buNone/>
            </a:pPr>
            <a:r>
              <a:rPr lang="en-US" sz="3200" dirty="0">
                <a:solidFill>
                  <a:schemeClr val="bg1"/>
                </a:solidFill>
              </a:rPr>
              <a:t>Experimental Methodology</a:t>
            </a:r>
          </a:p>
          <a:p>
            <a:pPr marL="0" indent="0">
              <a:lnSpc>
                <a:spcPct val="100000"/>
              </a:lnSpc>
              <a:spcBef>
                <a:spcPts val="1300"/>
              </a:spcBef>
              <a:buNone/>
            </a:pPr>
            <a:r>
              <a:rPr lang="en-US" sz="3200" dirty="0">
                <a:solidFill>
                  <a:schemeClr val="bg1"/>
                </a:solidFill>
              </a:rPr>
              <a:t>Characterization Results</a:t>
            </a:r>
          </a:p>
          <a:p>
            <a:pPr marL="0" indent="0">
              <a:lnSpc>
                <a:spcPct val="100000"/>
              </a:lnSpc>
              <a:spcBef>
                <a:spcPts val="1300"/>
              </a:spcBef>
              <a:buNone/>
            </a:pPr>
            <a:r>
              <a:rPr lang="en-US" sz="3200" dirty="0">
                <a:solidFill>
                  <a:schemeClr val="bg1"/>
                </a:solidFill>
              </a:rPr>
              <a:t>Evaluation of Mitigation Mechanisms</a:t>
            </a:r>
          </a:p>
          <a:p>
            <a:pPr marL="0" indent="0">
              <a:lnSpc>
                <a:spcPct val="100000"/>
              </a:lnSpc>
              <a:spcBef>
                <a:spcPts val="1300"/>
              </a:spcBef>
              <a:buNone/>
            </a:pPr>
            <a:r>
              <a:rPr lang="en-US" sz="3200" dirty="0" err="1">
                <a:solidFill>
                  <a:schemeClr val="bg1"/>
                </a:solidFill>
              </a:rPr>
              <a:t>RowHammer</a:t>
            </a:r>
            <a:r>
              <a:rPr lang="en-US" sz="3200" dirty="0">
                <a:solidFill>
                  <a:schemeClr val="bg1"/>
                </a:solidFill>
              </a:rPr>
              <a:t> Solutions Going Forward</a:t>
            </a:r>
            <a:endParaRPr lang="en-US" sz="2800" dirty="0">
              <a:solidFill>
                <a:schemeClr val="bg1"/>
              </a:solidFill>
            </a:endParaRPr>
          </a:p>
          <a:p>
            <a:pPr marL="0" indent="0">
              <a:lnSpc>
                <a:spcPct val="100000"/>
              </a:lnSpc>
              <a:spcBef>
                <a:spcPts val="1300"/>
              </a:spcBef>
              <a:buNone/>
            </a:pPr>
            <a:r>
              <a:rPr lang="en-US" sz="3200" dirty="0">
                <a:solidFill>
                  <a:schemeClr val="bg1"/>
                </a:solidFill>
              </a:rPr>
              <a:t>Conclusion</a:t>
            </a:r>
          </a:p>
        </p:txBody>
      </p:sp>
    </p:spTree>
    <p:extLst>
      <p:ext uri="{BB962C8B-B14F-4D97-AF65-F5344CB8AC3E}">
        <p14:creationId xmlns:p14="http://schemas.microsoft.com/office/powerpoint/2010/main" val="1072804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11310D3-802B-5740-B771-FF18ED2F60C9}"/>
              </a:ext>
            </a:extLst>
          </p:cNvPr>
          <p:cNvSpPr/>
          <p:nvPr/>
        </p:nvSpPr>
        <p:spPr>
          <a:xfrm>
            <a:off x="170268" y="5457414"/>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0E74373-B320-2B4D-B0D3-4CE1CF71ED76}"/>
              </a:ext>
            </a:extLst>
          </p:cNvPr>
          <p:cNvSpPr/>
          <p:nvPr/>
        </p:nvSpPr>
        <p:spPr>
          <a:xfrm>
            <a:off x="170268" y="4805351"/>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D0E8991-2526-C947-93F5-092098004A42}"/>
              </a:ext>
            </a:extLst>
          </p:cNvPr>
          <p:cNvSpPr/>
          <p:nvPr/>
        </p:nvSpPr>
        <p:spPr>
          <a:xfrm>
            <a:off x="170268" y="4153288"/>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4C4A72-07F0-FE43-9881-6635F01D4D99}"/>
              </a:ext>
            </a:extLst>
          </p:cNvPr>
          <p:cNvSpPr/>
          <p:nvPr/>
        </p:nvSpPr>
        <p:spPr>
          <a:xfrm>
            <a:off x="170268" y="3501225"/>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D9D4F59-6D15-F142-908A-6410856B856B}"/>
              </a:ext>
            </a:extLst>
          </p:cNvPr>
          <p:cNvSpPr/>
          <p:nvPr/>
        </p:nvSpPr>
        <p:spPr>
          <a:xfrm>
            <a:off x="170268" y="2843101"/>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50C96A3-3C5E-5C45-AACF-2D9C4CA63681}"/>
              </a:ext>
            </a:extLst>
          </p:cNvPr>
          <p:cNvSpPr/>
          <p:nvPr/>
        </p:nvSpPr>
        <p:spPr>
          <a:xfrm>
            <a:off x="170268" y="2184977"/>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70268" y="854874"/>
            <a:ext cx="8799068" cy="565625"/>
          </a:xfrm>
          <a:prstGeom prst="rect">
            <a:avLst/>
          </a:prstGeom>
          <a:solidFill>
            <a:srgbClr val="53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a:t>Outline</a:t>
            </a:r>
          </a:p>
        </p:txBody>
      </p:sp>
      <p:sp>
        <p:nvSpPr>
          <p:cNvPr id="12" name="Rectangle 11">
            <a:extLst>
              <a:ext uri="{FF2B5EF4-FFF2-40B4-BE49-F238E27FC236}">
                <a16:creationId xmlns:a16="http://schemas.microsoft.com/office/drawing/2014/main" id="{8B74C625-6C44-824B-ABB0-43BC56560EF5}"/>
              </a:ext>
            </a:extLst>
          </p:cNvPr>
          <p:cNvSpPr/>
          <p:nvPr/>
        </p:nvSpPr>
        <p:spPr>
          <a:xfrm>
            <a:off x="170268" y="1526853"/>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lnSpc>
                <a:spcPct val="100000"/>
              </a:lnSpc>
              <a:spcBef>
                <a:spcPts val="1300"/>
              </a:spcBef>
              <a:buNone/>
            </a:pPr>
            <a:r>
              <a:rPr lang="en-US" sz="3200" dirty="0" err="1">
                <a:solidFill>
                  <a:schemeClr val="bg1"/>
                </a:solidFill>
              </a:rPr>
              <a:t>RowHammer</a:t>
            </a:r>
            <a:r>
              <a:rPr lang="en-US" sz="3200" dirty="0">
                <a:solidFill>
                  <a:schemeClr val="bg1"/>
                </a:solidFill>
              </a:rPr>
              <a:t> Introduction</a:t>
            </a:r>
          </a:p>
          <a:p>
            <a:pPr marL="0" indent="0">
              <a:lnSpc>
                <a:spcPct val="100000"/>
              </a:lnSpc>
              <a:spcBef>
                <a:spcPts val="1300"/>
              </a:spcBef>
              <a:buNone/>
            </a:pPr>
            <a:r>
              <a:rPr lang="en-US" sz="3200" dirty="0">
                <a:solidFill>
                  <a:schemeClr val="bg1"/>
                </a:solidFill>
              </a:rPr>
              <a:t>DRAM Background </a:t>
            </a:r>
          </a:p>
          <a:p>
            <a:pPr marL="0" indent="0">
              <a:lnSpc>
                <a:spcPct val="100000"/>
              </a:lnSpc>
              <a:spcBef>
                <a:spcPts val="1300"/>
              </a:spcBef>
              <a:buNone/>
            </a:pPr>
            <a:r>
              <a:rPr lang="en-US" sz="3200" dirty="0">
                <a:solidFill>
                  <a:schemeClr val="bg1"/>
                </a:solidFill>
              </a:rPr>
              <a:t>Motivation and Goal</a:t>
            </a:r>
          </a:p>
          <a:p>
            <a:pPr marL="0" indent="0">
              <a:lnSpc>
                <a:spcPct val="100000"/>
              </a:lnSpc>
              <a:spcBef>
                <a:spcPts val="1300"/>
              </a:spcBef>
              <a:buNone/>
            </a:pPr>
            <a:r>
              <a:rPr lang="en-US" sz="3200" dirty="0">
                <a:solidFill>
                  <a:schemeClr val="bg1"/>
                </a:solidFill>
              </a:rPr>
              <a:t>Experimental Methodology</a:t>
            </a:r>
          </a:p>
          <a:p>
            <a:pPr marL="0" indent="0">
              <a:lnSpc>
                <a:spcPct val="100000"/>
              </a:lnSpc>
              <a:spcBef>
                <a:spcPts val="1300"/>
              </a:spcBef>
              <a:buNone/>
            </a:pPr>
            <a:r>
              <a:rPr lang="en-US" sz="3200" dirty="0">
                <a:solidFill>
                  <a:schemeClr val="bg1"/>
                </a:solidFill>
              </a:rPr>
              <a:t>Characterization Results</a:t>
            </a:r>
          </a:p>
          <a:p>
            <a:pPr marL="0" indent="0">
              <a:lnSpc>
                <a:spcPct val="100000"/>
              </a:lnSpc>
              <a:spcBef>
                <a:spcPts val="1300"/>
              </a:spcBef>
              <a:buNone/>
            </a:pPr>
            <a:r>
              <a:rPr lang="en-US" sz="3200" dirty="0">
                <a:solidFill>
                  <a:schemeClr val="bg1"/>
                </a:solidFill>
              </a:rPr>
              <a:t>Evaluation of Mitigation Mechanisms</a:t>
            </a:r>
          </a:p>
          <a:p>
            <a:pPr marL="0" indent="0">
              <a:lnSpc>
                <a:spcPct val="100000"/>
              </a:lnSpc>
              <a:spcBef>
                <a:spcPts val="1300"/>
              </a:spcBef>
              <a:buNone/>
            </a:pPr>
            <a:r>
              <a:rPr lang="en-US" sz="3200" dirty="0" err="1">
                <a:solidFill>
                  <a:schemeClr val="bg1"/>
                </a:solidFill>
              </a:rPr>
              <a:t>RowHammer</a:t>
            </a:r>
            <a:r>
              <a:rPr lang="en-US" sz="3200" dirty="0">
                <a:solidFill>
                  <a:schemeClr val="bg1"/>
                </a:solidFill>
              </a:rPr>
              <a:t> Solutions Going Forward</a:t>
            </a:r>
            <a:endParaRPr lang="en-US" sz="2800" dirty="0">
              <a:solidFill>
                <a:schemeClr val="bg1"/>
              </a:solidFill>
            </a:endParaRPr>
          </a:p>
          <a:p>
            <a:pPr marL="0" indent="0">
              <a:lnSpc>
                <a:spcPct val="100000"/>
              </a:lnSpc>
              <a:spcBef>
                <a:spcPts val="1300"/>
              </a:spcBef>
              <a:buNone/>
            </a:pPr>
            <a:r>
              <a:rPr lang="en-US" sz="3200" dirty="0">
                <a:solidFill>
                  <a:schemeClr val="bg1"/>
                </a:solidFill>
              </a:rPr>
              <a:t>Conclusion</a:t>
            </a:r>
          </a:p>
        </p:txBody>
      </p:sp>
    </p:spTree>
    <p:extLst>
      <p:ext uri="{BB962C8B-B14F-4D97-AF65-F5344CB8AC3E}">
        <p14:creationId xmlns:p14="http://schemas.microsoft.com/office/powerpoint/2010/main" val="3242821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a:t>
            </a:r>
            <a:r>
              <a:rPr lang="en-US" b="1" dirty="0" err="1"/>
              <a:t>RowHammer</a:t>
            </a:r>
            <a:r>
              <a:rPr lang="en-US" b="1" dirty="0"/>
              <a:t> Vulnerability</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dirty="0"/>
          </a:p>
        </p:txBody>
      </p:sp>
      <p:sp>
        <p:nvSpPr>
          <p:cNvPr id="5" name="Rounded Rectangle 4">
            <a:extLst>
              <a:ext uri="{FF2B5EF4-FFF2-40B4-BE49-F238E27FC236}">
                <a16:creationId xmlns:a16="http://schemas.microsoft.com/office/drawing/2014/main" id="{7A085F27-A4ED-C14E-AD95-8BF59A083EB0}"/>
              </a:ext>
            </a:extLst>
          </p:cNvPr>
          <p:cNvSpPr/>
          <p:nvPr/>
        </p:nvSpPr>
        <p:spPr>
          <a:xfrm>
            <a:off x="579892" y="929784"/>
            <a:ext cx="7984215" cy="43180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C05B6157-A106-4B44-80E1-EDD303BA10FF}"/>
              </a:ext>
            </a:extLst>
          </p:cNvPr>
          <p:cNvCxnSpPr>
            <a:cxnSpLocks/>
          </p:cNvCxnSpPr>
          <p:nvPr/>
        </p:nvCxnSpPr>
        <p:spPr>
          <a:xfrm>
            <a:off x="1024997" y="2027085"/>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7A7FA5B-B3FC-2849-8E6D-CC87AF1FB831}"/>
              </a:ext>
            </a:extLst>
          </p:cNvPr>
          <p:cNvCxnSpPr>
            <a:cxnSpLocks/>
          </p:cNvCxnSpPr>
          <p:nvPr/>
        </p:nvCxnSpPr>
        <p:spPr>
          <a:xfrm>
            <a:off x="1024997" y="2712885"/>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CA874E0-B63D-EB41-93F1-F757F837BC90}"/>
              </a:ext>
            </a:extLst>
          </p:cNvPr>
          <p:cNvCxnSpPr>
            <a:cxnSpLocks/>
          </p:cNvCxnSpPr>
          <p:nvPr/>
        </p:nvCxnSpPr>
        <p:spPr>
          <a:xfrm>
            <a:off x="1024997" y="3394893"/>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2DCADF-F6BB-2744-8F77-C4CA8D44C2E8}"/>
              </a:ext>
            </a:extLst>
          </p:cNvPr>
          <p:cNvCxnSpPr>
            <a:cxnSpLocks/>
          </p:cNvCxnSpPr>
          <p:nvPr/>
        </p:nvCxnSpPr>
        <p:spPr>
          <a:xfrm>
            <a:off x="1024997" y="4069245"/>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2729E55-0D25-E64C-A8F5-6A9F1F824F9B}"/>
              </a:ext>
            </a:extLst>
          </p:cNvPr>
          <p:cNvCxnSpPr>
            <a:cxnSpLocks/>
          </p:cNvCxnSpPr>
          <p:nvPr/>
        </p:nvCxnSpPr>
        <p:spPr>
          <a:xfrm>
            <a:off x="1024997" y="4709794"/>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24ED067-4255-A64A-A059-8A5B04DE4C1C}"/>
              </a:ext>
            </a:extLst>
          </p:cNvPr>
          <p:cNvSpPr/>
          <p:nvPr/>
        </p:nvSpPr>
        <p:spPr>
          <a:xfrm>
            <a:off x="1436477" y="1693701"/>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0</a:t>
            </a:r>
          </a:p>
        </p:txBody>
      </p:sp>
      <p:sp>
        <p:nvSpPr>
          <p:cNvPr id="13" name="Rectangle 12">
            <a:extLst>
              <a:ext uri="{FF2B5EF4-FFF2-40B4-BE49-F238E27FC236}">
                <a16:creationId xmlns:a16="http://schemas.microsoft.com/office/drawing/2014/main" id="{615884F7-A7E6-BC4D-9216-A6F9802D95B8}"/>
              </a:ext>
            </a:extLst>
          </p:cNvPr>
          <p:cNvSpPr/>
          <p:nvPr/>
        </p:nvSpPr>
        <p:spPr>
          <a:xfrm>
            <a:off x="1436477" y="4402052"/>
            <a:ext cx="6278880" cy="64963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6936DDF-CF00-4EFC-8FAF-61206FCCE107}"/>
              </a:ext>
            </a:extLst>
          </p:cNvPr>
          <p:cNvSpPr/>
          <p:nvPr/>
        </p:nvSpPr>
        <p:spPr>
          <a:xfrm>
            <a:off x="1436477" y="2368013"/>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1</a:t>
            </a:r>
          </a:p>
        </p:txBody>
      </p:sp>
      <p:sp>
        <p:nvSpPr>
          <p:cNvPr id="22" name="Rectangle 21">
            <a:extLst>
              <a:ext uri="{FF2B5EF4-FFF2-40B4-BE49-F238E27FC236}">
                <a16:creationId xmlns:a16="http://schemas.microsoft.com/office/drawing/2014/main" id="{DD9D894C-ECF9-4880-9448-3E2DA01CB7C9}"/>
              </a:ext>
            </a:extLst>
          </p:cNvPr>
          <p:cNvSpPr/>
          <p:nvPr/>
        </p:nvSpPr>
        <p:spPr>
          <a:xfrm>
            <a:off x="1436477" y="3033761"/>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23" name="Rectangle 22">
            <a:extLst>
              <a:ext uri="{FF2B5EF4-FFF2-40B4-BE49-F238E27FC236}">
                <a16:creationId xmlns:a16="http://schemas.microsoft.com/office/drawing/2014/main" id="{89A5C373-5E24-4FD4-B603-BB64ED344647}"/>
              </a:ext>
            </a:extLst>
          </p:cNvPr>
          <p:cNvSpPr/>
          <p:nvPr/>
        </p:nvSpPr>
        <p:spPr>
          <a:xfrm>
            <a:off x="1436477" y="3707060"/>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3</a:t>
            </a:r>
          </a:p>
        </p:txBody>
      </p:sp>
      <p:sp>
        <p:nvSpPr>
          <p:cNvPr id="24" name="Rectangle 23">
            <a:extLst>
              <a:ext uri="{FF2B5EF4-FFF2-40B4-BE49-F238E27FC236}">
                <a16:creationId xmlns:a16="http://schemas.microsoft.com/office/drawing/2014/main" id="{109E57F1-27F1-447A-B3F5-49B7E8DEADBE}"/>
              </a:ext>
            </a:extLst>
          </p:cNvPr>
          <p:cNvSpPr/>
          <p:nvPr/>
        </p:nvSpPr>
        <p:spPr>
          <a:xfrm>
            <a:off x="1436477" y="4384978"/>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dirty="0">
                <a:solidFill>
                  <a:prstClr val="black"/>
                </a:solidFill>
                <a:latin typeface="Cambria" panose="02040503050406030204" pitchFamily="18" charset="0"/>
              </a:rPr>
              <a:t>Row 4</a:t>
            </a:r>
          </a:p>
        </p:txBody>
      </p:sp>
      <p:sp>
        <p:nvSpPr>
          <p:cNvPr id="56" name="Content Placeholder 2">
            <a:extLst>
              <a:ext uri="{FF2B5EF4-FFF2-40B4-BE49-F238E27FC236}">
                <a16:creationId xmlns:a16="http://schemas.microsoft.com/office/drawing/2014/main" id="{C78EA9EB-F44F-45A3-9113-B89C878AFBFE}"/>
              </a:ext>
            </a:extLst>
          </p:cNvPr>
          <p:cNvSpPr txBox="1">
            <a:spLocks/>
          </p:cNvSpPr>
          <p:nvPr/>
        </p:nvSpPr>
        <p:spPr>
          <a:xfrm>
            <a:off x="75991" y="5440910"/>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500" dirty="0"/>
              <a:t>Repeatedly </a:t>
            </a:r>
            <a:r>
              <a:rPr lang="en-US" sz="2500" b="1" dirty="0">
                <a:solidFill>
                  <a:srgbClr val="538234"/>
                </a:solidFill>
              </a:rPr>
              <a:t>opening</a:t>
            </a:r>
            <a:r>
              <a:rPr lang="en-US" sz="2500" dirty="0">
                <a:solidFill>
                  <a:srgbClr val="538234"/>
                </a:solidFill>
              </a:rPr>
              <a:t> (activating) </a:t>
            </a:r>
            <a:r>
              <a:rPr lang="en-US" sz="2500" dirty="0"/>
              <a:t>and </a:t>
            </a:r>
            <a:r>
              <a:rPr lang="en-US" sz="2500" b="1" dirty="0">
                <a:solidFill>
                  <a:srgbClr val="C00000"/>
                </a:solidFill>
              </a:rPr>
              <a:t>closing</a:t>
            </a:r>
            <a:r>
              <a:rPr lang="en-US" sz="2500" dirty="0">
                <a:solidFill>
                  <a:srgbClr val="C00000"/>
                </a:solidFill>
              </a:rPr>
              <a:t> (</a:t>
            </a:r>
            <a:r>
              <a:rPr lang="en-US" sz="2500" dirty="0" err="1">
                <a:solidFill>
                  <a:srgbClr val="C00000"/>
                </a:solidFill>
              </a:rPr>
              <a:t>precharging</a:t>
            </a:r>
            <a:r>
              <a:rPr lang="en-US" sz="2500" dirty="0">
                <a:solidFill>
                  <a:srgbClr val="C00000"/>
                </a:solidFill>
              </a:rPr>
              <a:t>) </a:t>
            </a:r>
          </a:p>
          <a:p>
            <a:pPr marL="0" indent="0" algn="ctr">
              <a:buNone/>
            </a:pPr>
            <a:r>
              <a:rPr lang="en-US" sz="2500" dirty="0"/>
              <a:t>a DRAM row causes </a:t>
            </a:r>
            <a:r>
              <a:rPr lang="en-US" sz="2500" b="1" dirty="0" err="1">
                <a:solidFill>
                  <a:schemeClr val="accent5">
                    <a:lumMod val="75000"/>
                  </a:schemeClr>
                </a:solidFill>
              </a:rPr>
              <a:t>RowHammer</a:t>
            </a:r>
            <a:r>
              <a:rPr lang="en-US" sz="2500" b="1" dirty="0">
                <a:solidFill>
                  <a:schemeClr val="accent5">
                    <a:lumMod val="75000"/>
                  </a:schemeClr>
                </a:solidFill>
              </a:rPr>
              <a:t> bit flips</a:t>
            </a:r>
            <a:r>
              <a:rPr lang="en-US" sz="2500" dirty="0">
                <a:solidFill>
                  <a:schemeClr val="accent5">
                    <a:lumMod val="75000"/>
                  </a:schemeClr>
                </a:solidFill>
              </a:rPr>
              <a:t> </a:t>
            </a:r>
            <a:r>
              <a:rPr lang="en-US" sz="2500" dirty="0"/>
              <a:t>in nearby cells</a:t>
            </a:r>
            <a:endParaRPr lang="en-US" sz="2500" b="1" dirty="0"/>
          </a:p>
        </p:txBody>
      </p:sp>
      <p:grpSp>
        <p:nvGrpSpPr>
          <p:cNvPr id="4" name="Group 3">
            <a:extLst>
              <a:ext uri="{FF2B5EF4-FFF2-40B4-BE49-F238E27FC236}">
                <a16:creationId xmlns:a16="http://schemas.microsoft.com/office/drawing/2014/main" id="{7C9C0E07-D94C-48B6-BEB6-DB89E650DAA9}"/>
              </a:ext>
            </a:extLst>
          </p:cNvPr>
          <p:cNvGrpSpPr/>
          <p:nvPr/>
        </p:nvGrpSpPr>
        <p:grpSpPr>
          <a:xfrm>
            <a:off x="1428644" y="2366035"/>
            <a:ext cx="6286713" cy="1990657"/>
            <a:chOff x="1428644" y="1937227"/>
            <a:chExt cx="6286713" cy="1990657"/>
          </a:xfrm>
        </p:grpSpPr>
        <p:sp>
          <p:nvSpPr>
            <p:cNvPr id="58" name="Rectangle 57">
              <a:extLst>
                <a:ext uri="{FF2B5EF4-FFF2-40B4-BE49-F238E27FC236}">
                  <a16:creationId xmlns:a16="http://schemas.microsoft.com/office/drawing/2014/main" id="{4FE156D8-70F5-4C67-B453-2AF3A52022A5}"/>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57" name="Content Placeholder 2">
              <a:extLst>
                <a:ext uri="{FF2B5EF4-FFF2-40B4-BE49-F238E27FC236}">
                  <a16:creationId xmlns:a16="http://schemas.microsoft.com/office/drawing/2014/main" id="{93F19E91-E237-4B80-9D4F-D248EBC468B2}"/>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dirty="0">
                  <a:solidFill>
                    <a:srgbClr val="FF0000"/>
                  </a:solidFill>
                </a:rPr>
                <a:t>open</a:t>
              </a:r>
            </a:p>
          </p:txBody>
        </p:sp>
        <p:sp>
          <p:nvSpPr>
            <p:cNvPr id="59" name="Rectangle 58">
              <a:extLst>
                <a:ext uri="{FF2B5EF4-FFF2-40B4-BE49-F238E27FC236}">
                  <a16:creationId xmlns:a16="http://schemas.microsoft.com/office/drawing/2014/main" id="{176E8814-72AD-4261-A762-E4EEB1025B22}"/>
                </a:ext>
              </a:extLst>
            </p:cNvPr>
            <p:cNvSpPr/>
            <p:nvPr/>
          </p:nvSpPr>
          <p:spPr>
            <a:xfrm>
              <a:off x="1436477" y="1937227"/>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1</a:t>
              </a:r>
            </a:p>
          </p:txBody>
        </p:sp>
        <p:sp>
          <p:nvSpPr>
            <p:cNvPr id="60" name="Rectangle 59">
              <a:extLst>
                <a:ext uri="{FF2B5EF4-FFF2-40B4-BE49-F238E27FC236}">
                  <a16:creationId xmlns:a16="http://schemas.microsoft.com/office/drawing/2014/main" id="{5865DC31-76F5-4815-8DFB-122C37217C8F}"/>
                </a:ext>
              </a:extLst>
            </p:cNvPr>
            <p:cNvSpPr/>
            <p:nvPr/>
          </p:nvSpPr>
          <p:spPr>
            <a:xfrm>
              <a:off x="1436477" y="3278252"/>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3</a:t>
              </a:r>
            </a:p>
          </p:txBody>
        </p:sp>
      </p:grpSp>
      <p:grpSp>
        <p:nvGrpSpPr>
          <p:cNvPr id="9" name="Group 8">
            <a:extLst>
              <a:ext uri="{FF2B5EF4-FFF2-40B4-BE49-F238E27FC236}">
                <a16:creationId xmlns:a16="http://schemas.microsoft.com/office/drawing/2014/main" id="{51F05092-E1D6-44BB-A59E-1BDA8528CE69}"/>
              </a:ext>
            </a:extLst>
          </p:cNvPr>
          <p:cNvGrpSpPr/>
          <p:nvPr/>
        </p:nvGrpSpPr>
        <p:grpSpPr>
          <a:xfrm>
            <a:off x="1428644" y="3032772"/>
            <a:ext cx="6286713" cy="649632"/>
            <a:chOff x="1428644" y="2603964"/>
            <a:chExt cx="6286713" cy="649632"/>
          </a:xfrm>
        </p:grpSpPr>
        <p:sp>
          <p:nvSpPr>
            <p:cNvPr id="61" name="Rectangle 60">
              <a:extLst>
                <a:ext uri="{FF2B5EF4-FFF2-40B4-BE49-F238E27FC236}">
                  <a16:creationId xmlns:a16="http://schemas.microsoft.com/office/drawing/2014/main" id="{E8896486-F152-49E7-B46F-6349E0B93A80}"/>
                </a:ext>
              </a:extLst>
            </p:cNvPr>
            <p:cNvSpPr/>
            <p:nvPr/>
          </p:nvSpPr>
          <p:spPr>
            <a:xfrm>
              <a:off x="1436477" y="2603964"/>
              <a:ext cx="6278880" cy="649632"/>
            </a:xfrm>
            <a:prstGeom prst="rect">
              <a:avLst/>
            </a:prstGeom>
            <a:solidFill>
              <a:srgbClr val="D8D9D8"/>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62" name="Content Placeholder 2">
              <a:extLst>
                <a:ext uri="{FF2B5EF4-FFF2-40B4-BE49-F238E27FC236}">
                  <a16:creationId xmlns:a16="http://schemas.microsoft.com/office/drawing/2014/main" id="{360280D7-FF36-4E2C-8206-9D26C004139B}"/>
                </a:ext>
              </a:extLst>
            </p:cNvPr>
            <p:cNvSpPr txBox="1">
              <a:spLocks/>
            </p:cNvSpPr>
            <p:nvPr/>
          </p:nvSpPr>
          <p:spPr>
            <a:xfrm>
              <a:off x="1428644" y="2645717"/>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dirty="0">
                  <a:solidFill>
                    <a:srgbClr val="FF0000"/>
                  </a:solidFill>
                </a:rPr>
                <a:t>closed</a:t>
              </a:r>
            </a:p>
          </p:txBody>
        </p:sp>
      </p:grpSp>
      <p:grpSp>
        <p:nvGrpSpPr>
          <p:cNvPr id="63" name="Group 62">
            <a:extLst>
              <a:ext uri="{FF2B5EF4-FFF2-40B4-BE49-F238E27FC236}">
                <a16:creationId xmlns:a16="http://schemas.microsoft.com/office/drawing/2014/main" id="{A4607016-D3C8-4B92-BDB6-4E8EC9785BBD}"/>
              </a:ext>
            </a:extLst>
          </p:cNvPr>
          <p:cNvGrpSpPr/>
          <p:nvPr/>
        </p:nvGrpSpPr>
        <p:grpSpPr>
          <a:xfrm>
            <a:off x="1425311" y="1693701"/>
            <a:ext cx="6286713" cy="3344517"/>
            <a:chOff x="1428644" y="1260576"/>
            <a:chExt cx="6286713" cy="3344517"/>
          </a:xfrm>
        </p:grpSpPr>
        <p:sp>
          <p:nvSpPr>
            <p:cNvPr id="64" name="Rectangle 63">
              <a:extLst>
                <a:ext uri="{FF2B5EF4-FFF2-40B4-BE49-F238E27FC236}">
                  <a16:creationId xmlns:a16="http://schemas.microsoft.com/office/drawing/2014/main" id="{4827DD48-A518-432B-BBDC-DCAB727C9C21}"/>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65" name="Content Placeholder 2">
              <a:extLst>
                <a:ext uri="{FF2B5EF4-FFF2-40B4-BE49-F238E27FC236}">
                  <a16:creationId xmlns:a16="http://schemas.microsoft.com/office/drawing/2014/main" id="{1B6CB13E-8A01-492F-A9D5-56CA01915C9A}"/>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dirty="0">
                  <a:solidFill>
                    <a:srgbClr val="FF0000"/>
                  </a:solidFill>
                </a:rPr>
                <a:t>open</a:t>
              </a:r>
            </a:p>
          </p:txBody>
        </p:sp>
        <p:sp>
          <p:nvSpPr>
            <p:cNvPr id="66" name="Rectangle 65">
              <a:extLst>
                <a:ext uri="{FF2B5EF4-FFF2-40B4-BE49-F238E27FC236}">
                  <a16:creationId xmlns:a16="http://schemas.microsoft.com/office/drawing/2014/main" id="{040027B3-AD74-4F8A-AF75-21824B3047E3}"/>
                </a:ext>
              </a:extLst>
            </p:cNvPr>
            <p:cNvSpPr/>
            <p:nvPr/>
          </p:nvSpPr>
          <p:spPr>
            <a:xfrm>
              <a:off x="1436477" y="1937227"/>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1</a:t>
              </a:r>
            </a:p>
          </p:txBody>
        </p:sp>
        <p:sp>
          <p:nvSpPr>
            <p:cNvPr id="67" name="Rectangle 66">
              <a:extLst>
                <a:ext uri="{FF2B5EF4-FFF2-40B4-BE49-F238E27FC236}">
                  <a16:creationId xmlns:a16="http://schemas.microsoft.com/office/drawing/2014/main" id="{88B15D70-3D3F-4C5B-BBCC-0C60E3F0760E}"/>
                </a:ext>
              </a:extLst>
            </p:cNvPr>
            <p:cNvSpPr/>
            <p:nvPr/>
          </p:nvSpPr>
          <p:spPr>
            <a:xfrm>
              <a:off x="1436477" y="3278252"/>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3</a:t>
              </a:r>
            </a:p>
          </p:txBody>
        </p:sp>
        <p:sp>
          <p:nvSpPr>
            <p:cNvPr id="68" name="Rectangle 67">
              <a:extLst>
                <a:ext uri="{FF2B5EF4-FFF2-40B4-BE49-F238E27FC236}">
                  <a16:creationId xmlns:a16="http://schemas.microsoft.com/office/drawing/2014/main" id="{292EEC27-8A6F-47DA-9DC0-DE930E7EE26A}"/>
                </a:ext>
              </a:extLst>
            </p:cNvPr>
            <p:cNvSpPr/>
            <p:nvPr/>
          </p:nvSpPr>
          <p:spPr>
            <a:xfrm>
              <a:off x="1436477" y="1260576"/>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0</a:t>
              </a:r>
            </a:p>
          </p:txBody>
        </p:sp>
        <p:sp>
          <p:nvSpPr>
            <p:cNvPr id="69" name="Rectangle 68">
              <a:extLst>
                <a:ext uri="{FF2B5EF4-FFF2-40B4-BE49-F238E27FC236}">
                  <a16:creationId xmlns:a16="http://schemas.microsoft.com/office/drawing/2014/main" id="{719895E8-4554-4172-9C6A-54AADFA3DF71}"/>
                </a:ext>
              </a:extLst>
            </p:cNvPr>
            <p:cNvSpPr/>
            <p:nvPr/>
          </p:nvSpPr>
          <p:spPr>
            <a:xfrm>
              <a:off x="1436477" y="3955461"/>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4</a:t>
              </a:r>
            </a:p>
          </p:txBody>
        </p:sp>
      </p:grpSp>
      <p:grpSp>
        <p:nvGrpSpPr>
          <p:cNvPr id="78" name="Group 77">
            <a:extLst>
              <a:ext uri="{FF2B5EF4-FFF2-40B4-BE49-F238E27FC236}">
                <a16:creationId xmlns:a16="http://schemas.microsoft.com/office/drawing/2014/main" id="{BF8A0D40-2A4A-4EFF-AB16-F74053223421}"/>
              </a:ext>
            </a:extLst>
          </p:cNvPr>
          <p:cNvGrpSpPr/>
          <p:nvPr/>
        </p:nvGrpSpPr>
        <p:grpSpPr>
          <a:xfrm>
            <a:off x="-7303181" y="3833980"/>
            <a:ext cx="6286713" cy="649632"/>
            <a:chOff x="1428644" y="2604952"/>
            <a:chExt cx="6286713" cy="649632"/>
          </a:xfrm>
        </p:grpSpPr>
        <p:sp>
          <p:nvSpPr>
            <p:cNvPr id="79" name="Rectangle 78">
              <a:extLst>
                <a:ext uri="{FF2B5EF4-FFF2-40B4-BE49-F238E27FC236}">
                  <a16:creationId xmlns:a16="http://schemas.microsoft.com/office/drawing/2014/main" id="{C69D592F-9EFC-413D-BBDA-6EE340E691F5}"/>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80" name="Content Placeholder 2">
              <a:extLst>
                <a:ext uri="{FF2B5EF4-FFF2-40B4-BE49-F238E27FC236}">
                  <a16:creationId xmlns:a16="http://schemas.microsoft.com/office/drawing/2014/main" id="{180AB318-53C1-4180-83A9-568BE5736AD0}"/>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dirty="0">
                  <a:solidFill>
                    <a:srgbClr val="FF0000"/>
                  </a:solidFill>
                </a:rPr>
                <a:t>closed</a:t>
              </a:r>
            </a:p>
          </p:txBody>
        </p:sp>
      </p:grpSp>
      <p:grpSp>
        <p:nvGrpSpPr>
          <p:cNvPr id="12" name="Group 11">
            <a:extLst>
              <a:ext uri="{FF2B5EF4-FFF2-40B4-BE49-F238E27FC236}">
                <a16:creationId xmlns:a16="http://schemas.microsoft.com/office/drawing/2014/main" id="{98C00C2C-D80D-4BF3-A044-1E8F9765C6CA}"/>
              </a:ext>
            </a:extLst>
          </p:cNvPr>
          <p:cNvGrpSpPr/>
          <p:nvPr/>
        </p:nvGrpSpPr>
        <p:grpSpPr>
          <a:xfrm>
            <a:off x="5458418" y="1753011"/>
            <a:ext cx="2285690" cy="3181114"/>
            <a:chOff x="5458418" y="1324203"/>
            <a:chExt cx="2285690" cy="3181114"/>
          </a:xfrm>
        </p:grpSpPr>
        <p:sp>
          <p:nvSpPr>
            <p:cNvPr id="93" name="Rectangle 92">
              <a:extLst>
                <a:ext uri="{FF2B5EF4-FFF2-40B4-BE49-F238E27FC236}">
                  <a16:creationId xmlns:a16="http://schemas.microsoft.com/office/drawing/2014/main" id="{B37D456E-3E80-49A5-8AEB-B855AEABC53B}"/>
                </a:ext>
              </a:extLst>
            </p:cNvPr>
            <p:cNvSpPr/>
            <p:nvPr/>
          </p:nvSpPr>
          <p:spPr>
            <a:xfrm>
              <a:off x="6016776" y="1324203"/>
              <a:ext cx="1727332" cy="461665"/>
            </a:xfrm>
            <a:prstGeom prst="rect">
              <a:avLst/>
            </a:prstGeom>
          </p:spPr>
          <p:txBody>
            <a:bodyPr wrap="none">
              <a:spAutoFit/>
            </a:bodyPr>
            <a:lstStyle/>
            <a:p>
              <a:pPr algn="ctr"/>
              <a:r>
                <a:rPr lang="en-US" sz="2400" b="1" i="1" dirty="0">
                  <a:solidFill>
                    <a:schemeClr val="accent2"/>
                  </a:solidFill>
                  <a:latin typeface="Cambria" panose="02040503050406030204" pitchFamily="18" charset="0"/>
                </a:rPr>
                <a:t>Victim Row</a:t>
              </a:r>
            </a:p>
          </p:txBody>
        </p:sp>
        <p:sp>
          <p:nvSpPr>
            <p:cNvPr id="102" name="Rectangle 101">
              <a:extLst>
                <a:ext uri="{FF2B5EF4-FFF2-40B4-BE49-F238E27FC236}">
                  <a16:creationId xmlns:a16="http://schemas.microsoft.com/office/drawing/2014/main" id="{E75BF2EF-60F7-419B-8036-597209688DD0}"/>
                </a:ext>
              </a:extLst>
            </p:cNvPr>
            <p:cNvSpPr/>
            <p:nvPr/>
          </p:nvSpPr>
          <p:spPr>
            <a:xfrm>
              <a:off x="6016776" y="2039174"/>
              <a:ext cx="1727332" cy="461665"/>
            </a:xfrm>
            <a:prstGeom prst="rect">
              <a:avLst/>
            </a:prstGeom>
          </p:spPr>
          <p:txBody>
            <a:bodyPr wrap="none">
              <a:spAutoFit/>
            </a:bodyPr>
            <a:lstStyle/>
            <a:p>
              <a:pPr algn="ctr"/>
              <a:r>
                <a:rPr lang="en-US" sz="2400" b="1" i="1" dirty="0">
                  <a:solidFill>
                    <a:schemeClr val="accent2"/>
                  </a:solidFill>
                  <a:latin typeface="Cambria" panose="02040503050406030204" pitchFamily="18" charset="0"/>
                </a:rPr>
                <a:t>Victim Row</a:t>
              </a:r>
            </a:p>
          </p:txBody>
        </p:sp>
        <p:sp>
          <p:nvSpPr>
            <p:cNvPr id="103" name="Rectangle 102">
              <a:extLst>
                <a:ext uri="{FF2B5EF4-FFF2-40B4-BE49-F238E27FC236}">
                  <a16:creationId xmlns:a16="http://schemas.microsoft.com/office/drawing/2014/main" id="{120CA236-6655-4C8A-8A9E-2547A1536D41}"/>
                </a:ext>
              </a:extLst>
            </p:cNvPr>
            <p:cNvSpPr/>
            <p:nvPr/>
          </p:nvSpPr>
          <p:spPr>
            <a:xfrm>
              <a:off x="6016776" y="3372315"/>
              <a:ext cx="1727332" cy="461665"/>
            </a:xfrm>
            <a:prstGeom prst="rect">
              <a:avLst/>
            </a:prstGeom>
          </p:spPr>
          <p:txBody>
            <a:bodyPr wrap="none">
              <a:spAutoFit/>
            </a:bodyPr>
            <a:lstStyle/>
            <a:p>
              <a:pPr algn="ctr"/>
              <a:r>
                <a:rPr lang="en-US" sz="2400" b="1" i="1" dirty="0">
                  <a:solidFill>
                    <a:schemeClr val="accent2"/>
                  </a:solidFill>
                  <a:latin typeface="Cambria" panose="02040503050406030204" pitchFamily="18" charset="0"/>
                </a:rPr>
                <a:t>Victim Row</a:t>
              </a:r>
            </a:p>
          </p:txBody>
        </p:sp>
        <p:sp>
          <p:nvSpPr>
            <p:cNvPr id="104" name="Rectangle 103">
              <a:extLst>
                <a:ext uri="{FF2B5EF4-FFF2-40B4-BE49-F238E27FC236}">
                  <a16:creationId xmlns:a16="http://schemas.microsoft.com/office/drawing/2014/main" id="{89C52AB6-C015-47D4-A57E-9C4F2BBF270B}"/>
                </a:ext>
              </a:extLst>
            </p:cNvPr>
            <p:cNvSpPr/>
            <p:nvPr/>
          </p:nvSpPr>
          <p:spPr>
            <a:xfrm>
              <a:off x="6016776" y="4043652"/>
              <a:ext cx="1727332" cy="461665"/>
            </a:xfrm>
            <a:prstGeom prst="rect">
              <a:avLst/>
            </a:prstGeom>
          </p:spPr>
          <p:txBody>
            <a:bodyPr wrap="none">
              <a:spAutoFit/>
            </a:bodyPr>
            <a:lstStyle/>
            <a:p>
              <a:pPr algn="ctr"/>
              <a:r>
                <a:rPr lang="en-US" sz="2400" b="1" i="1" dirty="0">
                  <a:solidFill>
                    <a:schemeClr val="accent2"/>
                  </a:solidFill>
                  <a:latin typeface="Cambria" panose="02040503050406030204" pitchFamily="18" charset="0"/>
                </a:rPr>
                <a:t>Victim Row</a:t>
              </a:r>
            </a:p>
          </p:txBody>
        </p:sp>
        <p:sp>
          <p:nvSpPr>
            <p:cNvPr id="91" name="Rectangle 90">
              <a:extLst>
                <a:ext uri="{FF2B5EF4-FFF2-40B4-BE49-F238E27FC236}">
                  <a16:creationId xmlns:a16="http://schemas.microsoft.com/office/drawing/2014/main" id="{F8CE62B5-47F7-4D07-AA22-F6DECEC6E88A}"/>
                </a:ext>
              </a:extLst>
            </p:cNvPr>
            <p:cNvSpPr/>
            <p:nvPr/>
          </p:nvSpPr>
          <p:spPr>
            <a:xfrm>
              <a:off x="5458418" y="2685155"/>
              <a:ext cx="2285690" cy="461665"/>
            </a:xfrm>
            <a:prstGeom prst="rect">
              <a:avLst/>
            </a:prstGeom>
          </p:spPr>
          <p:txBody>
            <a:bodyPr wrap="none">
              <a:spAutoFit/>
            </a:bodyPr>
            <a:lstStyle/>
            <a:p>
              <a:pPr algn="ctr"/>
              <a:r>
                <a:rPr lang="en-US" sz="2400" b="1" i="1" dirty="0">
                  <a:solidFill>
                    <a:srgbClr val="C00000"/>
                  </a:solidFill>
                  <a:latin typeface="Cambria" panose="02040503050406030204" pitchFamily="18" charset="0"/>
                </a:rPr>
                <a:t>Aggressor Row</a:t>
              </a:r>
            </a:p>
          </p:txBody>
        </p:sp>
      </p:grpSp>
      <p:grpSp>
        <p:nvGrpSpPr>
          <p:cNvPr id="48" name="Group 47">
            <a:extLst>
              <a:ext uri="{FF2B5EF4-FFF2-40B4-BE49-F238E27FC236}">
                <a16:creationId xmlns:a16="http://schemas.microsoft.com/office/drawing/2014/main" id="{7B431FD1-5BE2-2C44-B9F7-09D6F43E9360}"/>
              </a:ext>
            </a:extLst>
          </p:cNvPr>
          <p:cNvGrpSpPr/>
          <p:nvPr/>
        </p:nvGrpSpPr>
        <p:grpSpPr>
          <a:xfrm>
            <a:off x="1426445" y="3047180"/>
            <a:ext cx="6286713" cy="649632"/>
            <a:chOff x="1428644" y="2604952"/>
            <a:chExt cx="6286713" cy="649632"/>
          </a:xfrm>
        </p:grpSpPr>
        <p:sp>
          <p:nvSpPr>
            <p:cNvPr id="49" name="Rectangle 48">
              <a:extLst>
                <a:ext uri="{FF2B5EF4-FFF2-40B4-BE49-F238E27FC236}">
                  <a16:creationId xmlns:a16="http://schemas.microsoft.com/office/drawing/2014/main" id="{AA1496F3-3EC1-9344-A3C2-C19ACAE2471F}"/>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50" name="Content Placeholder 2">
              <a:extLst>
                <a:ext uri="{FF2B5EF4-FFF2-40B4-BE49-F238E27FC236}">
                  <a16:creationId xmlns:a16="http://schemas.microsoft.com/office/drawing/2014/main" id="{C3935D28-5E78-4343-902C-540DBB9F6F02}"/>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dirty="0">
                  <a:solidFill>
                    <a:srgbClr val="FF0000"/>
                  </a:solidFill>
                </a:rPr>
                <a:t>open</a:t>
              </a:r>
            </a:p>
          </p:txBody>
        </p:sp>
      </p:grpSp>
      <p:grpSp>
        <p:nvGrpSpPr>
          <p:cNvPr id="7" name="Group 6">
            <a:extLst>
              <a:ext uri="{FF2B5EF4-FFF2-40B4-BE49-F238E27FC236}">
                <a16:creationId xmlns:a16="http://schemas.microsoft.com/office/drawing/2014/main" id="{8B5172BE-DABD-144A-A583-5E47F38C7D5C}"/>
              </a:ext>
            </a:extLst>
          </p:cNvPr>
          <p:cNvGrpSpPr/>
          <p:nvPr/>
        </p:nvGrpSpPr>
        <p:grpSpPr>
          <a:xfrm>
            <a:off x="1429663" y="3042394"/>
            <a:ext cx="6278880" cy="649632"/>
            <a:chOff x="-3925255" y="4700899"/>
            <a:chExt cx="6278880" cy="649632"/>
          </a:xfrm>
        </p:grpSpPr>
        <p:sp>
          <p:nvSpPr>
            <p:cNvPr id="51" name="Rectangle 50">
              <a:extLst>
                <a:ext uri="{FF2B5EF4-FFF2-40B4-BE49-F238E27FC236}">
                  <a16:creationId xmlns:a16="http://schemas.microsoft.com/office/drawing/2014/main" id="{AC440CBA-2BEC-274B-9890-215243780C35}"/>
                </a:ext>
              </a:extLst>
            </p:cNvPr>
            <p:cNvSpPr/>
            <p:nvPr/>
          </p:nvSpPr>
          <p:spPr>
            <a:xfrm>
              <a:off x="-3925255" y="4700899"/>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52" name="Content Placeholder 2">
              <a:extLst>
                <a:ext uri="{FF2B5EF4-FFF2-40B4-BE49-F238E27FC236}">
                  <a16:creationId xmlns:a16="http://schemas.microsoft.com/office/drawing/2014/main" id="{D2FA242F-D615-8C4E-AC81-1DDED9EF01EA}"/>
                </a:ext>
              </a:extLst>
            </p:cNvPr>
            <p:cNvSpPr txBox="1">
              <a:spLocks/>
            </p:cNvSpPr>
            <p:nvPr/>
          </p:nvSpPr>
          <p:spPr>
            <a:xfrm>
              <a:off x="-3776745" y="472996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dirty="0">
                  <a:solidFill>
                    <a:srgbClr val="FF0000"/>
                  </a:solidFill>
                </a:rPr>
                <a:t>closed</a:t>
              </a:r>
            </a:p>
          </p:txBody>
        </p:sp>
      </p:grpSp>
      <p:sp>
        <p:nvSpPr>
          <p:cNvPr id="54" name="Rectangle 53">
            <a:extLst>
              <a:ext uri="{FF2B5EF4-FFF2-40B4-BE49-F238E27FC236}">
                <a16:creationId xmlns:a16="http://schemas.microsoft.com/office/drawing/2014/main" id="{A82EC301-6147-C84F-8673-82CE40BC8335}"/>
              </a:ext>
            </a:extLst>
          </p:cNvPr>
          <p:cNvSpPr/>
          <p:nvPr/>
        </p:nvSpPr>
        <p:spPr>
          <a:xfrm>
            <a:off x="9260517" y="3545059"/>
            <a:ext cx="2285690" cy="461665"/>
          </a:xfrm>
          <a:prstGeom prst="rect">
            <a:avLst/>
          </a:prstGeom>
        </p:spPr>
        <p:txBody>
          <a:bodyPr wrap="none">
            <a:spAutoFit/>
          </a:bodyPr>
          <a:lstStyle/>
          <a:p>
            <a:pPr algn="ctr"/>
            <a:r>
              <a:rPr lang="en-US" sz="2400" b="1" i="1" dirty="0">
                <a:solidFill>
                  <a:srgbClr val="C00000"/>
                </a:solidFill>
                <a:latin typeface="Cambria" panose="02040503050406030204" pitchFamily="18" charset="0"/>
              </a:rPr>
              <a:t>Aggressor Row</a:t>
            </a:r>
          </a:p>
        </p:txBody>
      </p:sp>
      <p:sp>
        <p:nvSpPr>
          <p:cNvPr id="8" name="Rectangle 7">
            <a:extLst>
              <a:ext uri="{FF2B5EF4-FFF2-40B4-BE49-F238E27FC236}">
                <a16:creationId xmlns:a16="http://schemas.microsoft.com/office/drawing/2014/main" id="{28E6E4A5-0DF6-F848-BCDF-6D0D92E07801}"/>
              </a:ext>
            </a:extLst>
          </p:cNvPr>
          <p:cNvSpPr/>
          <p:nvPr/>
        </p:nvSpPr>
        <p:spPr>
          <a:xfrm>
            <a:off x="3509759" y="968096"/>
            <a:ext cx="2132315" cy="584775"/>
          </a:xfrm>
          <a:prstGeom prst="rect">
            <a:avLst/>
          </a:prstGeom>
        </p:spPr>
        <p:txBody>
          <a:bodyPr wrap="none">
            <a:spAutoFit/>
          </a:bodyPr>
          <a:lstStyle/>
          <a:p>
            <a:r>
              <a:rPr lang="en-US" sz="3200" b="1" dirty="0"/>
              <a:t>DRAM Chip</a:t>
            </a:r>
            <a:endParaRPr lang="en-US" sz="3200" dirty="0"/>
          </a:p>
        </p:txBody>
      </p:sp>
      <p:sp>
        <p:nvSpPr>
          <p:cNvPr id="71" name="Multiply 70">
            <a:extLst>
              <a:ext uri="{FF2B5EF4-FFF2-40B4-BE49-F238E27FC236}">
                <a16:creationId xmlns:a16="http://schemas.microsoft.com/office/drawing/2014/main" id="{7620920D-1E50-5D4E-8E4D-40DBD607206F}"/>
              </a:ext>
            </a:extLst>
          </p:cNvPr>
          <p:cNvSpPr/>
          <p:nvPr/>
        </p:nvSpPr>
        <p:spPr>
          <a:xfrm>
            <a:off x="5472747" y="2347807"/>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Multiply 71">
            <a:extLst>
              <a:ext uri="{FF2B5EF4-FFF2-40B4-BE49-F238E27FC236}">
                <a16:creationId xmlns:a16="http://schemas.microsoft.com/office/drawing/2014/main" id="{C1C9C404-0CE3-8E42-871C-F215B43C0A09}"/>
              </a:ext>
            </a:extLst>
          </p:cNvPr>
          <p:cNvSpPr/>
          <p:nvPr/>
        </p:nvSpPr>
        <p:spPr>
          <a:xfrm>
            <a:off x="2915079" y="3676544"/>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EB029607-2E88-EC41-B664-591E62C2DFC8}"/>
              </a:ext>
            </a:extLst>
          </p:cNvPr>
          <p:cNvGrpSpPr/>
          <p:nvPr/>
        </p:nvGrpSpPr>
        <p:grpSpPr>
          <a:xfrm>
            <a:off x="1496469" y="1679824"/>
            <a:ext cx="4243124" cy="3386177"/>
            <a:chOff x="1746836" y="1682309"/>
            <a:chExt cx="4243124" cy="3386177"/>
          </a:xfrm>
        </p:grpSpPr>
        <p:sp>
          <p:nvSpPr>
            <p:cNvPr id="14" name="Multiply 13">
              <a:extLst>
                <a:ext uri="{FF2B5EF4-FFF2-40B4-BE49-F238E27FC236}">
                  <a16:creationId xmlns:a16="http://schemas.microsoft.com/office/drawing/2014/main" id="{A5C1CA2C-E2FF-3347-A225-2037EDBEBB10}"/>
                </a:ext>
              </a:extLst>
            </p:cNvPr>
            <p:cNvSpPr/>
            <p:nvPr/>
          </p:nvSpPr>
          <p:spPr>
            <a:xfrm>
              <a:off x="2539369" y="1682309"/>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Multiply 69">
              <a:extLst>
                <a:ext uri="{FF2B5EF4-FFF2-40B4-BE49-F238E27FC236}">
                  <a16:creationId xmlns:a16="http://schemas.microsoft.com/office/drawing/2014/main" id="{0F68923F-8FD3-0349-8CA5-8AFF2A3446CA}"/>
                </a:ext>
              </a:extLst>
            </p:cNvPr>
            <p:cNvSpPr/>
            <p:nvPr/>
          </p:nvSpPr>
          <p:spPr>
            <a:xfrm>
              <a:off x="3456171" y="2348675"/>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Multiply 72">
              <a:extLst>
                <a:ext uri="{FF2B5EF4-FFF2-40B4-BE49-F238E27FC236}">
                  <a16:creationId xmlns:a16="http://schemas.microsoft.com/office/drawing/2014/main" id="{2AAE3F87-E15C-6D41-BB72-F268AE4CCFC3}"/>
                </a:ext>
              </a:extLst>
            </p:cNvPr>
            <p:cNvSpPr/>
            <p:nvPr/>
          </p:nvSpPr>
          <p:spPr>
            <a:xfrm>
              <a:off x="5295711" y="3710626"/>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Multiply 73">
              <a:extLst>
                <a:ext uri="{FF2B5EF4-FFF2-40B4-BE49-F238E27FC236}">
                  <a16:creationId xmlns:a16="http://schemas.microsoft.com/office/drawing/2014/main" id="{1005A848-D5E8-7C42-A549-CDE4B11035DF}"/>
                </a:ext>
              </a:extLst>
            </p:cNvPr>
            <p:cNvSpPr/>
            <p:nvPr/>
          </p:nvSpPr>
          <p:spPr>
            <a:xfrm>
              <a:off x="1746836" y="4374237"/>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88208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4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71" grpId="0" animBg="1"/>
      <p:bldP spid="7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11310D3-802B-5740-B771-FF18ED2F60C9}"/>
              </a:ext>
            </a:extLst>
          </p:cNvPr>
          <p:cNvSpPr/>
          <p:nvPr/>
        </p:nvSpPr>
        <p:spPr>
          <a:xfrm>
            <a:off x="170268" y="5457414"/>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0E74373-B320-2B4D-B0D3-4CE1CF71ED76}"/>
              </a:ext>
            </a:extLst>
          </p:cNvPr>
          <p:cNvSpPr/>
          <p:nvPr/>
        </p:nvSpPr>
        <p:spPr>
          <a:xfrm>
            <a:off x="170268" y="4805351"/>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D0E8991-2526-C947-93F5-092098004A42}"/>
              </a:ext>
            </a:extLst>
          </p:cNvPr>
          <p:cNvSpPr/>
          <p:nvPr/>
        </p:nvSpPr>
        <p:spPr>
          <a:xfrm>
            <a:off x="170268" y="4153288"/>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4C4A72-07F0-FE43-9881-6635F01D4D99}"/>
              </a:ext>
            </a:extLst>
          </p:cNvPr>
          <p:cNvSpPr/>
          <p:nvPr/>
        </p:nvSpPr>
        <p:spPr>
          <a:xfrm>
            <a:off x="170268" y="3501225"/>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D9D4F59-6D15-F142-908A-6410856B856B}"/>
              </a:ext>
            </a:extLst>
          </p:cNvPr>
          <p:cNvSpPr/>
          <p:nvPr/>
        </p:nvSpPr>
        <p:spPr>
          <a:xfrm>
            <a:off x="170268" y="2843101"/>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50C96A3-3C5E-5C45-AACF-2D9C4CA63681}"/>
              </a:ext>
            </a:extLst>
          </p:cNvPr>
          <p:cNvSpPr/>
          <p:nvPr/>
        </p:nvSpPr>
        <p:spPr>
          <a:xfrm>
            <a:off x="170268" y="2184977"/>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70268" y="854874"/>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a:t>Outline</a:t>
            </a:r>
          </a:p>
        </p:txBody>
      </p:sp>
      <p:sp>
        <p:nvSpPr>
          <p:cNvPr id="12" name="Rectangle 11">
            <a:extLst>
              <a:ext uri="{FF2B5EF4-FFF2-40B4-BE49-F238E27FC236}">
                <a16:creationId xmlns:a16="http://schemas.microsoft.com/office/drawing/2014/main" id="{8B74C625-6C44-824B-ABB0-43BC56560EF5}"/>
              </a:ext>
            </a:extLst>
          </p:cNvPr>
          <p:cNvSpPr/>
          <p:nvPr/>
        </p:nvSpPr>
        <p:spPr>
          <a:xfrm>
            <a:off x="170268" y="1526853"/>
            <a:ext cx="8799068" cy="565625"/>
          </a:xfrm>
          <a:prstGeom prst="rect">
            <a:avLst/>
          </a:prstGeom>
          <a:solidFill>
            <a:srgbClr val="53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lnSpc>
                <a:spcPct val="100000"/>
              </a:lnSpc>
              <a:spcBef>
                <a:spcPts val="1300"/>
              </a:spcBef>
              <a:buNone/>
            </a:pPr>
            <a:r>
              <a:rPr lang="en-US" sz="3200" dirty="0" err="1">
                <a:solidFill>
                  <a:schemeClr val="bg1"/>
                </a:solidFill>
              </a:rPr>
              <a:t>RowHammer</a:t>
            </a:r>
            <a:r>
              <a:rPr lang="en-US" sz="3200" dirty="0">
                <a:solidFill>
                  <a:schemeClr val="bg1"/>
                </a:solidFill>
              </a:rPr>
              <a:t> Introduction</a:t>
            </a:r>
          </a:p>
          <a:p>
            <a:pPr marL="0" indent="0">
              <a:lnSpc>
                <a:spcPct val="100000"/>
              </a:lnSpc>
              <a:spcBef>
                <a:spcPts val="1300"/>
              </a:spcBef>
              <a:buNone/>
            </a:pPr>
            <a:r>
              <a:rPr lang="en-US" sz="3200" dirty="0">
                <a:solidFill>
                  <a:schemeClr val="bg1"/>
                </a:solidFill>
              </a:rPr>
              <a:t>DRAM Background </a:t>
            </a:r>
          </a:p>
          <a:p>
            <a:pPr marL="0" indent="0">
              <a:lnSpc>
                <a:spcPct val="100000"/>
              </a:lnSpc>
              <a:spcBef>
                <a:spcPts val="1300"/>
              </a:spcBef>
              <a:buNone/>
            </a:pPr>
            <a:r>
              <a:rPr lang="en-US" sz="3200" dirty="0">
                <a:solidFill>
                  <a:schemeClr val="bg1"/>
                </a:solidFill>
              </a:rPr>
              <a:t>Motivation and Goal</a:t>
            </a:r>
          </a:p>
          <a:p>
            <a:pPr marL="0" indent="0">
              <a:lnSpc>
                <a:spcPct val="100000"/>
              </a:lnSpc>
              <a:spcBef>
                <a:spcPts val="1300"/>
              </a:spcBef>
              <a:buNone/>
            </a:pPr>
            <a:r>
              <a:rPr lang="en-US" sz="3200" dirty="0">
                <a:solidFill>
                  <a:schemeClr val="bg1"/>
                </a:solidFill>
              </a:rPr>
              <a:t>Experimental Methodology</a:t>
            </a:r>
          </a:p>
          <a:p>
            <a:pPr marL="0" indent="0">
              <a:lnSpc>
                <a:spcPct val="100000"/>
              </a:lnSpc>
              <a:spcBef>
                <a:spcPts val="1300"/>
              </a:spcBef>
              <a:buNone/>
            </a:pPr>
            <a:r>
              <a:rPr lang="en-US" sz="3200" dirty="0">
                <a:solidFill>
                  <a:schemeClr val="bg1"/>
                </a:solidFill>
              </a:rPr>
              <a:t>Characterization Results</a:t>
            </a:r>
          </a:p>
          <a:p>
            <a:pPr marL="0" indent="0">
              <a:lnSpc>
                <a:spcPct val="100000"/>
              </a:lnSpc>
              <a:spcBef>
                <a:spcPts val="1300"/>
              </a:spcBef>
              <a:buNone/>
            </a:pPr>
            <a:r>
              <a:rPr lang="en-US" sz="3200" dirty="0">
                <a:solidFill>
                  <a:schemeClr val="bg1"/>
                </a:solidFill>
              </a:rPr>
              <a:t>Evaluation of Mitigation Mechanisms</a:t>
            </a:r>
          </a:p>
          <a:p>
            <a:pPr marL="0" indent="0">
              <a:lnSpc>
                <a:spcPct val="100000"/>
              </a:lnSpc>
              <a:spcBef>
                <a:spcPts val="1300"/>
              </a:spcBef>
              <a:buNone/>
            </a:pPr>
            <a:r>
              <a:rPr lang="en-US" sz="3200" dirty="0" err="1">
                <a:solidFill>
                  <a:schemeClr val="bg1"/>
                </a:solidFill>
              </a:rPr>
              <a:t>RowHammer</a:t>
            </a:r>
            <a:r>
              <a:rPr lang="en-US" sz="3200" dirty="0">
                <a:solidFill>
                  <a:schemeClr val="bg1"/>
                </a:solidFill>
              </a:rPr>
              <a:t> Solutions Going Forward</a:t>
            </a:r>
            <a:endParaRPr lang="en-US" sz="2800" dirty="0">
              <a:solidFill>
                <a:schemeClr val="bg1"/>
              </a:solidFill>
            </a:endParaRPr>
          </a:p>
          <a:p>
            <a:pPr marL="0" indent="0">
              <a:lnSpc>
                <a:spcPct val="100000"/>
              </a:lnSpc>
              <a:spcBef>
                <a:spcPts val="1300"/>
              </a:spcBef>
              <a:buNone/>
            </a:pPr>
            <a:r>
              <a:rPr lang="en-US" sz="3200" dirty="0">
                <a:solidFill>
                  <a:schemeClr val="bg1"/>
                </a:solidFill>
              </a:rPr>
              <a:t>Conclusion</a:t>
            </a:r>
          </a:p>
        </p:txBody>
      </p:sp>
    </p:spTree>
    <p:extLst>
      <p:ext uri="{BB962C8B-B14F-4D97-AF65-F5344CB8AC3E}">
        <p14:creationId xmlns:p14="http://schemas.microsoft.com/office/powerpoint/2010/main" val="483029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Straight Connector 40">
            <a:extLst>
              <a:ext uri="{FF2B5EF4-FFF2-40B4-BE49-F238E27FC236}">
                <a16:creationId xmlns:a16="http://schemas.microsoft.com/office/drawing/2014/main" id="{751AF7B9-C9DC-4433-AE03-E2F1D3BCA68C}"/>
              </a:ext>
            </a:extLst>
          </p:cNvPr>
          <p:cNvCxnSpPr>
            <a:cxnSpLocks/>
          </p:cNvCxnSpPr>
          <p:nvPr/>
        </p:nvCxnSpPr>
        <p:spPr>
          <a:xfrm>
            <a:off x="646333" y="2429191"/>
            <a:ext cx="415803"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CB33461-1B22-436E-99FA-C01E469B39D3}"/>
              </a:ext>
            </a:extLst>
          </p:cNvPr>
          <p:cNvCxnSpPr>
            <a:cxnSpLocks/>
          </p:cNvCxnSpPr>
          <p:nvPr/>
        </p:nvCxnSpPr>
        <p:spPr>
          <a:xfrm>
            <a:off x="646333" y="2622033"/>
            <a:ext cx="415803"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4C31E64-8BBC-4CFD-A07C-66FB51BDA4F7}"/>
              </a:ext>
            </a:extLst>
          </p:cNvPr>
          <p:cNvCxnSpPr>
            <a:cxnSpLocks/>
          </p:cNvCxnSpPr>
          <p:nvPr/>
        </p:nvCxnSpPr>
        <p:spPr>
          <a:xfrm>
            <a:off x="646333" y="2236349"/>
            <a:ext cx="415803"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962355A-1AF4-454E-9718-B3EFFB0A66DB}"/>
              </a:ext>
            </a:extLst>
          </p:cNvPr>
          <p:cNvCxnSpPr>
            <a:cxnSpLocks/>
          </p:cNvCxnSpPr>
          <p:nvPr/>
        </p:nvCxnSpPr>
        <p:spPr>
          <a:xfrm>
            <a:off x="646333" y="2814875"/>
            <a:ext cx="415803"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E3BFFE2-F29A-43BE-8C29-7E0265E98DE2}"/>
              </a:ext>
            </a:extLst>
          </p:cNvPr>
          <p:cNvCxnSpPr>
            <a:cxnSpLocks/>
          </p:cNvCxnSpPr>
          <p:nvPr/>
        </p:nvCxnSpPr>
        <p:spPr>
          <a:xfrm>
            <a:off x="646333" y="3007717"/>
            <a:ext cx="415803"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C125AD8-AC86-4707-BFAC-CE1A7EB9E901}"/>
              </a:ext>
            </a:extLst>
          </p:cNvPr>
          <p:cNvCxnSpPr>
            <a:cxnSpLocks/>
          </p:cNvCxnSpPr>
          <p:nvPr/>
        </p:nvCxnSpPr>
        <p:spPr>
          <a:xfrm>
            <a:off x="646333" y="3393401"/>
            <a:ext cx="415803"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DF0BEB1-86C5-4FCE-946D-47F8E55C7593}"/>
              </a:ext>
            </a:extLst>
          </p:cNvPr>
          <p:cNvCxnSpPr>
            <a:cxnSpLocks/>
          </p:cNvCxnSpPr>
          <p:nvPr/>
        </p:nvCxnSpPr>
        <p:spPr>
          <a:xfrm>
            <a:off x="646333" y="3586243"/>
            <a:ext cx="415803"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9B327EB-42E3-4094-B4AF-1BA4C677A3C4}"/>
              </a:ext>
            </a:extLst>
          </p:cNvPr>
          <p:cNvCxnSpPr>
            <a:cxnSpLocks/>
          </p:cNvCxnSpPr>
          <p:nvPr/>
        </p:nvCxnSpPr>
        <p:spPr>
          <a:xfrm>
            <a:off x="646333" y="3200559"/>
            <a:ext cx="415803"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EA350AF1-8F2F-4439-9E59-D6FFC54226A0}"/>
              </a:ext>
            </a:extLst>
          </p:cNvPr>
          <p:cNvCxnSpPr>
            <a:cxnSpLocks/>
          </p:cNvCxnSpPr>
          <p:nvPr/>
        </p:nvCxnSpPr>
        <p:spPr>
          <a:xfrm>
            <a:off x="646333" y="3779085"/>
            <a:ext cx="415803"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F50E261-A6A0-46DD-90D3-745555CA9DD3}"/>
              </a:ext>
            </a:extLst>
          </p:cNvPr>
          <p:cNvCxnSpPr>
            <a:cxnSpLocks/>
          </p:cNvCxnSpPr>
          <p:nvPr/>
        </p:nvCxnSpPr>
        <p:spPr>
          <a:xfrm>
            <a:off x="646333" y="3971927"/>
            <a:ext cx="415803"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E1B80EC-4065-4BA5-A3F4-23412747AD4C}"/>
              </a:ext>
            </a:extLst>
          </p:cNvPr>
          <p:cNvCxnSpPr>
            <a:cxnSpLocks/>
          </p:cNvCxnSpPr>
          <p:nvPr/>
        </p:nvCxnSpPr>
        <p:spPr>
          <a:xfrm>
            <a:off x="646333" y="4164769"/>
            <a:ext cx="415803"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93C317B-C24A-4DC6-9B1D-2669B8D0ABB1}"/>
              </a:ext>
            </a:extLst>
          </p:cNvPr>
          <p:cNvCxnSpPr>
            <a:cxnSpLocks/>
          </p:cNvCxnSpPr>
          <p:nvPr/>
        </p:nvCxnSpPr>
        <p:spPr>
          <a:xfrm>
            <a:off x="646333" y="4357611"/>
            <a:ext cx="415803"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C7030042-0CE8-4845-BAED-8BE96D6FDC4E}"/>
              </a:ext>
            </a:extLst>
          </p:cNvPr>
          <p:cNvCxnSpPr>
            <a:cxnSpLocks/>
          </p:cNvCxnSpPr>
          <p:nvPr/>
        </p:nvCxnSpPr>
        <p:spPr>
          <a:xfrm>
            <a:off x="646333" y="4743295"/>
            <a:ext cx="415803"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7F13522-135E-4996-A4E6-E75C15291236}"/>
              </a:ext>
            </a:extLst>
          </p:cNvPr>
          <p:cNvCxnSpPr>
            <a:cxnSpLocks/>
          </p:cNvCxnSpPr>
          <p:nvPr/>
        </p:nvCxnSpPr>
        <p:spPr>
          <a:xfrm>
            <a:off x="646333" y="4936137"/>
            <a:ext cx="415803"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B8CF3C0-81FC-4467-B5EC-7C2CB82FD055}"/>
              </a:ext>
            </a:extLst>
          </p:cNvPr>
          <p:cNvCxnSpPr>
            <a:cxnSpLocks/>
          </p:cNvCxnSpPr>
          <p:nvPr/>
        </p:nvCxnSpPr>
        <p:spPr>
          <a:xfrm>
            <a:off x="646333" y="4550453"/>
            <a:ext cx="415803"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1A8A3E6-329B-400E-9F25-D90B87792177}"/>
              </a:ext>
            </a:extLst>
          </p:cNvPr>
          <p:cNvCxnSpPr>
            <a:cxnSpLocks/>
          </p:cNvCxnSpPr>
          <p:nvPr/>
        </p:nvCxnSpPr>
        <p:spPr>
          <a:xfrm>
            <a:off x="646333" y="5128973"/>
            <a:ext cx="415803" cy="0"/>
          </a:xfrm>
          <a:prstGeom prst="line">
            <a:avLst/>
          </a:prstGeom>
          <a:ln w="381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b="1" dirty="0"/>
              <a:t>DRAM Organization</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dirty="0"/>
          </a:p>
        </p:txBody>
      </p:sp>
      <p:sp>
        <p:nvSpPr>
          <p:cNvPr id="5" name="Rounded Rectangle 4">
            <a:extLst>
              <a:ext uri="{FF2B5EF4-FFF2-40B4-BE49-F238E27FC236}">
                <a16:creationId xmlns:a16="http://schemas.microsoft.com/office/drawing/2014/main" id="{7A085F27-A4ED-C14E-AD95-8BF59A083EB0}"/>
              </a:ext>
            </a:extLst>
          </p:cNvPr>
          <p:cNvSpPr/>
          <p:nvPr/>
        </p:nvSpPr>
        <p:spPr>
          <a:xfrm>
            <a:off x="896015" y="1738849"/>
            <a:ext cx="7984215" cy="3971302"/>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AA33524-C9AD-7A48-82EA-CEEBE4A499DF}"/>
              </a:ext>
            </a:extLst>
          </p:cNvPr>
          <p:cNvSpPr txBox="1"/>
          <p:nvPr/>
        </p:nvSpPr>
        <p:spPr>
          <a:xfrm rot="16200000">
            <a:off x="-952182" y="3401337"/>
            <a:ext cx="2550698" cy="646331"/>
          </a:xfrm>
          <a:prstGeom prst="rect">
            <a:avLst/>
          </a:prstGeom>
          <a:noFill/>
        </p:spPr>
        <p:txBody>
          <a:bodyPr wrap="none" rtlCol="0">
            <a:spAutoFit/>
          </a:bodyPr>
          <a:lstStyle/>
          <a:p>
            <a:r>
              <a:rPr lang="en-US" sz="3600" dirty="0">
                <a:latin typeface="Cambria" panose="02040503050406030204" pitchFamily="18" charset="0"/>
              </a:rPr>
              <a:t>DRAM Bank</a:t>
            </a:r>
          </a:p>
        </p:txBody>
      </p:sp>
      <p:cxnSp>
        <p:nvCxnSpPr>
          <p:cNvPr id="15" name="Straight Connector 14">
            <a:extLst>
              <a:ext uri="{FF2B5EF4-FFF2-40B4-BE49-F238E27FC236}">
                <a16:creationId xmlns:a16="http://schemas.microsoft.com/office/drawing/2014/main" id="{C05B6157-A106-4B44-80E1-EDD303BA10FF}"/>
              </a:ext>
            </a:extLst>
          </p:cNvPr>
          <p:cNvCxnSpPr>
            <a:cxnSpLocks/>
          </p:cNvCxnSpPr>
          <p:nvPr/>
        </p:nvCxnSpPr>
        <p:spPr>
          <a:xfrm>
            <a:off x="1341120" y="2369802"/>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7A7FA5B-B3FC-2849-8E6D-CC87AF1FB831}"/>
              </a:ext>
            </a:extLst>
          </p:cNvPr>
          <p:cNvCxnSpPr>
            <a:cxnSpLocks/>
          </p:cNvCxnSpPr>
          <p:nvPr/>
        </p:nvCxnSpPr>
        <p:spPr>
          <a:xfrm>
            <a:off x="1341120" y="3055602"/>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CA874E0-B63D-EB41-93F1-F757F837BC90}"/>
              </a:ext>
            </a:extLst>
          </p:cNvPr>
          <p:cNvCxnSpPr>
            <a:cxnSpLocks/>
          </p:cNvCxnSpPr>
          <p:nvPr/>
        </p:nvCxnSpPr>
        <p:spPr>
          <a:xfrm>
            <a:off x="1341120" y="373761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2DCADF-F6BB-2744-8F77-C4CA8D44C2E8}"/>
              </a:ext>
            </a:extLst>
          </p:cNvPr>
          <p:cNvCxnSpPr>
            <a:cxnSpLocks/>
          </p:cNvCxnSpPr>
          <p:nvPr/>
        </p:nvCxnSpPr>
        <p:spPr>
          <a:xfrm>
            <a:off x="1341120" y="4411962"/>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2729E55-0D25-E64C-A8F5-6A9F1F824F9B}"/>
              </a:ext>
            </a:extLst>
          </p:cNvPr>
          <p:cNvCxnSpPr>
            <a:cxnSpLocks/>
          </p:cNvCxnSpPr>
          <p:nvPr/>
        </p:nvCxnSpPr>
        <p:spPr>
          <a:xfrm>
            <a:off x="1341120" y="5052511"/>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24ED067-4255-A64A-A059-8A5B04DE4C1C}"/>
              </a:ext>
            </a:extLst>
          </p:cNvPr>
          <p:cNvSpPr/>
          <p:nvPr/>
        </p:nvSpPr>
        <p:spPr>
          <a:xfrm>
            <a:off x="1752600" y="2036418"/>
            <a:ext cx="6278880" cy="649632"/>
          </a:xfrm>
          <a:prstGeom prst="rect">
            <a:avLst/>
          </a:prstGeom>
          <a:solidFill>
            <a:srgbClr val="DEEBF7">
              <a:alpha val="52157"/>
            </a:srgb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Cambria" panose="02040503050406030204" pitchFamily="18" charset="0"/>
            </a:endParaRPr>
          </a:p>
        </p:txBody>
      </p:sp>
      <p:sp>
        <p:nvSpPr>
          <p:cNvPr id="13" name="Rectangle 12">
            <a:extLst>
              <a:ext uri="{FF2B5EF4-FFF2-40B4-BE49-F238E27FC236}">
                <a16:creationId xmlns:a16="http://schemas.microsoft.com/office/drawing/2014/main" id="{615884F7-A7E6-BC4D-9216-A6F9802D95B8}"/>
              </a:ext>
            </a:extLst>
          </p:cNvPr>
          <p:cNvSpPr/>
          <p:nvPr/>
        </p:nvSpPr>
        <p:spPr>
          <a:xfrm>
            <a:off x="1752600" y="4744769"/>
            <a:ext cx="6278880" cy="64963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52D8F15-5607-4CB3-8C48-DD77D753E2E6}"/>
              </a:ext>
            </a:extLst>
          </p:cNvPr>
          <p:cNvSpPr/>
          <p:nvPr/>
        </p:nvSpPr>
        <p:spPr>
          <a:xfrm>
            <a:off x="5627352" y="1048815"/>
            <a:ext cx="3219151" cy="523220"/>
          </a:xfrm>
          <a:prstGeom prst="rect">
            <a:avLst/>
          </a:prstGeom>
        </p:spPr>
        <p:txBody>
          <a:bodyPr wrap="none">
            <a:spAutoFit/>
          </a:bodyPr>
          <a:lstStyle/>
          <a:p>
            <a:pPr algn="ctr"/>
            <a:r>
              <a:rPr lang="en-US" sz="2800" dirty="0">
                <a:latin typeface="Cambria" panose="02040503050406030204" pitchFamily="18" charset="0"/>
              </a:rPr>
              <a:t>Row of storage cells</a:t>
            </a:r>
          </a:p>
        </p:txBody>
      </p:sp>
      <p:cxnSp>
        <p:nvCxnSpPr>
          <p:cNvPr id="14" name="Straight Arrow Connector 13">
            <a:extLst>
              <a:ext uri="{FF2B5EF4-FFF2-40B4-BE49-F238E27FC236}">
                <a16:creationId xmlns:a16="http://schemas.microsoft.com/office/drawing/2014/main" id="{E1970C76-4F8C-40AA-8332-B0DB691A2B03}"/>
              </a:ext>
            </a:extLst>
          </p:cNvPr>
          <p:cNvCxnSpPr>
            <a:cxnSpLocks/>
          </p:cNvCxnSpPr>
          <p:nvPr/>
        </p:nvCxnSpPr>
        <p:spPr>
          <a:xfrm flipH="1">
            <a:off x="6777477" y="1600321"/>
            <a:ext cx="690464" cy="59265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B6936DDF-CF00-4EFC-8FAF-61206FCCE107}"/>
              </a:ext>
            </a:extLst>
          </p:cNvPr>
          <p:cNvSpPr/>
          <p:nvPr/>
        </p:nvSpPr>
        <p:spPr>
          <a:xfrm>
            <a:off x="1752600" y="2710730"/>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1</a:t>
            </a:r>
          </a:p>
        </p:txBody>
      </p:sp>
      <p:sp>
        <p:nvSpPr>
          <p:cNvPr id="22" name="Rectangle 21">
            <a:extLst>
              <a:ext uri="{FF2B5EF4-FFF2-40B4-BE49-F238E27FC236}">
                <a16:creationId xmlns:a16="http://schemas.microsoft.com/office/drawing/2014/main" id="{DD9D894C-ECF9-4880-9448-3E2DA01CB7C9}"/>
              </a:ext>
            </a:extLst>
          </p:cNvPr>
          <p:cNvSpPr/>
          <p:nvPr/>
        </p:nvSpPr>
        <p:spPr>
          <a:xfrm>
            <a:off x="1752600" y="3376478"/>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23" name="Rectangle 22">
            <a:extLst>
              <a:ext uri="{FF2B5EF4-FFF2-40B4-BE49-F238E27FC236}">
                <a16:creationId xmlns:a16="http://schemas.microsoft.com/office/drawing/2014/main" id="{89A5C373-5E24-4FD4-B603-BB64ED344647}"/>
              </a:ext>
            </a:extLst>
          </p:cNvPr>
          <p:cNvSpPr/>
          <p:nvPr/>
        </p:nvSpPr>
        <p:spPr>
          <a:xfrm>
            <a:off x="1752600" y="4049777"/>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3</a:t>
            </a:r>
          </a:p>
        </p:txBody>
      </p:sp>
      <p:sp>
        <p:nvSpPr>
          <p:cNvPr id="24" name="Rectangle 23">
            <a:extLst>
              <a:ext uri="{FF2B5EF4-FFF2-40B4-BE49-F238E27FC236}">
                <a16:creationId xmlns:a16="http://schemas.microsoft.com/office/drawing/2014/main" id="{109E57F1-27F1-447A-B3F5-49B7E8DEADBE}"/>
              </a:ext>
            </a:extLst>
          </p:cNvPr>
          <p:cNvSpPr/>
          <p:nvPr/>
        </p:nvSpPr>
        <p:spPr>
          <a:xfrm>
            <a:off x="1752600" y="4727695"/>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dirty="0">
                <a:solidFill>
                  <a:prstClr val="black"/>
                </a:solidFill>
                <a:latin typeface="Cambria" panose="02040503050406030204" pitchFamily="18" charset="0"/>
              </a:rPr>
              <a:t>Row 4</a:t>
            </a:r>
          </a:p>
        </p:txBody>
      </p:sp>
      <p:sp>
        <p:nvSpPr>
          <p:cNvPr id="25" name="Oval 24">
            <a:extLst>
              <a:ext uri="{FF2B5EF4-FFF2-40B4-BE49-F238E27FC236}">
                <a16:creationId xmlns:a16="http://schemas.microsoft.com/office/drawing/2014/main" id="{9AA389A6-D236-4C4C-9F5A-095472384DF4}"/>
              </a:ext>
            </a:extLst>
          </p:cNvPr>
          <p:cNvSpPr/>
          <p:nvPr/>
        </p:nvSpPr>
        <p:spPr>
          <a:xfrm>
            <a:off x="1834629" y="2105059"/>
            <a:ext cx="476285" cy="512967"/>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28FC5FCF-ED90-443A-8184-DC3D8ED22D4C}"/>
              </a:ext>
            </a:extLst>
          </p:cNvPr>
          <p:cNvSpPr/>
          <p:nvPr/>
        </p:nvSpPr>
        <p:spPr>
          <a:xfrm>
            <a:off x="2392943" y="2105059"/>
            <a:ext cx="476285" cy="512967"/>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DDE2CC5-D3E8-427D-A221-92229CA3B599}"/>
              </a:ext>
            </a:extLst>
          </p:cNvPr>
          <p:cNvSpPr/>
          <p:nvPr/>
        </p:nvSpPr>
        <p:spPr>
          <a:xfrm>
            <a:off x="2951257" y="2105059"/>
            <a:ext cx="476285" cy="512967"/>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6C29B1E3-127A-4678-B1E7-FB706CDEA91E}"/>
              </a:ext>
            </a:extLst>
          </p:cNvPr>
          <p:cNvSpPr/>
          <p:nvPr/>
        </p:nvSpPr>
        <p:spPr>
          <a:xfrm>
            <a:off x="3509571" y="2105059"/>
            <a:ext cx="476285" cy="512967"/>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1D6915FD-FA75-44EA-8495-0AB97D30D875}"/>
              </a:ext>
            </a:extLst>
          </p:cNvPr>
          <p:cNvSpPr/>
          <p:nvPr/>
        </p:nvSpPr>
        <p:spPr>
          <a:xfrm>
            <a:off x="4067885" y="2105059"/>
            <a:ext cx="476285" cy="512967"/>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BDFB922B-079B-4B64-A63B-E75F357C3FE9}"/>
              </a:ext>
            </a:extLst>
          </p:cNvPr>
          <p:cNvSpPr/>
          <p:nvPr/>
        </p:nvSpPr>
        <p:spPr>
          <a:xfrm>
            <a:off x="4626199" y="2105059"/>
            <a:ext cx="476285" cy="512967"/>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F6A995A1-C20F-4C12-8F9F-FE274453B16B}"/>
              </a:ext>
            </a:extLst>
          </p:cNvPr>
          <p:cNvSpPr/>
          <p:nvPr/>
        </p:nvSpPr>
        <p:spPr>
          <a:xfrm>
            <a:off x="5184513" y="2105059"/>
            <a:ext cx="476285" cy="512967"/>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F9574BA4-B874-4C32-8CEF-42D6FD7DE990}"/>
              </a:ext>
            </a:extLst>
          </p:cNvPr>
          <p:cNvSpPr/>
          <p:nvPr/>
        </p:nvSpPr>
        <p:spPr>
          <a:xfrm>
            <a:off x="5742827" y="2105059"/>
            <a:ext cx="476285" cy="512967"/>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DF677814-8421-4E1B-9C66-E2A57F6285AC}"/>
              </a:ext>
            </a:extLst>
          </p:cNvPr>
          <p:cNvSpPr/>
          <p:nvPr/>
        </p:nvSpPr>
        <p:spPr>
          <a:xfrm>
            <a:off x="6301192" y="2105059"/>
            <a:ext cx="476285" cy="512967"/>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EACFF335-91C7-4458-9ACD-AE606A00DB7C}"/>
              </a:ext>
            </a:extLst>
          </p:cNvPr>
          <p:cNvSpPr/>
          <p:nvPr/>
        </p:nvSpPr>
        <p:spPr>
          <a:xfrm>
            <a:off x="6859506" y="2105059"/>
            <a:ext cx="476285" cy="512967"/>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19EFFA56-48E3-41D5-9290-D9D265259ED6}"/>
              </a:ext>
            </a:extLst>
          </p:cNvPr>
          <p:cNvSpPr/>
          <p:nvPr/>
        </p:nvSpPr>
        <p:spPr>
          <a:xfrm>
            <a:off x="7417820" y="2105059"/>
            <a:ext cx="476285" cy="512967"/>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5666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Oval 50">
            <a:extLst>
              <a:ext uri="{FF2B5EF4-FFF2-40B4-BE49-F238E27FC236}">
                <a16:creationId xmlns:a16="http://schemas.microsoft.com/office/drawing/2014/main" id="{4978DC2F-864D-D34F-8180-F96B9F8300EF}"/>
              </a:ext>
            </a:extLst>
          </p:cNvPr>
          <p:cNvSpPr/>
          <p:nvPr/>
        </p:nvSpPr>
        <p:spPr>
          <a:xfrm>
            <a:off x="2486999" y="1392354"/>
            <a:ext cx="4165605" cy="4164840"/>
          </a:xfrm>
          <a:prstGeom prst="ellipse">
            <a:avLst/>
          </a:prstGeom>
          <a:solidFill>
            <a:schemeClr val="bg1">
              <a:lumMod val="95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a:t>DRAM Cell Leakage</a:t>
            </a:r>
          </a:p>
        </p:txBody>
      </p:sp>
      <p:sp>
        <p:nvSpPr>
          <p:cNvPr id="3" name="Content Placeholder 2"/>
          <p:cNvSpPr>
            <a:spLocks noGrp="1"/>
          </p:cNvSpPr>
          <p:nvPr>
            <p:ph idx="1"/>
          </p:nvPr>
        </p:nvSpPr>
        <p:spPr>
          <a:xfrm>
            <a:off x="75991" y="911225"/>
            <a:ext cx="8987622" cy="618318"/>
          </a:xfrm>
        </p:spPr>
        <p:txBody>
          <a:bodyPr/>
          <a:lstStyle/>
          <a:p>
            <a:pPr marL="0" indent="0" algn="ctr">
              <a:buNone/>
            </a:pPr>
            <a:r>
              <a:rPr lang="en-US" sz="3200" dirty="0"/>
              <a:t>Each cell encodes information in </a:t>
            </a:r>
            <a:r>
              <a:rPr lang="en-US" sz="3200" b="1" dirty="0">
                <a:solidFill>
                  <a:srgbClr val="C00000"/>
                </a:solidFill>
              </a:rPr>
              <a:t>leaky</a:t>
            </a:r>
            <a:r>
              <a:rPr lang="en-US" sz="3200" dirty="0">
                <a:solidFill>
                  <a:srgbClr val="FF0000"/>
                </a:solidFill>
              </a:rPr>
              <a:t> </a:t>
            </a:r>
            <a:r>
              <a:rPr lang="en-US" sz="3200" dirty="0"/>
              <a:t>capacitors</a:t>
            </a:r>
          </a:p>
        </p:txBody>
      </p:sp>
      <p:grpSp>
        <p:nvGrpSpPr>
          <p:cNvPr id="88" name="Group 87"/>
          <p:cNvGrpSpPr/>
          <p:nvPr/>
        </p:nvGrpSpPr>
        <p:grpSpPr>
          <a:xfrm>
            <a:off x="2843762" y="2010672"/>
            <a:ext cx="3342898" cy="3111480"/>
            <a:chOff x="2557570" y="1812402"/>
            <a:chExt cx="3342898" cy="3111480"/>
          </a:xfrm>
        </p:grpSpPr>
        <p:sp>
          <p:nvSpPr>
            <p:cNvPr id="33" name="Rectangle 32"/>
            <p:cNvSpPr/>
            <p:nvPr/>
          </p:nvSpPr>
          <p:spPr>
            <a:xfrm>
              <a:off x="2557570" y="1874038"/>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Cambria" panose="02040503050406030204" pitchFamily="18" charset="0"/>
                </a:rPr>
                <a:t>wordline</a:t>
              </a:r>
              <a:endParaRPr lang="en-US" sz="2000" i="1" dirty="0">
                <a:solidFill>
                  <a:schemeClr val="tx1"/>
                </a:solidFill>
                <a:latin typeface="Cambria" panose="02040503050406030204" pitchFamily="18" charset="0"/>
              </a:endParaRPr>
            </a:p>
          </p:txBody>
        </p:sp>
        <p:cxnSp>
          <p:nvCxnSpPr>
            <p:cNvPr id="29" name="Straight Arrow Connector 28"/>
            <p:cNvCxnSpPr/>
            <p:nvPr/>
          </p:nvCxnSpPr>
          <p:spPr>
            <a:xfrm flipH="1">
              <a:off x="2557570" y="2195147"/>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rot="5400000">
              <a:off x="2517108" y="382012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capacitor</a:t>
              </a:r>
            </a:p>
          </p:txBody>
        </p:sp>
        <p:sp>
          <p:nvSpPr>
            <p:cNvPr id="31" name="Rectangle 30"/>
            <p:cNvSpPr/>
            <p:nvPr/>
          </p:nvSpPr>
          <p:spPr>
            <a:xfrm>
              <a:off x="2921424" y="2394239"/>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access</a:t>
              </a:r>
            </a:p>
          </p:txBody>
        </p:sp>
        <p:sp>
          <p:nvSpPr>
            <p:cNvPr id="32" name="Rectangle 31"/>
            <p:cNvSpPr/>
            <p:nvPr/>
          </p:nvSpPr>
          <p:spPr>
            <a:xfrm>
              <a:off x="2921424" y="2564962"/>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transistor</a:t>
              </a:r>
            </a:p>
          </p:txBody>
        </p:sp>
        <p:sp>
          <p:nvSpPr>
            <p:cNvPr id="34" name="Rectangle 33"/>
            <p:cNvSpPr/>
            <p:nvPr/>
          </p:nvSpPr>
          <p:spPr>
            <a:xfrm rot="5400000">
              <a:off x="5126323" y="417164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Cambria" panose="02040503050406030204" pitchFamily="18" charset="0"/>
                </a:rPr>
                <a:t>bitline</a:t>
              </a:r>
              <a:endParaRPr lang="en-US" sz="2000" i="1" dirty="0">
                <a:solidFill>
                  <a:schemeClr val="tx1"/>
                </a:solidFill>
                <a:latin typeface="Cambria" panose="02040503050406030204" pitchFamily="18" charset="0"/>
              </a:endParaRPr>
            </a:p>
          </p:txBody>
        </p:sp>
        <p:cxnSp>
          <p:nvCxnSpPr>
            <p:cNvPr id="35" name="Straight Arrow Connector 34"/>
            <p:cNvCxnSpPr/>
            <p:nvPr/>
          </p:nvCxnSpPr>
          <p:spPr>
            <a:xfrm flipV="1">
              <a:off x="5482013" y="1812402"/>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3699658" y="3796933"/>
              <a:ext cx="0" cy="151697"/>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3440094" y="4213787"/>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3440094" y="3948630"/>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3699658" y="4213788"/>
              <a:ext cx="0" cy="130178"/>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84" name="Content Placeholder 2"/>
          <p:cNvSpPr txBox="1">
            <a:spLocks/>
          </p:cNvSpPr>
          <p:nvPr/>
        </p:nvSpPr>
        <p:spPr>
          <a:xfrm>
            <a:off x="75991" y="5518716"/>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t>Stored data is </a:t>
            </a:r>
            <a:r>
              <a:rPr lang="en-US" sz="3200" b="1" dirty="0">
                <a:solidFill>
                  <a:srgbClr val="C00000"/>
                </a:solidFill>
              </a:rPr>
              <a:t>corrupted</a:t>
            </a:r>
            <a:r>
              <a:rPr lang="en-US" sz="3200" dirty="0">
                <a:solidFill>
                  <a:srgbClr val="FF0000"/>
                </a:solidFill>
              </a:rPr>
              <a:t> </a:t>
            </a:r>
            <a:r>
              <a:rPr lang="en-US" sz="3200" dirty="0"/>
              <a:t>if too much charge leaks (i.e., the capacitor voltage degrades too much)</a:t>
            </a:r>
            <a:endParaRPr lang="en-US" sz="3200" b="1" dirty="0"/>
          </a:p>
        </p:txBody>
      </p:sp>
      <p:grpSp>
        <p:nvGrpSpPr>
          <p:cNvPr id="87" name="Group 86"/>
          <p:cNvGrpSpPr/>
          <p:nvPr/>
        </p:nvGrpSpPr>
        <p:grpSpPr>
          <a:xfrm>
            <a:off x="4296235" y="3459106"/>
            <a:ext cx="1316566" cy="1271181"/>
            <a:chOff x="4010043" y="3260836"/>
            <a:chExt cx="1316566" cy="1271181"/>
          </a:xfrm>
        </p:grpSpPr>
        <p:cxnSp>
          <p:nvCxnSpPr>
            <p:cNvPr id="54" name="Straight Arrow Connector 53"/>
            <p:cNvCxnSpPr/>
            <p:nvPr/>
          </p:nvCxnSpPr>
          <p:spPr>
            <a:xfrm>
              <a:off x="4126465" y="3572633"/>
              <a:ext cx="7220" cy="959384"/>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4010043" y="3260836"/>
              <a:ext cx="1316566" cy="9662"/>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4233845" y="3453258"/>
              <a:ext cx="1013161" cy="1015663"/>
            </a:xfrm>
            <a:prstGeom prst="rect">
              <a:avLst/>
            </a:prstGeom>
          </p:spPr>
          <p:txBody>
            <a:bodyPr wrap="none">
              <a:spAutoFit/>
            </a:bodyPr>
            <a:lstStyle/>
            <a:p>
              <a:pPr algn="ctr"/>
              <a:r>
                <a:rPr lang="en-US" sz="2000" dirty="0">
                  <a:solidFill>
                    <a:srgbClr val="C00000"/>
                  </a:solidFill>
                  <a:latin typeface="Cambria" panose="02040503050406030204" pitchFamily="18" charset="0"/>
                </a:rPr>
                <a:t>charge</a:t>
              </a:r>
            </a:p>
            <a:p>
              <a:pPr algn="ctr"/>
              <a:r>
                <a:rPr lang="en-US" sz="2000" dirty="0">
                  <a:solidFill>
                    <a:srgbClr val="C00000"/>
                  </a:solidFill>
                  <a:latin typeface="Cambria" panose="02040503050406030204" pitchFamily="18" charset="0"/>
                </a:rPr>
                <a:t>leakage</a:t>
              </a:r>
            </a:p>
            <a:p>
              <a:pPr algn="ctr"/>
              <a:r>
                <a:rPr lang="en-US" sz="2000" dirty="0">
                  <a:solidFill>
                    <a:srgbClr val="C00000"/>
                  </a:solidFill>
                  <a:latin typeface="Cambria" panose="02040503050406030204" pitchFamily="18" charset="0"/>
                </a:rPr>
                <a:t>paths</a:t>
              </a:r>
            </a:p>
          </p:txBody>
        </p:sp>
      </p:grpSp>
      <p:sp>
        <p:nvSpPr>
          <p:cNvPr id="4" name="TextBox 3"/>
          <p:cNvSpPr txBox="1"/>
          <p:nvPr/>
        </p:nvSpPr>
        <p:spPr>
          <a:xfrm>
            <a:off x="3513692" y="6518290"/>
            <a:ext cx="1757212" cy="369332"/>
          </a:xfrm>
          <a:prstGeom prst="rect">
            <a:avLst/>
          </a:prstGeom>
          <a:noFill/>
        </p:spPr>
        <p:txBody>
          <a:bodyPr wrap="none" rtlCol="0">
            <a:spAutoFit/>
          </a:bodyPr>
          <a:lstStyle/>
          <a:p>
            <a:r>
              <a:rPr lang="en-US" b="1" dirty="0">
                <a:solidFill>
                  <a:srgbClr val="7030A0"/>
                </a:solidFill>
              </a:rPr>
              <a:t>[Patel+, ISCA’17]</a:t>
            </a:r>
          </a:p>
        </p:txBody>
      </p:sp>
    </p:spTree>
    <p:extLst>
      <p:ext uri="{BB962C8B-B14F-4D97-AF65-F5344CB8AC3E}">
        <p14:creationId xmlns:p14="http://schemas.microsoft.com/office/powerpoint/2010/main" val="59486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3" grpId="0" build="p"/>
      <p:bldP spid="8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2F458FF1-A8F4-453D-94B5-125FB76CBD1E}"/>
              </a:ext>
            </a:extLst>
          </p:cNvPr>
          <p:cNvSpPr/>
          <p:nvPr/>
        </p:nvSpPr>
        <p:spPr>
          <a:xfrm>
            <a:off x="2013329" y="2011513"/>
            <a:ext cx="5929912" cy="98770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791749A-2F1D-4D24-9EAA-1781E27EF9A6}"/>
              </a:ext>
            </a:extLst>
          </p:cNvPr>
          <p:cNvSpPr/>
          <p:nvPr/>
        </p:nvSpPr>
        <p:spPr>
          <a:xfrm>
            <a:off x="2013329" y="3006696"/>
            <a:ext cx="5929912" cy="173549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Arrow Connector 51"/>
          <p:cNvCxnSpPr>
            <a:cxnSpLocks/>
          </p:cNvCxnSpPr>
          <p:nvPr/>
        </p:nvCxnSpPr>
        <p:spPr>
          <a:xfrm flipV="1">
            <a:off x="2047613" y="2999218"/>
            <a:ext cx="5895628" cy="4037"/>
          </a:xfrm>
          <a:prstGeom prst="straightConnector1">
            <a:avLst/>
          </a:prstGeom>
          <a:ln w="381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b="1" dirty="0"/>
              <a:t>DRAM Refresh</a:t>
            </a:r>
          </a:p>
        </p:txBody>
      </p:sp>
      <p:sp>
        <p:nvSpPr>
          <p:cNvPr id="23" name="Content Placeholder 2"/>
          <p:cNvSpPr txBox="1">
            <a:spLocks/>
          </p:cNvSpPr>
          <p:nvPr/>
        </p:nvSpPr>
        <p:spPr>
          <a:xfrm>
            <a:off x="3" y="5614075"/>
            <a:ext cx="9143997" cy="740189"/>
          </a:xfrm>
          <a:prstGeom prst="rect">
            <a:avLst/>
          </a:prstGeom>
          <a:solidFill>
            <a:schemeClr val="accent6">
              <a:lumMod val="40000"/>
              <a:lumOff val="60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100" dirty="0"/>
          </a:p>
          <a:p>
            <a:pPr marL="0" indent="0" algn="ctr">
              <a:buNone/>
            </a:pPr>
            <a:r>
              <a:rPr lang="en-US" sz="2800" dirty="0"/>
              <a:t>Periodic </a:t>
            </a:r>
            <a:r>
              <a:rPr lang="en-US" sz="2800" b="1" dirty="0"/>
              <a:t>refresh operations </a:t>
            </a:r>
            <a:r>
              <a:rPr lang="en-US" sz="2800" dirty="0"/>
              <a:t>preserve stored data</a:t>
            </a:r>
          </a:p>
          <a:p>
            <a:pPr marL="0" indent="0" algn="ctr">
              <a:buNone/>
            </a:pPr>
            <a:endParaRPr lang="en-US" sz="2800" dirty="0"/>
          </a:p>
        </p:txBody>
      </p:sp>
      <p:cxnSp>
        <p:nvCxnSpPr>
          <p:cNvPr id="67" name="Straight Arrow Connector 66"/>
          <p:cNvCxnSpPr/>
          <p:nvPr/>
        </p:nvCxnSpPr>
        <p:spPr>
          <a:xfrm flipV="1">
            <a:off x="2013329" y="1999111"/>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2013329" y="4751259"/>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rot="16200000">
            <a:off x="-1767853" y="3129033"/>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Capacitor voltage (</a:t>
            </a:r>
            <a:r>
              <a:rPr lang="en-US" sz="2400" dirty="0" err="1">
                <a:solidFill>
                  <a:schemeClr val="tx1"/>
                </a:solidFill>
                <a:latin typeface="Cambria" panose="02040503050406030204" pitchFamily="18" charset="0"/>
              </a:rPr>
              <a:t>Vdd</a:t>
            </a:r>
            <a:r>
              <a:rPr lang="en-US" sz="2400" dirty="0">
                <a:solidFill>
                  <a:schemeClr val="tx1"/>
                </a:solidFill>
                <a:latin typeface="Cambria" panose="02040503050406030204" pitchFamily="18" charset="0"/>
              </a:rPr>
              <a:t>)</a:t>
            </a:r>
          </a:p>
        </p:txBody>
      </p:sp>
      <p:sp>
        <p:nvSpPr>
          <p:cNvPr id="76" name="Arc 75"/>
          <p:cNvSpPr/>
          <p:nvPr/>
        </p:nvSpPr>
        <p:spPr>
          <a:xfrm flipH="1" flipV="1">
            <a:off x="1813325"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7" name="Rectangle 76"/>
          <p:cNvSpPr/>
          <p:nvPr/>
        </p:nvSpPr>
        <p:spPr>
          <a:xfrm rot="16200000">
            <a:off x="-425861" y="3406847"/>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latin typeface="Cambria" panose="02040503050406030204" pitchFamily="18" charset="0"/>
            </a:endParaRPr>
          </a:p>
        </p:txBody>
      </p:sp>
      <p:sp>
        <p:nvSpPr>
          <p:cNvPr id="78" name="Rectangle 77"/>
          <p:cNvSpPr/>
          <p:nvPr/>
        </p:nvSpPr>
        <p:spPr>
          <a:xfrm>
            <a:off x="1007491" y="1736752"/>
            <a:ext cx="968535" cy="461665"/>
          </a:xfrm>
          <a:prstGeom prst="rect">
            <a:avLst/>
          </a:prstGeom>
        </p:spPr>
        <p:txBody>
          <a:bodyPr wrap="none">
            <a:spAutoFit/>
          </a:bodyPr>
          <a:lstStyle/>
          <a:p>
            <a:pPr algn="ctr"/>
            <a:r>
              <a:rPr lang="en-US" sz="2400" dirty="0">
                <a:latin typeface="Cambria" panose="02040503050406030204" pitchFamily="18" charset="0"/>
              </a:rPr>
              <a:t>100%</a:t>
            </a:r>
          </a:p>
        </p:txBody>
      </p:sp>
      <p:sp>
        <p:nvSpPr>
          <p:cNvPr id="80" name="Rectangle 79"/>
          <p:cNvSpPr/>
          <p:nvPr/>
        </p:nvSpPr>
        <p:spPr>
          <a:xfrm>
            <a:off x="1350707" y="4480051"/>
            <a:ext cx="628697" cy="461665"/>
          </a:xfrm>
          <a:prstGeom prst="rect">
            <a:avLst/>
          </a:prstGeom>
        </p:spPr>
        <p:txBody>
          <a:bodyPr wrap="none">
            <a:spAutoFit/>
          </a:bodyPr>
          <a:lstStyle/>
          <a:p>
            <a:pPr algn="ctr"/>
            <a:r>
              <a:rPr lang="en-US" sz="2400" dirty="0">
                <a:latin typeface="Cambria" panose="02040503050406030204" pitchFamily="18" charset="0"/>
              </a:rPr>
              <a:t>0%</a:t>
            </a:r>
          </a:p>
        </p:txBody>
      </p:sp>
      <p:sp>
        <p:nvSpPr>
          <p:cNvPr id="51" name="Rectangle 50"/>
          <p:cNvSpPr/>
          <p:nvPr/>
        </p:nvSpPr>
        <p:spPr>
          <a:xfrm>
            <a:off x="1091271" y="2761599"/>
            <a:ext cx="873060" cy="461665"/>
          </a:xfrm>
          <a:prstGeom prst="rect">
            <a:avLst/>
          </a:prstGeom>
        </p:spPr>
        <p:txBody>
          <a:bodyPr wrap="none">
            <a:spAutoFit/>
          </a:bodyPr>
          <a:lstStyle/>
          <a:p>
            <a:pPr algn="ctr"/>
            <a:r>
              <a:rPr lang="en-US" sz="2400" dirty="0" err="1">
                <a:solidFill>
                  <a:schemeClr val="tx1">
                    <a:lumMod val="50000"/>
                    <a:lumOff val="50000"/>
                  </a:schemeClr>
                </a:solidFill>
                <a:latin typeface="Cambria" panose="02040503050406030204" pitchFamily="18" charset="0"/>
              </a:rPr>
              <a:t>Vmin</a:t>
            </a:r>
            <a:endParaRPr lang="en-US" sz="2400" dirty="0">
              <a:solidFill>
                <a:schemeClr val="tx1">
                  <a:lumMod val="50000"/>
                  <a:lumOff val="50000"/>
                </a:schemeClr>
              </a:solidFill>
              <a:latin typeface="Cambria" panose="02040503050406030204" pitchFamily="18" charset="0"/>
            </a:endParaRPr>
          </a:p>
        </p:txBody>
      </p:sp>
      <p:grpSp>
        <p:nvGrpSpPr>
          <p:cNvPr id="18" name="Group 17">
            <a:extLst>
              <a:ext uri="{FF2B5EF4-FFF2-40B4-BE49-F238E27FC236}">
                <a16:creationId xmlns:a16="http://schemas.microsoft.com/office/drawing/2014/main" id="{AFA30E8D-7DAC-42D5-8EA2-063052FEE9BE}"/>
              </a:ext>
            </a:extLst>
          </p:cNvPr>
          <p:cNvGrpSpPr/>
          <p:nvPr/>
        </p:nvGrpSpPr>
        <p:grpSpPr>
          <a:xfrm>
            <a:off x="1803251" y="1439066"/>
            <a:ext cx="2128147" cy="432873"/>
            <a:chOff x="1803251" y="1439066"/>
            <a:chExt cx="2128147" cy="432873"/>
          </a:xfrm>
        </p:grpSpPr>
        <p:cxnSp>
          <p:nvCxnSpPr>
            <p:cNvPr id="57" name="Straight Arrow Connector 56"/>
            <p:cNvCxnSpPr>
              <a:cxnSpLocks/>
            </p:cNvCxnSpPr>
            <p:nvPr/>
          </p:nvCxnSpPr>
          <p:spPr>
            <a:xfrm flipV="1">
              <a:off x="2047613" y="1871938"/>
              <a:ext cx="1639425" cy="1"/>
            </a:xfrm>
            <a:prstGeom prst="straightConnector1">
              <a:avLst/>
            </a:prstGeom>
            <a:ln w="41275" cap="rnd">
              <a:solidFill>
                <a:schemeClr val="bg1">
                  <a:lumMod val="50000"/>
                </a:schemeClr>
              </a:solidFill>
              <a:prstDash val="solid"/>
              <a:headEnd type="triangl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803251" y="1439066"/>
              <a:ext cx="2128147" cy="400110"/>
            </a:xfrm>
            <a:prstGeom prst="rect">
              <a:avLst/>
            </a:prstGeom>
          </p:spPr>
          <p:txBody>
            <a:bodyPr wrap="none">
              <a:spAutoFit/>
            </a:bodyPr>
            <a:lstStyle/>
            <a:p>
              <a:r>
                <a:rPr lang="en-US" sz="2000" b="1" dirty="0">
                  <a:solidFill>
                    <a:schemeClr val="tx1">
                      <a:lumMod val="50000"/>
                      <a:lumOff val="50000"/>
                    </a:schemeClr>
                  </a:solidFill>
                  <a:latin typeface="Cambria" panose="02040503050406030204" pitchFamily="18" charset="0"/>
                </a:rPr>
                <a:t>Refresh Window</a:t>
              </a:r>
              <a:endParaRPr lang="en-US" sz="2000" dirty="0">
                <a:solidFill>
                  <a:schemeClr val="tx1">
                    <a:lumMod val="50000"/>
                    <a:lumOff val="50000"/>
                  </a:schemeClr>
                </a:solidFill>
                <a:latin typeface="Cambria" panose="02040503050406030204" pitchFamily="18" charset="0"/>
              </a:endParaRPr>
            </a:p>
          </p:txBody>
        </p:sp>
      </p:grpSp>
      <p:cxnSp>
        <p:nvCxnSpPr>
          <p:cNvPr id="5" name="Straight Connector 4">
            <a:extLst>
              <a:ext uri="{FF2B5EF4-FFF2-40B4-BE49-F238E27FC236}">
                <a16:creationId xmlns:a16="http://schemas.microsoft.com/office/drawing/2014/main" id="{4C3D01DB-1D9E-4EEA-8030-3F90FCCBB2BE}"/>
              </a:ext>
            </a:extLst>
          </p:cNvPr>
          <p:cNvCxnSpPr>
            <a:cxnSpLocks/>
            <a:stCxn id="24" idx="2"/>
          </p:cNvCxnSpPr>
          <p:nvPr/>
        </p:nvCxnSpPr>
        <p:spPr>
          <a:xfrm flipH="1">
            <a:off x="3663274" y="2020583"/>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69AB6951-CC5D-4C36-923B-71CF183F8D68}"/>
              </a:ext>
            </a:extLst>
          </p:cNvPr>
          <p:cNvGrpSpPr/>
          <p:nvPr/>
        </p:nvGrpSpPr>
        <p:grpSpPr>
          <a:xfrm>
            <a:off x="3480200" y="-364480"/>
            <a:ext cx="8334989" cy="3431983"/>
            <a:chOff x="3480200" y="-364480"/>
            <a:chExt cx="8334989" cy="3431983"/>
          </a:xfrm>
        </p:grpSpPr>
        <p:sp>
          <p:nvSpPr>
            <p:cNvPr id="24" name="Arc 23">
              <a:extLst>
                <a:ext uri="{FF2B5EF4-FFF2-40B4-BE49-F238E27FC236}">
                  <a16:creationId xmlns:a16="http://schemas.microsoft.com/office/drawing/2014/main" id="{83B856FB-610F-49C8-BD97-A90B4A7A49ED}"/>
                </a:ext>
              </a:extLst>
            </p:cNvPr>
            <p:cNvSpPr/>
            <p:nvPr/>
          </p:nvSpPr>
          <p:spPr>
            <a:xfrm flipH="1" flipV="1">
              <a:off x="3480200"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Arc 24">
              <a:extLst>
                <a:ext uri="{FF2B5EF4-FFF2-40B4-BE49-F238E27FC236}">
                  <a16:creationId xmlns:a16="http://schemas.microsoft.com/office/drawing/2014/main" id="{9D1AF6E1-8F57-44D8-82F5-0908B44F77E9}"/>
                </a:ext>
              </a:extLst>
            </p:cNvPr>
            <p:cNvSpPr/>
            <p:nvPr/>
          </p:nvSpPr>
          <p:spPr>
            <a:xfrm flipH="1" flipV="1">
              <a:off x="5115835"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B4727D4A-5DC7-4C9B-B02E-D744E27C0D60}"/>
                </a:ext>
              </a:extLst>
            </p:cNvPr>
            <p:cNvCxnSpPr>
              <a:cxnSpLocks/>
            </p:cNvCxnSpPr>
            <p:nvPr/>
          </p:nvCxnSpPr>
          <p:spPr>
            <a:xfrm flipH="1">
              <a:off x="5301827" y="2038614"/>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sp>
          <p:nvSpPr>
            <p:cNvPr id="30" name="Arc 29">
              <a:extLst>
                <a:ext uri="{FF2B5EF4-FFF2-40B4-BE49-F238E27FC236}">
                  <a16:creationId xmlns:a16="http://schemas.microsoft.com/office/drawing/2014/main" id="{6E662032-5A07-4BEC-A200-2EFFD417A680}"/>
                </a:ext>
              </a:extLst>
            </p:cNvPr>
            <p:cNvSpPr/>
            <p:nvPr/>
          </p:nvSpPr>
          <p:spPr>
            <a:xfrm flipH="1" flipV="1">
              <a:off x="6751470" y="-364480"/>
              <a:ext cx="5063719" cy="3431983"/>
            </a:xfrm>
            <a:prstGeom prst="arc">
              <a:avLst>
                <a:gd name="adj1" fmla="val 18588477"/>
                <a:gd name="adj2" fmla="val 20639277"/>
              </a:avLst>
            </a:prstGeom>
            <a:ln w="76200">
              <a:solidFill>
                <a:schemeClr val="tx1"/>
              </a:solidFill>
              <a:headEnd type="triangle"/>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0541FAF3-7442-40F1-871A-8DCBF0E66D37}"/>
                </a:ext>
              </a:extLst>
            </p:cNvPr>
            <p:cNvCxnSpPr>
              <a:cxnSpLocks/>
            </p:cNvCxnSpPr>
            <p:nvPr/>
          </p:nvCxnSpPr>
          <p:spPr>
            <a:xfrm flipH="1">
              <a:off x="6937462" y="2038614"/>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3E956941-F75B-46F6-89FA-A0CB7356D288}"/>
              </a:ext>
            </a:extLst>
          </p:cNvPr>
          <p:cNvGrpSpPr/>
          <p:nvPr/>
        </p:nvGrpSpPr>
        <p:grpSpPr>
          <a:xfrm>
            <a:off x="3575211" y="866136"/>
            <a:ext cx="3447395" cy="1085938"/>
            <a:chOff x="3575211" y="866136"/>
            <a:chExt cx="3447395" cy="1085938"/>
          </a:xfrm>
        </p:grpSpPr>
        <p:sp>
          <p:nvSpPr>
            <p:cNvPr id="35" name="Rectangle 34">
              <a:extLst>
                <a:ext uri="{FF2B5EF4-FFF2-40B4-BE49-F238E27FC236}">
                  <a16:creationId xmlns:a16="http://schemas.microsoft.com/office/drawing/2014/main" id="{07816A23-690B-44F2-8A0C-82887363C911}"/>
                </a:ext>
              </a:extLst>
            </p:cNvPr>
            <p:cNvSpPr/>
            <p:nvPr/>
          </p:nvSpPr>
          <p:spPr>
            <a:xfrm>
              <a:off x="3575211" y="866136"/>
              <a:ext cx="3447395" cy="48490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ambria" panose="02040503050406030204" pitchFamily="18" charset="0"/>
                </a:rPr>
                <a:t>Refresh Operations</a:t>
              </a:r>
            </a:p>
          </p:txBody>
        </p:sp>
        <p:cxnSp>
          <p:nvCxnSpPr>
            <p:cNvPr id="36" name="Straight Arrow Connector 35">
              <a:extLst>
                <a:ext uri="{FF2B5EF4-FFF2-40B4-BE49-F238E27FC236}">
                  <a16:creationId xmlns:a16="http://schemas.microsoft.com/office/drawing/2014/main" id="{3FD20B55-3A46-4F05-84A4-FB2E313A3F91}"/>
                </a:ext>
              </a:extLst>
            </p:cNvPr>
            <p:cNvCxnSpPr>
              <a:cxnSpLocks/>
            </p:cNvCxnSpPr>
            <p:nvPr/>
          </p:nvCxnSpPr>
          <p:spPr>
            <a:xfrm flipH="1">
              <a:off x="3731360" y="1392100"/>
              <a:ext cx="593612" cy="531388"/>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662498E2-9AF6-4FC7-8CE2-4A74FABD8B19}"/>
                </a:ext>
              </a:extLst>
            </p:cNvPr>
            <p:cNvCxnSpPr>
              <a:cxnSpLocks/>
            </p:cNvCxnSpPr>
            <p:nvPr/>
          </p:nvCxnSpPr>
          <p:spPr>
            <a:xfrm>
              <a:off x="5319135" y="1366203"/>
              <a:ext cx="0" cy="549468"/>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C3E4B74F-483A-4BCF-979F-A1F7104D16C0}"/>
                </a:ext>
              </a:extLst>
            </p:cNvPr>
            <p:cNvCxnSpPr>
              <a:cxnSpLocks/>
            </p:cNvCxnSpPr>
            <p:nvPr/>
          </p:nvCxnSpPr>
          <p:spPr>
            <a:xfrm>
              <a:off x="6493112" y="1392100"/>
              <a:ext cx="408680" cy="559974"/>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grpSp>
      <p:sp>
        <p:nvSpPr>
          <p:cNvPr id="47" name="Rectangle 46">
            <a:extLst>
              <a:ext uri="{FF2B5EF4-FFF2-40B4-BE49-F238E27FC236}">
                <a16:creationId xmlns:a16="http://schemas.microsoft.com/office/drawing/2014/main" id="{D0062C61-0F9D-4381-A507-A7EDEF776157}"/>
              </a:ext>
            </a:extLst>
          </p:cNvPr>
          <p:cNvSpPr/>
          <p:nvPr/>
        </p:nvSpPr>
        <p:spPr>
          <a:xfrm>
            <a:off x="3671075" y="505701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time</a:t>
            </a:r>
          </a:p>
        </p:txBody>
      </p:sp>
      <p:grpSp>
        <p:nvGrpSpPr>
          <p:cNvPr id="27" name="Group 26">
            <a:extLst>
              <a:ext uri="{FF2B5EF4-FFF2-40B4-BE49-F238E27FC236}">
                <a16:creationId xmlns:a16="http://schemas.microsoft.com/office/drawing/2014/main" id="{751E90F9-F40D-4E64-AF41-722E2903C360}"/>
              </a:ext>
            </a:extLst>
          </p:cNvPr>
          <p:cNvGrpSpPr/>
          <p:nvPr/>
        </p:nvGrpSpPr>
        <p:grpSpPr>
          <a:xfrm>
            <a:off x="4910007" y="3018867"/>
            <a:ext cx="2390545" cy="2137718"/>
            <a:chOff x="4910007" y="3018867"/>
            <a:chExt cx="2390545" cy="2137718"/>
          </a:xfrm>
        </p:grpSpPr>
        <p:cxnSp>
          <p:nvCxnSpPr>
            <p:cNvPr id="49" name="Straight Arrow Connector 48">
              <a:extLst>
                <a:ext uri="{FF2B5EF4-FFF2-40B4-BE49-F238E27FC236}">
                  <a16:creationId xmlns:a16="http://schemas.microsoft.com/office/drawing/2014/main" id="{A728E6EF-CD83-47F1-9A43-3A2460340F00}"/>
                </a:ext>
              </a:extLst>
            </p:cNvPr>
            <p:cNvCxnSpPr>
              <a:cxnSpLocks/>
            </p:cNvCxnSpPr>
            <p:nvPr/>
          </p:nvCxnSpPr>
          <p:spPr>
            <a:xfrm>
              <a:off x="5315810"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1D78DD6A-BA54-4240-9B56-590CC3E356DB}"/>
                </a:ext>
              </a:extLst>
            </p:cNvPr>
            <p:cNvSpPr/>
            <p:nvPr/>
          </p:nvSpPr>
          <p:spPr>
            <a:xfrm>
              <a:off x="491000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cxnSp>
          <p:nvCxnSpPr>
            <p:cNvPr id="53" name="Straight Arrow Connector 52">
              <a:extLst>
                <a:ext uri="{FF2B5EF4-FFF2-40B4-BE49-F238E27FC236}">
                  <a16:creationId xmlns:a16="http://schemas.microsoft.com/office/drawing/2014/main" id="{C19B4CBD-144C-4E3A-8BF8-DDAB5F4A8E1B}"/>
                </a:ext>
              </a:extLst>
            </p:cNvPr>
            <p:cNvCxnSpPr>
              <a:cxnSpLocks/>
            </p:cNvCxnSpPr>
            <p:nvPr/>
          </p:nvCxnSpPr>
          <p:spPr>
            <a:xfrm>
              <a:off x="6928551"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24F16482-3FFA-4F70-8A20-667184FF1125}"/>
                </a:ext>
              </a:extLst>
            </p:cNvPr>
            <p:cNvSpPr/>
            <p:nvPr/>
          </p:nvSpPr>
          <p:spPr>
            <a:xfrm>
              <a:off x="6522748"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grpSp>
      <p:grpSp>
        <p:nvGrpSpPr>
          <p:cNvPr id="26" name="Group 25">
            <a:extLst>
              <a:ext uri="{FF2B5EF4-FFF2-40B4-BE49-F238E27FC236}">
                <a16:creationId xmlns:a16="http://schemas.microsoft.com/office/drawing/2014/main" id="{55C3E821-F990-4F16-8438-2A21450BF5B2}"/>
              </a:ext>
            </a:extLst>
          </p:cNvPr>
          <p:cNvGrpSpPr/>
          <p:nvPr/>
        </p:nvGrpSpPr>
        <p:grpSpPr>
          <a:xfrm>
            <a:off x="3256067" y="3018867"/>
            <a:ext cx="777804" cy="2137718"/>
            <a:chOff x="3256067" y="3018867"/>
            <a:chExt cx="777804" cy="2137718"/>
          </a:xfrm>
        </p:grpSpPr>
        <p:sp>
          <p:nvSpPr>
            <p:cNvPr id="48" name="Rectangle 47">
              <a:extLst>
                <a:ext uri="{FF2B5EF4-FFF2-40B4-BE49-F238E27FC236}">
                  <a16:creationId xmlns:a16="http://schemas.microsoft.com/office/drawing/2014/main" id="{3124215D-ED17-46B3-B6A3-7FD51CB4AD39}"/>
                </a:ext>
              </a:extLst>
            </p:cNvPr>
            <p:cNvSpPr/>
            <p:nvPr/>
          </p:nvSpPr>
          <p:spPr>
            <a:xfrm>
              <a:off x="325606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cxnSp>
          <p:nvCxnSpPr>
            <p:cNvPr id="58" name="Straight Arrow Connector 57">
              <a:extLst>
                <a:ext uri="{FF2B5EF4-FFF2-40B4-BE49-F238E27FC236}">
                  <a16:creationId xmlns:a16="http://schemas.microsoft.com/office/drawing/2014/main" id="{0ECAB5B7-F210-4B5E-94C3-7A1B60EF4814}"/>
                </a:ext>
              </a:extLst>
            </p:cNvPr>
            <p:cNvCxnSpPr>
              <a:cxnSpLocks/>
            </p:cNvCxnSpPr>
            <p:nvPr/>
          </p:nvCxnSpPr>
          <p:spPr>
            <a:xfrm>
              <a:off x="3668676"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56025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22" presetClass="entr" presetSubtype="8"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2000"/>
                                        <p:tgtEl>
                                          <p:spTgt spid="17"/>
                                        </p:tgtEl>
                                      </p:cBhvr>
                                    </p:animEffect>
                                  </p:childTnLst>
                                </p:cTn>
                              </p:par>
                              <p:par>
                                <p:cTn id="32" presetID="1"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23" grpId="0" animBg="1"/>
      <p:bldP spid="7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2F458FF1-A8F4-453D-94B5-125FB76CBD1E}"/>
              </a:ext>
            </a:extLst>
          </p:cNvPr>
          <p:cNvSpPr/>
          <p:nvPr/>
        </p:nvSpPr>
        <p:spPr>
          <a:xfrm>
            <a:off x="2013329" y="2011513"/>
            <a:ext cx="5929912" cy="98770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791749A-2F1D-4D24-9EAA-1781E27EF9A6}"/>
              </a:ext>
            </a:extLst>
          </p:cNvPr>
          <p:cNvSpPr/>
          <p:nvPr/>
        </p:nvSpPr>
        <p:spPr>
          <a:xfrm>
            <a:off x="2013329" y="3006696"/>
            <a:ext cx="5929912" cy="173549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Arrow Connector 51"/>
          <p:cNvCxnSpPr>
            <a:cxnSpLocks/>
          </p:cNvCxnSpPr>
          <p:nvPr/>
        </p:nvCxnSpPr>
        <p:spPr>
          <a:xfrm>
            <a:off x="2047613" y="3003255"/>
            <a:ext cx="5895628" cy="3441"/>
          </a:xfrm>
          <a:prstGeom prst="straightConnector1">
            <a:avLst/>
          </a:prstGeom>
          <a:ln w="381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b="1" dirty="0" err="1"/>
              <a:t>RowHammer</a:t>
            </a:r>
            <a:r>
              <a:rPr lang="en-US" b="1" dirty="0"/>
              <a:t> Bit Flips</a:t>
            </a:r>
          </a:p>
        </p:txBody>
      </p:sp>
      <p:cxnSp>
        <p:nvCxnSpPr>
          <p:cNvPr id="67" name="Straight Arrow Connector 66"/>
          <p:cNvCxnSpPr/>
          <p:nvPr/>
        </p:nvCxnSpPr>
        <p:spPr>
          <a:xfrm flipV="1">
            <a:off x="2013329" y="1999111"/>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2013329" y="4751259"/>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rot="16200000">
            <a:off x="-1767853" y="3129033"/>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Capacitor voltage (</a:t>
            </a:r>
            <a:r>
              <a:rPr lang="en-US" sz="2400" dirty="0" err="1">
                <a:solidFill>
                  <a:schemeClr val="tx1"/>
                </a:solidFill>
                <a:latin typeface="Cambria" panose="02040503050406030204" pitchFamily="18" charset="0"/>
              </a:rPr>
              <a:t>Vdd</a:t>
            </a:r>
            <a:r>
              <a:rPr lang="en-US" sz="2400" dirty="0">
                <a:solidFill>
                  <a:schemeClr val="tx1"/>
                </a:solidFill>
                <a:latin typeface="Cambria" panose="02040503050406030204" pitchFamily="18" charset="0"/>
              </a:rPr>
              <a:t>)</a:t>
            </a:r>
          </a:p>
        </p:txBody>
      </p:sp>
      <p:sp>
        <p:nvSpPr>
          <p:cNvPr id="77" name="Rectangle 76"/>
          <p:cNvSpPr/>
          <p:nvPr/>
        </p:nvSpPr>
        <p:spPr>
          <a:xfrm rot="16200000">
            <a:off x="-425861" y="3406847"/>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latin typeface="Cambria" panose="02040503050406030204" pitchFamily="18" charset="0"/>
            </a:endParaRPr>
          </a:p>
        </p:txBody>
      </p:sp>
      <p:sp>
        <p:nvSpPr>
          <p:cNvPr id="78" name="Rectangle 77"/>
          <p:cNvSpPr/>
          <p:nvPr/>
        </p:nvSpPr>
        <p:spPr>
          <a:xfrm>
            <a:off x="1007491" y="1736752"/>
            <a:ext cx="968535" cy="461665"/>
          </a:xfrm>
          <a:prstGeom prst="rect">
            <a:avLst/>
          </a:prstGeom>
        </p:spPr>
        <p:txBody>
          <a:bodyPr wrap="none">
            <a:spAutoFit/>
          </a:bodyPr>
          <a:lstStyle/>
          <a:p>
            <a:pPr algn="ctr"/>
            <a:r>
              <a:rPr lang="en-US" sz="2400" dirty="0">
                <a:latin typeface="Cambria" panose="02040503050406030204" pitchFamily="18" charset="0"/>
              </a:rPr>
              <a:t>100%</a:t>
            </a:r>
          </a:p>
        </p:txBody>
      </p:sp>
      <p:sp>
        <p:nvSpPr>
          <p:cNvPr id="80" name="Rectangle 79"/>
          <p:cNvSpPr/>
          <p:nvPr/>
        </p:nvSpPr>
        <p:spPr>
          <a:xfrm>
            <a:off x="1350707" y="4480051"/>
            <a:ext cx="628697" cy="461665"/>
          </a:xfrm>
          <a:prstGeom prst="rect">
            <a:avLst/>
          </a:prstGeom>
        </p:spPr>
        <p:txBody>
          <a:bodyPr wrap="none">
            <a:spAutoFit/>
          </a:bodyPr>
          <a:lstStyle/>
          <a:p>
            <a:pPr algn="ctr"/>
            <a:r>
              <a:rPr lang="en-US" sz="2400" dirty="0">
                <a:latin typeface="Cambria" panose="02040503050406030204" pitchFamily="18" charset="0"/>
              </a:rPr>
              <a:t>0%</a:t>
            </a:r>
          </a:p>
        </p:txBody>
      </p:sp>
      <p:sp>
        <p:nvSpPr>
          <p:cNvPr id="51" name="Rectangle 50"/>
          <p:cNvSpPr/>
          <p:nvPr/>
        </p:nvSpPr>
        <p:spPr>
          <a:xfrm>
            <a:off x="1091271" y="2761599"/>
            <a:ext cx="873060" cy="461665"/>
          </a:xfrm>
          <a:prstGeom prst="rect">
            <a:avLst/>
          </a:prstGeom>
        </p:spPr>
        <p:txBody>
          <a:bodyPr wrap="none">
            <a:spAutoFit/>
          </a:bodyPr>
          <a:lstStyle/>
          <a:p>
            <a:pPr algn="ctr"/>
            <a:r>
              <a:rPr lang="en-US" sz="2400" dirty="0" err="1">
                <a:solidFill>
                  <a:schemeClr val="tx1">
                    <a:lumMod val="50000"/>
                    <a:lumOff val="50000"/>
                  </a:schemeClr>
                </a:solidFill>
                <a:latin typeface="Cambria" panose="02040503050406030204" pitchFamily="18" charset="0"/>
              </a:rPr>
              <a:t>Vmin</a:t>
            </a:r>
            <a:endParaRPr lang="en-US" sz="2400" dirty="0">
              <a:solidFill>
                <a:schemeClr val="tx1">
                  <a:lumMod val="50000"/>
                  <a:lumOff val="50000"/>
                </a:schemeClr>
              </a:solidFill>
              <a:latin typeface="Cambria" panose="02040503050406030204" pitchFamily="18" charset="0"/>
            </a:endParaRPr>
          </a:p>
        </p:txBody>
      </p:sp>
      <p:sp>
        <p:nvSpPr>
          <p:cNvPr id="47" name="Rectangle 46">
            <a:extLst>
              <a:ext uri="{FF2B5EF4-FFF2-40B4-BE49-F238E27FC236}">
                <a16:creationId xmlns:a16="http://schemas.microsoft.com/office/drawing/2014/main" id="{D0062C61-0F9D-4381-A507-A7EDEF776157}"/>
              </a:ext>
            </a:extLst>
          </p:cNvPr>
          <p:cNvSpPr/>
          <p:nvPr/>
        </p:nvSpPr>
        <p:spPr>
          <a:xfrm>
            <a:off x="3671075" y="505701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time</a:t>
            </a:r>
          </a:p>
        </p:txBody>
      </p:sp>
      <p:grpSp>
        <p:nvGrpSpPr>
          <p:cNvPr id="27" name="Group 26">
            <a:extLst>
              <a:ext uri="{FF2B5EF4-FFF2-40B4-BE49-F238E27FC236}">
                <a16:creationId xmlns:a16="http://schemas.microsoft.com/office/drawing/2014/main" id="{751E90F9-F40D-4E64-AF41-722E2903C360}"/>
              </a:ext>
            </a:extLst>
          </p:cNvPr>
          <p:cNvGrpSpPr/>
          <p:nvPr/>
        </p:nvGrpSpPr>
        <p:grpSpPr>
          <a:xfrm>
            <a:off x="4910007" y="3018867"/>
            <a:ext cx="2390545" cy="2137718"/>
            <a:chOff x="4910007" y="3018867"/>
            <a:chExt cx="2390545" cy="2137718"/>
          </a:xfrm>
        </p:grpSpPr>
        <p:cxnSp>
          <p:nvCxnSpPr>
            <p:cNvPr id="49" name="Straight Arrow Connector 48">
              <a:extLst>
                <a:ext uri="{FF2B5EF4-FFF2-40B4-BE49-F238E27FC236}">
                  <a16:creationId xmlns:a16="http://schemas.microsoft.com/office/drawing/2014/main" id="{A728E6EF-CD83-47F1-9A43-3A2460340F00}"/>
                </a:ext>
              </a:extLst>
            </p:cNvPr>
            <p:cNvCxnSpPr>
              <a:cxnSpLocks/>
            </p:cNvCxnSpPr>
            <p:nvPr/>
          </p:nvCxnSpPr>
          <p:spPr>
            <a:xfrm>
              <a:off x="5315810"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1D78DD6A-BA54-4240-9B56-590CC3E356DB}"/>
                </a:ext>
              </a:extLst>
            </p:cNvPr>
            <p:cNvSpPr/>
            <p:nvPr/>
          </p:nvSpPr>
          <p:spPr>
            <a:xfrm>
              <a:off x="491000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cxnSp>
          <p:nvCxnSpPr>
            <p:cNvPr id="53" name="Straight Arrow Connector 52">
              <a:extLst>
                <a:ext uri="{FF2B5EF4-FFF2-40B4-BE49-F238E27FC236}">
                  <a16:creationId xmlns:a16="http://schemas.microsoft.com/office/drawing/2014/main" id="{C19B4CBD-144C-4E3A-8BF8-DDAB5F4A8E1B}"/>
                </a:ext>
              </a:extLst>
            </p:cNvPr>
            <p:cNvCxnSpPr>
              <a:cxnSpLocks/>
            </p:cNvCxnSpPr>
            <p:nvPr/>
          </p:nvCxnSpPr>
          <p:spPr>
            <a:xfrm>
              <a:off x="6928551"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24F16482-3FFA-4F70-8A20-667184FF1125}"/>
                </a:ext>
              </a:extLst>
            </p:cNvPr>
            <p:cNvSpPr/>
            <p:nvPr/>
          </p:nvSpPr>
          <p:spPr>
            <a:xfrm>
              <a:off x="6522748"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grpSp>
      <p:grpSp>
        <p:nvGrpSpPr>
          <p:cNvPr id="26" name="Group 25">
            <a:extLst>
              <a:ext uri="{FF2B5EF4-FFF2-40B4-BE49-F238E27FC236}">
                <a16:creationId xmlns:a16="http://schemas.microsoft.com/office/drawing/2014/main" id="{55C3E821-F990-4F16-8438-2A21450BF5B2}"/>
              </a:ext>
            </a:extLst>
          </p:cNvPr>
          <p:cNvGrpSpPr/>
          <p:nvPr/>
        </p:nvGrpSpPr>
        <p:grpSpPr>
          <a:xfrm>
            <a:off x="3256067" y="3018867"/>
            <a:ext cx="777804" cy="2137718"/>
            <a:chOff x="3256067" y="3018867"/>
            <a:chExt cx="777804" cy="2137718"/>
          </a:xfrm>
        </p:grpSpPr>
        <p:sp>
          <p:nvSpPr>
            <p:cNvPr id="48" name="Rectangle 47">
              <a:extLst>
                <a:ext uri="{FF2B5EF4-FFF2-40B4-BE49-F238E27FC236}">
                  <a16:creationId xmlns:a16="http://schemas.microsoft.com/office/drawing/2014/main" id="{3124215D-ED17-46B3-B6A3-7FD51CB4AD39}"/>
                </a:ext>
              </a:extLst>
            </p:cNvPr>
            <p:cNvSpPr/>
            <p:nvPr/>
          </p:nvSpPr>
          <p:spPr>
            <a:xfrm>
              <a:off x="325606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cxnSp>
          <p:nvCxnSpPr>
            <p:cNvPr id="58" name="Straight Arrow Connector 57">
              <a:extLst>
                <a:ext uri="{FF2B5EF4-FFF2-40B4-BE49-F238E27FC236}">
                  <a16:creationId xmlns:a16="http://schemas.microsoft.com/office/drawing/2014/main" id="{0ECAB5B7-F210-4B5E-94C3-7A1B60EF4814}"/>
                </a:ext>
              </a:extLst>
            </p:cNvPr>
            <p:cNvCxnSpPr>
              <a:cxnSpLocks/>
            </p:cNvCxnSpPr>
            <p:nvPr/>
          </p:nvCxnSpPr>
          <p:spPr>
            <a:xfrm>
              <a:off x="3668676"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79" name="Arc 78">
            <a:extLst>
              <a:ext uri="{FF2B5EF4-FFF2-40B4-BE49-F238E27FC236}">
                <a16:creationId xmlns:a16="http://schemas.microsoft.com/office/drawing/2014/main" id="{2CADF029-6A1E-464F-A8D5-4D1B545556C1}"/>
              </a:ext>
            </a:extLst>
          </p:cNvPr>
          <p:cNvSpPr/>
          <p:nvPr/>
        </p:nvSpPr>
        <p:spPr>
          <a:xfrm flipH="1" flipV="1">
            <a:off x="1821826" y="-403104"/>
            <a:ext cx="5063719" cy="3431983"/>
          </a:xfrm>
          <a:prstGeom prst="arc">
            <a:avLst>
              <a:gd name="adj1" fmla="val 1989783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 name="Arc 85">
            <a:extLst>
              <a:ext uri="{FF2B5EF4-FFF2-40B4-BE49-F238E27FC236}">
                <a16:creationId xmlns:a16="http://schemas.microsoft.com/office/drawing/2014/main" id="{FDDAE921-A987-A549-9D37-D45286C29EDB}"/>
              </a:ext>
            </a:extLst>
          </p:cNvPr>
          <p:cNvSpPr/>
          <p:nvPr/>
        </p:nvSpPr>
        <p:spPr>
          <a:xfrm flipH="1" flipV="1">
            <a:off x="1821825" y="45918"/>
            <a:ext cx="5063719" cy="3431983"/>
          </a:xfrm>
          <a:prstGeom prst="arc">
            <a:avLst>
              <a:gd name="adj1" fmla="val 19215850"/>
              <a:gd name="adj2" fmla="val 19973194"/>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7" name="Arc 86">
            <a:extLst>
              <a:ext uri="{FF2B5EF4-FFF2-40B4-BE49-F238E27FC236}">
                <a16:creationId xmlns:a16="http://schemas.microsoft.com/office/drawing/2014/main" id="{D0C36318-5BFB-0F45-8BD8-B2D1843ED3F8}"/>
              </a:ext>
            </a:extLst>
          </p:cNvPr>
          <p:cNvSpPr/>
          <p:nvPr/>
        </p:nvSpPr>
        <p:spPr>
          <a:xfrm flipH="1" flipV="1">
            <a:off x="1821825" y="513196"/>
            <a:ext cx="5063719" cy="3431983"/>
          </a:xfrm>
          <a:prstGeom prst="arc">
            <a:avLst>
              <a:gd name="adj1" fmla="val 18435370"/>
              <a:gd name="adj2" fmla="val 19263415"/>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C00000"/>
              </a:solidFill>
            </a:endParaRPr>
          </a:p>
        </p:txBody>
      </p:sp>
      <p:sp>
        <p:nvSpPr>
          <p:cNvPr id="88" name="Arc 87">
            <a:extLst>
              <a:ext uri="{FF2B5EF4-FFF2-40B4-BE49-F238E27FC236}">
                <a16:creationId xmlns:a16="http://schemas.microsoft.com/office/drawing/2014/main" id="{0D53C58A-F5EB-0645-966E-62D2DB9EC49B}"/>
              </a:ext>
            </a:extLst>
          </p:cNvPr>
          <p:cNvSpPr/>
          <p:nvPr/>
        </p:nvSpPr>
        <p:spPr>
          <a:xfrm flipH="1" flipV="1">
            <a:off x="1821825" y="933198"/>
            <a:ext cx="5063719" cy="3431983"/>
          </a:xfrm>
          <a:prstGeom prst="arc">
            <a:avLst>
              <a:gd name="adj1" fmla="val 17548052"/>
              <a:gd name="adj2" fmla="val 18522140"/>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0" name="Straight Connector 89">
            <a:extLst>
              <a:ext uri="{FF2B5EF4-FFF2-40B4-BE49-F238E27FC236}">
                <a16:creationId xmlns:a16="http://schemas.microsoft.com/office/drawing/2014/main" id="{199FC35F-974A-2141-A453-250B46645F91}"/>
              </a:ext>
            </a:extLst>
          </p:cNvPr>
          <p:cNvCxnSpPr>
            <a:cxnSpLocks/>
          </p:cNvCxnSpPr>
          <p:nvPr/>
        </p:nvCxnSpPr>
        <p:spPr>
          <a:xfrm>
            <a:off x="3175564" y="3728072"/>
            <a:ext cx="0" cy="457200"/>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371C1286-BEE0-0C47-A695-CCC57624E019}"/>
              </a:ext>
            </a:extLst>
          </p:cNvPr>
          <p:cNvCxnSpPr>
            <a:cxnSpLocks/>
          </p:cNvCxnSpPr>
          <p:nvPr/>
        </p:nvCxnSpPr>
        <p:spPr>
          <a:xfrm>
            <a:off x="2742176" y="3064749"/>
            <a:ext cx="0" cy="502795"/>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B4F49FC1-8B74-4F41-8212-036D95694489}"/>
              </a:ext>
            </a:extLst>
          </p:cNvPr>
          <p:cNvCxnSpPr>
            <a:cxnSpLocks/>
          </p:cNvCxnSpPr>
          <p:nvPr/>
        </p:nvCxnSpPr>
        <p:spPr>
          <a:xfrm>
            <a:off x="2351652" y="2360357"/>
            <a:ext cx="0" cy="457200"/>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911A08B1-A624-0A4E-836E-FF83090A1043}"/>
              </a:ext>
            </a:extLst>
          </p:cNvPr>
          <p:cNvCxnSpPr>
            <a:cxnSpLocks/>
          </p:cNvCxnSpPr>
          <p:nvPr/>
        </p:nvCxnSpPr>
        <p:spPr>
          <a:xfrm>
            <a:off x="3186334" y="2031816"/>
            <a:ext cx="0" cy="2706390"/>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07015581-9E19-2C46-AACC-0C817B6FA8F6}"/>
              </a:ext>
            </a:extLst>
          </p:cNvPr>
          <p:cNvCxnSpPr>
            <a:cxnSpLocks/>
          </p:cNvCxnSpPr>
          <p:nvPr/>
        </p:nvCxnSpPr>
        <p:spPr>
          <a:xfrm>
            <a:off x="2752684" y="2031816"/>
            <a:ext cx="0" cy="2699302"/>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B605F54D-6F8D-8441-ABA8-E8BD3983E395}"/>
              </a:ext>
            </a:extLst>
          </p:cNvPr>
          <p:cNvCxnSpPr>
            <a:cxnSpLocks/>
          </p:cNvCxnSpPr>
          <p:nvPr/>
        </p:nvCxnSpPr>
        <p:spPr>
          <a:xfrm>
            <a:off x="2359459" y="2031816"/>
            <a:ext cx="0" cy="2706390"/>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8207B036-4954-0442-838F-CF76117D1EC9}"/>
              </a:ext>
            </a:extLst>
          </p:cNvPr>
          <p:cNvSpPr/>
          <p:nvPr/>
        </p:nvSpPr>
        <p:spPr>
          <a:xfrm>
            <a:off x="1037198" y="5426572"/>
            <a:ext cx="3425569"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err="1">
                <a:solidFill>
                  <a:schemeClr val="tx1">
                    <a:lumMod val="50000"/>
                    <a:lumOff val="50000"/>
                  </a:schemeClr>
                </a:solidFill>
                <a:latin typeface="Cambria" panose="02040503050406030204" pitchFamily="18" charset="0"/>
              </a:rPr>
              <a:t>RowHammer</a:t>
            </a:r>
            <a:r>
              <a:rPr lang="en-US" sz="2000" b="1" i="1" dirty="0">
                <a:solidFill>
                  <a:schemeClr val="tx1">
                    <a:lumMod val="50000"/>
                    <a:lumOff val="50000"/>
                  </a:schemeClr>
                </a:solidFill>
                <a:latin typeface="Cambria" panose="02040503050406030204" pitchFamily="18" charset="0"/>
              </a:rPr>
              <a:t> Attack:</a:t>
            </a:r>
          </a:p>
          <a:p>
            <a:pPr algn="ctr"/>
            <a:r>
              <a:rPr lang="en-US" sz="2000" i="1" dirty="0">
                <a:solidFill>
                  <a:schemeClr val="tx1">
                    <a:lumMod val="50000"/>
                    <a:lumOff val="50000"/>
                  </a:schemeClr>
                </a:solidFill>
                <a:latin typeface="Cambria" panose="02040503050406030204" pitchFamily="18" charset="0"/>
              </a:rPr>
              <a:t>Accesses to nearby row</a:t>
            </a:r>
          </a:p>
        </p:txBody>
      </p:sp>
      <p:cxnSp>
        <p:nvCxnSpPr>
          <p:cNvPr id="97" name="Straight Arrow Connector 96">
            <a:extLst>
              <a:ext uri="{FF2B5EF4-FFF2-40B4-BE49-F238E27FC236}">
                <a16:creationId xmlns:a16="http://schemas.microsoft.com/office/drawing/2014/main" id="{A48A4DD0-0336-5043-8ABD-870763BFB0AF}"/>
              </a:ext>
            </a:extLst>
          </p:cNvPr>
          <p:cNvCxnSpPr>
            <a:cxnSpLocks/>
          </p:cNvCxnSpPr>
          <p:nvPr/>
        </p:nvCxnSpPr>
        <p:spPr>
          <a:xfrm flipV="1">
            <a:off x="2359459"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1E782315-8009-E54D-BE70-904EFEE2021C}"/>
              </a:ext>
            </a:extLst>
          </p:cNvPr>
          <p:cNvCxnSpPr>
            <a:cxnSpLocks/>
          </p:cNvCxnSpPr>
          <p:nvPr/>
        </p:nvCxnSpPr>
        <p:spPr>
          <a:xfrm flipV="1">
            <a:off x="2749983"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6FEF7263-E9CC-5446-876D-82E64FD69271}"/>
              </a:ext>
            </a:extLst>
          </p:cNvPr>
          <p:cNvCxnSpPr>
            <a:cxnSpLocks/>
          </p:cNvCxnSpPr>
          <p:nvPr/>
        </p:nvCxnSpPr>
        <p:spPr>
          <a:xfrm flipV="1">
            <a:off x="3186334"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DB3D2C72-7165-CA47-AFDB-B9AC42838C60}"/>
              </a:ext>
            </a:extLst>
          </p:cNvPr>
          <p:cNvGrpSpPr/>
          <p:nvPr/>
        </p:nvGrpSpPr>
        <p:grpSpPr>
          <a:xfrm>
            <a:off x="1854432" y="1004661"/>
            <a:ext cx="2029652" cy="2672217"/>
            <a:chOff x="1854432" y="1004661"/>
            <a:chExt cx="2029652" cy="2672217"/>
          </a:xfrm>
        </p:grpSpPr>
        <p:sp>
          <p:nvSpPr>
            <p:cNvPr id="70" name="Rectangle 69">
              <a:extLst>
                <a:ext uri="{FF2B5EF4-FFF2-40B4-BE49-F238E27FC236}">
                  <a16:creationId xmlns:a16="http://schemas.microsoft.com/office/drawing/2014/main" id="{77D46A94-82D4-704B-9870-89AFF371BD0C}"/>
                </a:ext>
              </a:extLst>
            </p:cNvPr>
            <p:cNvSpPr/>
            <p:nvPr/>
          </p:nvSpPr>
          <p:spPr>
            <a:xfrm>
              <a:off x="1854432" y="1004661"/>
              <a:ext cx="2029652" cy="98171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C00000"/>
                  </a:solidFill>
                  <a:latin typeface="Cambria" panose="02040503050406030204" pitchFamily="18" charset="0"/>
                </a:rPr>
                <a:t>RowHammer</a:t>
              </a:r>
              <a:r>
                <a:rPr lang="en-US" sz="2400" b="1" dirty="0">
                  <a:solidFill>
                    <a:srgbClr val="C00000"/>
                  </a:solidFill>
                  <a:latin typeface="Cambria" panose="02040503050406030204" pitchFamily="18" charset="0"/>
                </a:rPr>
                <a:t> </a:t>
              </a:r>
            </a:p>
            <a:p>
              <a:pPr algn="ctr"/>
              <a:r>
                <a:rPr lang="en-US" sz="2400" b="1" dirty="0">
                  <a:solidFill>
                    <a:srgbClr val="C00000"/>
                  </a:solidFill>
                  <a:latin typeface="Cambria" panose="02040503050406030204" pitchFamily="18" charset="0"/>
                </a:rPr>
                <a:t>Bit Flip</a:t>
              </a:r>
            </a:p>
          </p:txBody>
        </p:sp>
        <p:cxnSp>
          <p:nvCxnSpPr>
            <p:cNvPr id="71" name="Straight Arrow Connector 70">
              <a:extLst>
                <a:ext uri="{FF2B5EF4-FFF2-40B4-BE49-F238E27FC236}">
                  <a16:creationId xmlns:a16="http://schemas.microsoft.com/office/drawing/2014/main" id="{635211A6-8EFB-C142-8C32-5C115A340D71}"/>
                </a:ext>
              </a:extLst>
            </p:cNvPr>
            <p:cNvCxnSpPr>
              <a:cxnSpLocks/>
              <a:stCxn id="70" idx="2"/>
            </p:cNvCxnSpPr>
            <p:nvPr/>
          </p:nvCxnSpPr>
          <p:spPr>
            <a:xfrm>
              <a:off x="2869258" y="1986372"/>
              <a:ext cx="92370" cy="797682"/>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sp>
          <p:nvSpPr>
            <p:cNvPr id="69" name="Lightning Bolt 68">
              <a:extLst>
                <a:ext uri="{FF2B5EF4-FFF2-40B4-BE49-F238E27FC236}">
                  <a16:creationId xmlns:a16="http://schemas.microsoft.com/office/drawing/2014/main" id="{50637878-7E5F-324B-8EE9-E45A3DF59DBF}"/>
                </a:ext>
              </a:extLst>
            </p:cNvPr>
            <p:cNvSpPr/>
            <p:nvPr/>
          </p:nvSpPr>
          <p:spPr>
            <a:xfrm>
              <a:off x="2826744" y="2747152"/>
              <a:ext cx="704850" cy="929726"/>
            </a:xfrm>
            <a:prstGeom prst="lightningBolt">
              <a:avLst/>
            </a:prstGeom>
            <a:solidFill>
              <a:srgbClr val="FFFF00"/>
            </a:soli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1" name="Straight Connector 60">
            <a:extLst>
              <a:ext uri="{FF2B5EF4-FFF2-40B4-BE49-F238E27FC236}">
                <a16:creationId xmlns:a16="http://schemas.microsoft.com/office/drawing/2014/main" id="{DC3F4612-7D39-FC4E-BE4A-3A7796332179}"/>
              </a:ext>
            </a:extLst>
          </p:cNvPr>
          <p:cNvCxnSpPr>
            <a:cxnSpLocks/>
          </p:cNvCxnSpPr>
          <p:nvPr/>
        </p:nvCxnSpPr>
        <p:spPr>
          <a:xfrm flipV="1">
            <a:off x="3681359" y="4276037"/>
            <a:ext cx="0" cy="484008"/>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AC376958-94A2-4549-8A7A-68FFAB66BA7D}"/>
              </a:ext>
            </a:extLst>
          </p:cNvPr>
          <p:cNvCxnSpPr>
            <a:cxnSpLocks/>
          </p:cNvCxnSpPr>
          <p:nvPr/>
        </p:nvCxnSpPr>
        <p:spPr>
          <a:xfrm flipV="1">
            <a:off x="3671076" y="4724121"/>
            <a:ext cx="4222420" cy="2788"/>
          </a:xfrm>
          <a:prstGeom prst="line">
            <a:avLst/>
          </a:prstGeom>
          <a:ln w="76200">
            <a:solidFill>
              <a:schemeClr val="tx1"/>
            </a:solidFill>
            <a:tailEnd type="triangle"/>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435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9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6"/>
                                        </p:tgtEl>
                                        <p:attrNameLst>
                                          <p:attrName>style.visibility</p:attrName>
                                        </p:attrNameLst>
                                      </p:cBhvr>
                                      <p:to>
                                        <p:strVal val="visible"/>
                                      </p:to>
                                    </p:set>
                                  </p:childTnLst>
                                </p:cTn>
                              </p:par>
                              <p:par>
                                <p:cTn id="15" presetID="22" presetClass="entr" presetSubtype="1" fill="hold" nodeType="with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wipe(up)">
                                      <p:cBhvr>
                                        <p:cTn id="17" dur="500"/>
                                        <p:tgtEl>
                                          <p:spTgt spid="92"/>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wipe(left)">
                                      <p:cBhvr>
                                        <p:cTn id="21" dur="500"/>
                                        <p:tgtEl>
                                          <p:spTgt spid="86"/>
                                        </p:tgtEl>
                                      </p:cBhvr>
                                    </p:animEffect>
                                  </p:childTnLst>
                                </p:cTn>
                              </p:par>
                            </p:childTnLst>
                          </p:cTn>
                        </p:par>
                        <p:par>
                          <p:cTn id="22" fill="hold">
                            <p:stCondLst>
                              <p:cond delay="1500"/>
                            </p:stCondLst>
                            <p:childTnLst>
                              <p:par>
                                <p:cTn id="23" presetID="1"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par>
                          <p:cTn id="25" fill="hold">
                            <p:stCondLst>
                              <p:cond delay="1500"/>
                            </p:stCondLst>
                            <p:childTnLst>
                              <p:par>
                                <p:cTn id="26" presetID="1" presetClass="entr" presetSubtype="0" fill="hold" nodeType="afterEffect">
                                  <p:stCondLst>
                                    <p:cond delay="0"/>
                                  </p:stCondLst>
                                  <p:childTnLst>
                                    <p:set>
                                      <p:cBhvr>
                                        <p:cTn id="27" dur="1" fill="hold">
                                          <p:stCondLst>
                                            <p:cond delay="0"/>
                                          </p:stCondLst>
                                        </p:cTn>
                                        <p:tgtEl>
                                          <p:spTgt spid="94"/>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98"/>
                                        </p:tgtEl>
                                        <p:attrNameLst>
                                          <p:attrName>style.visibility</p:attrName>
                                        </p:attrNameLst>
                                      </p:cBhvr>
                                      <p:to>
                                        <p:strVal val="visible"/>
                                      </p:to>
                                    </p:set>
                                  </p:childTnLst>
                                </p:cTn>
                              </p:par>
                              <p:par>
                                <p:cTn id="30" presetID="22" presetClass="entr" presetSubtype="1" fill="hold" nodeType="withEffect">
                                  <p:stCondLst>
                                    <p:cond delay="0"/>
                                  </p:stCondLst>
                                  <p:childTnLst>
                                    <p:set>
                                      <p:cBhvr>
                                        <p:cTn id="31" dur="1" fill="hold">
                                          <p:stCondLst>
                                            <p:cond delay="0"/>
                                          </p:stCondLst>
                                        </p:cTn>
                                        <p:tgtEl>
                                          <p:spTgt spid="91"/>
                                        </p:tgtEl>
                                        <p:attrNameLst>
                                          <p:attrName>style.visibility</p:attrName>
                                        </p:attrNameLst>
                                      </p:cBhvr>
                                      <p:to>
                                        <p:strVal val="visible"/>
                                      </p:to>
                                    </p:set>
                                    <p:animEffect transition="in" filter="wipe(up)">
                                      <p:cBhvr>
                                        <p:cTn id="32" dur="500"/>
                                        <p:tgtEl>
                                          <p:spTgt spid="91"/>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87"/>
                                        </p:tgtEl>
                                        <p:attrNameLst>
                                          <p:attrName>style.visibility</p:attrName>
                                        </p:attrNameLst>
                                      </p:cBhvr>
                                      <p:to>
                                        <p:strVal val="visible"/>
                                      </p:to>
                                    </p:set>
                                    <p:animEffect transition="in" filter="wipe(left)">
                                      <p:cBhvr>
                                        <p:cTn id="36" dur="500"/>
                                        <p:tgtEl>
                                          <p:spTgt spid="87"/>
                                        </p:tgtEl>
                                      </p:cBhvr>
                                    </p:animEffect>
                                  </p:childTnLst>
                                </p:cTn>
                              </p:par>
                            </p:childTnLst>
                          </p:cTn>
                        </p:par>
                        <p:par>
                          <p:cTn id="37" fill="hold">
                            <p:stCondLst>
                              <p:cond delay="2500"/>
                            </p:stCondLst>
                            <p:childTnLst>
                              <p:par>
                                <p:cTn id="38" presetID="1" presetClass="entr" presetSubtype="0" fill="hold" nodeType="afterEffect">
                                  <p:stCondLst>
                                    <p:cond delay="0"/>
                                  </p:stCondLst>
                                  <p:childTnLst>
                                    <p:set>
                                      <p:cBhvr>
                                        <p:cTn id="39" dur="1" fill="hold">
                                          <p:stCondLst>
                                            <p:cond delay="0"/>
                                          </p:stCondLst>
                                        </p:cTn>
                                        <p:tgtEl>
                                          <p:spTgt spid="93"/>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childTnLst>
                                </p:cTn>
                              </p:par>
                              <p:par>
                                <p:cTn id="42" presetID="22" presetClass="entr" presetSubtype="1" fill="hold" nodeType="with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wipe(up)">
                                      <p:cBhvr>
                                        <p:cTn id="44" dur="500"/>
                                        <p:tgtEl>
                                          <p:spTgt spid="90"/>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88"/>
                                        </p:tgtEl>
                                        <p:attrNameLst>
                                          <p:attrName>style.visibility</p:attrName>
                                        </p:attrNameLst>
                                      </p:cBhvr>
                                      <p:to>
                                        <p:strVal val="visible"/>
                                      </p:to>
                                    </p:set>
                                    <p:animEffect transition="in" filter="wipe(left)">
                                      <p:cBhvr>
                                        <p:cTn id="48" dur="500"/>
                                        <p:tgtEl>
                                          <p:spTgt spid="88"/>
                                        </p:tgtEl>
                                      </p:cBhvr>
                                    </p:animEffect>
                                  </p:childTnLst>
                                </p:cTn>
                              </p:par>
                            </p:childTnLst>
                          </p:cTn>
                        </p:par>
                        <p:par>
                          <p:cTn id="49" fill="hold">
                            <p:stCondLst>
                              <p:cond delay="3500"/>
                            </p:stCondLst>
                            <p:childTnLst>
                              <p:par>
                                <p:cTn id="50" presetID="22" presetClass="entr" presetSubtype="1" fill="hold" nodeType="after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wipe(up)">
                                      <p:cBhvr>
                                        <p:cTn id="52" dur="500"/>
                                        <p:tgtEl>
                                          <p:spTgt spid="61"/>
                                        </p:tgtEl>
                                      </p:cBhvr>
                                    </p:animEffect>
                                  </p:childTnLst>
                                </p:cTn>
                              </p:par>
                            </p:childTnLst>
                          </p:cTn>
                        </p:par>
                        <p:par>
                          <p:cTn id="53" fill="hold">
                            <p:stCondLst>
                              <p:cond delay="4000"/>
                            </p:stCondLst>
                            <p:childTnLst>
                              <p:par>
                                <p:cTn id="54" presetID="22" presetClass="entr" presetSubtype="8" fill="hold" nodeType="after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wipe(left)">
                                      <p:cBhvr>
                                        <p:cTn id="5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6" grpId="0" animBg="1"/>
      <p:bldP spid="87" grpId="0" animBg="1"/>
      <p:bldP spid="88" grpId="0" animBg="1"/>
      <p:bldP spid="9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2F458FF1-A8F4-453D-94B5-125FB76CBD1E}"/>
              </a:ext>
            </a:extLst>
          </p:cNvPr>
          <p:cNvSpPr/>
          <p:nvPr/>
        </p:nvSpPr>
        <p:spPr>
          <a:xfrm>
            <a:off x="2013329" y="2011513"/>
            <a:ext cx="5929912" cy="98770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791749A-2F1D-4D24-9EAA-1781E27EF9A6}"/>
              </a:ext>
            </a:extLst>
          </p:cNvPr>
          <p:cNvSpPr/>
          <p:nvPr/>
        </p:nvSpPr>
        <p:spPr>
          <a:xfrm>
            <a:off x="2013329" y="3006696"/>
            <a:ext cx="5929912" cy="173549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a:t>Cell-to-Cell Variation</a:t>
            </a:r>
          </a:p>
        </p:txBody>
      </p:sp>
      <p:cxnSp>
        <p:nvCxnSpPr>
          <p:cNvPr id="67" name="Straight Arrow Connector 66"/>
          <p:cNvCxnSpPr/>
          <p:nvPr/>
        </p:nvCxnSpPr>
        <p:spPr>
          <a:xfrm flipV="1">
            <a:off x="2013329" y="1999111"/>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2013329" y="4751259"/>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rot="16200000">
            <a:off x="-1767853" y="3129033"/>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Capacitor voltage (</a:t>
            </a:r>
            <a:r>
              <a:rPr lang="en-US" sz="2400" dirty="0" err="1">
                <a:solidFill>
                  <a:schemeClr val="tx1"/>
                </a:solidFill>
                <a:latin typeface="Cambria" panose="02040503050406030204" pitchFamily="18" charset="0"/>
              </a:rPr>
              <a:t>Vdd</a:t>
            </a:r>
            <a:r>
              <a:rPr lang="en-US" sz="2400" dirty="0">
                <a:solidFill>
                  <a:schemeClr val="tx1"/>
                </a:solidFill>
                <a:latin typeface="Cambria" panose="02040503050406030204" pitchFamily="18" charset="0"/>
              </a:rPr>
              <a:t>)</a:t>
            </a:r>
          </a:p>
        </p:txBody>
      </p:sp>
      <p:sp>
        <p:nvSpPr>
          <p:cNvPr id="77" name="Rectangle 76"/>
          <p:cNvSpPr/>
          <p:nvPr/>
        </p:nvSpPr>
        <p:spPr>
          <a:xfrm rot="16200000">
            <a:off x="-425861" y="3406847"/>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latin typeface="Cambria" panose="02040503050406030204" pitchFamily="18" charset="0"/>
            </a:endParaRPr>
          </a:p>
        </p:txBody>
      </p:sp>
      <p:sp>
        <p:nvSpPr>
          <p:cNvPr id="78" name="Rectangle 77"/>
          <p:cNvSpPr/>
          <p:nvPr/>
        </p:nvSpPr>
        <p:spPr>
          <a:xfrm>
            <a:off x="1007491" y="1736752"/>
            <a:ext cx="968535" cy="461665"/>
          </a:xfrm>
          <a:prstGeom prst="rect">
            <a:avLst/>
          </a:prstGeom>
        </p:spPr>
        <p:txBody>
          <a:bodyPr wrap="none">
            <a:spAutoFit/>
          </a:bodyPr>
          <a:lstStyle/>
          <a:p>
            <a:pPr algn="ctr"/>
            <a:r>
              <a:rPr lang="en-US" sz="2400" dirty="0">
                <a:latin typeface="Cambria" panose="02040503050406030204" pitchFamily="18" charset="0"/>
              </a:rPr>
              <a:t>100%</a:t>
            </a:r>
          </a:p>
        </p:txBody>
      </p:sp>
      <p:sp>
        <p:nvSpPr>
          <p:cNvPr id="80" name="Rectangle 79"/>
          <p:cNvSpPr/>
          <p:nvPr/>
        </p:nvSpPr>
        <p:spPr>
          <a:xfrm>
            <a:off x="1350707" y="4480051"/>
            <a:ext cx="628697" cy="461665"/>
          </a:xfrm>
          <a:prstGeom prst="rect">
            <a:avLst/>
          </a:prstGeom>
        </p:spPr>
        <p:txBody>
          <a:bodyPr wrap="none">
            <a:spAutoFit/>
          </a:bodyPr>
          <a:lstStyle/>
          <a:p>
            <a:pPr algn="ctr"/>
            <a:r>
              <a:rPr lang="en-US" sz="2400" dirty="0">
                <a:latin typeface="Cambria" panose="02040503050406030204" pitchFamily="18" charset="0"/>
              </a:rPr>
              <a:t>0%</a:t>
            </a:r>
          </a:p>
        </p:txBody>
      </p:sp>
      <p:sp>
        <p:nvSpPr>
          <p:cNvPr id="51" name="Rectangle 50"/>
          <p:cNvSpPr/>
          <p:nvPr/>
        </p:nvSpPr>
        <p:spPr>
          <a:xfrm>
            <a:off x="1091271" y="2761599"/>
            <a:ext cx="873060" cy="461665"/>
          </a:xfrm>
          <a:prstGeom prst="rect">
            <a:avLst/>
          </a:prstGeom>
        </p:spPr>
        <p:txBody>
          <a:bodyPr wrap="none">
            <a:spAutoFit/>
          </a:bodyPr>
          <a:lstStyle/>
          <a:p>
            <a:pPr algn="ctr"/>
            <a:r>
              <a:rPr lang="en-US" sz="2400" dirty="0" err="1">
                <a:solidFill>
                  <a:schemeClr val="tx1">
                    <a:lumMod val="50000"/>
                    <a:lumOff val="50000"/>
                  </a:schemeClr>
                </a:solidFill>
                <a:latin typeface="Cambria" panose="02040503050406030204" pitchFamily="18" charset="0"/>
              </a:rPr>
              <a:t>Vmin</a:t>
            </a:r>
            <a:endParaRPr lang="en-US" sz="2400" dirty="0">
              <a:solidFill>
                <a:schemeClr val="tx1">
                  <a:lumMod val="50000"/>
                  <a:lumOff val="50000"/>
                </a:schemeClr>
              </a:solidFill>
              <a:latin typeface="Cambria" panose="02040503050406030204" pitchFamily="18" charset="0"/>
            </a:endParaRPr>
          </a:p>
        </p:txBody>
      </p:sp>
      <p:sp>
        <p:nvSpPr>
          <p:cNvPr id="47" name="Rectangle 46">
            <a:extLst>
              <a:ext uri="{FF2B5EF4-FFF2-40B4-BE49-F238E27FC236}">
                <a16:creationId xmlns:a16="http://schemas.microsoft.com/office/drawing/2014/main" id="{D0062C61-0F9D-4381-A507-A7EDEF776157}"/>
              </a:ext>
            </a:extLst>
          </p:cNvPr>
          <p:cNvSpPr/>
          <p:nvPr/>
        </p:nvSpPr>
        <p:spPr>
          <a:xfrm>
            <a:off x="3671075" y="505701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time</a:t>
            </a:r>
          </a:p>
        </p:txBody>
      </p:sp>
      <p:grpSp>
        <p:nvGrpSpPr>
          <p:cNvPr id="27" name="Group 26">
            <a:extLst>
              <a:ext uri="{FF2B5EF4-FFF2-40B4-BE49-F238E27FC236}">
                <a16:creationId xmlns:a16="http://schemas.microsoft.com/office/drawing/2014/main" id="{751E90F9-F40D-4E64-AF41-722E2903C360}"/>
              </a:ext>
            </a:extLst>
          </p:cNvPr>
          <p:cNvGrpSpPr/>
          <p:nvPr/>
        </p:nvGrpSpPr>
        <p:grpSpPr>
          <a:xfrm>
            <a:off x="4910007" y="3018867"/>
            <a:ext cx="2390545" cy="2137718"/>
            <a:chOff x="4910007" y="3018867"/>
            <a:chExt cx="2390545" cy="2137718"/>
          </a:xfrm>
        </p:grpSpPr>
        <p:cxnSp>
          <p:nvCxnSpPr>
            <p:cNvPr id="49" name="Straight Arrow Connector 48">
              <a:extLst>
                <a:ext uri="{FF2B5EF4-FFF2-40B4-BE49-F238E27FC236}">
                  <a16:creationId xmlns:a16="http://schemas.microsoft.com/office/drawing/2014/main" id="{A728E6EF-CD83-47F1-9A43-3A2460340F00}"/>
                </a:ext>
              </a:extLst>
            </p:cNvPr>
            <p:cNvCxnSpPr>
              <a:cxnSpLocks/>
            </p:cNvCxnSpPr>
            <p:nvPr/>
          </p:nvCxnSpPr>
          <p:spPr>
            <a:xfrm>
              <a:off x="5315810"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1D78DD6A-BA54-4240-9B56-590CC3E356DB}"/>
                </a:ext>
              </a:extLst>
            </p:cNvPr>
            <p:cNvSpPr/>
            <p:nvPr/>
          </p:nvSpPr>
          <p:spPr>
            <a:xfrm>
              <a:off x="491000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cxnSp>
          <p:nvCxnSpPr>
            <p:cNvPr id="53" name="Straight Arrow Connector 52">
              <a:extLst>
                <a:ext uri="{FF2B5EF4-FFF2-40B4-BE49-F238E27FC236}">
                  <a16:creationId xmlns:a16="http://schemas.microsoft.com/office/drawing/2014/main" id="{C19B4CBD-144C-4E3A-8BF8-DDAB5F4A8E1B}"/>
                </a:ext>
              </a:extLst>
            </p:cNvPr>
            <p:cNvCxnSpPr>
              <a:cxnSpLocks/>
            </p:cNvCxnSpPr>
            <p:nvPr/>
          </p:nvCxnSpPr>
          <p:spPr>
            <a:xfrm>
              <a:off x="6928551"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24F16482-3FFA-4F70-8A20-667184FF1125}"/>
                </a:ext>
              </a:extLst>
            </p:cNvPr>
            <p:cNvSpPr/>
            <p:nvPr/>
          </p:nvSpPr>
          <p:spPr>
            <a:xfrm>
              <a:off x="6522748"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grpSp>
      <p:grpSp>
        <p:nvGrpSpPr>
          <p:cNvPr id="26" name="Group 25">
            <a:extLst>
              <a:ext uri="{FF2B5EF4-FFF2-40B4-BE49-F238E27FC236}">
                <a16:creationId xmlns:a16="http://schemas.microsoft.com/office/drawing/2014/main" id="{55C3E821-F990-4F16-8438-2A21450BF5B2}"/>
              </a:ext>
            </a:extLst>
          </p:cNvPr>
          <p:cNvGrpSpPr/>
          <p:nvPr/>
        </p:nvGrpSpPr>
        <p:grpSpPr>
          <a:xfrm>
            <a:off x="3256067" y="3018867"/>
            <a:ext cx="777804" cy="2137718"/>
            <a:chOff x="3256067" y="3018867"/>
            <a:chExt cx="777804" cy="2137718"/>
          </a:xfrm>
        </p:grpSpPr>
        <p:sp>
          <p:nvSpPr>
            <p:cNvPr id="48" name="Rectangle 47">
              <a:extLst>
                <a:ext uri="{FF2B5EF4-FFF2-40B4-BE49-F238E27FC236}">
                  <a16:creationId xmlns:a16="http://schemas.microsoft.com/office/drawing/2014/main" id="{3124215D-ED17-46B3-B6A3-7FD51CB4AD39}"/>
                </a:ext>
              </a:extLst>
            </p:cNvPr>
            <p:cNvSpPr/>
            <p:nvPr/>
          </p:nvSpPr>
          <p:spPr>
            <a:xfrm>
              <a:off x="325606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cxnSp>
          <p:nvCxnSpPr>
            <p:cNvPr id="58" name="Straight Arrow Connector 57">
              <a:extLst>
                <a:ext uri="{FF2B5EF4-FFF2-40B4-BE49-F238E27FC236}">
                  <a16:creationId xmlns:a16="http://schemas.microsoft.com/office/drawing/2014/main" id="{0ECAB5B7-F210-4B5E-94C3-7A1B60EF4814}"/>
                </a:ext>
              </a:extLst>
            </p:cNvPr>
            <p:cNvCxnSpPr>
              <a:cxnSpLocks/>
            </p:cNvCxnSpPr>
            <p:nvPr/>
          </p:nvCxnSpPr>
          <p:spPr>
            <a:xfrm>
              <a:off x="3668676"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12CB9A5C-0B59-3F48-9C78-CBDBDB5EE6F7}"/>
              </a:ext>
            </a:extLst>
          </p:cNvPr>
          <p:cNvGrpSpPr/>
          <p:nvPr/>
        </p:nvGrpSpPr>
        <p:grpSpPr>
          <a:xfrm>
            <a:off x="1822198" y="-406921"/>
            <a:ext cx="5063720" cy="5149259"/>
            <a:chOff x="1836461" y="184858"/>
            <a:chExt cx="5063720" cy="5149259"/>
          </a:xfrm>
        </p:grpSpPr>
        <p:sp>
          <p:nvSpPr>
            <p:cNvPr id="73" name="Arc 72">
              <a:extLst>
                <a:ext uri="{FF2B5EF4-FFF2-40B4-BE49-F238E27FC236}">
                  <a16:creationId xmlns:a16="http://schemas.microsoft.com/office/drawing/2014/main" id="{A1BA50F8-CA99-C841-B472-536E946988B3}"/>
                </a:ext>
              </a:extLst>
            </p:cNvPr>
            <p:cNvSpPr/>
            <p:nvPr/>
          </p:nvSpPr>
          <p:spPr>
            <a:xfrm flipH="1" flipV="1">
              <a:off x="1836462" y="184858"/>
              <a:ext cx="5063719" cy="3431983"/>
            </a:xfrm>
            <a:prstGeom prst="arc">
              <a:avLst>
                <a:gd name="adj1" fmla="val 1989783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2" name="Arc 81">
              <a:extLst>
                <a:ext uri="{FF2B5EF4-FFF2-40B4-BE49-F238E27FC236}">
                  <a16:creationId xmlns:a16="http://schemas.microsoft.com/office/drawing/2014/main" id="{80BDCDA2-4BC0-9147-BF30-A73C1D926505}"/>
                </a:ext>
              </a:extLst>
            </p:cNvPr>
            <p:cNvSpPr/>
            <p:nvPr/>
          </p:nvSpPr>
          <p:spPr>
            <a:xfrm flipH="1" flipV="1">
              <a:off x="1836461" y="633880"/>
              <a:ext cx="5063719" cy="3431983"/>
            </a:xfrm>
            <a:prstGeom prst="arc">
              <a:avLst>
                <a:gd name="adj1" fmla="val 19215850"/>
                <a:gd name="adj2" fmla="val 19973194"/>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 name="Arc 82">
              <a:extLst>
                <a:ext uri="{FF2B5EF4-FFF2-40B4-BE49-F238E27FC236}">
                  <a16:creationId xmlns:a16="http://schemas.microsoft.com/office/drawing/2014/main" id="{659994B1-6719-2F44-A409-BAE9D313C622}"/>
                </a:ext>
              </a:extLst>
            </p:cNvPr>
            <p:cNvSpPr/>
            <p:nvPr/>
          </p:nvSpPr>
          <p:spPr>
            <a:xfrm flipH="1" flipV="1">
              <a:off x="1836461" y="1101158"/>
              <a:ext cx="5063719" cy="3431983"/>
            </a:xfrm>
            <a:prstGeom prst="arc">
              <a:avLst>
                <a:gd name="adj1" fmla="val 18435370"/>
                <a:gd name="adj2" fmla="val 19263415"/>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C00000"/>
                </a:solidFill>
              </a:endParaRPr>
            </a:p>
          </p:txBody>
        </p:sp>
        <p:sp>
          <p:nvSpPr>
            <p:cNvPr id="84" name="Arc 83">
              <a:extLst>
                <a:ext uri="{FF2B5EF4-FFF2-40B4-BE49-F238E27FC236}">
                  <a16:creationId xmlns:a16="http://schemas.microsoft.com/office/drawing/2014/main" id="{9C641CC4-3EF1-7147-8555-2277936B0B09}"/>
                </a:ext>
              </a:extLst>
            </p:cNvPr>
            <p:cNvSpPr/>
            <p:nvPr/>
          </p:nvSpPr>
          <p:spPr>
            <a:xfrm flipH="1" flipV="1">
              <a:off x="1836461" y="1521160"/>
              <a:ext cx="5063719" cy="3431983"/>
            </a:xfrm>
            <a:prstGeom prst="arc">
              <a:avLst>
                <a:gd name="adj1" fmla="val 17548052"/>
                <a:gd name="adj2" fmla="val 18522140"/>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5" name="Straight Connector 84">
              <a:extLst>
                <a:ext uri="{FF2B5EF4-FFF2-40B4-BE49-F238E27FC236}">
                  <a16:creationId xmlns:a16="http://schemas.microsoft.com/office/drawing/2014/main" id="{98C0A52C-EEE8-8941-B0DB-84C81647181D}"/>
                </a:ext>
              </a:extLst>
            </p:cNvPr>
            <p:cNvCxnSpPr>
              <a:cxnSpLocks/>
            </p:cNvCxnSpPr>
            <p:nvPr/>
          </p:nvCxnSpPr>
          <p:spPr>
            <a:xfrm flipV="1">
              <a:off x="3705998" y="4850109"/>
              <a:ext cx="0" cy="484008"/>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5AA0FF7E-147B-684A-BFC2-CB6082505AF8}"/>
                </a:ext>
              </a:extLst>
            </p:cNvPr>
            <p:cNvCxnSpPr>
              <a:cxnSpLocks/>
            </p:cNvCxnSpPr>
            <p:nvPr/>
          </p:nvCxnSpPr>
          <p:spPr>
            <a:xfrm>
              <a:off x="3190200" y="4315220"/>
              <a:ext cx="0" cy="457200"/>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A68B8DE6-13D0-3848-9000-975691C7C53D}"/>
                </a:ext>
              </a:extLst>
            </p:cNvPr>
            <p:cNvCxnSpPr>
              <a:cxnSpLocks/>
            </p:cNvCxnSpPr>
            <p:nvPr/>
          </p:nvCxnSpPr>
          <p:spPr>
            <a:xfrm>
              <a:off x="2756812" y="3641503"/>
              <a:ext cx="0" cy="516905"/>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F2BD09ED-53BA-5A40-BD0E-7A761098AC69}"/>
                </a:ext>
              </a:extLst>
            </p:cNvPr>
            <p:cNvCxnSpPr>
              <a:cxnSpLocks/>
            </p:cNvCxnSpPr>
            <p:nvPr/>
          </p:nvCxnSpPr>
          <p:spPr>
            <a:xfrm>
              <a:off x="2366288" y="2948319"/>
              <a:ext cx="0" cy="457200"/>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98FBE0B8-B103-B54B-879E-98627898DB2C}"/>
              </a:ext>
            </a:extLst>
          </p:cNvPr>
          <p:cNvGrpSpPr/>
          <p:nvPr/>
        </p:nvGrpSpPr>
        <p:grpSpPr>
          <a:xfrm>
            <a:off x="1761990" y="-35650"/>
            <a:ext cx="5282073" cy="4777922"/>
            <a:chOff x="1768819" y="53661"/>
            <a:chExt cx="5282073" cy="5816676"/>
          </a:xfrm>
        </p:grpSpPr>
        <p:sp>
          <p:nvSpPr>
            <p:cNvPr id="90" name="Arc 89">
              <a:extLst>
                <a:ext uri="{FF2B5EF4-FFF2-40B4-BE49-F238E27FC236}">
                  <a16:creationId xmlns:a16="http://schemas.microsoft.com/office/drawing/2014/main" id="{703DA678-046B-D343-BF5C-5949317674EE}"/>
                </a:ext>
              </a:extLst>
            </p:cNvPr>
            <p:cNvSpPr/>
            <p:nvPr/>
          </p:nvSpPr>
          <p:spPr>
            <a:xfrm flipH="1" flipV="1">
              <a:off x="1768819" y="53661"/>
              <a:ext cx="5063719" cy="3431983"/>
            </a:xfrm>
            <a:prstGeom prst="arc">
              <a:avLst>
                <a:gd name="adj1" fmla="val 20117103"/>
                <a:gd name="adj2" fmla="val 20746136"/>
              </a:avLst>
            </a:prstGeom>
            <a:ln w="76200">
              <a:solidFill>
                <a:schemeClr val="accent1">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6" name="Arc 95">
              <a:extLst>
                <a:ext uri="{FF2B5EF4-FFF2-40B4-BE49-F238E27FC236}">
                  <a16:creationId xmlns:a16="http://schemas.microsoft.com/office/drawing/2014/main" id="{9BEFEEB3-0B92-9E4D-A51E-A9D6C4137837}"/>
                </a:ext>
              </a:extLst>
            </p:cNvPr>
            <p:cNvSpPr/>
            <p:nvPr/>
          </p:nvSpPr>
          <p:spPr>
            <a:xfrm flipH="1" flipV="1">
              <a:off x="1783950" y="273404"/>
              <a:ext cx="5063719" cy="3431983"/>
            </a:xfrm>
            <a:prstGeom prst="arc">
              <a:avLst>
                <a:gd name="adj1" fmla="val 19516902"/>
                <a:gd name="adj2" fmla="val 20180724"/>
              </a:avLst>
            </a:prstGeom>
            <a:ln w="76200">
              <a:solidFill>
                <a:schemeClr val="accent1">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7" name="Arc 96">
              <a:extLst>
                <a:ext uri="{FF2B5EF4-FFF2-40B4-BE49-F238E27FC236}">
                  <a16:creationId xmlns:a16="http://schemas.microsoft.com/office/drawing/2014/main" id="{134C6BA8-776B-3B44-B492-CA090AF8A537}"/>
                </a:ext>
              </a:extLst>
            </p:cNvPr>
            <p:cNvSpPr/>
            <p:nvPr/>
          </p:nvSpPr>
          <p:spPr>
            <a:xfrm flipH="1" flipV="1">
              <a:off x="1891051" y="559307"/>
              <a:ext cx="5063719" cy="3431983"/>
            </a:xfrm>
            <a:prstGeom prst="arc">
              <a:avLst>
                <a:gd name="adj1" fmla="val 18915651"/>
                <a:gd name="adj2" fmla="val 19721907"/>
              </a:avLst>
            </a:prstGeom>
            <a:ln w="76200">
              <a:solidFill>
                <a:schemeClr val="accent1">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C00000"/>
                </a:solidFill>
              </a:endParaRPr>
            </a:p>
          </p:txBody>
        </p:sp>
        <p:sp>
          <p:nvSpPr>
            <p:cNvPr id="98" name="Arc 97">
              <a:extLst>
                <a:ext uri="{FF2B5EF4-FFF2-40B4-BE49-F238E27FC236}">
                  <a16:creationId xmlns:a16="http://schemas.microsoft.com/office/drawing/2014/main" id="{B2EAB783-E693-4347-A5CA-E6631FB750DD}"/>
                </a:ext>
              </a:extLst>
            </p:cNvPr>
            <p:cNvSpPr/>
            <p:nvPr/>
          </p:nvSpPr>
          <p:spPr>
            <a:xfrm flipH="1" flipV="1">
              <a:off x="1987173" y="832212"/>
              <a:ext cx="5063719" cy="3431983"/>
            </a:xfrm>
            <a:prstGeom prst="arc">
              <a:avLst>
                <a:gd name="adj1" fmla="val 18112072"/>
                <a:gd name="adj2" fmla="val 19143202"/>
              </a:avLst>
            </a:prstGeom>
            <a:ln w="76200">
              <a:solidFill>
                <a:schemeClr val="accent1">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9" name="Straight Connector 98">
              <a:extLst>
                <a:ext uri="{FF2B5EF4-FFF2-40B4-BE49-F238E27FC236}">
                  <a16:creationId xmlns:a16="http://schemas.microsoft.com/office/drawing/2014/main" id="{24C66788-6A08-EC49-91EB-D5B9D5D058A0}"/>
                </a:ext>
              </a:extLst>
            </p:cNvPr>
            <p:cNvCxnSpPr>
              <a:cxnSpLocks/>
            </p:cNvCxnSpPr>
            <p:nvPr/>
          </p:nvCxnSpPr>
          <p:spPr>
            <a:xfrm flipH="1" flipV="1">
              <a:off x="3671078" y="4112918"/>
              <a:ext cx="10539" cy="1757419"/>
            </a:xfrm>
            <a:prstGeom prst="line">
              <a:avLst/>
            </a:prstGeom>
            <a:ln w="76200">
              <a:solidFill>
                <a:schemeClr val="accent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FD4E6CF4-3C16-774E-B542-CFC02294CFCF}"/>
                </a:ext>
              </a:extLst>
            </p:cNvPr>
            <p:cNvCxnSpPr>
              <a:cxnSpLocks/>
            </p:cNvCxnSpPr>
            <p:nvPr/>
          </p:nvCxnSpPr>
          <p:spPr>
            <a:xfrm>
              <a:off x="3167064" y="3751559"/>
              <a:ext cx="0" cy="261939"/>
            </a:xfrm>
            <a:prstGeom prst="line">
              <a:avLst/>
            </a:prstGeom>
            <a:ln w="76200">
              <a:solidFill>
                <a:schemeClr val="accent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9C4DE27F-28CD-ED42-9B01-1CAADC45EAFD}"/>
                </a:ext>
              </a:extLst>
            </p:cNvPr>
            <p:cNvCxnSpPr>
              <a:cxnSpLocks/>
            </p:cNvCxnSpPr>
            <p:nvPr/>
          </p:nvCxnSpPr>
          <p:spPr>
            <a:xfrm>
              <a:off x="2733676" y="3300321"/>
              <a:ext cx="0" cy="261939"/>
            </a:xfrm>
            <a:prstGeom prst="line">
              <a:avLst/>
            </a:prstGeom>
            <a:ln w="76200">
              <a:solidFill>
                <a:schemeClr val="accent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8C834B7-1315-0044-874E-4B784BE69EFA}"/>
                </a:ext>
              </a:extLst>
            </p:cNvPr>
            <p:cNvCxnSpPr>
              <a:cxnSpLocks/>
            </p:cNvCxnSpPr>
            <p:nvPr/>
          </p:nvCxnSpPr>
          <p:spPr>
            <a:xfrm>
              <a:off x="2343151" y="2814345"/>
              <a:ext cx="0" cy="261939"/>
            </a:xfrm>
            <a:prstGeom prst="line">
              <a:avLst/>
            </a:prstGeom>
            <a:ln w="76200">
              <a:solidFill>
                <a:schemeClr val="accent1">
                  <a:lumMod val="75000"/>
                </a:schemeClr>
              </a:solidFill>
            </a:ln>
            <a:effectLst/>
          </p:spPr>
          <p:style>
            <a:lnRef idx="1">
              <a:schemeClr val="accent1"/>
            </a:lnRef>
            <a:fillRef idx="0">
              <a:schemeClr val="accent1"/>
            </a:fillRef>
            <a:effectRef idx="0">
              <a:schemeClr val="accent1"/>
            </a:effectRef>
            <a:fontRef idx="minor">
              <a:schemeClr val="tx1"/>
            </a:fontRef>
          </p:style>
        </p:cxnSp>
      </p:grpSp>
      <p:grpSp>
        <p:nvGrpSpPr>
          <p:cNvPr id="103" name="Group 102">
            <a:extLst>
              <a:ext uri="{FF2B5EF4-FFF2-40B4-BE49-F238E27FC236}">
                <a16:creationId xmlns:a16="http://schemas.microsoft.com/office/drawing/2014/main" id="{AB09D580-4BA9-A647-9AD2-20A5719AD8C4}"/>
              </a:ext>
            </a:extLst>
          </p:cNvPr>
          <p:cNvGrpSpPr/>
          <p:nvPr/>
        </p:nvGrpSpPr>
        <p:grpSpPr>
          <a:xfrm>
            <a:off x="1761990" y="519435"/>
            <a:ext cx="10046370" cy="2482434"/>
            <a:chOff x="1768819" y="766910"/>
            <a:chExt cx="10046370" cy="4211609"/>
          </a:xfrm>
        </p:grpSpPr>
        <p:sp>
          <p:nvSpPr>
            <p:cNvPr id="104" name="Arc 103">
              <a:extLst>
                <a:ext uri="{FF2B5EF4-FFF2-40B4-BE49-F238E27FC236}">
                  <a16:creationId xmlns:a16="http://schemas.microsoft.com/office/drawing/2014/main" id="{93F8D0F3-E1B4-7848-A989-EBA44B531BC9}"/>
                </a:ext>
              </a:extLst>
            </p:cNvPr>
            <p:cNvSpPr/>
            <p:nvPr/>
          </p:nvSpPr>
          <p:spPr>
            <a:xfrm flipH="1" flipV="1">
              <a:off x="1768819" y="766910"/>
              <a:ext cx="5063719" cy="3431983"/>
            </a:xfrm>
            <a:prstGeom prst="arc">
              <a:avLst>
                <a:gd name="adj1" fmla="val 20482276"/>
                <a:gd name="adj2" fmla="val 20970547"/>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5" name="Arc 104">
              <a:extLst>
                <a:ext uri="{FF2B5EF4-FFF2-40B4-BE49-F238E27FC236}">
                  <a16:creationId xmlns:a16="http://schemas.microsoft.com/office/drawing/2014/main" id="{FD51E8C6-4728-044C-B2CF-979CB1990FBA}"/>
                </a:ext>
              </a:extLst>
            </p:cNvPr>
            <p:cNvSpPr/>
            <p:nvPr/>
          </p:nvSpPr>
          <p:spPr>
            <a:xfrm flipH="1" flipV="1">
              <a:off x="3480200" y="839231"/>
              <a:ext cx="5063719" cy="3431983"/>
            </a:xfrm>
            <a:prstGeom prst="arc">
              <a:avLst>
                <a:gd name="adj1" fmla="val 18306472"/>
                <a:gd name="adj2" fmla="val 20970720"/>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6" name="Arc 105">
              <a:extLst>
                <a:ext uri="{FF2B5EF4-FFF2-40B4-BE49-F238E27FC236}">
                  <a16:creationId xmlns:a16="http://schemas.microsoft.com/office/drawing/2014/main" id="{89C36BFB-0E41-2A40-9930-B0E970E39F25}"/>
                </a:ext>
              </a:extLst>
            </p:cNvPr>
            <p:cNvSpPr/>
            <p:nvPr/>
          </p:nvSpPr>
          <p:spPr>
            <a:xfrm flipH="1" flipV="1">
              <a:off x="5115835" y="839231"/>
              <a:ext cx="5063719" cy="3431983"/>
            </a:xfrm>
            <a:prstGeom prst="arc">
              <a:avLst>
                <a:gd name="adj1" fmla="val 18356407"/>
                <a:gd name="adj2" fmla="val 21031539"/>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96038D07-71F1-1242-8387-361425EC13D4}"/>
                </a:ext>
              </a:extLst>
            </p:cNvPr>
            <p:cNvCxnSpPr>
              <a:cxnSpLocks/>
            </p:cNvCxnSpPr>
            <p:nvPr/>
          </p:nvCxnSpPr>
          <p:spPr>
            <a:xfrm flipH="1">
              <a:off x="5301827" y="3176003"/>
              <a:ext cx="17308" cy="1095102"/>
            </a:xfrm>
            <a:prstGeom prst="line">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108" name="Arc 107">
              <a:extLst>
                <a:ext uri="{FF2B5EF4-FFF2-40B4-BE49-F238E27FC236}">
                  <a16:creationId xmlns:a16="http://schemas.microsoft.com/office/drawing/2014/main" id="{4DA8543F-14DD-B049-AE66-AA55C7BA509D}"/>
                </a:ext>
              </a:extLst>
            </p:cNvPr>
            <p:cNvSpPr/>
            <p:nvPr/>
          </p:nvSpPr>
          <p:spPr>
            <a:xfrm flipH="1" flipV="1">
              <a:off x="6751470" y="855393"/>
              <a:ext cx="5063719" cy="3431983"/>
            </a:xfrm>
            <a:prstGeom prst="arc">
              <a:avLst>
                <a:gd name="adj1" fmla="val 19588445"/>
                <a:gd name="adj2" fmla="val 21048502"/>
              </a:avLst>
            </a:prstGeom>
            <a:ln w="76200">
              <a:solidFill>
                <a:schemeClr val="accent6">
                  <a:lumMod val="75000"/>
                </a:schemeClr>
              </a:solidFill>
              <a:headEnd type="triangle"/>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9" name="Straight Connector 108">
              <a:extLst>
                <a:ext uri="{FF2B5EF4-FFF2-40B4-BE49-F238E27FC236}">
                  <a16:creationId xmlns:a16="http://schemas.microsoft.com/office/drawing/2014/main" id="{7616ED81-304D-774C-990B-D14EE761B85E}"/>
                </a:ext>
              </a:extLst>
            </p:cNvPr>
            <p:cNvCxnSpPr>
              <a:cxnSpLocks/>
            </p:cNvCxnSpPr>
            <p:nvPr/>
          </p:nvCxnSpPr>
          <p:spPr>
            <a:xfrm flipH="1">
              <a:off x="6943791" y="3185759"/>
              <a:ext cx="10979" cy="1076334"/>
            </a:xfrm>
            <a:prstGeom prst="line">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110" name="Arc 109">
              <a:extLst>
                <a:ext uri="{FF2B5EF4-FFF2-40B4-BE49-F238E27FC236}">
                  <a16:creationId xmlns:a16="http://schemas.microsoft.com/office/drawing/2014/main" id="{B09F1B57-4D5B-184D-93D3-A2EA8B0517FE}"/>
                </a:ext>
              </a:extLst>
            </p:cNvPr>
            <p:cNvSpPr/>
            <p:nvPr/>
          </p:nvSpPr>
          <p:spPr>
            <a:xfrm flipH="1" flipV="1">
              <a:off x="1783950" y="999716"/>
              <a:ext cx="5063719" cy="3431983"/>
            </a:xfrm>
            <a:prstGeom prst="arc">
              <a:avLst>
                <a:gd name="adj1" fmla="val 19987688"/>
                <a:gd name="adj2" fmla="val 20560232"/>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1" name="Arc 110">
              <a:extLst>
                <a:ext uri="{FF2B5EF4-FFF2-40B4-BE49-F238E27FC236}">
                  <a16:creationId xmlns:a16="http://schemas.microsoft.com/office/drawing/2014/main" id="{763C9B10-CE3B-6040-8778-4B53FC04414B}"/>
                </a:ext>
              </a:extLst>
            </p:cNvPr>
            <p:cNvSpPr/>
            <p:nvPr/>
          </p:nvSpPr>
          <p:spPr>
            <a:xfrm flipH="1" flipV="1">
              <a:off x="1891051" y="1263528"/>
              <a:ext cx="5063719" cy="3431983"/>
            </a:xfrm>
            <a:prstGeom prst="arc">
              <a:avLst>
                <a:gd name="adj1" fmla="val 19451496"/>
                <a:gd name="adj2" fmla="val 20164065"/>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C00000"/>
                </a:solidFill>
              </a:endParaRPr>
            </a:p>
          </p:txBody>
        </p:sp>
        <p:sp>
          <p:nvSpPr>
            <p:cNvPr id="112" name="Arc 111">
              <a:extLst>
                <a:ext uri="{FF2B5EF4-FFF2-40B4-BE49-F238E27FC236}">
                  <a16:creationId xmlns:a16="http://schemas.microsoft.com/office/drawing/2014/main" id="{10762146-E26A-944F-813F-C7BC7470611F}"/>
                </a:ext>
              </a:extLst>
            </p:cNvPr>
            <p:cNvSpPr/>
            <p:nvPr/>
          </p:nvSpPr>
          <p:spPr>
            <a:xfrm flipH="1" flipV="1">
              <a:off x="1987173" y="1546536"/>
              <a:ext cx="5063719" cy="3431983"/>
            </a:xfrm>
            <a:prstGeom prst="arc">
              <a:avLst>
                <a:gd name="adj1" fmla="val 18685455"/>
                <a:gd name="adj2" fmla="val 19711514"/>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3" name="Straight Connector 112">
              <a:extLst>
                <a:ext uri="{FF2B5EF4-FFF2-40B4-BE49-F238E27FC236}">
                  <a16:creationId xmlns:a16="http://schemas.microsoft.com/office/drawing/2014/main" id="{7A0FD59C-BA8C-DE45-9D96-D0E80F20BBC4}"/>
                </a:ext>
              </a:extLst>
            </p:cNvPr>
            <p:cNvCxnSpPr>
              <a:cxnSpLocks/>
            </p:cNvCxnSpPr>
            <p:nvPr/>
          </p:nvCxnSpPr>
          <p:spPr>
            <a:xfrm flipH="1">
              <a:off x="3661871" y="3225763"/>
              <a:ext cx="25794" cy="1717619"/>
            </a:xfrm>
            <a:prstGeom prst="line">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30FDE79E-5C0C-4542-9D6C-174EC2A12AEC}"/>
                </a:ext>
              </a:extLst>
            </p:cNvPr>
            <p:cNvCxnSpPr>
              <a:cxnSpLocks/>
            </p:cNvCxnSpPr>
            <p:nvPr/>
          </p:nvCxnSpPr>
          <p:spPr>
            <a:xfrm>
              <a:off x="3167064" y="4452775"/>
              <a:ext cx="0" cy="261938"/>
            </a:xfrm>
            <a:prstGeom prst="line">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FA31CA0-0CF2-2348-A67B-56381D39C2DC}"/>
                </a:ext>
              </a:extLst>
            </p:cNvPr>
            <p:cNvCxnSpPr>
              <a:cxnSpLocks/>
            </p:cNvCxnSpPr>
            <p:nvPr/>
          </p:nvCxnSpPr>
          <p:spPr>
            <a:xfrm>
              <a:off x="2733676" y="4037463"/>
              <a:ext cx="0" cy="261938"/>
            </a:xfrm>
            <a:prstGeom prst="line">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DF41CF59-AB2F-F147-B87C-3B7C16EE7B16}"/>
                </a:ext>
              </a:extLst>
            </p:cNvPr>
            <p:cNvCxnSpPr>
              <a:cxnSpLocks/>
            </p:cNvCxnSpPr>
            <p:nvPr/>
          </p:nvCxnSpPr>
          <p:spPr>
            <a:xfrm>
              <a:off x="2343151" y="3546127"/>
              <a:ext cx="0" cy="261938"/>
            </a:xfrm>
            <a:prstGeom prst="line">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cxnSp>
      </p:grpSp>
      <p:cxnSp>
        <p:nvCxnSpPr>
          <p:cNvPr id="117" name="Straight Arrow Connector 116">
            <a:extLst>
              <a:ext uri="{FF2B5EF4-FFF2-40B4-BE49-F238E27FC236}">
                <a16:creationId xmlns:a16="http://schemas.microsoft.com/office/drawing/2014/main" id="{FA3E7FE7-C4CD-E742-A94B-F301AF0FBFA5}"/>
              </a:ext>
            </a:extLst>
          </p:cNvPr>
          <p:cNvCxnSpPr>
            <a:cxnSpLocks/>
          </p:cNvCxnSpPr>
          <p:nvPr/>
        </p:nvCxnSpPr>
        <p:spPr>
          <a:xfrm>
            <a:off x="3186334" y="2031816"/>
            <a:ext cx="0" cy="2706390"/>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D3EC0A2F-C22B-744B-A766-370CD2748A7E}"/>
              </a:ext>
            </a:extLst>
          </p:cNvPr>
          <p:cNvCxnSpPr>
            <a:cxnSpLocks/>
          </p:cNvCxnSpPr>
          <p:nvPr/>
        </p:nvCxnSpPr>
        <p:spPr>
          <a:xfrm>
            <a:off x="2752684" y="2031816"/>
            <a:ext cx="0" cy="2699302"/>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542E2CAF-ED29-D549-8EF0-6C8359210B22}"/>
              </a:ext>
            </a:extLst>
          </p:cNvPr>
          <p:cNvCxnSpPr>
            <a:cxnSpLocks/>
          </p:cNvCxnSpPr>
          <p:nvPr/>
        </p:nvCxnSpPr>
        <p:spPr>
          <a:xfrm>
            <a:off x="2359459" y="2031816"/>
            <a:ext cx="0" cy="2706390"/>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1" name="Straight Arrow Connector 120">
            <a:extLst>
              <a:ext uri="{FF2B5EF4-FFF2-40B4-BE49-F238E27FC236}">
                <a16:creationId xmlns:a16="http://schemas.microsoft.com/office/drawing/2014/main" id="{132D9916-653F-9546-90BE-C894B2D9B49C}"/>
              </a:ext>
            </a:extLst>
          </p:cNvPr>
          <p:cNvCxnSpPr>
            <a:cxnSpLocks/>
          </p:cNvCxnSpPr>
          <p:nvPr/>
        </p:nvCxnSpPr>
        <p:spPr>
          <a:xfrm flipV="1">
            <a:off x="2359459"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C3BD7D66-F71B-0B49-B320-9DDC67CF83A6}"/>
              </a:ext>
            </a:extLst>
          </p:cNvPr>
          <p:cNvCxnSpPr>
            <a:cxnSpLocks/>
          </p:cNvCxnSpPr>
          <p:nvPr/>
        </p:nvCxnSpPr>
        <p:spPr>
          <a:xfrm flipV="1">
            <a:off x="2749983"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18A3C248-3F33-ED4E-8AA2-381A872776FF}"/>
              </a:ext>
            </a:extLst>
          </p:cNvPr>
          <p:cNvCxnSpPr>
            <a:cxnSpLocks/>
          </p:cNvCxnSpPr>
          <p:nvPr/>
        </p:nvCxnSpPr>
        <p:spPr>
          <a:xfrm flipV="1">
            <a:off x="3186334"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sp>
        <p:nvSpPr>
          <p:cNvPr id="126" name="Rectangle 125">
            <a:extLst>
              <a:ext uri="{FF2B5EF4-FFF2-40B4-BE49-F238E27FC236}">
                <a16:creationId xmlns:a16="http://schemas.microsoft.com/office/drawing/2014/main" id="{66D9A594-8765-F144-A1DC-EAC8A5B24AD5}"/>
              </a:ext>
            </a:extLst>
          </p:cNvPr>
          <p:cNvSpPr/>
          <p:nvPr/>
        </p:nvSpPr>
        <p:spPr>
          <a:xfrm>
            <a:off x="1808771" y="1272884"/>
            <a:ext cx="3425569"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ambria" panose="02040503050406030204" pitchFamily="18" charset="0"/>
              </a:rPr>
              <a:t>Different </a:t>
            </a:r>
            <a:r>
              <a:rPr lang="en-US" sz="2400" b="1" dirty="0" err="1">
                <a:solidFill>
                  <a:srgbClr val="C00000"/>
                </a:solidFill>
                <a:latin typeface="Cambria" panose="02040503050406030204" pitchFamily="18" charset="0"/>
              </a:rPr>
              <a:t>RowHammer</a:t>
            </a:r>
            <a:r>
              <a:rPr lang="en-US" sz="2400" b="1" dirty="0">
                <a:solidFill>
                  <a:srgbClr val="C00000"/>
                </a:solidFill>
                <a:latin typeface="Cambria" panose="02040503050406030204" pitchFamily="18" charset="0"/>
              </a:rPr>
              <a:t> vulnerabilities</a:t>
            </a:r>
          </a:p>
        </p:txBody>
      </p:sp>
      <p:cxnSp>
        <p:nvCxnSpPr>
          <p:cNvPr id="127" name="Straight Arrow Connector 126">
            <a:extLst>
              <a:ext uri="{FF2B5EF4-FFF2-40B4-BE49-F238E27FC236}">
                <a16:creationId xmlns:a16="http://schemas.microsoft.com/office/drawing/2014/main" id="{6119E4CB-69B0-B544-A07B-ACA9816FCBDE}"/>
              </a:ext>
            </a:extLst>
          </p:cNvPr>
          <p:cNvCxnSpPr>
            <a:cxnSpLocks/>
          </p:cNvCxnSpPr>
          <p:nvPr/>
        </p:nvCxnSpPr>
        <p:spPr>
          <a:xfrm flipH="1">
            <a:off x="2784559" y="1868680"/>
            <a:ext cx="509865" cy="525448"/>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sp>
        <p:nvSpPr>
          <p:cNvPr id="128" name="Content Placeholder 2">
            <a:extLst>
              <a:ext uri="{FF2B5EF4-FFF2-40B4-BE49-F238E27FC236}">
                <a16:creationId xmlns:a16="http://schemas.microsoft.com/office/drawing/2014/main" id="{264DDEF8-7A12-CE44-A885-DD8AA1FD0F3B}"/>
              </a:ext>
            </a:extLst>
          </p:cNvPr>
          <p:cNvSpPr txBox="1">
            <a:spLocks/>
          </p:cNvSpPr>
          <p:nvPr/>
        </p:nvSpPr>
        <p:spPr>
          <a:xfrm>
            <a:off x="1" y="5929203"/>
            <a:ext cx="9144000" cy="448185"/>
          </a:xfrm>
          <a:prstGeom prst="rect">
            <a:avLst/>
          </a:prstGeom>
          <a:effectLst/>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dirty="0"/>
              <a:t>Some cells are more vulnerable due to </a:t>
            </a:r>
            <a:r>
              <a:rPr lang="en-US" sz="2800" b="1" dirty="0"/>
              <a:t>process variation</a:t>
            </a:r>
          </a:p>
        </p:txBody>
      </p:sp>
      <p:cxnSp>
        <p:nvCxnSpPr>
          <p:cNvPr id="125" name="Straight Connector 124">
            <a:extLst>
              <a:ext uri="{FF2B5EF4-FFF2-40B4-BE49-F238E27FC236}">
                <a16:creationId xmlns:a16="http://schemas.microsoft.com/office/drawing/2014/main" id="{12D19ECA-F7C1-1941-BD20-47A82DF20B15}"/>
              </a:ext>
            </a:extLst>
          </p:cNvPr>
          <p:cNvCxnSpPr>
            <a:cxnSpLocks/>
          </p:cNvCxnSpPr>
          <p:nvPr/>
        </p:nvCxnSpPr>
        <p:spPr>
          <a:xfrm flipH="1" flipV="1">
            <a:off x="3667123" y="4697608"/>
            <a:ext cx="4145569" cy="6452"/>
          </a:xfrm>
          <a:prstGeom prst="line">
            <a:avLst/>
          </a:prstGeom>
          <a:ln w="76200">
            <a:solidFill>
              <a:schemeClr val="tx1"/>
            </a:solidFill>
            <a:headEnd type="triangle"/>
          </a:ln>
          <a:effectLst/>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46C0194-E9D0-E644-9B8A-E3A8E43A5D2D}"/>
              </a:ext>
            </a:extLst>
          </p:cNvPr>
          <p:cNvCxnSpPr>
            <a:cxnSpLocks/>
          </p:cNvCxnSpPr>
          <p:nvPr/>
        </p:nvCxnSpPr>
        <p:spPr>
          <a:xfrm flipV="1">
            <a:off x="3671076" y="4724121"/>
            <a:ext cx="4222420" cy="2788"/>
          </a:xfrm>
          <a:prstGeom prst="line">
            <a:avLst/>
          </a:prstGeom>
          <a:ln w="76200">
            <a:solidFill>
              <a:schemeClr val="accent1">
                <a:lumMod val="75000"/>
              </a:schemeClr>
            </a:solidFill>
            <a:tailEnd type="triangle"/>
          </a:ln>
          <a:effectLst/>
        </p:spPr>
        <p:style>
          <a:lnRef idx="1">
            <a:schemeClr val="accent1"/>
          </a:lnRef>
          <a:fillRef idx="0">
            <a:schemeClr val="accent1"/>
          </a:fillRef>
          <a:effectRef idx="0">
            <a:schemeClr val="accent1"/>
          </a:effectRef>
          <a:fontRef idx="minor">
            <a:schemeClr val="tx1"/>
          </a:fontRef>
        </p:style>
      </p:cxnSp>
      <p:sp>
        <p:nvSpPr>
          <p:cNvPr id="129" name="Rectangle 128">
            <a:extLst>
              <a:ext uri="{FF2B5EF4-FFF2-40B4-BE49-F238E27FC236}">
                <a16:creationId xmlns:a16="http://schemas.microsoft.com/office/drawing/2014/main" id="{23A25B8C-6B23-6141-85CD-75FDF06C19A0}"/>
              </a:ext>
            </a:extLst>
          </p:cNvPr>
          <p:cNvSpPr/>
          <p:nvPr/>
        </p:nvSpPr>
        <p:spPr>
          <a:xfrm>
            <a:off x="1037198" y="5426572"/>
            <a:ext cx="3425569"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err="1">
                <a:solidFill>
                  <a:schemeClr val="tx1">
                    <a:lumMod val="50000"/>
                    <a:lumOff val="50000"/>
                  </a:schemeClr>
                </a:solidFill>
                <a:latin typeface="Cambria" panose="02040503050406030204" pitchFamily="18" charset="0"/>
              </a:rPr>
              <a:t>RowHammer</a:t>
            </a:r>
            <a:r>
              <a:rPr lang="en-US" sz="2000" b="1" i="1" dirty="0">
                <a:solidFill>
                  <a:schemeClr val="tx1">
                    <a:lumMod val="50000"/>
                    <a:lumOff val="50000"/>
                  </a:schemeClr>
                </a:solidFill>
                <a:latin typeface="Cambria" panose="02040503050406030204" pitchFamily="18" charset="0"/>
              </a:rPr>
              <a:t> Attack:</a:t>
            </a:r>
          </a:p>
          <a:p>
            <a:pPr algn="ctr"/>
            <a:r>
              <a:rPr lang="en-US" sz="2000" i="1" dirty="0">
                <a:solidFill>
                  <a:schemeClr val="tx1">
                    <a:lumMod val="50000"/>
                    <a:lumOff val="50000"/>
                  </a:schemeClr>
                </a:solidFill>
                <a:latin typeface="Cambria" panose="02040503050406030204" pitchFamily="18" charset="0"/>
              </a:rPr>
              <a:t>Accesses to nearby row</a:t>
            </a:r>
          </a:p>
        </p:txBody>
      </p:sp>
      <p:cxnSp>
        <p:nvCxnSpPr>
          <p:cNvPr id="130" name="Straight Arrow Connector 129">
            <a:extLst>
              <a:ext uri="{FF2B5EF4-FFF2-40B4-BE49-F238E27FC236}">
                <a16:creationId xmlns:a16="http://schemas.microsoft.com/office/drawing/2014/main" id="{4BE3F530-27AD-8F43-98C8-74DD287A2ECD}"/>
              </a:ext>
            </a:extLst>
          </p:cNvPr>
          <p:cNvCxnSpPr>
            <a:cxnSpLocks/>
          </p:cNvCxnSpPr>
          <p:nvPr/>
        </p:nvCxnSpPr>
        <p:spPr>
          <a:xfrm>
            <a:off x="2047613" y="3003255"/>
            <a:ext cx="5895628" cy="3441"/>
          </a:xfrm>
          <a:prstGeom prst="straightConnector1">
            <a:avLst/>
          </a:prstGeom>
          <a:ln w="381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020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89"/>
                                        </p:tgtEl>
                                        <p:attrNameLst>
                                          <p:attrName>style.visibility</p:attrName>
                                        </p:attrNameLst>
                                      </p:cBhvr>
                                      <p:to>
                                        <p:strVal val="visible"/>
                                      </p:to>
                                    </p:set>
                                    <p:animEffect transition="in" filter="wipe(left)">
                                      <p:cBhvr>
                                        <p:cTn id="13" dur="2000"/>
                                        <p:tgtEl>
                                          <p:spTgt spid="89"/>
                                        </p:tgtEl>
                                      </p:cBhvr>
                                    </p:animEffect>
                                  </p:childTnLst>
                                </p:cTn>
                              </p:par>
                              <p:par>
                                <p:cTn id="14" presetID="22" presetClass="entr" presetSubtype="8" fill="hold" nodeType="withEffect">
                                  <p:stCondLst>
                                    <p:cond delay="250"/>
                                  </p:stCondLst>
                                  <p:childTnLst>
                                    <p:set>
                                      <p:cBhvr>
                                        <p:cTn id="15" dur="1" fill="hold">
                                          <p:stCondLst>
                                            <p:cond delay="0"/>
                                          </p:stCondLst>
                                        </p:cTn>
                                        <p:tgtEl>
                                          <p:spTgt spid="103"/>
                                        </p:tgtEl>
                                        <p:attrNameLst>
                                          <p:attrName>style.visibility</p:attrName>
                                        </p:attrNameLst>
                                      </p:cBhvr>
                                      <p:to>
                                        <p:strVal val="visible"/>
                                      </p:to>
                                    </p:set>
                                    <p:animEffect transition="in" filter="wipe(left)">
                                      <p:cBhvr>
                                        <p:cTn id="16" dur="2000"/>
                                        <p:tgtEl>
                                          <p:spTgt spid="103"/>
                                        </p:tgtEl>
                                      </p:cBhvr>
                                    </p:animEffect>
                                  </p:childTnLst>
                                </p:cTn>
                              </p:par>
                              <p:par>
                                <p:cTn id="17" presetID="1" presetClass="entr" presetSubtype="0" fill="hold" grpId="0" nodeType="withEffect">
                                  <p:stCondLst>
                                    <p:cond delay="50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nodeType="withEffect">
                                  <p:stCondLst>
                                    <p:cond delay="500"/>
                                  </p:stCondLst>
                                  <p:childTnLst>
                                    <p:set>
                                      <p:cBhvr>
                                        <p:cTn id="20" dur="1" fill="hold">
                                          <p:stCondLst>
                                            <p:cond delay="0"/>
                                          </p:stCondLst>
                                        </p:cTn>
                                        <p:tgtEl>
                                          <p:spTgt spid="127"/>
                                        </p:tgtEl>
                                        <p:attrNameLst>
                                          <p:attrName>style.visibility</p:attrName>
                                        </p:attrNameLst>
                                      </p:cBhvr>
                                      <p:to>
                                        <p:strVal val="visible"/>
                                      </p:to>
                                    </p:set>
                                  </p:childTnLst>
                                </p:cTn>
                              </p:par>
                            </p:childTnLst>
                          </p:cTn>
                        </p:par>
                        <p:par>
                          <p:cTn id="21" fill="hold">
                            <p:stCondLst>
                              <p:cond delay="2250"/>
                            </p:stCondLst>
                            <p:childTnLst>
                              <p:par>
                                <p:cTn id="22" presetID="22" presetClass="entr" presetSubtype="8" fill="hold" nodeType="afterEffect">
                                  <p:stCondLst>
                                    <p:cond delay="0"/>
                                  </p:stCondLst>
                                  <p:childTnLst>
                                    <p:set>
                                      <p:cBhvr>
                                        <p:cTn id="23" dur="1" fill="hold">
                                          <p:stCondLst>
                                            <p:cond delay="0"/>
                                          </p:stCondLst>
                                        </p:cTn>
                                        <p:tgtEl>
                                          <p:spTgt spid="124"/>
                                        </p:tgtEl>
                                        <p:attrNameLst>
                                          <p:attrName>style.visibility</p:attrName>
                                        </p:attrNameLst>
                                      </p:cBhvr>
                                      <p:to>
                                        <p:strVal val="visible"/>
                                      </p:to>
                                    </p:set>
                                    <p:animEffect transition="in" filter="wipe(left)">
                                      <p:cBhvr>
                                        <p:cTn id="24" dur="500"/>
                                        <p:tgtEl>
                                          <p:spTgt spid="124"/>
                                        </p:tgtEl>
                                      </p:cBhvr>
                                    </p:animEffect>
                                  </p:childTnLst>
                                </p:cTn>
                              </p:par>
                              <p:par>
                                <p:cTn id="25" presetID="1" presetClass="entr" presetSubtype="0" fill="hold" grpId="0" nodeType="withEffect">
                                  <p:stCondLst>
                                    <p:cond delay="0"/>
                                  </p:stCondLst>
                                  <p:childTnLst>
                                    <p:set>
                                      <p:cBhvr>
                                        <p:cTn id="26" dur="1" fill="hold">
                                          <p:stCondLst>
                                            <p:cond delay="0"/>
                                          </p:stCondLst>
                                        </p:cTn>
                                        <p:tgtEl>
                                          <p:spTgt spid="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11310D3-802B-5740-B771-FF18ED2F60C9}"/>
              </a:ext>
            </a:extLst>
          </p:cNvPr>
          <p:cNvSpPr/>
          <p:nvPr/>
        </p:nvSpPr>
        <p:spPr>
          <a:xfrm>
            <a:off x="170268" y="5457414"/>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0E74373-B320-2B4D-B0D3-4CE1CF71ED76}"/>
              </a:ext>
            </a:extLst>
          </p:cNvPr>
          <p:cNvSpPr/>
          <p:nvPr/>
        </p:nvSpPr>
        <p:spPr>
          <a:xfrm>
            <a:off x="170268" y="4805351"/>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D0E8991-2526-C947-93F5-092098004A42}"/>
              </a:ext>
            </a:extLst>
          </p:cNvPr>
          <p:cNvSpPr/>
          <p:nvPr/>
        </p:nvSpPr>
        <p:spPr>
          <a:xfrm>
            <a:off x="170268" y="4153288"/>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4C4A72-07F0-FE43-9881-6635F01D4D99}"/>
              </a:ext>
            </a:extLst>
          </p:cNvPr>
          <p:cNvSpPr/>
          <p:nvPr/>
        </p:nvSpPr>
        <p:spPr>
          <a:xfrm>
            <a:off x="170268" y="3501225"/>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D9D4F59-6D15-F142-908A-6410856B856B}"/>
              </a:ext>
            </a:extLst>
          </p:cNvPr>
          <p:cNvSpPr/>
          <p:nvPr/>
        </p:nvSpPr>
        <p:spPr>
          <a:xfrm>
            <a:off x="170268" y="2843101"/>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50C96A3-3C5E-5C45-AACF-2D9C4CA63681}"/>
              </a:ext>
            </a:extLst>
          </p:cNvPr>
          <p:cNvSpPr/>
          <p:nvPr/>
        </p:nvSpPr>
        <p:spPr>
          <a:xfrm>
            <a:off x="170268" y="2184977"/>
            <a:ext cx="8799068" cy="565625"/>
          </a:xfrm>
          <a:prstGeom prst="rect">
            <a:avLst/>
          </a:prstGeom>
          <a:solidFill>
            <a:srgbClr val="53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70268" y="854874"/>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a:t>Outline</a:t>
            </a:r>
          </a:p>
        </p:txBody>
      </p:sp>
      <p:sp>
        <p:nvSpPr>
          <p:cNvPr id="12" name="Rectangle 11">
            <a:extLst>
              <a:ext uri="{FF2B5EF4-FFF2-40B4-BE49-F238E27FC236}">
                <a16:creationId xmlns:a16="http://schemas.microsoft.com/office/drawing/2014/main" id="{8B74C625-6C44-824B-ABB0-43BC56560EF5}"/>
              </a:ext>
            </a:extLst>
          </p:cNvPr>
          <p:cNvSpPr/>
          <p:nvPr/>
        </p:nvSpPr>
        <p:spPr>
          <a:xfrm>
            <a:off x="170268" y="1526853"/>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lnSpc>
                <a:spcPct val="100000"/>
              </a:lnSpc>
              <a:spcBef>
                <a:spcPts val="1300"/>
              </a:spcBef>
              <a:buNone/>
            </a:pPr>
            <a:r>
              <a:rPr lang="en-US" sz="3200" dirty="0" err="1">
                <a:solidFill>
                  <a:schemeClr val="bg1"/>
                </a:solidFill>
              </a:rPr>
              <a:t>RowHammer</a:t>
            </a:r>
            <a:r>
              <a:rPr lang="en-US" sz="3200" dirty="0">
                <a:solidFill>
                  <a:schemeClr val="bg1"/>
                </a:solidFill>
              </a:rPr>
              <a:t> Introduction</a:t>
            </a:r>
          </a:p>
          <a:p>
            <a:pPr marL="0" indent="0">
              <a:lnSpc>
                <a:spcPct val="100000"/>
              </a:lnSpc>
              <a:spcBef>
                <a:spcPts val="1300"/>
              </a:spcBef>
              <a:buNone/>
            </a:pPr>
            <a:r>
              <a:rPr lang="en-US" sz="3200" dirty="0">
                <a:solidFill>
                  <a:schemeClr val="bg1"/>
                </a:solidFill>
              </a:rPr>
              <a:t>DRAM Background </a:t>
            </a:r>
          </a:p>
          <a:p>
            <a:pPr marL="0" indent="0">
              <a:lnSpc>
                <a:spcPct val="100000"/>
              </a:lnSpc>
              <a:spcBef>
                <a:spcPts val="1300"/>
              </a:spcBef>
              <a:buNone/>
            </a:pPr>
            <a:r>
              <a:rPr lang="en-US" sz="3200" dirty="0">
                <a:solidFill>
                  <a:schemeClr val="bg1"/>
                </a:solidFill>
              </a:rPr>
              <a:t>Motivation and Goal</a:t>
            </a:r>
          </a:p>
          <a:p>
            <a:pPr marL="0" indent="0">
              <a:lnSpc>
                <a:spcPct val="100000"/>
              </a:lnSpc>
              <a:spcBef>
                <a:spcPts val="1300"/>
              </a:spcBef>
              <a:buNone/>
            </a:pPr>
            <a:r>
              <a:rPr lang="en-US" sz="3200" dirty="0">
                <a:solidFill>
                  <a:schemeClr val="bg1"/>
                </a:solidFill>
              </a:rPr>
              <a:t>Experimental Methodology</a:t>
            </a:r>
          </a:p>
          <a:p>
            <a:pPr marL="0" indent="0">
              <a:lnSpc>
                <a:spcPct val="100000"/>
              </a:lnSpc>
              <a:spcBef>
                <a:spcPts val="1300"/>
              </a:spcBef>
              <a:buNone/>
            </a:pPr>
            <a:r>
              <a:rPr lang="en-US" sz="3200" dirty="0">
                <a:solidFill>
                  <a:schemeClr val="bg1"/>
                </a:solidFill>
              </a:rPr>
              <a:t>Characterization Results</a:t>
            </a:r>
          </a:p>
          <a:p>
            <a:pPr marL="0" indent="0">
              <a:lnSpc>
                <a:spcPct val="100000"/>
              </a:lnSpc>
              <a:spcBef>
                <a:spcPts val="1300"/>
              </a:spcBef>
              <a:buNone/>
            </a:pPr>
            <a:r>
              <a:rPr lang="en-US" sz="3200" dirty="0">
                <a:solidFill>
                  <a:schemeClr val="bg1"/>
                </a:solidFill>
              </a:rPr>
              <a:t>Evaluation of Mitigation Mechanisms</a:t>
            </a:r>
          </a:p>
          <a:p>
            <a:pPr marL="0" indent="0">
              <a:lnSpc>
                <a:spcPct val="100000"/>
              </a:lnSpc>
              <a:spcBef>
                <a:spcPts val="1300"/>
              </a:spcBef>
              <a:buNone/>
            </a:pPr>
            <a:r>
              <a:rPr lang="en-US" sz="3200" dirty="0" err="1">
                <a:solidFill>
                  <a:schemeClr val="bg1"/>
                </a:solidFill>
              </a:rPr>
              <a:t>RowHammer</a:t>
            </a:r>
            <a:r>
              <a:rPr lang="en-US" sz="3200" dirty="0">
                <a:solidFill>
                  <a:schemeClr val="bg1"/>
                </a:solidFill>
              </a:rPr>
              <a:t> Solutions Going Forward</a:t>
            </a:r>
            <a:endParaRPr lang="en-US" sz="2800" dirty="0">
              <a:solidFill>
                <a:schemeClr val="bg1"/>
              </a:solidFill>
            </a:endParaRPr>
          </a:p>
          <a:p>
            <a:pPr marL="0" indent="0">
              <a:lnSpc>
                <a:spcPct val="100000"/>
              </a:lnSpc>
              <a:spcBef>
                <a:spcPts val="1300"/>
              </a:spcBef>
              <a:buNone/>
            </a:pPr>
            <a:r>
              <a:rPr lang="en-US" sz="3200" dirty="0">
                <a:solidFill>
                  <a:schemeClr val="bg1"/>
                </a:solidFill>
              </a:rPr>
              <a:t>Conclusion</a:t>
            </a:r>
          </a:p>
        </p:txBody>
      </p:sp>
    </p:spTree>
    <p:extLst>
      <p:ext uri="{BB962C8B-B14F-4D97-AF65-F5344CB8AC3E}">
        <p14:creationId xmlns:p14="http://schemas.microsoft.com/office/powerpoint/2010/main" val="3086646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Motivation</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239153" y="1006595"/>
            <a:ext cx="9143999" cy="5318753"/>
          </a:xfrm>
        </p:spPr>
        <p:txBody>
          <a:bodyPr/>
          <a:lstStyle/>
          <a:p>
            <a:pPr lvl="1"/>
            <a:r>
              <a:rPr lang="en-US" sz="2600" dirty="0"/>
              <a:t>Denser DRAM chips are </a:t>
            </a:r>
            <a:r>
              <a:rPr lang="en-US" sz="2600" b="1" dirty="0">
                <a:solidFill>
                  <a:schemeClr val="accent2">
                    <a:lumMod val="75000"/>
                  </a:schemeClr>
                </a:solidFill>
              </a:rPr>
              <a:t>more vulnerable </a:t>
            </a:r>
            <a:r>
              <a:rPr lang="en-US" sz="2600" dirty="0"/>
              <a:t>to </a:t>
            </a:r>
            <a:r>
              <a:rPr lang="en-US" sz="2600" dirty="0" err="1"/>
              <a:t>RowHammer</a:t>
            </a:r>
            <a:r>
              <a:rPr lang="en-US" sz="2600" dirty="0"/>
              <a:t> </a:t>
            </a:r>
          </a:p>
          <a:p>
            <a:pPr marL="457200" lvl="1" indent="0">
              <a:buNone/>
            </a:pPr>
            <a:endParaRPr lang="en-US" sz="2600" dirty="0"/>
          </a:p>
          <a:p>
            <a:pPr lvl="1"/>
            <a:r>
              <a:rPr lang="en-US" sz="2600" dirty="0"/>
              <a:t>Three prior works </a:t>
            </a:r>
            <a:r>
              <a:rPr lang="en-US" sz="1800" b="1" dirty="0">
                <a:solidFill>
                  <a:srgbClr val="538234"/>
                </a:solidFill>
              </a:rPr>
              <a:t>[Kim+, ISCA’14], [Park+, MR’16], [Park+, MR’16]</a:t>
            </a:r>
            <a:r>
              <a:rPr lang="en-US" sz="2600" dirty="0"/>
              <a:t>, </a:t>
            </a:r>
            <a:r>
              <a:rPr lang="en-US" sz="2600" b="1" dirty="0"/>
              <a:t>over the last six years</a:t>
            </a:r>
            <a:r>
              <a:rPr lang="en-US" sz="2600" dirty="0"/>
              <a:t> provide </a:t>
            </a:r>
            <a:r>
              <a:rPr lang="en-US" sz="2600" dirty="0" err="1"/>
              <a:t>RowHammer</a:t>
            </a:r>
            <a:r>
              <a:rPr lang="en-US" sz="2600" dirty="0"/>
              <a:t> characterization data on real DRAM</a:t>
            </a:r>
          </a:p>
          <a:p>
            <a:pPr lvl="1"/>
            <a:endParaRPr lang="en-US" sz="2600" dirty="0"/>
          </a:p>
          <a:p>
            <a:pPr lvl="1"/>
            <a:r>
              <a:rPr lang="en-US" sz="2600" dirty="0"/>
              <a:t>However, there is </a:t>
            </a:r>
            <a:r>
              <a:rPr lang="en-US" sz="2600" b="1" dirty="0">
                <a:solidFill>
                  <a:srgbClr val="C00000"/>
                </a:solidFill>
              </a:rPr>
              <a:t>no comprehensive experimental study</a:t>
            </a:r>
            <a:r>
              <a:rPr lang="en-US" sz="2600" b="1" dirty="0"/>
              <a:t> </a:t>
            </a:r>
            <a:r>
              <a:rPr lang="en-US" sz="2600" dirty="0"/>
              <a:t>that demonstrates </a:t>
            </a:r>
            <a:r>
              <a:rPr lang="en-US" sz="2600" b="1" dirty="0">
                <a:solidFill>
                  <a:srgbClr val="C00000"/>
                </a:solidFill>
              </a:rPr>
              <a:t>how vulnerability scales </a:t>
            </a:r>
            <a:r>
              <a:rPr lang="en-US" sz="2600" dirty="0"/>
              <a:t>across DRAM types and technology node generations </a:t>
            </a:r>
          </a:p>
          <a:p>
            <a:pPr lvl="1"/>
            <a:endParaRPr lang="en-US" sz="2600" dirty="0"/>
          </a:p>
          <a:p>
            <a:pPr lvl="1"/>
            <a:r>
              <a:rPr lang="en-US" sz="2600" dirty="0"/>
              <a:t>It is </a:t>
            </a:r>
            <a:r>
              <a:rPr lang="en-US" sz="2600" b="1" dirty="0">
                <a:solidFill>
                  <a:srgbClr val="7030A0"/>
                </a:solidFill>
              </a:rPr>
              <a:t>unclear whether current mitigation mechanisms will remain viable</a:t>
            </a:r>
            <a:r>
              <a:rPr lang="en-US" sz="2600" b="1" dirty="0"/>
              <a:t> </a:t>
            </a:r>
            <a:r>
              <a:rPr lang="en-US" sz="2600" dirty="0"/>
              <a:t>for future DRAM chips that are likely to be more vulnerable to </a:t>
            </a:r>
            <a:r>
              <a:rPr lang="en-US" sz="2600" dirty="0" err="1"/>
              <a:t>RowHammer</a:t>
            </a:r>
            <a:endParaRPr lang="en-US" sz="2600" dirty="0"/>
          </a:p>
          <a:p>
            <a:pPr marL="0" indent="0">
              <a:buNone/>
            </a:pPr>
            <a:endParaRPr lang="en-US" dirty="0"/>
          </a:p>
        </p:txBody>
      </p:sp>
    </p:spTree>
    <p:extLst>
      <p:ext uri="{BB962C8B-B14F-4D97-AF65-F5344CB8AC3E}">
        <p14:creationId xmlns:p14="http://schemas.microsoft.com/office/powerpoint/2010/main" val="54223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Goal</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120958" y="1589650"/>
            <a:ext cx="9264957" cy="4654395"/>
          </a:xfrm>
        </p:spPr>
        <p:txBody>
          <a:bodyPr/>
          <a:lstStyle/>
          <a:p>
            <a:pPr marL="800100" lvl="1" indent="-342900">
              <a:spcBef>
                <a:spcPts val="400"/>
              </a:spcBef>
              <a:buFont typeface="+mj-lt"/>
              <a:buAutoNum type="arabicPeriod"/>
            </a:pPr>
            <a:r>
              <a:rPr lang="en-US" sz="2700" b="1" dirty="0"/>
              <a:t> </a:t>
            </a:r>
            <a:r>
              <a:rPr lang="en-US" sz="2700" b="1" dirty="0">
                <a:solidFill>
                  <a:srgbClr val="538234"/>
                </a:solidFill>
              </a:rPr>
              <a:t>Experimentally demonstrate </a:t>
            </a:r>
            <a:r>
              <a:rPr lang="en-US" sz="2700" dirty="0">
                <a:solidFill>
                  <a:srgbClr val="538234"/>
                </a:solidFill>
              </a:rPr>
              <a:t>how vulnerable modern DRAM chips are to </a:t>
            </a:r>
            <a:r>
              <a:rPr lang="en-US" sz="2700" dirty="0" err="1">
                <a:solidFill>
                  <a:srgbClr val="538234"/>
                </a:solidFill>
              </a:rPr>
              <a:t>RowHammer</a:t>
            </a:r>
            <a:r>
              <a:rPr lang="en-US" sz="2700" dirty="0">
                <a:solidFill>
                  <a:srgbClr val="538234"/>
                </a:solidFill>
              </a:rPr>
              <a:t> and </a:t>
            </a:r>
            <a:r>
              <a:rPr lang="en-US" sz="2700" b="1" dirty="0">
                <a:solidFill>
                  <a:srgbClr val="538234"/>
                </a:solidFill>
              </a:rPr>
              <a:t>predict how this vulnerability will scale</a:t>
            </a:r>
            <a:r>
              <a:rPr lang="en-US" sz="2700" dirty="0">
                <a:solidFill>
                  <a:srgbClr val="538234"/>
                </a:solidFill>
              </a:rPr>
              <a:t> going forward</a:t>
            </a:r>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r>
              <a:rPr lang="en-US" sz="2700" b="1" dirty="0"/>
              <a:t> </a:t>
            </a:r>
            <a:r>
              <a:rPr lang="en-US" sz="2700" dirty="0">
                <a:solidFill>
                  <a:schemeClr val="accent5">
                    <a:lumMod val="75000"/>
                  </a:schemeClr>
                </a:solidFill>
              </a:rPr>
              <a:t>Examine the viability of current mitigation mechanisms on </a:t>
            </a:r>
            <a:r>
              <a:rPr lang="en-US" sz="2700" b="1" dirty="0">
                <a:solidFill>
                  <a:schemeClr val="accent5">
                    <a:lumMod val="75000"/>
                  </a:schemeClr>
                </a:solidFill>
              </a:rPr>
              <a:t>more vulnerable chips</a:t>
            </a:r>
          </a:p>
          <a:p>
            <a:pPr marL="0" indent="0">
              <a:buNone/>
            </a:pPr>
            <a:endParaRPr lang="en-US" sz="2700" dirty="0"/>
          </a:p>
        </p:txBody>
      </p:sp>
    </p:spTree>
    <p:extLst>
      <p:ext uri="{BB962C8B-B14F-4D97-AF65-F5344CB8AC3E}">
        <p14:creationId xmlns:p14="http://schemas.microsoft.com/office/powerpoint/2010/main" val="3220733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11310D3-802B-5740-B771-FF18ED2F60C9}"/>
              </a:ext>
            </a:extLst>
          </p:cNvPr>
          <p:cNvSpPr/>
          <p:nvPr/>
        </p:nvSpPr>
        <p:spPr>
          <a:xfrm>
            <a:off x="170268" y="5457414"/>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0E74373-B320-2B4D-B0D3-4CE1CF71ED76}"/>
              </a:ext>
            </a:extLst>
          </p:cNvPr>
          <p:cNvSpPr/>
          <p:nvPr/>
        </p:nvSpPr>
        <p:spPr>
          <a:xfrm>
            <a:off x="170268" y="4805351"/>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D0E8991-2526-C947-93F5-092098004A42}"/>
              </a:ext>
            </a:extLst>
          </p:cNvPr>
          <p:cNvSpPr/>
          <p:nvPr/>
        </p:nvSpPr>
        <p:spPr>
          <a:xfrm>
            <a:off x="170268" y="4153288"/>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4C4A72-07F0-FE43-9881-6635F01D4D99}"/>
              </a:ext>
            </a:extLst>
          </p:cNvPr>
          <p:cNvSpPr/>
          <p:nvPr/>
        </p:nvSpPr>
        <p:spPr>
          <a:xfrm>
            <a:off x="170268" y="3501225"/>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D9D4F59-6D15-F142-908A-6410856B856B}"/>
              </a:ext>
            </a:extLst>
          </p:cNvPr>
          <p:cNvSpPr/>
          <p:nvPr/>
        </p:nvSpPr>
        <p:spPr>
          <a:xfrm>
            <a:off x="170268" y="2843101"/>
            <a:ext cx="8799068" cy="565625"/>
          </a:xfrm>
          <a:prstGeom prst="rect">
            <a:avLst/>
          </a:prstGeom>
          <a:solidFill>
            <a:srgbClr val="53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50C96A3-3C5E-5C45-AACF-2D9C4CA63681}"/>
              </a:ext>
            </a:extLst>
          </p:cNvPr>
          <p:cNvSpPr/>
          <p:nvPr/>
        </p:nvSpPr>
        <p:spPr>
          <a:xfrm>
            <a:off x="170268" y="2184977"/>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70268" y="854874"/>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a:t>Outline</a:t>
            </a:r>
          </a:p>
        </p:txBody>
      </p:sp>
      <p:sp>
        <p:nvSpPr>
          <p:cNvPr id="12" name="Rectangle 11">
            <a:extLst>
              <a:ext uri="{FF2B5EF4-FFF2-40B4-BE49-F238E27FC236}">
                <a16:creationId xmlns:a16="http://schemas.microsoft.com/office/drawing/2014/main" id="{8B74C625-6C44-824B-ABB0-43BC56560EF5}"/>
              </a:ext>
            </a:extLst>
          </p:cNvPr>
          <p:cNvSpPr/>
          <p:nvPr/>
        </p:nvSpPr>
        <p:spPr>
          <a:xfrm>
            <a:off x="170268" y="1526853"/>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lnSpc>
                <a:spcPct val="100000"/>
              </a:lnSpc>
              <a:spcBef>
                <a:spcPts val="1300"/>
              </a:spcBef>
              <a:buNone/>
            </a:pPr>
            <a:r>
              <a:rPr lang="en-US" sz="3200" dirty="0" err="1">
                <a:solidFill>
                  <a:schemeClr val="bg1"/>
                </a:solidFill>
              </a:rPr>
              <a:t>RowHammer</a:t>
            </a:r>
            <a:r>
              <a:rPr lang="en-US" sz="3200" dirty="0">
                <a:solidFill>
                  <a:schemeClr val="bg1"/>
                </a:solidFill>
              </a:rPr>
              <a:t> Introduction</a:t>
            </a:r>
          </a:p>
          <a:p>
            <a:pPr marL="0" indent="0">
              <a:lnSpc>
                <a:spcPct val="100000"/>
              </a:lnSpc>
              <a:spcBef>
                <a:spcPts val="1300"/>
              </a:spcBef>
              <a:buNone/>
            </a:pPr>
            <a:r>
              <a:rPr lang="en-US" sz="3200" dirty="0">
                <a:solidFill>
                  <a:schemeClr val="bg1"/>
                </a:solidFill>
              </a:rPr>
              <a:t>DRAM Background </a:t>
            </a:r>
          </a:p>
          <a:p>
            <a:pPr marL="0" indent="0">
              <a:lnSpc>
                <a:spcPct val="100000"/>
              </a:lnSpc>
              <a:spcBef>
                <a:spcPts val="1300"/>
              </a:spcBef>
              <a:buNone/>
            </a:pPr>
            <a:r>
              <a:rPr lang="en-US" sz="3200" dirty="0">
                <a:solidFill>
                  <a:schemeClr val="bg1"/>
                </a:solidFill>
              </a:rPr>
              <a:t>Motivation and Goal</a:t>
            </a:r>
          </a:p>
          <a:p>
            <a:pPr marL="0" indent="0">
              <a:lnSpc>
                <a:spcPct val="100000"/>
              </a:lnSpc>
              <a:spcBef>
                <a:spcPts val="1300"/>
              </a:spcBef>
              <a:buNone/>
            </a:pPr>
            <a:r>
              <a:rPr lang="en-US" sz="3200" dirty="0">
                <a:solidFill>
                  <a:schemeClr val="bg1"/>
                </a:solidFill>
              </a:rPr>
              <a:t>Experimental Methodology</a:t>
            </a:r>
          </a:p>
          <a:p>
            <a:pPr marL="0" indent="0">
              <a:lnSpc>
                <a:spcPct val="100000"/>
              </a:lnSpc>
              <a:spcBef>
                <a:spcPts val="1300"/>
              </a:spcBef>
              <a:buNone/>
            </a:pPr>
            <a:r>
              <a:rPr lang="en-US" sz="3200" dirty="0">
                <a:solidFill>
                  <a:schemeClr val="bg1"/>
                </a:solidFill>
              </a:rPr>
              <a:t>Characterization Results</a:t>
            </a:r>
          </a:p>
          <a:p>
            <a:pPr marL="0" indent="0">
              <a:lnSpc>
                <a:spcPct val="100000"/>
              </a:lnSpc>
              <a:spcBef>
                <a:spcPts val="1300"/>
              </a:spcBef>
              <a:buNone/>
            </a:pPr>
            <a:r>
              <a:rPr lang="en-US" sz="3200" dirty="0">
                <a:solidFill>
                  <a:schemeClr val="bg1"/>
                </a:solidFill>
              </a:rPr>
              <a:t>Evaluation of Mitigation Mechanisms</a:t>
            </a:r>
          </a:p>
          <a:p>
            <a:pPr marL="0" indent="0">
              <a:lnSpc>
                <a:spcPct val="100000"/>
              </a:lnSpc>
              <a:spcBef>
                <a:spcPts val="1300"/>
              </a:spcBef>
              <a:buNone/>
            </a:pPr>
            <a:r>
              <a:rPr lang="en-US" sz="3200" dirty="0" err="1">
                <a:solidFill>
                  <a:schemeClr val="bg1"/>
                </a:solidFill>
              </a:rPr>
              <a:t>RowHammer</a:t>
            </a:r>
            <a:r>
              <a:rPr lang="en-US" sz="3200" dirty="0">
                <a:solidFill>
                  <a:schemeClr val="bg1"/>
                </a:solidFill>
              </a:rPr>
              <a:t> Solutions Going Forward</a:t>
            </a:r>
            <a:endParaRPr lang="en-US" sz="2800" dirty="0">
              <a:solidFill>
                <a:schemeClr val="bg1"/>
              </a:solidFill>
            </a:endParaRPr>
          </a:p>
          <a:p>
            <a:pPr marL="0" indent="0">
              <a:lnSpc>
                <a:spcPct val="100000"/>
              </a:lnSpc>
              <a:spcBef>
                <a:spcPts val="1300"/>
              </a:spcBef>
              <a:buNone/>
            </a:pPr>
            <a:r>
              <a:rPr lang="en-US" sz="3200" dirty="0">
                <a:solidFill>
                  <a:schemeClr val="bg1"/>
                </a:solidFill>
              </a:rPr>
              <a:t>Conclusion</a:t>
            </a:r>
          </a:p>
        </p:txBody>
      </p:sp>
    </p:spTree>
    <p:extLst>
      <p:ext uri="{BB962C8B-B14F-4D97-AF65-F5344CB8AC3E}">
        <p14:creationId xmlns:p14="http://schemas.microsoft.com/office/powerpoint/2010/main" val="2338179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lvl="0">
              <a:lnSpc>
                <a:spcPct val="90000"/>
              </a:lnSpc>
              <a:spcBef>
                <a:spcPts val="400"/>
              </a:spcBef>
            </a:pPr>
            <a:r>
              <a:rPr lang="en-US" sz="2600" dirty="0">
                <a:latin typeface="Cambria" panose="02040503050406030204" pitchFamily="18" charset="0"/>
              </a:rPr>
              <a:t>Three separate testing infrastructures</a:t>
            </a:r>
          </a:p>
          <a:p>
            <a:pPr marL="365760" lvl="1" indent="-457200">
              <a:lnSpc>
                <a:spcPct val="90000"/>
              </a:lnSpc>
              <a:spcBef>
                <a:spcPts val="400"/>
              </a:spcBef>
              <a:buFont typeface="+mj-lt"/>
              <a:buAutoNum type="arabicPeriod"/>
            </a:pPr>
            <a:r>
              <a:rPr lang="en-US" sz="2400" b="1" dirty="0">
                <a:solidFill>
                  <a:srgbClr val="7030A0"/>
                </a:solidFill>
                <a:latin typeface="Cambria" panose="02040503050406030204" pitchFamily="18" charset="0"/>
              </a:rPr>
              <a:t>DDR3:</a:t>
            </a:r>
            <a:r>
              <a:rPr lang="en-US" sz="2400" dirty="0">
                <a:solidFill>
                  <a:srgbClr val="7030A0"/>
                </a:solidFill>
                <a:latin typeface="Cambria" panose="02040503050406030204" pitchFamily="18" charset="0"/>
              </a:rPr>
              <a:t> FPGA-based </a:t>
            </a:r>
            <a:r>
              <a:rPr lang="en-US" sz="2400" dirty="0" err="1">
                <a:solidFill>
                  <a:srgbClr val="7030A0"/>
                </a:solidFill>
                <a:latin typeface="Cambria" panose="02040503050406030204" pitchFamily="18" charset="0"/>
              </a:rPr>
              <a:t>SoftMC</a:t>
            </a:r>
            <a:r>
              <a:rPr lang="en-US" sz="2400" dirty="0">
                <a:solidFill>
                  <a:srgbClr val="7030A0"/>
                </a:solidFill>
                <a:latin typeface="Cambria" panose="02040503050406030204" pitchFamily="18" charset="0"/>
              </a:rPr>
              <a:t> [Hassan+, HPCA’17] </a:t>
            </a:r>
          </a:p>
          <a:p>
            <a:pPr marL="365760" lvl="2">
              <a:lnSpc>
                <a:spcPct val="90000"/>
              </a:lnSpc>
              <a:spcBef>
                <a:spcPts val="400"/>
              </a:spcBef>
            </a:pPr>
            <a:r>
              <a:rPr lang="en-US" sz="2400" dirty="0">
                <a:solidFill>
                  <a:srgbClr val="7030A0"/>
                </a:solidFill>
                <a:latin typeface="Cambria" panose="02040503050406030204" pitchFamily="18" charset="0"/>
              </a:rPr>
              <a:t>               (Xilinx ML605) </a:t>
            </a:r>
          </a:p>
          <a:p>
            <a:pPr marL="365760" lvl="1" indent="-457200">
              <a:lnSpc>
                <a:spcPct val="90000"/>
              </a:lnSpc>
              <a:spcBef>
                <a:spcPts val="400"/>
              </a:spcBef>
              <a:buFont typeface="+mj-lt"/>
              <a:buAutoNum type="arabicPeriod"/>
            </a:pPr>
            <a:r>
              <a:rPr lang="en-US" sz="2400" b="1" dirty="0">
                <a:solidFill>
                  <a:srgbClr val="C00000"/>
                </a:solidFill>
                <a:latin typeface="Cambria" panose="02040503050406030204" pitchFamily="18" charset="0"/>
              </a:rPr>
              <a:t>DDR4:</a:t>
            </a:r>
            <a:r>
              <a:rPr lang="en-US" sz="2400" dirty="0">
                <a:solidFill>
                  <a:srgbClr val="C00000"/>
                </a:solidFill>
                <a:latin typeface="Cambria" panose="02040503050406030204" pitchFamily="18" charset="0"/>
              </a:rPr>
              <a:t> FPGA-based </a:t>
            </a:r>
            <a:r>
              <a:rPr lang="en-US" sz="2400" dirty="0" err="1">
                <a:solidFill>
                  <a:srgbClr val="C00000"/>
                </a:solidFill>
                <a:latin typeface="Cambria" panose="02040503050406030204" pitchFamily="18" charset="0"/>
              </a:rPr>
              <a:t>SoftMC</a:t>
            </a:r>
            <a:r>
              <a:rPr lang="en-US" sz="2400" dirty="0">
                <a:solidFill>
                  <a:srgbClr val="C00000"/>
                </a:solidFill>
                <a:latin typeface="Cambria" panose="02040503050406030204" pitchFamily="18" charset="0"/>
              </a:rPr>
              <a:t> [Hassan+, HPCA’17] </a:t>
            </a:r>
          </a:p>
          <a:p>
            <a:pPr marL="365760" lvl="2">
              <a:lnSpc>
                <a:spcPct val="90000"/>
              </a:lnSpc>
              <a:spcBef>
                <a:spcPts val="400"/>
              </a:spcBef>
            </a:pPr>
            <a:r>
              <a:rPr lang="en-US" sz="2400" dirty="0">
                <a:solidFill>
                  <a:srgbClr val="C00000"/>
                </a:solidFill>
                <a:latin typeface="Cambria" panose="02040503050406030204" pitchFamily="18" charset="0"/>
              </a:rPr>
              <a:t>               (Xilinx </a:t>
            </a:r>
            <a:r>
              <a:rPr lang="en-US" sz="2400" dirty="0" err="1">
                <a:solidFill>
                  <a:srgbClr val="C00000"/>
                </a:solidFill>
                <a:latin typeface="Cambria" panose="02040503050406030204" pitchFamily="18" charset="0"/>
              </a:rPr>
              <a:t>Virtex</a:t>
            </a:r>
            <a:r>
              <a:rPr lang="en-US" sz="2400" dirty="0">
                <a:solidFill>
                  <a:srgbClr val="C00000"/>
                </a:solidFill>
                <a:latin typeface="Cambria" panose="02040503050406030204" pitchFamily="18" charset="0"/>
              </a:rPr>
              <a:t> </a:t>
            </a:r>
            <a:r>
              <a:rPr lang="en-US" sz="2400" dirty="0" err="1">
                <a:solidFill>
                  <a:srgbClr val="C00000"/>
                </a:solidFill>
                <a:latin typeface="Cambria" panose="02040503050406030204" pitchFamily="18" charset="0"/>
              </a:rPr>
              <a:t>UltraScale</a:t>
            </a:r>
            <a:r>
              <a:rPr lang="en-US" sz="2400" dirty="0">
                <a:solidFill>
                  <a:srgbClr val="C00000"/>
                </a:solidFill>
                <a:latin typeface="Cambria" panose="02040503050406030204" pitchFamily="18" charset="0"/>
              </a:rPr>
              <a:t> 95)</a:t>
            </a:r>
          </a:p>
          <a:p>
            <a:pPr marL="365760" lvl="1" indent="-457200">
              <a:lnSpc>
                <a:spcPct val="90000"/>
              </a:lnSpc>
              <a:spcBef>
                <a:spcPts val="400"/>
              </a:spcBef>
              <a:buFont typeface="+mj-lt"/>
              <a:buAutoNum type="arabicPeriod"/>
            </a:pPr>
            <a:r>
              <a:rPr lang="en-US" sz="2400" b="1" dirty="0">
                <a:solidFill>
                  <a:schemeClr val="accent6">
                    <a:lumMod val="75000"/>
                  </a:schemeClr>
                </a:solidFill>
                <a:latin typeface="Cambria" panose="02040503050406030204" pitchFamily="18" charset="0"/>
              </a:rPr>
              <a:t>LPDDR4:</a:t>
            </a:r>
            <a:r>
              <a:rPr lang="en-US" sz="2400" dirty="0">
                <a:solidFill>
                  <a:schemeClr val="accent6">
                    <a:lumMod val="75000"/>
                  </a:schemeClr>
                </a:solidFill>
                <a:latin typeface="Cambria" panose="02040503050406030204" pitchFamily="18" charset="0"/>
              </a:rPr>
              <a:t> In-house testing hardware for LPDDR4 chips</a:t>
            </a:r>
          </a:p>
          <a:p>
            <a:pPr lvl="1">
              <a:lnSpc>
                <a:spcPct val="90000"/>
              </a:lnSpc>
              <a:spcBef>
                <a:spcPts val="400"/>
              </a:spcBef>
            </a:pPr>
            <a:endParaRPr lang="en-US" sz="1100" dirty="0">
              <a:solidFill>
                <a:schemeClr val="accent6">
                  <a:lumMod val="75000"/>
                </a:schemeClr>
              </a:solidFill>
              <a:latin typeface="Cambria" panose="02040503050406030204" pitchFamily="18" charset="0"/>
            </a:endParaRPr>
          </a:p>
          <a:p>
            <a:pPr>
              <a:lnSpc>
                <a:spcPct val="90000"/>
              </a:lnSpc>
              <a:spcBef>
                <a:spcPts val="400"/>
              </a:spcBef>
            </a:pPr>
            <a:r>
              <a:rPr lang="en-US" sz="2600" dirty="0">
                <a:latin typeface="Cambria" panose="02040503050406030204" pitchFamily="18" charset="0"/>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r>
              <a:rPr lang="en-US" b="1" dirty="0">
                <a:latin typeface="Cambria" panose="02040503050406030204" pitchFamily="18" charset="0"/>
              </a:rPr>
              <a:t>DDR4 DRAM testing infrastructure</a:t>
            </a:r>
            <a:endParaRPr lang="en-US" dirty="0"/>
          </a:p>
        </p:txBody>
      </p:sp>
    </p:spTree>
    <p:extLst>
      <p:ext uri="{BB962C8B-B14F-4D97-AF65-F5344CB8AC3E}">
        <p14:creationId xmlns:p14="http://schemas.microsoft.com/office/powerpoint/2010/main" val="3028698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lvl="0">
              <a:lnSpc>
                <a:spcPct val="90000"/>
              </a:lnSpc>
              <a:spcBef>
                <a:spcPts val="400"/>
              </a:spcBef>
            </a:pPr>
            <a:r>
              <a:rPr lang="en-US" sz="2700" b="1" dirty="0">
                <a:latin typeface="Cambria" panose="02040503050406030204" pitchFamily="18" charset="0"/>
              </a:rPr>
              <a:t>1580</a:t>
            </a:r>
            <a:r>
              <a:rPr lang="en-US" sz="2700" dirty="0">
                <a:latin typeface="Cambria" panose="02040503050406030204" pitchFamily="18" charset="0"/>
              </a:rPr>
              <a:t> total DRAM chips tested from </a:t>
            </a:r>
            <a:r>
              <a:rPr lang="en-US" sz="2700" b="1" dirty="0">
                <a:latin typeface="Cambria" panose="02040503050406030204" pitchFamily="18" charset="0"/>
              </a:rPr>
              <a:t>300</a:t>
            </a:r>
            <a:r>
              <a:rPr lang="en-US" sz="2700" dirty="0">
                <a:latin typeface="Cambria" panose="02040503050406030204" pitchFamily="18" charset="0"/>
              </a:rPr>
              <a:t> DRAM modules</a:t>
            </a:r>
          </a:p>
          <a:p>
            <a:pPr marL="274320" lvl="0" indent="-274320">
              <a:lnSpc>
                <a:spcPct val="90000"/>
              </a:lnSpc>
              <a:spcBef>
                <a:spcPts val="400"/>
              </a:spcBef>
              <a:buFont typeface="Arial" panose="020B0604020202020204" pitchFamily="34" charset="0"/>
              <a:buChar char="•"/>
            </a:pPr>
            <a:r>
              <a:rPr lang="en-US" sz="2300" b="1" dirty="0">
                <a:solidFill>
                  <a:schemeClr val="accent2">
                    <a:lumMod val="75000"/>
                  </a:schemeClr>
                </a:solidFill>
                <a:latin typeface="Cambria" panose="02040503050406030204" pitchFamily="18" charset="0"/>
              </a:rPr>
              <a:t>Three</a:t>
            </a:r>
            <a:r>
              <a:rPr lang="en-US" sz="2300" dirty="0">
                <a:solidFill>
                  <a:schemeClr val="accent2">
                    <a:lumMod val="75000"/>
                  </a:schemeClr>
                </a:solidFill>
                <a:latin typeface="Cambria" panose="02040503050406030204" pitchFamily="18" charset="0"/>
              </a:rPr>
              <a:t> major DRAM manufacturers {A, B, C}</a:t>
            </a:r>
          </a:p>
          <a:p>
            <a:pPr marL="274320" lvl="0" indent="-274320">
              <a:lnSpc>
                <a:spcPct val="90000"/>
              </a:lnSpc>
              <a:buFont typeface="Arial" panose="020B0604020202020204" pitchFamily="34" charset="0"/>
              <a:buChar char="•"/>
            </a:pPr>
            <a:r>
              <a:rPr lang="en-US" sz="2300" b="1" dirty="0">
                <a:solidFill>
                  <a:schemeClr val="accent6">
                    <a:lumMod val="75000"/>
                  </a:schemeClr>
                </a:solidFill>
                <a:latin typeface="Cambria" panose="02040503050406030204" pitchFamily="18" charset="0"/>
              </a:rPr>
              <a:t>Three</a:t>
            </a:r>
            <a:r>
              <a:rPr lang="en-US" sz="2300" dirty="0">
                <a:solidFill>
                  <a:schemeClr val="accent6">
                    <a:lumMod val="75000"/>
                  </a:schemeClr>
                </a:solidFill>
                <a:latin typeface="Cambria" panose="02040503050406030204" pitchFamily="18" charset="0"/>
              </a:rPr>
              <a:t> DRAM </a:t>
            </a:r>
            <a:r>
              <a:rPr lang="en-US" sz="2300" i="1" dirty="0">
                <a:solidFill>
                  <a:schemeClr val="accent6">
                    <a:lumMod val="75000"/>
                  </a:schemeClr>
                </a:solidFill>
                <a:latin typeface="Cambria" panose="02040503050406030204" pitchFamily="18" charset="0"/>
              </a:rPr>
              <a:t>types </a:t>
            </a:r>
            <a:r>
              <a:rPr lang="en-US" sz="2300" dirty="0">
                <a:solidFill>
                  <a:schemeClr val="accent6">
                    <a:lumMod val="75000"/>
                  </a:schemeClr>
                </a:solidFill>
                <a:latin typeface="Cambria" panose="02040503050406030204" pitchFamily="18" charset="0"/>
              </a:rPr>
              <a:t>or</a:t>
            </a:r>
            <a:r>
              <a:rPr lang="en-US" sz="2300" i="1" dirty="0">
                <a:solidFill>
                  <a:schemeClr val="accent6">
                    <a:lumMod val="75000"/>
                  </a:schemeClr>
                </a:solidFill>
                <a:latin typeface="Cambria" panose="02040503050406030204" pitchFamily="18" charset="0"/>
              </a:rPr>
              <a:t> standards</a:t>
            </a:r>
            <a:r>
              <a:rPr lang="en-US" sz="2300" dirty="0">
                <a:solidFill>
                  <a:schemeClr val="accent6">
                    <a:lumMod val="75000"/>
                  </a:schemeClr>
                </a:solidFill>
                <a:latin typeface="Cambria" panose="02040503050406030204" pitchFamily="18" charset="0"/>
              </a:rPr>
              <a:t> {DDR3, DDR4, LPDDR4}</a:t>
            </a:r>
          </a:p>
          <a:p>
            <a:pPr marL="731520" lvl="1" indent="-274320">
              <a:lnSpc>
                <a:spcPct val="90000"/>
              </a:lnSpc>
              <a:buFont typeface="Arial" panose="020B0604020202020204" pitchFamily="34" charset="0"/>
              <a:buChar char="•"/>
            </a:pPr>
            <a:r>
              <a:rPr lang="en-US" dirty="0">
                <a:latin typeface="Cambria" panose="02040503050406030204" pitchFamily="18" charset="0"/>
              </a:rPr>
              <a:t>LPDDR4 chips we test implement on-die ECC</a:t>
            </a:r>
          </a:p>
          <a:p>
            <a:pPr marL="274320" lvl="0" indent="-274320">
              <a:lnSpc>
                <a:spcPct val="90000"/>
              </a:lnSpc>
              <a:buFont typeface="Arial" panose="020B0604020202020204" pitchFamily="34" charset="0"/>
              <a:buChar char="•"/>
            </a:pPr>
            <a:r>
              <a:rPr lang="en-US" sz="2300" b="1" dirty="0">
                <a:solidFill>
                  <a:schemeClr val="accent5">
                    <a:lumMod val="75000"/>
                  </a:schemeClr>
                </a:solidFill>
                <a:latin typeface="Cambria" panose="02040503050406030204" pitchFamily="18" charset="0"/>
              </a:rPr>
              <a:t>Two</a:t>
            </a:r>
            <a:r>
              <a:rPr lang="en-US" sz="2300" dirty="0">
                <a:solidFill>
                  <a:schemeClr val="accent5">
                    <a:lumMod val="75000"/>
                  </a:schemeClr>
                </a:solidFill>
                <a:latin typeface="Cambria" panose="02040503050406030204" pitchFamily="18" charset="0"/>
              </a:rPr>
              <a:t> technology nodes per DRAM type {old/new, 1x/1y}</a:t>
            </a:r>
          </a:p>
          <a:p>
            <a:pPr marL="731520" lvl="1" indent="-274320">
              <a:lnSpc>
                <a:spcPct val="90000"/>
              </a:lnSpc>
              <a:buFont typeface="Arial" panose="020B0604020202020204" pitchFamily="34" charset="0"/>
              <a:buChar char="•"/>
            </a:pPr>
            <a:r>
              <a:rPr lang="en-US" dirty="0">
                <a:latin typeface="Cambria" panose="02040503050406030204" pitchFamily="18" charset="0"/>
              </a:rPr>
              <a:t>Categorized based on manufacturing date, datasheet publication date, purchase date, and characterization results</a:t>
            </a:r>
          </a:p>
          <a:p>
            <a:pPr>
              <a:lnSpc>
                <a:spcPct val="90000"/>
              </a:lnSpc>
              <a:spcBef>
                <a:spcPts val="400"/>
              </a:spcBef>
            </a:pPr>
            <a:r>
              <a:rPr lang="en-US" sz="2300" b="1" dirty="0">
                <a:solidFill>
                  <a:srgbClr val="7030A0"/>
                </a:solidFill>
                <a:latin typeface="Cambria" panose="02040503050406030204" pitchFamily="18" charset="0"/>
              </a:rPr>
              <a:t>Type-node: </a:t>
            </a:r>
            <a:r>
              <a:rPr lang="en-US" sz="2300" dirty="0">
                <a:solidFill>
                  <a:srgbClr val="7030A0"/>
                </a:solidFill>
                <a:latin typeface="Cambria" panose="02040503050406030204" pitchFamily="18" charset="0"/>
              </a:rPr>
              <a:t>configuration describing a chip’s type and technology node generation: </a:t>
            </a:r>
            <a:r>
              <a:rPr lang="en-US" sz="2300" b="1" dirty="0">
                <a:solidFill>
                  <a:srgbClr val="7030A0"/>
                </a:solidFill>
                <a:latin typeface="Cambria" panose="02040503050406030204" pitchFamily="18" charset="0"/>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8716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a:t>Effective </a:t>
            </a:r>
            <a:r>
              <a:rPr lang="en-US" sz="3800" b="1" dirty="0" err="1"/>
              <a:t>RowHammer</a:t>
            </a:r>
            <a:r>
              <a:rPr lang="en-US" sz="3800" b="1" dirty="0"/>
              <a:t> Characterization </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20570" y="1042516"/>
            <a:ext cx="9123430" cy="5984931"/>
          </a:xfrm>
        </p:spPr>
        <p:txBody>
          <a:bodyPr/>
          <a:lstStyle/>
          <a:p>
            <a:pPr marL="0" indent="0">
              <a:buNone/>
            </a:pPr>
            <a:r>
              <a:rPr lang="en-US" sz="2600" dirty="0"/>
              <a:t>To characterize our DRAM chips at </a:t>
            </a:r>
            <a:r>
              <a:rPr lang="en-US" sz="2600" b="1" dirty="0"/>
              <a:t>worst-case</a:t>
            </a:r>
            <a:r>
              <a:rPr lang="en-US" sz="2600" dirty="0"/>
              <a:t> conditions, we:</a:t>
            </a:r>
          </a:p>
          <a:p>
            <a:pPr marL="0" indent="0">
              <a:buNone/>
            </a:pPr>
            <a:endParaRPr lang="en-US" sz="700" dirty="0"/>
          </a:p>
          <a:p>
            <a:pPr marL="457200" indent="-457200">
              <a:buFont typeface="+mj-lt"/>
              <a:buAutoNum type="arabicPeriod"/>
            </a:pPr>
            <a:r>
              <a:rPr lang="en-US" sz="2600" b="1" dirty="0">
                <a:solidFill>
                  <a:schemeClr val="accent6">
                    <a:lumMod val="75000"/>
                  </a:schemeClr>
                </a:solidFill>
              </a:rPr>
              <a:t>Prevent sources of interference during core test loop</a:t>
            </a:r>
          </a:p>
          <a:p>
            <a:pPr marL="365760" lvl="1"/>
            <a:r>
              <a:rPr lang="en-US" sz="2200" dirty="0"/>
              <a:t>We disable: </a:t>
            </a:r>
          </a:p>
          <a:p>
            <a:pPr marL="548640" lvl="2"/>
            <a:r>
              <a:rPr lang="en-US" sz="2000" b="1" dirty="0"/>
              <a:t>DRAM refresh</a:t>
            </a:r>
            <a:r>
              <a:rPr lang="en-US" sz="2000" dirty="0"/>
              <a:t>: to avoid refreshing victim row</a:t>
            </a:r>
          </a:p>
          <a:p>
            <a:pPr marL="548640" lvl="2"/>
            <a:r>
              <a:rPr lang="en-US" sz="2000" b="1" dirty="0"/>
              <a:t>DRAM calibration events</a:t>
            </a:r>
            <a:r>
              <a:rPr lang="en-US" sz="2000" dirty="0"/>
              <a:t>: to minimize variation in test timing</a:t>
            </a:r>
          </a:p>
          <a:p>
            <a:pPr marL="548640" lvl="2"/>
            <a:r>
              <a:rPr lang="en-US" sz="2000" b="1" dirty="0" err="1"/>
              <a:t>RowHammer</a:t>
            </a:r>
            <a:r>
              <a:rPr lang="en-US" sz="2000" b="1" dirty="0"/>
              <a:t> mitigation mechanisms</a:t>
            </a:r>
            <a:r>
              <a:rPr lang="en-US" sz="2000" dirty="0"/>
              <a:t>: to observe circuit-level effects </a:t>
            </a:r>
          </a:p>
          <a:p>
            <a:pPr marL="365760" lvl="1"/>
            <a:r>
              <a:rPr lang="en-US" sz="2200" dirty="0"/>
              <a:t>Test for </a:t>
            </a:r>
            <a:r>
              <a:rPr lang="en-US" sz="2200" b="1" dirty="0">
                <a:solidFill>
                  <a:srgbClr val="538234"/>
                </a:solidFill>
              </a:rPr>
              <a:t>less than refresh window (32ms) </a:t>
            </a:r>
            <a:r>
              <a:rPr lang="en-US" sz="2200" dirty="0"/>
              <a:t>to avoid retention failures</a:t>
            </a:r>
          </a:p>
          <a:p>
            <a:pPr marL="457200" lvl="1" indent="0">
              <a:buNone/>
            </a:pPr>
            <a:endParaRPr lang="en-US" sz="1400" dirty="0"/>
          </a:p>
          <a:p>
            <a:pPr marL="457200" indent="-457200">
              <a:buFont typeface="+mj-lt"/>
              <a:buAutoNum type="arabicPeriod"/>
            </a:pPr>
            <a:r>
              <a:rPr lang="en-US" sz="2600" b="1" dirty="0">
                <a:solidFill>
                  <a:schemeClr val="accent5">
                    <a:lumMod val="75000"/>
                  </a:schemeClr>
                </a:solidFill>
              </a:rPr>
              <a:t>Worst-case access sequence</a:t>
            </a:r>
          </a:p>
          <a:p>
            <a:pPr marL="91440" indent="0">
              <a:buNone/>
            </a:pPr>
            <a:r>
              <a:rPr lang="en-US" sz="2200" dirty="0"/>
              <a:t>- We use </a:t>
            </a:r>
            <a:r>
              <a:rPr lang="en-US" sz="2200" b="1" dirty="0">
                <a:solidFill>
                  <a:srgbClr val="C00000"/>
                </a:solidFill>
              </a:rPr>
              <a:t>worst-case</a:t>
            </a:r>
            <a:r>
              <a:rPr lang="en-US" sz="2200" b="1" dirty="0"/>
              <a:t> </a:t>
            </a:r>
            <a:r>
              <a:rPr lang="en-US" sz="2200" dirty="0"/>
              <a:t>access sequence based on prior works’ observations</a:t>
            </a:r>
          </a:p>
          <a:p>
            <a:pPr marL="91440" indent="0">
              <a:buNone/>
            </a:pPr>
            <a:r>
              <a:rPr lang="en-US" sz="2200" dirty="0"/>
              <a:t>- For each row, </a:t>
            </a:r>
            <a:r>
              <a:rPr lang="en-US" sz="2200" b="1" dirty="0">
                <a:solidFill>
                  <a:schemeClr val="accent5">
                    <a:lumMod val="75000"/>
                  </a:schemeClr>
                </a:solidFill>
              </a:rPr>
              <a:t>repeatedly access the two directly physically-adjacent rows as fast as possible </a:t>
            </a:r>
          </a:p>
          <a:p>
            <a:pPr marL="274320" indent="0">
              <a:buNone/>
            </a:pPr>
            <a:endParaRPr lang="en-US" sz="2100" b="1" dirty="0">
              <a:solidFill>
                <a:schemeClr val="accent5">
                  <a:lumMod val="75000"/>
                </a:schemeClr>
              </a:solidFill>
            </a:endParaRPr>
          </a:p>
          <a:p>
            <a:pPr marL="274320" indent="0" algn="ctr">
              <a:buNone/>
            </a:pPr>
            <a:r>
              <a:rPr lang="en-US" sz="2400" b="1" dirty="0">
                <a:solidFill>
                  <a:srgbClr val="7030A0"/>
                </a:solidFill>
              </a:rPr>
              <a:t>[More details in the paper]</a:t>
            </a:r>
            <a:endParaRPr lang="en-US" sz="2000" dirty="0">
              <a:solidFill>
                <a:srgbClr val="7030A0"/>
              </a:solidFill>
            </a:endParaRPr>
          </a:p>
          <a:p>
            <a:pPr marL="274320" indent="0">
              <a:buNone/>
            </a:pPr>
            <a:endParaRPr lang="en-US" sz="2400" dirty="0"/>
          </a:p>
          <a:p>
            <a:pPr marL="457200" lvl="1" indent="0">
              <a:buNone/>
            </a:pPr>
            <a:endParaRPr lang="en-US" sz="2000" dirty="0"/>
          </a:p>
        </p:txBody>
      </p:sp>
    </p:spTree>
    <p:extLst>
      <p:ext uri="{BB962C8B-B14F-4D97-AF65-F5344CB8AC3E}">
        <p14:creationId xmlns:p14="http://schemas.microsoft.com/office/powerpoint/2010/main" val="205351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dirty="0">
                <a:solidFill>
                  <a:prstClr val="black"/>
                </a:solidFill>
                <a:latin typeface="Cambria" panose="02040503050406030204" pitchFamily="18" charset="0"/>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algn="ctr"/>
              <a:r>
                <a:rPr lang="en-US" b="1" i="1" dirty="0">
                  <a:solidFill>
                    <a:srgbClr val="C00000"/>
                  </a:solidFill>
                  <a:latin typeface="Cambria" panose="02040503050406030204" pitchFamily="18" charset="0"/>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algn="ctr"/>
              <a:r>
                <a:rPr lang="en-US" b="1" i="1" dirty="0">
                  <a:solidFill>
                    <a:schemeClr val="accent2"/>
                  </a:solidFill>
                  <a:latin typeface="Cambria" panose="02040503050406030204" pitchFamily="18" charset="0"/>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algn="ctr"/>
              <a:r>
                <a:rPr lang="en-US" b="1" i="1" dirty="0">
                  <a:solidFill>
                    <a:schemeClr val="accent2"/>
                  </a:solidFill>
                  <a:latin typeface="Cambria" panose="02040503050406030204" pitchFamily="18" charset="0"/>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algn="ctr"/>
              <a:r>
                <a:rPr lang="en-US" b="1" i="1" dirty="0">
                  <a:solidFill>
                    <a:schemeClr val="accent2"/>
                  </a:solidFill>
                  <a:latin typeface="Cambria" panose="02040503050406030204" pitchFamily="18" charset="0"/>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algn="ctr"/>
            <a:r>
              <a:rPr lang="en-US" b="1" i="1" dirty="0">
                <a:solidFill>
                  <a:schemeClr val="accent2"/>
                </a:solidFill>
                <a:latin typeface="Cambria" panose="02040503050406030204" pitchFamily="18" charset="0"/>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algn="ctr"/>
            <a:r>
              <a:rPr lang="en-US" b="1" i="1" dirty="0">
                <a:solidFill>
                  <a:schemeClr val="accent2"/>
                </a:solidFill>
                <a:latin typeface="Cambria" panose="02040503050406030204" pitchFamily="18" charset="0"/>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algn="ctr"/>
            <a:r>
              <a:rPr lang="en-US" b="1" i="1" dirty="0">
                <a:solidFill>
                  <a:schemeClr val="accent2"/>
                </a:solidFill>
                <a:latin typeface="Cambria" panose="02040503050406030204" pitchFamily="18" charset="0"/>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algn="ctr"/>
            <a:r>
              <a:rPr lang="en-US" b="1" i="1" dirty="0">
                <a:solidFill>
                  <a:schemeClr val="accent2"/>
                </a:solidFill>
                <a:latin typeface="Cambria" panose="02040503050406030204" pitchFamily="18" charset="0"/>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algn="ctr"/>
            <a:r>
              <a:rPr lang="en-US" b="1" i="1" dirty="0">
                <a:solidFill>
                  <a:schemeClr val="accent2"/>
                </a:solidFill>
                <a:latin typeface="Cambria" panose="02040503050406030204" pitchFamily="18" charset="0"/>
              </a:rPr>
              <a:t>Row</a:t>
            </a:r>
          </a:p>
        </p:txBody>
      </p:sp>
      <p:grpSp>
        <p:nvGrpSpPr>
          <p:cNvPr id="73" name="Group 72">
            <a:extLst>
              <a:ext uri="{FF2B5EF4-FFF2-40B4-BE49-F238E27FC236}">
                <a16:creationId xmlns:a16="http://schemas.microsoft.com/office/drawing/2014/main" id="{5B1C33F2-95B1-CD41-8AEE-843FCDD0B87C}"/>
              </a:ext>
            </a:extLst>
          </p:cNvPr>
          <p:cNvGrpSpPr/>
          <p:nvPr/>
        </p:nvGrpSpPr>
        <p:grpSpPr>
          <a:xfrm>
            <a:off x="1333669" y="995665"/>
            <a:ext cx="6487433" cy="390381"/>
            <a:chOff x="2579675" y="4236288"/>
            <a:chExt cx="6487433" cy="390381"/>
          </a:xfrm>
        </p:grpSpPr>
        <p:sp>
          <p:nvSpPr>
            <p:cNvPr id="32" name="Rectangle 31">
              <a:extLst>
                <a:ext uri="{FF2B5EF4-FFF2-40B4-BE49-F238E27FC236}">
                  <a16:creationId xmlns:a16="http://schemas.microsoft.com/office/drawing/2014/main" id="{637BDC37-B33C-7248-A651-0C1924D7C1B4}"/>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0</a:t>
              </a:r>
            </a:p>
          </p:txBody>
        </p:sp>
        <p:sp>
          <p:nvSpPr>
            <p:cNvPr id="44" name="Rectangle 43">
              <a:extLst>
                <a:ext uri="{FF2B5EF4-FFF2-40B4-BE49-F238E27FC236}">
                  <a16:creationId xmlns:a16="http://schemas.microsoft.com/office/drawing/2014/main" id="{0A47B134-181E-F74C-8AFF-30D11752EDC4}"/>
                </a:ext>
              </a:extLst>
            </p:cNvPr>
            <p:cNvSpPr/>
            <p:nvPr/>
          </p:nvSpPr>
          <p:spPr>
            <a:xfrm>
              <a:off x="7156960" y="4257337"/>
              <a:ext cx="1728357" cy="369332"/>
            </a:xfrm>
            <a:prstGeom prst="rect">
              <a:avLst/>
            </a:prstGeom>
          </p:spPr>
          <p:txBody>
            <a:bodyPr wrap="none">
              <a:spAutoFit/>
            </a:bodyPr>
            <a:lstStyle/>
            <a:p>
              <a:pPr algn="ctr"/>
              <a:r>
                <a:rPr lang="en-US" b="1" i="1" dirty="0">
                  <a:solidFill>
                    <a:srgbClr val="C00000"/>
                  </a:solidFill>
                  <a:latin typeface="Cambria" panose="02040503050406030204" pitchFamily="18" charset="0"/>
                </a:rPr>
                <a:t>Aggressor Row</a:t>
              </a:r>
            </a:p>
          </p:txBody>
        </p:sp>
      </p:grpSp>
      <p:grpSp>
        <p:nvGrpSpPr>
          <p:cNvPr id="71" name="Group 70">
            <a:extLst>
              <a:ext uri="{FF2B5EF4-FFF2-40B4-BE49-F238E27FC236}">
                <a16:creationId xmlns:a16="http://schemas.microsoft.com/office/drawing/2014/main" id="{4ABC459C-9756-414F-8F48-0008864BA931}"/>
              </a:ext>
            </a:extLst>
          </p:cNvPr>
          <p:cNvGrpSpPr/>
          <p:nvPr/>
        </p:nvGrpSpPr>
        <p:grpSpPr>
          <a:xfrm>
            <a:off x="1330174" y="1770146"/>
            <a:ext cx="6487433" cy="393061"/>
            <a:chOff x="2576180" y="5010769"/>
            <a:chExt cx="6487433" cy="393061"/>
          </a:xfrm>
        </p:grpSpPr>
        <p:sp>
          <p:nvSpPr>
            <p:cNvPr id="35" name="Rectangle 34">
              <a:extLst>
                <a:ext uri="{FF2B5EF4-FFF2-40B4-BE49-F238E27FC236}">
                  <a16:creationId xmlns:a16="http://schemas.microsoft.com/office/drawing/2014/main" id="{06DE5322-12E0-A94B-B600-AA4AEBFDC5E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63" name="Rectangle 62">
              <a:extLst>
                <a:ext uri="{FF2B5EF4-FFF2-40B4-BE49-F238E27FC236}">
                  <a16:creationId xmlns:a16="http://schemas.microsoft.com/office/drawing/2014/main" id="{C6910900-0F59-6946-A274-151F5EF4A1DE}"/>
                </a:ext>
              </a:extLst>
            </p:cNvPr>
            <p:cNvSpPr/>
            <p:nvPr/>
          </p:nvSpPr>
          <p:spPr>
            <a:xfrm>
              <a:off x="7156960" y="5034498"/>
              <a:ext cx="1728357" cy="369332"/>
            </a:xfrm>
            <a:prstGeom prst="rect">
              <a:avLst/>
            </a:prstGeom>
          </p:spPr>
          <p:txBody>
            <a:bodyPr wrap="none">
              <a:spAutoFit/>
            </a:bodyPr>
            <a:lstStyle/>
            <a:p>
              <a:pPr algn="ctr"/>
              <a:r>
                <a:rPr lang="en-US" b="1" i="1" dirty="0">
                  <a:solidFill>
                    <a:srgbClr val="C00000"/>
                  </a:solidFill>
                  <a:latin typeface="Cambria" panose="02040503050406030204" pitchFamily="18" charset="0"/>
                </a:rPr>
                <a:t>Aggressor Row</a:t>
              </a:r>
            </a:p>
          </p:txBody>
        </p:sp>
      </p:grpSp>
      <p:grpSp>
        <p:nvGrpSpPr>
          <p:cNvPr id="72" name="Group 71">
            <a:extLst>
              <a:ext uri="{FF2B5EF4-FFF2-40B4-BE49-F238E27FC236}">
                <a16:creationId xmlns:a16="http://schemas.microsoft.com/office/drawing/2014/main" id="{0F653A50-A84B-CF40-9FA1-6C1910B2BC74}"/>
              </a:ext>
            </a:extLst>
          </p:cNvPr>
          <p:cNvGrpSpPr/>
          <p:nvPr/>
        </p:nvGrpSpPr>
        <p:grpSpPr>
          <a:xfrm>
            <a:off x="1333669" y="1384908"/>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algn="ctr"/>
              <a:r>
                <a:rPr lang="en-US" b="1" i="1" dirty="0">
                  <a:solidFill>
                    <a:srgbClr val="C00000"/>
                  </a:solidFill>
                  <a:latin typeface="Cambria" panose="02040503050406030204" pitchFamily="18" charset="0"/>
                </a:rPr>
                <a:t>Victim Row</a:t>
              </a:r>
            </a:p>
          </p:txBody>
        </p:sp>
      </p:grpSp>
      <p:sp>
        <p:nvSpPr>
          <p:cNvPr id="83" name="TextBox 82">
            <a:extLst>
              <a:ext uri="{FF2B5EF4-FFF2-40B4-BE49-F238E27FC236}">
                <a16:creationId xmlns:a16="http://schemas.microsoft.com/office/drawing/2014/main" id="{446FD2E6-177F-E449-875C-38F3F75E3DA8}"/>
              </a:ext>
            </a:extLst>
          </p:cNvPr>
          <p:cNvSpPr txBox="1"/>
          <p:nvPr/>
        </p:nvSpPr>
        <p:spPr>
          <a:xfrm>
            <a:off x="1332331" y="1337214"/>
            <a:ext cx="1447832" cy="461665"/>
          </a:xfrm>
          <a:prstGeom prst="rect">
            <a:avLst/>
          </a:prstGeom>
          <a:noFill/>
        </p:spPr>
        <p:txBody>
          <a:bodyPr wrap="none" rtlCol="0">
            <a:spAutoFit/>
          </a:bodyPr>
          <a:lstStyle/>
          <a:p>
            <a:r>
              <a:rPr lang="en-US" sz="2400" dirty="0">
                <a:latin typeface="Cambria" panose="02040503050406030204" pitchFamily="18" charset="0"/>
              </a:rPr>
              <a:t>REFRESH</a:t>
            </a:r>
          </a:p>
        </p:txBody>
      </p:sp>
      <p:sp>
        <p:nvSpPr>
          <p:cNvPr id="84" name="Rectangle 83">
            <a:extLst>
              <a:ext uri="{FF2B5EF4-FFF2-40B4-BE49-F238E27FC236}">
                <a16:creationId xmlns:a16="http://schemas.microsoft.com/office/drawing/2014/main" id="{F22DC205-6317-274C-9AE0-D53DE5ADA1D8}"/>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48165F56-504F-314F-B828-100A52D33A9F}"/>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E1316C79-CED4-CF4A-97EA-FDD15B2F8A54}"/>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7055612B-8F4C-EA4D-BDAC-E7CDF4750722}"/>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092AFC92-8B52-3A4B-80CB-93448CA31A44}"/>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9" name="Group 118">
            <a:extLst>
              <a:ext uri="{FF2B5EF4-FFF2-40B4-BE49-F238E27FC236}">
                <a16:creationId xmlns:a16="http://schemas.microsoft.com/office/drawing/2014/main" id="{F08FA1E8-FE35-474E-B9C0-F55FC98B3DF2}"/>
              </a:ext>
            </a:extLst>
          </p:cNvPr>
          <p:cNvGrpSpPr/>
          <p:nvPr/>
        </p:nvGrpSpPr>
        <p:grpSpPr>
          <a:xfrm>
            <a:off x="5191965" y="3557726"/>
            <a:ext cx="3659231" cy="1235281"/>
            <a:chOff x="5191965" y="3557726"/>
            <a:chExt cx="3659231" cy="1235281"/>
          </a:xfrm>
        </p:grpSpPr>
        <p:sp>
          <p:nvSpPr>
            <p:cNvPr id="106" name="TextBox 105">
              <a:extLst>
                <a:ext uri="{FF2B5EF4-FFF2-40B4-BE49-F238E27FC236}">
                  <a16:creationId xmlns:a16="http://schemas.microsoft.com/office/drawing/2014/main" id="{B0CB2E3D-1835-2F43-BE80-B4E9DE30C61C}"/>
                </a:ext>
              </a:extLst>
            </p:cNvPr>
            <p:cNvSpPr txBox="1"/>
            <p:nvPr/>
          </p:nvSpPr>
          <p:spPr>
            <a:xfrm>
              <a:off x="5698537" y="3557726"/>
              <a:ext cx="3152659" cy="830997"/>
            </a:xfrm>
            <a:prstGeom prst="rect">
              <a:avLst/>
            </a:prstGeom>
            <a:noFill/>
          </p:spPr>
          <p:txBody>
            <a:bodyPr wrap="square" rtlCol="0">
              <a:spAutoFit/>
            </a:bodyPr>
            <a:lstStyle/>
            <a:p>
              <a:r>
                <a:rPr lang="en-US" sz="1600" dirty="0">
                  <a:latin typeface="Cambria" panose="02040503050406030204" pitchFamily="18" charset="0"/>
                </a:rPr>
                <a:t>Disable refresh to </a:t>
              </a:r>
              <a:r>
                <a:rPr lang="en-US" sz="1600" b="1" dirty="0">
                  <a:solidFill>
                    <a:srgbClr val="538234"/>
                  </a:solidFill>
                  <a:latin typeface="Cambria" panose="02040503050406030204" pitchFamily="18" charset="0"/>
                </a:rPr>
                <a:t>prevent interruptions</a:t>
              </a:r>
              <a:r>
                <a:rPr lang="en-US" sz="1600" dirty="0">
                  <a:solidFill>
                    <a:srgbClr val="538234"/>
                  </a:solidFill>
                  <a:latin typeface="Cambria" panose="02040503050406030204" pitchFamily="18" charset="0"/>
                </a:rPr>
                <a:t> </a:t>
              </a:r>
              <a:r>
                <a:rPr lang="en-US" sz="1600" dirty="0">
                  <a:latin typeface="Cambria" panose="02040503050406030204" pitchFamily="18" charset="0"/>
                </a:rPr>
                <a:t>in the core loop of our test </a:t>
              </a:r>
              <a:r>
                <a:rPr lang="en-US" sz="1600" b="1" dirty="0">
                  <a:solidFill>
                    <a:schemeClr val="accent5">
                      <a:lumMod val="75000"/>
                    </a:schemeClr>
                  </a:solidFill>
                  <a:latin typeface="Cambria" panose="02040503050406030204" pitchFamily="18" charset="0"/>
                </a:rPr>
                <a:t>from refresh operations</a:t>
              </a:r>
            </a:p>
          </p:txBody>
        </p:sp>
        <p:cxnSp>
          <p:nvCxnSpPr>
            <p:cNvPr id="108" name="Straight Connector 107">
              <a:extLst>
                <a:ext uri="{FF2B5EF4-FFF2-40B4-BE49-F238E27FC236}">
                  <a16:creationId xmlns:a16="http://schemas.microsoft.com/office/drawing/2014/main" id="{555852D2-776F-E445-88AC-E89102D6D6F3}"/>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614F3D-4250-9847-8C97-139C68F70C25}"/>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D5A9498E-3C86-4A4F-880E-0FD3BD99DC54}"/>
              </a:ext>
            </a:extLst>
          </p:cNvPr>
          <p:cNvGrpSpPr/>
          <p:nvPr/>
        </p:nvGrpSpPr>
        <p:grpSpPr>
          <a:xfrm>
            <a:off x="5191965" y="4459490"/>
            <a:ext cx="3659231" cy="584775"/>
            <a:chOff x="5191965" y="4459490"/>
            <a:chExt cx="3659231" cy="584775"/>
          </a:xfrm>
        </p:grpSpPr>
        <p:sp>
          <p:nvSpPr>
            <p:cNvPr id="112" name="TextBox 111">
              <a:extLst>
                <a:ext uri="{FF2B5EF4-FFF2-40B4-BE49-F238E27FC236}">
                  <a16:creationId xmlns:a16="http://schemas.microsoft.com/office/drawing/2014/main" id="{3B0F324A-9022-1743-82F1-F3D5D8AE26C1}"/>
                </a:ext>
              </a:extLst>
            </p:cNvPr>
            <p:cNvSpPr txBox="1"/>
            <p:nvPr/>
          </p:nvSpPr>
          <p:spPr>
            <a:xfrm>
              <a:off x="5698537" y="4459490"/>
              <a:ext cx="3152659" cy="584775"/>
            </a:xfrm>
            <a:prstGeom prst="rect">
              <a:avLst/>
            </a:prstGeom>
            <a:noFill/>
          </p:spPr>
          <p:txBody>
            <a:bodyPr wrap="square" rtlCol="0">
              <a:spAutoFit/>
            </a:bodyPr>
            <a:lstStyle/>
            <a:p>
              <a:r>
                <a:rPr lang="en-US" sz="1600" dirty="0">
                  <a:latin typeface="Cambria" panose="02040503050406030204" pitchFamily="18" charset="0"/>
                </a:rPr>
                <a:t>Induce </a:t>
              </a:r>
              <a:r>
                <a:rPr lang="en-US" sz="1600" dirty="0" err="1">
                  <a:latin typeface="Cambria" panose="02040503050406030204" pitchFamily="18" charset="0"/>
                </a:rPr>
                <a:t>RowHammer</a:t>
              </a:r>
              <a:r>
                <a:rPr lang="en-US" sz="1600" dirty="0">
                  <a:latin typeface="Cambria" panose="02040503050406030204" pitchFamily="18" charset="0"/>
                </a:rPr>
                <a:t> bit flips on a </a:t>
              </a:r>
              <a:r>
                <a:rPr lang="en-US" sz="1600" b="1" dirty="0">
                  <a:solidFill>
                    <a:srgbClr val="538234"/>
                  </a:solidFill>
                  <a:latin typeface="Cambria" panose="02040503050406030204" pitchFamily="18" charset="0"/>
                </a:rPr>
                <a:t>fully charged row </a:t>
              </a:r>
            </a:p>
          </p:txBody>
        </p:sp>
        <p:cxnSp>
          <p:nvCxnSpPr>
            <p:cNvPr id="113" name="Straight Connector 112">
              <a:extLst>
                <a:ext uri="{FF2B5EF4-FFF2-40B4-BE49-F238E27FC236}">
                  <a16:creationId xmlns:a16="http://schemas.microsoft.com/office/drawing/2014/main" id="{71373DEB-8EAB-784A-956C-C69493051804}"/>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113CF7C-1DC6-804C-80F0-3740B426379B}"/>
                </a:ext>
              </a:extLst>
            </p:cNvPr>
            <p:cNvCxnSpPr>
              <a:cxnSpLocks/>
              <a:stCxn id="11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8" name="Rectangle 77">
            <a:extLst>
              <a:ext uri="{FF2B5EF4-FFF2-40B4-BE49-F238E27FC236}">
                <a16:creationId xmlns:a16="http://schemas.microsoft.com/office/drawing/2014/main" id="{2BE9A790-F817-5C4A-841F-F40B60F9B9C6}"/>
              </a:ext>
            </a:extLst>
          </p:cNvPr>
          <p:cNvSpPr/>
          <p:nvPr/>
        </p:nvSpPr>
        <p:spPr>
          <a:xfrm>
            <a:off x="461178" y="4050547"/>
            <a:ext cx="4734306" cy="222973"/>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41391EE7-C262-CF47-9CB2-75AC3FED7872}"/>
              </a:ext>
            </a:extLst>
          </p:cNvPr>
          <p:cNvSpPr/>
          <p:nvPr/>
        </p:nvSpPr>
        <p:spPr>
          <a:xfrm>
            <a:off x="461178" y="4275834"/>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8A26C90E-D85C-D44C-8235-49ACC7135232}"/>
              </a:ext>
            </a:extLst>
          </p:cNvPr>
          <p:cNvSpPr/>
          <p:nvPr/>
        </p:nvSpPr>
        <p:spPr>
          <a:xfrm>
            <a:off x="461178" y="4481552"/>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583C7D96-9F45-F64E-954E-67A08E17EF74}"/>
              </a:ext>
            </a:extLst>
          </p:cNvPr>
          <p:cNvSpPr/>
          <p:nvPr/>
        </p:nvSpPr>
        <p:spPr>
          <a:xfrm>
            <a:off x="461178" y="4687269"/>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6160AD7F-D4A6-FF43-813D-5FF29D84EC61}"/>
              </a:ext>
            </a:extLst>
          </p:cNvPr>
          <p:cNvSpPr/>
          <p:nvPr/>
        </p:nvSpPr>
        <p:spPr>
          <a:xfrm>
            <a:off x="461178" y="4892988"/>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3" name="Group 102">
            <a:extLst>
              <a:ext uri="{FF2B5EF4-FFF2-40B4-BE49-F238E27FC236}">
                <a16:creationId xmlns:a16="http://schemas.microsoft.com/office/drawing/2014/main" id="{ECCF8460-B476-3B48-B8F6-0C66831B1BF2}"/>
              </a:ext>
            </a:extLst>
          </p:cNvPr>
          <p:cNvGrpSpPr/>
          <p:nvPr/>
        </p:nvGrpSpPr>
        <p:grpSpPr>
          <a:xfrm>
            <a:off x="272721" y="3569590"/>
            <a:ext cx="4735266" cy="2908835"/>
            <a:chOff x="272721" y="3569590"/>
            <a:chExt cx="4735266" cy="2908835"/>
          </a:xfrm>
        </p:grpSpPr>
        <p:pic>
          <p:nvPicPr>
            <p:cNvPr id="3" name="Picture 2">
              <a:extLst>
                <a:ext uri="{FF2B5EF4-FFF2-40B4-BE49-F238E27FC236}">
                  <a16:creationId xmlns:a16="http://schemas.microsoft.com/office/drawing/2014/main" id="{3D414886-F330-6F40-AA82-36B73F990AC5}"/>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4" name="Picture 3">
              <a:extLst>
                <a:ext uri="{FF2B5EF4-FFF2-40B4-BE49-F238E27FC236}">
                  <a16:creationId xmlns:a16="http://schemas.microsoft.com/office/drawing/2014/main" id="{28C99194-788A-0B45-BC88-5636982A2B14}"/>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101" name="Picture 100">
              <a:extLst>
                <a:ext uri="{FF2B5EF4-FFF2-40B4-BE49-F238E27FC236}">
                  <a16:creationId xmlns:a16="http://schemas.microsoft.com/office/drawing/2014/main" id="{CA060ADB-013D-8745-93F3-A131EC9D9921}"/>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606200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104" grpId="0" animBg="1"/>
      <p:bldP spid="105" grpId="0" animBg="1"/>
      <p:bldP spid="78" grpId="0" animBg="1"/>
      <p:bldP spid="78" grpId="1" animBg="1"/>
      <p:bldP spid="79" grpId="0" animBg="1"/>
      <p:bldP spid="79" grpId="1" animBg="1"/>
      <p:bldP spid="80" grpId="0" animBg="1"/>
      <p:bldP spid="80" grpId="1" animBg="1"/>
      <p:bldP spid="81" grpId="0" animBg="1"/>
      <p:bldP spid="81" grpId="1" animBg="1"/>
      <p:bldP spid="8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dirty="0">
                <a:solidFill>
                  <a:prstClr val="black"/>
                </a:solidFill>
                <a:latin typeface="Cambria" panose="02040503050406030204" pitchFamily="18" charset="0"/>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algn="ctr"/>
              <a:r>
                <a:rPr lang="en-US" b="1" i="1" dirty="0">
                  <a:solidFill>
                    <a:srgbClr val="C00000"/>
                  </a:solidFill>
                  <a:latin typeface="Cambria" panose="02040503050406030204" pitchFamily="18" charset="0"/>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algn="ctr"/>
              <a:r>
                <a:rPr lang="en-US" b="1" i="1" dirty="0">
                  <a:solidFill>
                    <a:schemeClr val="accent2"/>
                  </a:solidFill>
                  <a:latin typeface="Cambria" panose="02040503050406030204" pitchFamily="18" charset="0"/>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algn="ctr"/>
              <a:r>
                <a:rPr lang="en-US" b="1" i="1" dirty="0">
                  <a:solidFill>
                    <a:schemeClr val="accent2"/>
                  </a:solidFill>
                  <a:latin typeface="Cambria" panose="02040503050406030204" pitchFamily="18" charset="0"/>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algn="ctr"/>
              <a:r>
                <a:rPr lang="en-US" b="1" i="1" dirty="0">
                  <a:solidFill>
                    <a:schemeClr val="accent2"/>
                  </a:solidFill>
                  <a:latin typeface="Cambria" panose="02040503050406030204" pitchFamily="18" charset="0"/>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algn="ctr"/>
            <a:r>
              <a:rPr lang="en-US" b="1" i="1" dirty="0">
                <a:solidFill>
                  <a:schemeClr val="accent2"/>
                </a:solidFill>
                <a:latin typeface="Cambria" panose="02040503050406030204" pitchFamily="18" charset="0"/>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algn="ctr"/>
            <a:r>
              <a:rPr lang="en-US" b="1" i="1" dirty="0">
                <a:solidFill>
                  <a:schemeClr val="accent2"/>
                </a:solidFill>
                <a:latin typeface="Cambria" panose="02040503050406030204" pitchFamily="18" charset="0"/>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algn="ctr"/>
            <a:r>
              <a:rPr lang="en-US" b="1" i="1" dirty="0">
                <a:solidFill>
                  <a:schemeClr val="accent2"/>
                </a:solidFill>
                <a:latin typeface="Cambria" panose="02040503050406030204" pitchFamily="18" charset="0"/>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algn="ctr"/>
            <a:r>
              <a:rPr lang="en-US" b="1" i="1" dirty="0">
                <a:solidFill>
                  <a:schemeClr val="accent2"/>
                </a:solidFill>
                <a:latin typeface="Cambria" panose="02040503050406030204" pitchFamily="18" charset="0"/>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algn="ctr"/>
            <a:r>
              <a:rPr lang="en-US" b="1" i="1" dirty="0">
                <a:solidFill>
                  <a:schemeClr val="accent2"/>
                </a:solidFill>
                <a:latin typeface="Cambria" panose="02040503050406030204" pitchFamily="18" charset="0"/>
              </a:rPr>
              <a:t>Row</a:t>
            </a:r>
          </a:p>
        </p:txBody>
      </p:sp>
      <p:grpSp>
        <p:nvGrpSpPr>
          <p:cNvPr id="72" name="Group 71">
            <a:extLst>
              <a:ext uri="{FF2B5EF4-FFF2-40B4-BE49-F238E27FC236}">
                <a16:creationId xmlns:a16="http://schemas.microsoft.com/office/drawing/2014/main" id="{0F653A50-A84B-CF40-9FA1-6C1910B2BC74}"/>
              </a:ext>
            </a:extLst>
          </p:cNvPr>
          <p:cNvGrpSpPr/>
          <p:nvPr/>
        </p:nvGrpSpPr>
        <p:grpSpPr>
          <a:xfrm>
            <a:off x="1340295" y="1378282"/>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algn="ctr"/>
              <a:r>
                <a:rPr lang="en-US" b="1" i="1" dirty="0">
                  <a:solidFill>
                    <a:srgbClr val="C00000"/>
                  </a:solidFill>
                  <a:latin typeface="Cambria" panose="02040503050406030204" pitchFamily="18" charset="0"/>
                </a:rPr>
                <a:t>Victim Row</a:t>
              </a:r>
            </a:p>
          </p:txBody>
        </p:sp>
      </p:grpSp>
      <p:grpSp>
        <p:nvGrpSpPr>
          <p:cNvPr id="137" name="Group 136">
            <a:extLst>
              <a:ext uri="{FF2B5EF4-FFF2-40B4-BE49-F238E27FC236}">
                <a16:creationId xmlns:a16="http://schemas.microsoft.com/office/drawing/2014/main" id="{C2B18E10-026A-F143-AF4F-727E400D80EC}"/>
              </a:ext>
            </a:extLst>
          </p:cNvPr>
          <p:cNvGrpSpPr/>
          <p:nvPr/>
        </p:nvGrpSpPr>
        <p:grpSpPr>
          <a:xfrm>
            <a:off x="1275731" y="1688791"/>
            <a:ext cx="6543055" cy="591494"/>
            <a:chOff x="1274552" y="1698288"/>
            <a:chExt cx="6543055" cy="591494"/>
          </a:xfrm>
        </p:grpSpPr>
        <p:grpSp>
          <p:nvGrpSpPr>
            <p:cNvPr id="138" name="Group 137">
              <a:extLst>
                <a:ext uri="{FF2B5EF4-FFF2-40B4-BE49-F238E27FC236}">
                  <a16:creationId xmlns:a16="http://schemas.microsoft.com/office/drawing/2014/main" id="{565DE66F-A46D-494E-A866-B346B115A539}"/>
                </a:ext>
              </a:extLst>
            </p:cNvPr>
            <p:cNvGrpSpPr/>
            <p:nvPr/>
          </p:nvGrpSpPr>
          <p:grpSpPr>
            <a:xfrm>
              <a:off x="1330174" y="1770146"/>
              <a:ext cx="6487433" cy="393061"/>
              <a:chOff x="2576180" y="5010769"/>
              <a:chExt cx="6487433" cy="393061"/>
            </a:xfrm>
          </p:grpSpPr>
          <p:sp>
            <p:nvSpPr>
              <p:cNvPr id="140" name="Rectangle 139">
                <a:extLst>
                  <a:ext uri="{FF2B5EF4-FFF2-40B4-BE49-F238E27FC236}">
                    <a16:creationId xmlns:a16="http://schemas.microsoft.com/office/drawing/2014/main" id="{C979B3F2-96C6-2340-BBEE-2834801CC4EB}"/>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141" name="Rectangle 140">
                <a:extLst>
                  <a:ext uri="{FF2B5EF4-FFF2-40B4-BE49-F238E27FC236}">
                    <a16:creationId xmlns:a16="http://schemas.microsoft.com/office/drawing/2014/main" id="{97642F84-A486-8447-BF1D-26522BB6C29B}"/>
                  </a:ext>
                </a:extLst>
              </p:cNvPr>
              <p:cNvSpPr/>
              <p:nvPr/>
            </p:nvSpPr>
            <p:spPr>
              <a:xfrm>
                <a:off x="7156960" y="5034498"/>
                <a:ext cx="1728357" cy="369332"/>
              </a:xfrm>
              <a:prstGeom prst="rect">
                <a:avLst/>
              </a:prstGeom>
            </p:spPr>
            <p:txBody>
              <a:bodyPr wrap="none">
                <a:spAutoFit/>
              </a:bodyPr>
              <a:lstStyle/>
              <a:p>
                <a:pPr algn="ctr"/>
                <a:r>
                  <a:rPr lang="en-US" b="1" i="1" dirty="0">
                    <a:solidFill>
                      <a:srgbClr val="C00000"/>
                    </a:solidFill>
                    <a:latin typeface="Cambria" panose="02040503050406030204" pitchFamily="18" charset="0"/>
                  </a:rPr>
                  <a:t>Aggressor Row</a:t>
                </a:r>
              </a:p>
            </p:txBody>
          </p:sp>
        </p:grpSp>
        <p:sp>
          <p:nvSpPr>
            <p:cNvPr id="139" name="Content Placeholder 2">
              <a:extLst>
                <a:ext uri="{FF2B5EF4-FFF2-40B4-BE49-F238E27FC236}">
                  <a16:creationId xmlns:a16="http://schemas.microsoft.com/office/drawing/2014/main" id="{8E87126D-AF28-634F-9CC1-F2982D086398}"/>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dirty="0">
                  <a:solidFill>
                    <a:srgbClr val="FF0000"/>
                  </a:solidFill>
                </a:rPr>
                <a:t>closed</a:t>
              </a:r>
            </a:p>
          </p:txBody>
        </p:sp>
      </p:grpSp>
      <p:grpSp>
        <p:nvGrpSpPr>
          <p:cNvPr id="142" name="Group 141">
            <a:extLst>
              <a:ext uri="{FF2B5EF4-FFF2-40B4-BE49-F238E27FC236}">
                <a16:creationId xmlns:a16="http://schemas.microsoft.com/office/drawing/2014/main" id="{B409E843-35F3-AF44-9C84-94F1FCD8EB4A}"/>
              </a:ext>
            </a:extLst>
          </p:cNvPr>
          <p:cNvGrpSpPr/>
          <p:nvPr/>
        </p:nvGrpSpPr>
        <p:grpSpPr>
          <a:xfrm>
            <a:off x="1150549" y="908843"/>
            <a:ext cx="6671732" cy="591494"/>
            <a:chOff x="1149370" y="918340"/>
            <a:chExt cx="6671732" cy="591494"/>
          </a:xfrm>
        </p:grpSpPr>
        <p:grpSp>
          <p:nvGrpSpPr>
            <p:cNvPr id="143" name="Group 142">
              <a:extLst>
                <a:ext uri="{FF2B5EF4-FFF2-40B4-BE49-F238E27FC236}">
                  <a16:creationId xmlns:a16="http://schemas.microsoft.com/office/drawing/2014/main" id="{FCB765EC-122B-6545-BEA9-E2BC0F4AE9C6}"/>
                </a:ext>
              </a:extLst>
            </p:cNvPr>
            <p:cNvGrpSpPr/>
            <p:nvPr/>
          </p:nvGrpSpPr>
          <p:grpSpPr>
            <a:xfrm>
              <a:off x="1333669" y="995665"/>
              <a:ext cx="6487433" cy="390381"/>
              <a:chOff x="2579675" y="4236288"/>
              <a:chExt cx="6487433" cy="390381"/>
            </a:xfrm>
          </p:grpSpPr>
          <p:sp>
            <p:nvSpPr>
              <p:cNvPr id="145" name="Rectangle 144">
                <a:extLst>
                  <a:ext uri="{FF2B5EF4-FFF2-40B4-BE49-F238E27FC236}">
                    <a16:creationId xmlns:a16="http://schemas.microsoft.com/office/drawing/2014/main" id="{DC869B13-8690-5347-8E9E-BC543AECD3E9}"/>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0</a:t>
                </a:r>
              </a:p>
            </p:txBody>
          </p:sp>
          <p:sp>
            <p:nvSpPr>
              <p:cNvPr id="146" name="Rectangle 145">
                <a:extLst>
                  <a:ext uri="{FF2B5EF4-FFF2-40B4-BE49-F238E27FC236}">
                    <a16:creationId xmlns:a16="http://schemas.microsoft.com/office/drawing/2014/main" id="{F182E062-397A-3344-9039-E6261CA99420}"/>
                  </a:ext>
                </a:extLst>
              </p:cNvPr>
              <p:cNvSpPr/>
              <p:nvPr/>
            </p:nvSpPr>
            <p:spPr>
              <a:xfrm>
                <a:off x="7156960" y="4257337"/>
                <a:ext cx="1728357" cy="369332"/>
              </a:xfrm>
              <a:prstGeom prst="rect">
                <a:avLst/>
              </a:prstGeom>
            </p:spPr>
            <p:txBody>
              <a:bodyPr wrap="none">
                <a:spAutoFit/>
              </a:bodyPr>
              <a:lstStyle/>
              <a:p>
                <a:pPr algn="ctr"/>
                <a:r>
                  <a:rPr lang="en-US" b="1" i="1" dirty="0">
                    <a:solidFill>
                      <a:srgbClr val="C00000"/>
                    </a:solidFill>
                    <a:latin typeface="Cambria" panose="02040503050406030204" pitchFamily="18" charset="0"/>
                  </a:rPr>
                  <a:t>Aggressor Row</a:t>
                </a:r>
              </a:p>
            </p:txBody>
          </p:sp>
        </p:grpSp>
        <p:sp>
          <p:nvSpPr>
            <p:cNvPr id="144" name="Content Placeholder 2">
              <a:extLst>
                <a:ext uri="{FF2B5EF4-FFF2-40B4-BE49-F238E27FC236}">
                  <a16:creationId xmlns:a16="http://schemas.microsoft.com/office/drawing/2014/main" id="{84351D9C-3E6B-3C46-B7D8-1F90B964132E}"/>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dirty="0">
                  <a:solidFill>
                    <a:schemeClr val="accent6">
                      <a:lumMod val="50000"/>
                    </a:schemeClr>
                  </a:solidFill>
                </a:rPr>
                <a:t>open</a:t>
              </a:r>
            </a:p>
          </p:txBody>
        </p:sp>
      </p:grpSp>
      <p:grpSp>
        <p:nvGrpSpPr>
          <p:cNvPr id="157" name="Group 156">
            <a:extLst>
              <a:ext uri="{FF2B5EF4-FFF2-40B4-BE49-F238E27FC236}">
                <a16:creationId xmlns:a16="http://schemas.microsoft.com/office/drawing/2014/main" id="{DE6A9BC0-6B96-064A-B445-B90E19BB2227}"/>
              </a:ext>
            </a:extLst>
          </p:cNvPr>
          <p:cNvGrpSpPr/>
          <p:nvPr/>
        </p:nvGrpSpPr>
        <p:grpSpPr>
          <a:xfrm>
            <a:off x="1275731" y="914574"/>
            <a:ext cx="6543055" cy="591494"/>
            <a:chOff x="1274552" y="1698288"/>
            <a:chExt cx="6543055" cy="591494"/>
          </a:xfrm>
        </p:grpSpPr>
        <p:grpSp>
          <p:nvGrpSpPr>
            <p:cNvPr id="158" name="Group 157">
              <a:extLst>
                <a:ext uri="{FF2B5EF4-FFF2-40B4-BE49-F238E27FC236}">
                  <a16:creationId xmlns:a16="http://schemas.microsoft.com/office/drawing/2014/main" id="{C54CA999-0948-D941-9D38-F8C7F0482903}"/>
                </a:ext>
              </a:extLst>
            </p:cNvPr>
            <p:cNvGrpSpPr/>
            <p:nvPr/>
          </p:nvGrpSpPr>
          <p:grpSpPr>
            <a:xfrm>
              <a:off x="1330174" y="1770146"/>
              <a:ext cx="6487433" cy="393061"/>
              <a:chOff x="2576180" y="5010769"/>
              <a:chExt cx="6487433" cy="393061"/>
            </a:xfrm>
          </p:grpSpPr>
          <p:sp>
            <p:nvSpPr>
              <p:cNvPr id="160" name="Rectangle 159">
                <a:extLst>
                  <a:ext uri="{FF2B5EF4-FFF2-40B4-BE49-F238E27FC236}">
                    <a16:creationId xmlns:a16="http://schemas.microsoft.com/office/drawing/2014/main" id="{957F4AA4-DC27-3B4D-BA31-E1F50D7BEBC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0</a:t>
                </a:r>
              </a:p>
            </p:txBody>
          </p:sp>
          <p:sp>
            <p:nvSpPr>
              <p:cNvPr id="161" name="Rectangle 160">
                <a:extLst>
                  <a:ext uri="{FF2B5EF4-FFF2-40B4-BE49-F238E27FC236}">
                    <a16:creationId xmlns:a16="http://schemas.microsoft.com/office/drawing/2014/main" id="{772D8EB8-805C-0143-8490-E15387494C23}"/>
                  </a:ext>
                </a:extLst>
              </p:cNvPr>
              <p:cNvSpPr/>
              <p:nvPr/>
            </p:nvSpPr>
            <p:spPr>
              <a:xfrm>
                <a:off x="7156960" y="5034498"/>
                <a:ext cx="1728357" cy="369332"/>
              </a:xfrm>
              <a:prstGeom prst="rect">
                <a:avLst/>
              </a:prstGeom>
            </p:spPr>
            <p:txBody>
              <a:bodyPr wrap="none">
                <a:spAutoFit/>
              </a:bodyPr>
              <a:lstStyle/>
              <a:p>
                <a:pPr algn="ctr"/>
                <a:r>
                  <a:rPr lang="en-US" b="1" i="1" dirty="0">
                    <a:solidFill>
                      <a:srgbClr val="C00000"/>
                    </a:solidFill>
                    <a:latin typeface="Cambria" panose="02040503050406030204" pitchFamily="18" charset="0"/>
                  </a:rPr>
                  <a:t>Aggressor Row</a:t>
                </a:r>
              </a:p>
            </p:txBody>
          </p:sp>
        </p:grpSp>
        <p:sp>
          <p:nvSpPr>
            <p:cNvPr id="159" name="Content Placeholder 2">
              <a:extLst>
                <a:ext uri="{FF2B5EF4-FFF2-40B4-BE49-F238E27FC236}">
                  <a16:creationId xmlns:a16="http://schemas.microsoft.com/office/drawing/2014/main" id="{9CE8034A-0C91-064D-8BBF-956202115742}"/>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dirty="0">
                  <a:solidFill>
                    <a:srgbClr val="FF0000"/>
                  </a:solidFill>
                </a:rPr>
                <a:t>closed</a:t>
              </a:r>
            </a:p>
          </p:txBody>
        </p:sp>
      </p:grpSp>
      <p:grpSp>
        <p:nvGrpSpPr>
          <p:cNvPr id="162" name="Group 161">
            <a:extLst>
              <a:ext uri="{FF2B5EF4-FFF2-40B4-BE49-F238E27FC236}">
                <a16:creationId xmlns:a16="http://schemas.microsoft.com/office/drawing/2014/main" id="{947E54B3-6860-544F-8AE1-1CD6655F6969}"/>
              </a:ext>
            </a:extLst>
          </p:cNvPr>
          <p:cNvGrpSpPr/>
          <p:nvPr/>
        </p:nvGrpSpPr>
        <p:grpSpPr>
          <a:xfrm>
            <a:off x="1147053" y="1678661"/>
            <a:ext cx="6671732" cy="591494"/>
            <a:chOff x="1149370" y="918340"/>
            <a:chExt cx="6671732" cy="591494"/>
          </a:xfrm>
        </p:grpSpPr>
        <p:grpSp>
          <p:nvGrpSpPr>
            <p:cNvPr id="163" name="Group 162">
              <a:extLst>
                <a:ext uri="{FF2B5EF4-FFF2-40B4-BE49-F238E27FC236}">
                  <a16:creationId xmlns:a16="http://schemas.microsoft.com/office/drawing/2014/main" id="{B8F7C9C8-9274-2147-9490-194C10D5BF82}"/>
                </a:ext>
              </a:extLst>
            </p:cNvPr>
            <p:cNvGrpSpPr/>
            <p:nvPr/>
          </p:nvGrpSpPr>
          <p:grpSpPr>
            <a:xfrm>
              <a:off x="1333669" y="995665"/>
              <a:ext cx="6487433" cy="390381"/>
              <a:chOff x="2579675" y="4236288"/>
              <a:chExt cx="6487433" cy="390381"/>
            </a:xfrm>
          </p:grpSpPr>
          <p:sp>
            <p:nvSpPr>
              <p:cNvPr id="165" name="Rectangle 164">
                <a:extLst>
                  <a:ext uri="{FF2B5EF4-FFF2-40B4-BE49-F238E27FC236}">
                    <a16:creationId xmlns:a16="http://schemas.microsoft.com/office/drawing/2014/main" id="{8F6DEA72-E58E-1B48-8F3E-1AA703E3EAEA}"/>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166" name="Rectangle 165">
                <a:extLst>
                  <a:ext uri="{FF2B5EF4-FFF2-40B4-BE49-F238E27FC236}">
                    <a16:creationId xmlns:a16="http://schemas.microsoft.com/office/drawing/2014/main" id="{28FBDF18-FDCB-904C-92EB-1035804E5E65}"/>
                  </a:ext>
                </a:extLst>
              </p:cNvPr>
              <p:cNvSpPr/>
              <p:nvPr/>
            </p:nvSpPr>
            <p:spPr>
              <a:xfrm>
                <a:off x="7156960" y="4257337"/>
                <a:ext cx="1728357" cy="369332"/>
              </a:xfrm>
              <a:prstGeom prst="rect">
                <a:avLst/>
              </a:prstGeom>
            </p:spPr>
            <p:txBody>
              <a:bodyPr wrap="none">
                <a:spAutoFit/>
              </a:bodyPr>
              <a:lstStyle/>
              <a:p>
                <a:pPr algn="ctr"/>
                <a:r>
                  <a:rPr lang="en-US" b="1" i="1" dirty="0">
                    <a:solidFill>
                      <a:srgbClr val="C00000"/>
                    </a:solidFill>
                    <a:latin typeface="Cambria" panose="02040503050406030204" pitchFamily="18" charset="0"/>
                  </a:rPr>
                  <a:t>Aggressor Row</a:t>
                </a:r>
              </a:p>
            </p:txBody>
          </p:sp>
        </p:grpSp>
        <p:sp>
          <p:nvSpPr>
            <p:cNvPr id="164" name="Content Placeholder 2">
              <a:extLst>
                <a:ext uri="{FF2B5EF4-FFF2-40B4-BE49-F238E27FC236}">
                  <a16:creationId xmlns:a16="http://schemas.microsoft.com/office/drawing/2014/main" id="{D08167E0-E12A-B24F-9AED-99F1B8BF64B2}"/>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dirty="0">
                  <a:solidFill>
                    <a:schemeClr val="accent6">
                      <a:lumMod val="50000"/>
                    </a:schemeClr>
                  </a:solidFill>
                </a:rPr>
                <a:t>open</a:t>
              </a:r>
            </a:p>
          </p:txBody>
        </p:sp>
      </p:grpSp>
      <p:grpSp>
        <p:nvGrpSpPr>
          <p:cNvPr id="167" name="Group 166">
            <a:extLst>
              <a:ext uri="{FF2B5EF4-FFF2-40B4-BE49-F238E27FC236}">
                <a16:creationId xmlns:a16="http://schemas.microsoft.com/office/drawing/2014/main" id="{F3C0E0D4-ABCB-7549-B388-88ED6BB8190A}"/>
              </a:ext>
            </a:extLst>
          </p:cNvPr>
          <p:cNvGrpSpPr/>
          <p:nvPr/>
        </p:nvGrpSpPr>
        <p:grpSpPr>
          <a:xfrm>
            <a:off x="1327043" y="1371919"/>
            <a:ext cx="6487433" cy="390381"/>
            <a:chOff x="2579675" y="4236288"/>
            <a:chExt cx="6487433" cy="390381"/>
          </a:xfrm>
        </p:grpSpPr>
        <p:sp>
          <p:nvSpPr>
            <p:cNvPr id="168" name="Rectangle 167">
              <a:extLst>
                <a:ext uri="{FF2B5EF4-FFF2-40B4-BE49-F238E27FC236}">
                  <a16:creationId xmlns:a16="http://schemas.microsoft.com/office/drawing/2014/main" id="{B883E02C-B483-8A4A-B0CE-59EBB3AA32B5}"/>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1</a:t>
              </a:r>
            </a:p>
          </p:txBody>
        </p:sp>
        <p:sp>
          <p:nvSpPr>
            <p:cNvPr id="169" name="Rectangle 168">
              <a:extLst>
                <a:ext uri="{FF2B5EF4-FFF2-40B4-BE49-F238E27FC236}">
                  <a16:creationId xmlns:a16="http://schemas.microsoft.com/office/drawing/2014/main" id="{E56A4E7B-B668-BE49-ACCA-DE7BA96C6218}"/>
                </a:ext>
              </a:extLst>
            </p:cNvPr>
            <p:cNvSpPr/>
            <p:nvPr/>
          </p:nvSpPr>
          <p:spPr>
            <a:xfrm>
              <a:off x="7156960" y="4257337"/>
              <a:ext cx="1728357" cy="369332"/>
            </a:xfrm>
            <a:prstGeom prst="rect">
              <a:avLst/>
            </a:prstGeom>
          </p:spPr>
          <p:txBody>
            <a:bodyPr wrap="none">
              <a:spAutoFit/>
            </a:bodyPr>
            <a:lstStyle/>
            <a:p>
              <a:pPr algn="ctr"/>
              <a:r>
                <a:rPr lang="en-US" b="1" i="1" dirty="0">
                  <a:solidFill>
                    <a:srgbClr val="C00000"/>
                  </a:solidFill>
                  <a:latin typeface="Cambria" panose="02040503050406030204" pitchFamily="18" charset="0"/>
                </a:rPr>
                <a:t>Aggressor Row</a:t>
              </a:r>
            </a:p>
          </p:txBody>
        </p:sp>
      </p:grpSp>
      <p:grpSp>
        <p:nvGrpSpPr>
          <p:cNvPr id="170" name="Group 169">
            <a:extLst>
              <a:ext uri="{FF2B5EF4-FFF2-40B4-BE49-F238E27FC236}">
                <a16:creationId xmlns:a16="http://schemas.microsoft.com/office/drawing/2014/main" id="{68C0ED66-45F6-804A-9F48-5127A5F543E6}"/>
              </a:ext>
            </a:extLst>
          </p:cNvPr>
          <p:cNvGrpSpPr/>
          <p:nvPr/>
        </p:nvGrpSpPr>
        <p:grpSpPr>
          <a:xfrm>
            <a:off x="1323548" y="2146400"/>
            <a:ext cx="6487433" cy="393061"/>
            <a:chOff x="2576180" y="5010769"/>
            <a:chExt cx="6487433" cy="393061"/>
          </a:xfrm>
        </p:grpSpPr>
        <p:sp>
          <p:nvSpPr>
            <p:cNvPr id="171" name="Rectangle 170">
              <a:extLst>
                <a:ext uri="{FF2B5EF4-FFF2-40B4-BE49-F238E27FC236}">
                  <a16:creationId xmlns:a16="http://schemas.microsoft.com/office/drawing/2014/main" id="{BBE357B6-0731-FF43-82C9-7892605B30B8}"/>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3</a:t>
              </a:r>
            </a:p>
          </p:txBody>
        </p:sp>
        <p:sp>
          <p:nvSpPr>
            <p:cNvPr id="172" name="Rectangle 171">
              <a:extLst>
                <a:ext uri="{FF2B5EF4-FFF2-40B4-BE49-F238E27FC236}">
                  <a16:creationId xmlns:a16="http://schemas.microsoft.com/office/drawing/2014/main" id="{7908386C-000D-DD41-876F-D85FB70B00C6}"/>
                </a:ext>
              </a:extLst>
            </p:cNvPr>
            <p:cNvSpPr/>
            <p:nvPr/>
          </p:nvSpPr>
          <p:spPr>
            <a:xfrm>
              <a:off x="7156960" y="5034498"/>
              <a:ext cx="1728357" cy="369332"/>
            </a:xfrm>
            <a:prstGeom prst="rect">
              <a:avLst/>
            </a:prstGeom>
          </p:spPr>
          <p:txBody>
            <a:bodyPr wrap="none">
              <a:spAutoFit/>
            </a:bodyPr>
            <a:lstStyle/>
            <a:p>
              <a:pPr algn="ctr"/>
              <a:r>
                <a:rPr lang="en-US" b="1" i="1" dirty="0">
                  <a:solidFill>
                    <a:srgbClr val="C00000"/>
                  </a:solidFill>
                  <a:latin typeface="Cambria" panose="02040503050406030204" pitchFamily="18" charset="0"/>
                </a:rPr>
                <a:t>Aggressor Row</a:t>
              </a:r>
            </a:p>
          </p:txBody>
        </p:sp>
      </p:grpSp>
      <p:grpSp>
        <p:nvGrpSpPr>
          <p:cNvPr id="173" name="Group 172">
            <a:extLst>
              <a:ext uri="{FF2B5EF4-FFF2-40B4-BE49-F238E27FC236}">
                <a16:creationId xmlns:a16="http://schemas.microsoft.com/office/drawing/2014/main" id="{1B497FD0-E8A9-BD4E-B15C-027BEA987798}"/>
              </a:ext>
            </a:extLst>
          </p:cNvPr>
          <p:cNvGrpSpPr/>
          <p:nvPr/>
        </p:nvGrpSpPr>
        <p:grpSpPr>
          <a:xfrm>
            <a:off x="1327043" y="1761162"/>
            <a:ext cx="6487433" cy="413433"/>
            <a:chOff x="2579675" y="4625531"/>
            <a:chExt cx="6487433" cy="413433"/>
          </a:xfrm>
        </p:grpSpPr>
        <p:sp>
          <p:nvSpPr>
            <p:cNvPr id="174" name="Rectangle 173">
              <a:extLst>
                <a:ext uri="{FF2B5EF4-FFF2-40B4-BE49-F238E27FC236}">
                  <a16:creationId xmlns:a16="http://schemas.microsoft.com/office/drawing/2014/main" id="{18237B0F-C3BC-6C4A-AA75-89A69EA16539}"/>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175" name="Rectangle 174">
              <a:extLst>
                <a:ext uri="{FF2B5EF4-FFF2-40B4-BE49-F238E27FC236}">
                  <a16:creationId xmlns:a16="http://schemas.microsoft.com/office/drawing/2014/main" id="{AE4301BB-B0CD-6B48-B5D0-8A556F7A8242}"/>
                </a:ext>
              </a:extLst>
            </p:cNvPr>
            <p:cNvSpPr/>
            <p:nvPr/>
          </p:nvSpPr>
          <p:spPr>
            <a:xfrm>
              <a:off x="7540076" y="4669632"/>
              <a:ext cx="1345241" cy="369332"/>
            </a:xfrm>
            <a:prstGeom prst="rect">
              <a:avLst/>
            </a:prstGeom>
          </p:spPr>
          <p:txBody>
            <a:bodyPr wrap="none">
              <a:spAutoFit/>
            </a:bodyPr>
            <a:lstStyle/>
            <a:p>
              <a:pPr algn="ctr"/>
              <a:r>
                <a:rPr lang="en-US" b="1" i="1" dirty="0">
                  <a:solidFill>
                    <a:srgbClr val="C00000"/>
                  </a:solidFill>
                  <a:latin typeface="Cambria" panose="02040503050406030204" pitchFamily="18" charset="0"/>
                </a:rPr>
                <a:t>Victim Row</a:t>
              </a:r>
            </a:p>
          </p:txBody>
        </p:sp>
      </p:grpSp>
      <p:grpSp>
        <p:nvGrpSpPr>
          <p:cNvPr id="176" name="Group 175">
            <a:extLst>
              <a:ext uri="{FF2B5EF4-FFF2-40B4-BE49-F238E27FC236}">
                <a16:creationId xmlns:a16="http://schemas.microsoft.com/office/drawing/2014/main" id="{F4521EB7-C32C-584A-ABF8-B03A24D1D2D0}"/>
              </a:ext>
            </a:extLst>
          </p:cNvPr>
          <p:cNvGrpSpPr/>
          <p:nvPr/>
        </p:nvGrpSpPr>
        <p:grpSpPr>
          <a:xfrm>
            <a:off x="1336150" y="1760872"/>
            <a:ext cx="6487433" cy="390381"/>
            <a:chOff x="2579675" y="4236288"/>
            <a:chExt cx="6487433" cy="390381"/>
          </a:xfrm>
        </p:grpSpPr>
        <p:sp>
          <p:nvSpPr>
            <p:cNvPr id="177" name="Rectangle 176">
              <a:extLst>
                <a:ext uri="{FF2B5EF4-FFF2-40B4-BE49-F238E27FC236}">
                  <a16:creationId xmlns:a16="http://schemas.microsoft.com/office/drawing/2014/main" id="{D0858276-4A50-7A4F-B2AF-77E9D53A6616}"/>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178" name="Rectangle 177">
              <a:extLst>
                <a:ext uri="{FF2B5EF4-FFF2-40B4-BE49-F238E27FC236}">
                  <a16:creationId xmlns:a16="http://schemas.microsoft.com/office/drawing/2014/main" id="{E8FDF240-F6DB-164C-862B-E0616A5386DC}"/>
                </a:ext>
              </a:extLst>
            </p:cNvPr>
            <p:cNvSpPr/>
            <p:nvPr/>
          </p:nvSpPr>
          <p:spPr>
            <a:xfrm>
              <a:off x="7156960" y="4257337"/>
              <a:ext cx="1728357" cy="369332"/>
            </a:xfrm>
            <a:prstGeom prst="rect">
              <a:avLst/>
            </a:prstGeom>
          </p:spPr>
          <p:txBody>
            <a:bodyPr wrap="none">
              <a:spAutoFit/>
            </a:bodyPr>
            <a:lstStyle/>
            <a:p>
              <a:pPr algn="ctr"/>
              <a:r>
                <a:rPr lang="en-US" b="1" i="1" dirty="0">
                  <a:solidFill>
                    <a:srgbClr val="C00000"/>
                  </a:solidFill>
                  <a:latin typeface="Cambria" panose="02040503050406030204" pitchFamily="18" charset="0"/>
                </a:rPr>
                <a:t>Aggressor Row</a:t>
              </a:r>
            </a:p>
          </p:txBody>
        </p:sp>
      </p:grpSp>
      <p:grpSp>
        <p:nvGrpSpPr>
          <p:cNvPr id="179" name="Group 178">
            <a:extLst>
              <a:ext uri="{FF2B5EF4-FFF2-40B4-BE49-F238E27FC236}">
                <a16:creationId xmlns:a16="http://schemas.microsoft.com/office/drawing/2014/main" id="{91D4F9A7-D9D4-CC4D-87BE-01F1C0AA5E9B}"/>
              </a:ext>
            </a:extLst>
          </p:cNvPr>
          <p:cNvGrpSpPr/>
          <p:nvPr/>
        </p:nvGrpSpPr>
        <p:grpSpPr>
          <a:xfrm>
            <a:off x="1332655" y="2535353"/>
            <a:ext cx="6487433" cy="393061"/>
            <a:chOff x="2576180" y="5010769"/>
            <a:chExt cx="6487433" cy="393061"/>
          </a:xfrm>
        </p:grpSpPr>
        <p:sp>
          <p:nvSpPr>
            <p:cNvPr id="180" name="Rectangle 179">
              <a:extLst>
                <a:ext uri="{FF2B5EF4-FFF2-40B4-BE49-F238E27FC236}">
                  <a16:creationId xmlns:a16="http://schemas.microsoft.com/office/drawing/2014/main" id="{68328838-FB16-6F49-9C3B-8D53E66A609A}"/>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4</a:t>
              </a:r>
            </a:p>
          </p:txBody>
        </p:sp>
        <p:sp>
          <p:nvSpPr>
            <p:cNvPr id="181" name="Rectangle 180">
              <a:extLst>
                <a:ext uri="{FF2B5EF4-FFF2-40B4-BE49-F238E27FC236}">
                  <a16:creationId xmlns:a16="http://schemas.microsoft.com/office/drawing/2014/main" id="{3BAACABF-1B37-A547-A3C6-0FA561E6D68B}"/>
                </a:ext>
              </a:extLst>
            </p:cNvPr>
            <p:cNvSpPr/>
            <p:nvPr/>
          </p:nvSpPr>
          <p:spPr>
            <a:xfrm>
              <a:off x="7156960" y="5034498"/>
              <a:ext cx="1728357" cy="369332"/>
            </a:xfrm>
            <a:prstGeom prst="rect">
              <a:avLst/>
            </a:prstGeom>
          </p:spPr>
          <p:txBody>
            <a:bodyPr wrap="none">
              <a:spAutoFit/>
            </a:bodyPr>
            <a:lstStyle/>
            <a:p>
              <a:pPr algn="ctr"/>
              <a:r>
                <a:rPr lang="en-US" b="1" i="1" dirty="0">
                  <a:solidFill>
                    <a:srgbClr val="C00000"/>
                  </a:solidFill>
                  <a:latin typeface="Cambria" panose="02040503050406030204" pitchFamily="18" charset="0"/>
                </a:rPr>
                <a:t>Aggressor Row</a:t>
              </a:r>
            </a:p>
          </p:txBody>
        </p:sp>
      </p:grpSp>
      <p:grpSp>
        <p:nvGrpSpPr>
          <p:cNvPr id="182" name="Group 181">
            <a:extLst>
              <a:ext uri="{FF2B5EF4-FFF2-40B4-BE49-F238E27FC236}">
                <a16:creationId xmlns:a16="http://schemas.microsoft.com/office/drawing/2014/main" id="{94409BF6-2AAA-5043-B057-CBAED708225E}"/>
              </a:ext>
            </a:extLst>
          </p:cNvPr>
          <p:cNvGrpSpPr/>
          <p:nvPr/>
        </p:nvGrpSpPr>
        <p:grpSpPr>
          <a:xfrm>
            <a:off x="1336150" y="2150115"/>
            <a:ext cx="6487433" cy="413433"/>
            <a:chOff x="2579675" y="4625531"/>
            <a:chExt cx="6487433" cy="413433"/>
          </a:xfrm>
        </p:grpSpPr>
        <p:sp>
          <p:nvSpPr>
            <p:cNvPr id="183" name="Rectangle 182">
              <a:extLst>
                <a:ext uri="{FF2B5EF4-FFF2-40B4-BE49-F238E27FC236}">
                  <a16:creationId xmlns:a16="http://schemas.microsoft.com/office/drawing/2014/main" id="{170622B1-FBFB-FF4A-8AD2-683878AF7910}"/>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3</a:t>
              </a:r>
            </a:p>
          </p:txBody>
        </p:sp>
        <p:sp>
          <p:nvSpPr>
            <p:cNvPr id="184" name="Rectangle 183">
              <a:extLst>
                <a:ext uri="{FF2B5EF4-FFF2-40B4-BE49-F238E27FC236}">
                  <a16:creationId xmlns:a16="http://schemas.microsoft.com/office/drawing/2014/main" id="{D0F6CEDA-05A8-FE4D-B3DB-C24BF6C71CC2}"/>
                </a:ext>
              </a:extLst>
            </p:cNvPr>
            <p:cNvSpPr/>
            <p:nvPr/>
          </p:nvSpPr>
          <p:spPr>
            <a:xfrm>
              <a:off x="7540076" y="4669632"/>
              <a:ext cx="1345241" cy="369332"/>
            </a:xfrm>
            <a:prstGeom prst="rect">
              <a:avLst/>
            </a:prstGeom>
          </p:spPr>
          <p:txBody>
            <a:bodyPr wrap="none">
              <a:spAutoFit/>
            </a:bodyPr>
            <a:lstStyle/>
            <a:p>
              <a:pPr algn="ctr"/>
              <a:r>
                <a:rPr lang="en-US" b="1" i="1" dirty="0">
                  <a:solidFill>
                    <a:srgbClr val="C00000"/>
                  </a:solidFill>
                  <a:latin typeface="Cambria" panose="02040503050406030204" pitchFamily="18" charset="0"/>
                </a:rPr>
                <a:t>Victim Row</a:t>
              </a:r>
            </a:p>
          </p:txBody>
        </p:sp>
      </p:grpSp>
      <p:grpSp>
        <p:nvGrpSpPr>
          <p:cNvPr id="74" name="Group 73">
            <a:extLst>
              <a:ext uri="{FF2B5EF4-FFF2-40B4-BE49-F238E27FC236}">
                <a16:creationId xmlns:a16="http://schemas.microsoft.com/office/drawing/2014/main" id="{FD1E7D32-95F2-074E-8D39-B21CD7D28673}"/>
              </a:ext>
            </a:extLst>
          </p:cNvPr>
          <p:cNvGrpSpPr/>
          <p:nvPr/>
        </p:nvGrpSpPr>
        <p:grpSpPr>
          <a:xfrm>
            <a:off x="1339607" y="2154264"/>
            <a:ext cx="6487433" cy="390381"/>
            <a:chOff x="2579675" y="4236288"/>
            <a:chExt cx="6487433" cy="390381"/>
          </a:xfrm>
        </p:grpSpPr>
        <p:sp>
          <p:nvSpPr>
            <p:cNvPr id="75" name="Rectangle 74">
              <a:extLst>
                <a:ext uri="{FF2B5EF4-FFF2-40B4-BE49-F238E27FC236}">
                  <a16:creationId xmlns:a16="http://schemas.microsoft.com/office/drawing/2014/main" id="{AEF8CD28-0526-D94F-AD3D-25D84459C368}"/>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3</a:t>
              </a:r>
            </a:p>
          </p:txBody>
        </p:sp>
        <p:sp>
          <p:nvSpPr>
            <p:cNvPr id="76" name="Rectangle 75">
              <a:extLst>
                <a:ext uri="{FF2B5EF4-FFF2-40B4-BE49-F238E27FC236}">
                  <a16:creationId xmlns:a16="http://schemas.microsoft.com/office/drawing/2014/main" id="{D3719F36-C793-EA42-B1D1-156C4E838A1B}"/>
                </a:ext>
              </a:extLst>
            </p:cNvPr>
            <p:cNvSpPr/>
            <p:nvPr/>
          </p:nvSpPr>
          <p:spPr>
            <a:xfrm>
              <a:off x="7156960" y="4257337"/>
              <a:ext cx="1728357" cy="369332"/>
            </a:xfrm>
            <a:prstGeom prst="rect">
              <a:avLst/>
            </a:prstGeom>
          </p:spPr>
          <p:txBody>
            <a:bodyPr wrap="none">
              <a:spAutoFit/>
            </a:bodyPr>
            <a:lstStyle/>
            <a:p>
              <a:pPr algn="ctr"/>
              <a:r>
                <a:rPr lang="en-US" b="1" i="1" dirty="0">
                  <a:solidFill>
                    <a:srgbClr val="C00000"/>
                  </a:solidFill>
                  <a:latin typeface="Cambria" panose="02040503050406030204" pitchFamily="18" charset="0"/>
                </a:rPr>
                <a:t>Aggressor Row</a:t>
              </a:r>
            </a:p>
          </p:txBody>
        </p:sp>
      </p:grpSp>
      <p:grpSp>
        <p:nvGrpSpPr>
          <p:cNvPr id="77" name="Group 76">
            <a:extLst>
              <a:ext uri="{FF2B5EF4-FFF2-40B4-BE49-F238E27FC236}">
                <a16:creationId xmlns:a16="http://schemas.microsoft.com/office/drawing/2014/main" id="{FB8AA9CE-B6C2-4342-A5C0-6B99D0FABB42}"/>
              </a:ext>
            </a:extLst>
          </p:cNvPr>
          <p:cNvGrpSpPr/>
          <p:nvPr/>
        </p:nvGrpSpPr>
        <p:grpSpPr>
          <a:xfrm>
            <a:off x="1336112" y="2928745"/>
            <a:ext cx="6487433" cy="393061"/>
            <a:chOff x="2576180" y="5010769"/>
            <a:chExt cx="6487433" cy="393061"/>
          </a:xfrm>
        </p:grpSpPr>
        <p:sp>
          <p:nvSpPr>
            <p:cNvPr id="78" name="Rectangle 77">
              <a:extLst>
                <a:ext uri="{FF2B5EF4-FFF2-40B4-BE49-F238E27FC236}">
                  <a16:creationId xmlns:a16="http://schemas.microsoft.com/office/drawing/2014/main" id="{D7A423ED-AAA7-6544-B959-2317B7B098F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5</a:t>
              </a:r>
            </a:p>
          </p:txBody>
        </p:sp>
        <p:sp>
          <p:nvSpPr>
            <p:cNvPr id="79" name="Rectangle 78">
              <a:extLst>
                <a:ext uri="{FF2B5EF4-FFF2-40B4-BE49-F238E27FC236}">
                  <a16:creationId xmlns:a16="http://schemas.microsoft.com/office/drawing/2014/main" id="{A5FD4872-79C7-6A4B-A4E2-50FF5EC6FA21}"/>
                </a:ext>
              </a:extLst>
            </p:cNvPr>
            <p:cNvSpPr/>
            <p:nvPr/>
          </p:nvSpPr>
          <p:spPr>
            <a:xfrm>
              <a:off x="7156960" y="5034498"/>
              <a:ext cx="1728357" cy="369332"/>
            </a:xfrm>
            <a:prstGeom prst="rect">
              <a:avLst/>
            </a:prstGeom>
          </p:spPr>
          <p:txBody>
            <a:bodyPr wrap="none">
              <a:spAutoFit/>
            </a:bodyPr>
            <a:lstStyle/>
            <a:p>
              <a:pPr algn="ctr"/>
              <a:r>
                <a:rPr lang="en-US" b="1" i="1" dirty="0">
                  <a:solidFill>
                    <a:srgbClr val="C00000"/>
                  </a:solidFill>
                  <a:latin typeface="Cambria" panose="02040503050406030204" pitchFamily="18" charset="0"/>
                </a:rPr>
                <a:t>Aggressor Row</a:t>
              </a:r>
            </a:p>
          </p:txBody>
        </p:sp>
      </p:grpSp>
      <p:grpSp>
        <p:nvGrpSpPr>
          <p:cNvPr id="80" name="Group 79">
            <a:extLst>
              <a:ext uri="{FF2B5EF4-FFF2-40B4-BE49-F238E27FC236}">
                <a16:creationId xmlns:a16="http://schemas.microsoft.com/office/drawing/2014/main" id="{B7F263C8-BE18-8E44-8A0E-E72408075800}"/>
              </a:ext>
            </a:extLst>
          </p:cNvPr>
          <p:cNvGrpSpPr/>
          <p:nvPr/>
        </p:nvGrpSpPr>
        <p:grpSpPr>
          <a:xfrm>
            <a:off x="1339607" y="2543507"/>
            <a:ext cx="6487433" cy="413433"/>
            <a:chOff x="2579675" y="4625531"/>
            <a:chExt cx="6487433" cy="413433"/>
          </a:xfrm>
        </p:grpSpPr>
        <p:sp>
          <p:nvSpPr>
            <p:cNvPr id="81" name="Rectangle 80">
              <a:extLst>
                <a:ext uri="{FF2B5EF4-FFF2-40B4-BE49-F238E27FC236}">
                  <a16:creationId xmlns:a16="http://schemas.microsoft.com/office/drawing/2014/main" id="{AE191D3C-79E4-2840-AAB9-47851B6F8412}"/>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4</a:t>
              </a:r>
            </a:p>
          </p:txBody>
        </p:sp>
        <p:sp>
          <p:nvSpPr>
            <p:cNvPr id="82" name="Rectangle 81">
              <a:extLst>
                <a:ext uri="{FF2B5EF4-FFF2-40B4-BE49-F238E27FC236}">
                  <a16:creationId xmlns:a16="http://schemas.microsoft.com/office/drawing/2014/main" id="{B1D1668A-349D-8A4C-AA18-5A04B9E55969}"/>
                </a:ext>
              </a:extLst>
            </p:cNvPr>
            <p:cNvSpPr/>
            <p:nvPr/>
          </p:nvSpPr>
          <p:spPr>
            <a:xfrm>
              <a:off x="7540076" y="4669632"/>
              <a:ext cx="1345241" cy="369332"/>
            </a:xfrm>
            <a:prstGeom prst="rect">
              <a:avLst/>
            </a:prstGeom>
          </p:spPr>
          <p:txBody>
            <a:bodyPr wrap="none">
              <a:spAutoFit/>
            </a:bodyPr>
            <a:lstStyle/>
            <a:p>
              <a:pPr algn="ctr"/>
              <a:r>
                <a:rPr lang="en-US" b="1" i="1" dirty="0">
                  <a:solidFill>
                    <a:srgbClr val="C00000"/>
                  </a:solidFill>
                  <a:latin typeface="Cambria" panose="02040503050406030204" pitchFamily="18" charset="0"/>
                </a:rPr>
                <a:t>Victim Row</a:t>
              </a:r>
            </a:p>
          </p:txBody>
        </p:sp>
      </p:grpSp>
      <p:grpSp>
        <p:nvGrpSpPr>
          <p:cNvPr id="16" name="Group 15">
            <a:extLst>
              <a:ext uri="{FF2B5EF4-FFF2-40B4-BE49-F238E27FC236}">
                <a16:creationId xmlns:a16="http://schemas.microsoft.com/office/drawing/2014/main" id="{9A559664-20C6-CA40-8F44-A396DCB5732C}"/>
              </a:ext>
            </a:extLst>
          </p:cNvPr>
          <p:cNvGrpSpPr/>
          <p:nvPr/>
        </p:nvGrpSpPr>
        <p:grpSpPr>
          <a:xfrm>
            <a:off x="1334077" y="1755148"/>
            <a:ext cx="6487433" cy="402298"/>
            <a:chOff x="1334077" y="1755148"/>
            <a:chExt cx="6487433" cy="402298"/>
          </a:xfrm>
        </p:grpSpPr>
        <p:sp>
          <p:nvSpPr>
            <p:cNvPr id="188" name="Rectangle 187">
              <a:extLst>
                <a:ext uri="{FF2B5EF4-FFF2-40B4-BE49-F238E27FC236}">
                  <a16:creationId xmlns:a16="http://schemas.microsoft.com/office/drawing/2014/main" id="{2A8058DA-80AB-9541-9E85-5D677F030F93}"/>
                </a:ext>
              </a:extLst>
            </p:cNvPr>
            <p:cNvSpPr/>
            <p:nvPr/>
          </p:nvSpPr>
          <p:spPr>
            <a:xfrm>
              <a:off x="1334077" y="175514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189" name="Rectangle 188">
              <a:extLst>
                <a:ext uri="{FF2B5EF4-FFF2-40B4-BE49-F238E27FC236}">
                  <a16:creationId xmlns:a16="http://schemas.microsoft.com/office/drawing/2014/main" id="{00172123-1789-E549-A81C-5CCB76F5EBEE}"/>
                </a:ext>
              </a:extLst>
            </p:cNvPr>
            <p:cNvSpPr/>
            <p:nvPr/>
          </p:nvSpPr>
          <p:spPr>
            <a:xfrm>
              <a:off x="6656291" y="1788114"/>
              <a:ext cx="626710" cy="369332"/>
            </a:xfrm>
            <a:prstGeom prst="rect">
              <a:avLst/>
            </a:prstGeom>
          </p:spPr>
          <p:txBody>
            <a:bodyPr wrap="none">
              <a:spAutoFit/>
            </a:bodyPr>
            <a:lstStyle/>
            <a:p>
              <a:pPr algn="ctr"/>
              <a:r>
                <a:rPr lang="en-US" b="1" i="1" dirty="0">
                  <a:solidFill>
                    <a:schemeClr val="accent2"/>
                  </a:solidFill>
                  <a:latin typeface="Cambria" panose="02040503050406030204" pitchFamily="18" charset="0"/>
                </a:rPr>
                <a:t>Row</a:t>
              </a:r>
            </a:p>
          </p:txBody>
        </p:sp>
      </p:grpSp>
      <p:sp>
        <p:nvSpPr>
          <p:cNvPr id="190" name="Rectangle 189">
            <a:extLst>
              <a:ext uri="{FF2B5EF4-FFF2-40B4-BE49-F238E27FC236}">
                <a16:creationId xmlns:a16="http://schemas.microsoft.com/office/drawing/2014/main" id="{5263BCC6-57D8-B144-AC74-44BE1039C733}"/>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Rectangle 190">
            <a:extLst>
              <a:ext uri="{FF2B5EF4-FFF2-40B4-BE49-F238E27FC236}">
                <a16:creationId xmlns:a16="http://schemas.microsoft.com/office/drawing/2014/main" id="{FCE80871-50A8-7A45-9EAA-0207BFAAD124}"/>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Rectangle 191">
            <a:extLst>
              <a:ext uri="{FF2B5EF4-FFF2-40B4-BE49-F238E27FC236}">
                <a16:creationId xmlns:a16="http://schemas.microsoft.com/office/drawing/2014/main" id="{B2125673-DF7A-4646-A8C6-CFDD34F3AD75}"/>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192">
            <a:extLst>
              <a:ext uri="{FF2B5EF4-FFF2-40B4-BE49-F238E27FC236}">
                <a16:creationId xmlns:a16="http://schemas.microsoft.com/office/drawing/2014/main" id="{4CB188D7-A9E0-FA47-A521-A084797A4631}"/>
              </a:ext>
            </a:extLst>
          </p:cNvPr>
          <p:cNvSpPr/>
          <p:nvPr/>
        </p:nvSpPr>
        <p:spPr>
          <a:xfrm>
            <a:off x="447294" y="5352521"/>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Rectangle 193">
            <a:extLst>
              <a:ext uri="{FF2B5EF4-FFF2-40B4-BE49-F238E27FC236}">
                <a16:creationId xmlns:a16="http://schemas.microsoft.com/office/drawing/2014/main" id="{2EFC369D-945E-AC45-9179-CFDD82B56DB6}"/>
              </a:ext>
            </a:extLst>
          </p:cNvPr>
          <p:cNvSpPr/>
          <p:nvPr/>
        </p:nvSpPr>
        <p:spPr>
          <a:xfrm>
            <a:off x="447294" y="558954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Rectangle 194">
            <a:extLst>
              <a:ext uri="{FF2B5EF4-FFF2-40B4-BE49-F238E27FC236}">
                <a16:creationId xmlns:a16="http://schemas.microsoft.com/office/drawing/2014/main" id="{C265B4EF-3B3C-D04F-AFDE-17955DAC32E5}"/>
              </a:ext>
            </a:extLst>
          </p:cNvPr>
          <p:cNvSpPr/>
          <p:nvPr/>
        </p:nvSpPr>
        <p:spPr>
          <a:xfrm>
            <a:off x="447294" y="5121378"/>
            <a:ext cx="4734306" cy="228830"/>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Rectangle 195">
            <a:extLst>
              <a:ext uri="{FF2B5EF4-FFF2-40B4-BE49-F238E27FC236}">
                <a16:creationId xmlns:a16="http://schemas.microsoft.com/office/drawing/2014/main" id="{3BAF6EB9-9919-7D46-80B2-3E4C5A11B0A3}"/>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Rectangle 196">
            <a:extLst>
              <a:ext uri="{FF2B5EF4-FFF2-40B4-BE49-F238E27FC236}">
                <a16:creationId xmlns:a16="http://schemas.microsoft.com/office/drawing/2014/main" id="{284DE54D-B0E6-EA40-97E1-A02A081A8163}"/>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ectangle 199">
            <a:extLst>
              <a:ext uri="{FF2B5EF4-FFF2-40B4-BE49-F238E27FC236}">
                <a16:creationId xmlns:a16="http://schemas.microsoft.com/office/drawing/2014/main" id="{321CDE0D-5060-0C42-AFAB-931C3A9323E8}"/>
              </a:ext>
            </a:extLst>
          </p:cNvPr>
          <p:cNvSpPr/>
          <p:nvPr/>
        </p:nvSpPr>
        <p:spPr>
          <a:xfrm>
            <a:off x="447294" y="6224697"/>
            <a:ext cx="4734306" cy="25372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TextBox 214">
            <a:extLst>
              <a:ext uri="{FF2B5EF4-FFF2-40B4-BE49-F238E27FC236}">
                <a16:creationId xmlns:a16="http://schemas.microsoft.com/office/drawing/2014/main" id="{B6B4F424-6BA0-D741-9360-60A8C418FB78}"/>
              </a:ext>
            </a:extLst>
          </p:cNvPr>
          <p:cNvSpPr txBox="1"/>
          <p:nvPr/>
        </p:nvSpPr>
        <p:spPr>
          <a:xfrm>
            <a:off x="5706671" y="5078546"/>
            <a:ext cx="3152659" cy="584775"/>
          </a:xfrm>
          <a:prstGeom prst="rect">
            <a:avLst/>
          </a:prstGeom>
          <a:noFill/>
        </p:spPr>
        <p:txBody>
          <a:bodyPr wrap="square" rtlCol="0">
            <a:spAutoFit/>
          </a:bodyPr>
          <a:lstStyle/>
          <a:p>
            <a:r>
              <a:rPr lang="en-US" sz="1600" dirty="0">
                <a:latin typeface="Cambria" panose="02040503050406030204" pitchFamily="18" charset="0"/>
              </a:rPr>
              <a:t>Core test loop where we alternate accesses to adjacent rows</a:t>
            </a:r>
            <a:endParaRPr lang="en-US" sz="1600" b="1" dirty="0">
              <a:latin typeface="Cambria" panose="02040503050406030204" pitchFamily="18" charset="0"/>
            </a:endParaRPr>
          </a:p>
        </p:txBody>
      </p:sp>
      <p:cxnSp>
        <p:nvCxnSpPr>
          <p:cNvPr id="216" name="Straight Connector 215">
            <a:extLst>
              <a:ext uri="{FF2B5EF4-FFF2-40B4-BE49-F238E27FC236}">
                <a16:creationId xmlns:a16="http://schemas.microsoft.com/office/drawing/2014/main" id="{849DACB4-651F-1E45-AB06-620F54FAF2B9}"/>
              </a:ext>
            </a:extLst>
          </p:cNvPr>
          <p:cNvCxnSpPr>
            <a:cxnSpLocks/>
          </p:cNvCxnSpPr>
          <p:nvPr/>
        </p:nvCxnSpPr>
        <p:spPr>
          <a:xfrm>
            <a:off x="5727837" y="512390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7799D7C-DE1E-EB4E-9094-1805A42D13C4}"/>
              </a:ext>
            </a:extLst>
          </p:cNvPr>
          <p:cNvCxnSpPr>
            <a:cxnSpLocks/>
          </p:cNvCxnSpPr>
          <p:nvPr/>
        </p:nvCxnSpPr>
        <p:spPr>
          <a:xfrm flipH="1" flipV="1">
            <a:off x="5181601" y="5247796"/>
            <a:ext cx="550916" cy="79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9D55FBA9-2DAE-7B46-BFFC-8055961F93F3}"/>
              </a:ext>
            </a:extLst>
          </p:cNvPr>
          <p:cNvGrpSpPr/>
          <p:nvPr/>
        </p:nvGrpSpPr>
        <p:grpSpPr>
          <a:xfrm>
            <a:off x="447294" y="5795265"/>
            <a:ext cx="8397349" cy="590005"/>
            <a:chOff x="447294" y="5795265"/>
            <a:chExt cx="8397349" cy="590005"/>
          </a:xfrm>
        </p:grpSpPr>
        <p:sp>
          <p:nvSpPr>
            <p:cNvPr id="198" name="Rectangle 197">
              <a:extLst>
                <a:ext uri="{FF2B5EF4-FFF2-40B4-BE49-F238E27FC236}">
                  <a16:creationId xmlns:a16="http://schemas.microsoft.com/office/drawing/2014/main" id="{E331BCB8-ACFD-5140-A7D1-929EE520E0A2}"/>
                </a:ext>
              </a:extLst>
            </p:cNvPr>
            <p:cNvSpPr/>
            <p:nvPr/>
          </p:nvSpPr>
          <p:spPr>
            <a:xfrm>
              <a:off x="447294" y="5795265"/>
              <a:ext cx="4734306" cy="2138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8" name="TextBox 217">
              <a:extLst>
                <a:ext uri="{FF2B5EF4-FFF2-40B4-BE49-F238E27FC236}">
                  <a16:creationId xmlns:a16="http://schemas.microsoft.com/office/drawing/2014/main" id="{A1346CBD-093B-954C-B5E3-39009457C93B}"/>
                </a:ext>
              </a:extLst>
            </p:cNvPr>
            <p:cNvSpPr txBox="1"/>
            <p:nvPr/>
          </p:nvSpPr>
          <p:spPr>
            <a:xfrm>
              <a:off x="5691984" y="6046716"/>
              <a:ext cx="3152659" cy="338554"/>
            </a:xfrm>
            <a:prstGeom prst="rect">
              <a:avLst/>
            </a:prstGeom>
            <a:noFill/>
          </p:spPr>
          <p:txBody>
            <a:bodyPr wrap="square" rtlCol="0">
              <a:spAutoFit/>
            </a:bodyPr>
            <a:lstStyle/>
            <a:p>
              <a:r>
                <a:rPr lang="en-US" sz="1600" dirty="0">
                  <a:latin typeface="Cambria" panose="02040503050406030204" pitchFamily="18" charset="0"/>
                </a:rPr>
                <a:t>Prevent further retention failures</a:t>
              </a:r>
            </a:p>
          </p:txBody>
        </p:sp>
        <p:cxnSp>
          <p:nvCxnSpPr>
            <p:cNvPr id="219" name="Straight Connector 218">
              <a:extLst>
                <a:ext uri="{FF2B5EF4-FFF2-40B4-BE49-F238E27FC236}">
                  <a16:creationId xmlns:a16="http://schemas.microsoft.com/office/drawing/2014/main" id="{C7F15F1F-A234-D54D-B44C-D03ACF70EA38}"/>
                </a:ext>
              </a:extLst>
            </p:cNvPr>
            <p:cNvCxnSpPr>
              <a:cxnSpLocks/>
            </p:cNvCxnSpPr>
            <p:nvPr/>
          </p:nvCxnSpPr>
          <p:spPr>
            <a:xfrm>
              <a:off x="5724601" y="6082638"/>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5B3E17A7-B1E7-4041-9926-F32C1E62C1E3}"/>
                </a:ext>
              </a:extLst>
            </p:cNvPr>
            <p:cNvCxnSpPr>
              <a:cxnSpLocks/>
              <a:stCxn id="218" idx="1"/>
              <a:endCxn id="198" idx="3"/>
            </p:cNvCxnSpPr>
            <p:nvPr/>
          </p:nvCxnSpPr>
          <p:spPr>
            <a:xfrm flipH="1" flipV="1">
              <a:off x="5181600" y="5902173"/>
              <a:ext cx="510384" cy="3138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B3497327-61D9-DA44-8882-6C0D84CB7FE5}"/>
              </a:ext>
            </a:extLst>
          </p:cNvPr>
          <p:cNvGrpSpPr/>
          <p:nvPr/>
        </p:nvGrpSpPr>
        <p:grpSpPr>
          <a:xfrm>
            <a:off x="447294" y="6009081"/>
            <a:ext cx="8412036" cy="695746"/>
            <a:chOff x="447294" y="6009081"/>
            <a:chExt cx="8412036" cy="695746"/>
          </a:xfrm>
        </p:grpSpPr>
        <p:sp>
          <p:nvSpPr>
            <p:cNvPr id="199" name="Rectangle 198">
              <a:extLst>
                <a:ext uri="{FF2B5EF4-FFF2-40B4-BE49-F238E27FC236}">
                  <a16:creationId xmlns:a16="http://schemas.microsoft.com/office/drawing/2014/main" id="{686C3243-ED20-394A-97DE-EC468CE17713}"/>
                </a:ext>
              </a:extLst>
            </p:cNvPr>
            <p:cNvSpPr/>
            <p:nvPr/>
          </p:nvSpPr>
          <p:spPr>
            <a:xfrm>
              <a:off x="447294" y="6009081"/>
              <a:ext cx="4734306" cy="2156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TextBox 223">
              <a:extLst>
                <a:ext uri="{FF2B5EF4-FFF2-40B4-BE49-F238E27FC236}">
                  <a16:creationId xmlns:a16="http://schemas.microsoft.com/office/drawing/2014/main" id="{947DB7CB-91A7-274A-8C66-3B0C0704406E}"/>
                </a:ext>
              </a:extLst>
            </p:cNvPr>
            <p:cNvSpPr txBox="1"/>
            <p:nvPr/>
          </p:nvSpPr>
          <p:spPr>
            <a:xfrm>
              <a:off x="5706671" y="6366273"/>
              <a:ext cx="3152659" cy="338554"/>
            </a:xfrm>
            <a:prstGeom prst="rect">
              <a:avLst/>
            </a:prstGeom>
            <a:noFill/>
          </p:spPr>
          <p:txBody>
            <a:bodyPr wrap="square" rtlCol="0">
              <a:spAutoFit/>
            </a:bodyPr>
            <a:lstStyle/>
            <a:p>
              <a:r>
                <a:rPr lang="en-US" sz="1600" dirty="0">
                  <a:latin typeface="Cambria" panose="02040503050406030204" pitchFamily="18" charset="0"/>
                </a:rPr>
                <a:t>Record bit flips for analysis</a:t>
              </a:r>
            </a:p>
          </p:txBody>
        </p:sp>
        <p:cxnSp>
          <p:nvCxnSpPr>
            <p:cNvPr id="225" name="Straight Connector 224">
              <a:extLst>
                <a:ext uri="{FF2B5EF4-FFF2-40B4-BE49-F238E27FC236}">
                  <a16:creationId xmlns:a16="http://schemas.microsoft.com/office/drawing/2014/main" id="{59CA7F84-9AE7-C94E-8624-F7DB8154381C}"/>
                </a:ext>
              </a:extLst>
            </p:cNvPr>
            <p:cNvCxnSpPr>
              <a:cxnSpLocks/>
            </p:cNvCxnSpPr>
            <p:nvPr/>
          </p:nvCxnSpPr>
          <p:spPr>
            <a:xfrm>
              <a:off x="5724601" y="6409816"/>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0C764F-6CA5-044B-9F3A-F1015E9003E0}"/>
                </a:ext>
              </a:extLst>
            </p:cNvPr>
            <p:cNvCxnSpPr>
              <a:cxnSpLocks/>
              <a:stCxn id="224" idx="1"/>
              <a:endCxn id="199" idx="3"/>
            </p:cNvCxnSpPr>
            <p:nvPr/>
          </p:nvCxnSpPr>
          <p:spPr>
            <a:xfrm flipH="1" flipV="1">
              <a:off x="5181600" y="6116889"/>
              <a:ext cx="525071" cy="418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A07E0961-9121-9746-BE07-1AA352831454}"/>
              </a:ext>
            </a:extLst>
          </p:cNvPr>
          <p:cNvGrpSpPr/>
          <p:nvPr/>
        </p:nvGrpSpPr>
        <p:grpSpPr>
          <a:xfrm>
            <a:off x="5191965" y="3557726"/>
            <a:ext cx="3659231" cy="1235281"/>
            <a:chOff x="5191965" y="3557726"/>
            <a:chExt cx="3659231" cy="1235281"/>
          </a:xfrm>
        </p:grpSpPr>
        <p:sp>
          <p:nvSpPr>
            <p:cNvPr id="228" name="TextBox 227">
              <a:extLst>
                <a:ext uri="{FF2B5EF4-FFF2-40B4-BE49-F238E27FC236}">
                  <a16:creationId xmlns:a16="http://schemas.microsoft.com/office/drawing/2014/main" id="{E9F0B4C5-45E9-884B-8E8D-DB09BA350846}"/>
                </a:ext>
              </a:extLst>
            </p:cNvPr>
            <p:cNvSpPr txBox="1"/>
            <p:nvPr/>
          </p:nvSpPr>
          <p:spPr>
            <a:xfrm>
              <a:off x="5698537" y="3557726"/>
              <a:ext cx="3152659" cy="830997"/>
            </a:xfrm>
            <a:prstGeom prst="rect">
              <a:avLst/>
            </a:prstGeom>
            <a:noFill/>
          </p:spPr>
          <p:txBody>
            <a:bodyPr wrap="square" rtlCol="0">
              <a:spAutoFit/>
            </a:bodyPr>
            <a:lstStyle/>
            <a:p>
              <a:r>
                <a:rPr lang="en-US" sz="1600" dirty="0">
                  <a:latin typeface="Cambria" panose="02040503050406030204" pitchFamily="18" charset="0"/>
                </a:rPr>
                <a:t>Disable refresh to </a:t>
              </a:r>
              <a:r>
                <a:rPr lang="en-US" sz="1600" b="1" dirty="0">
                  <a:solidFill>
                    <a:srgbClr val="538234"/>
                  </a:solidFill>
                  <a:latin typeface="Cambria" panose="02040503050406030204" pitchFamily="18" charset="0"/>
                </a:rPr>
                <a:t>prevent interruptions</a:t>
              </a:r>
              <a:r>
                <a:rPr lang="en-US" sz="1600" dirty="0">
                  <a:latin typeface="Cambria" panose="02040503050406030204" pitchFamily="18" charset="0"/>
                </a:rPr>
                <a:t> in the core loop of our test </a:t>
              </a:r>
              <a:r>
                <a:rPr lang="en-US" sz="1600" b="1" dirty="0">
                  <a:solidFill>
                    <a:schemeClr val="accent5">
                      <a:lumMod val="75000"/>
                    </a:schemeClr>
                  </a:solidFill>
                  <a:latin typeface="Cambria" panose="02040503050406030204" pitchFamily="18" charset="0"/>
                </a:rPr>
                <a:t>from refresh operations</a:t>
              </a:r>
            </a:p>
          </p:txBody>
        </p:sp>
        <p:cxnSp>
          <p:nvCxnSpPr>
            <p:cNvPr id="229" name="Straight Connector 228">
              <a:extLst>
                <a:ext uri="{FF2B5EF4-FFF2-40B4-BE49-F238E27FC236}">
                  <a16:creationId xmlns:a16="http://schemas.microsoft.com/office/drawing/2014/main" id="{B5EAFB39-DDB8-884C-8BB7-E2243B7D9948}"/>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C47B7BD-E0D6-6B44-A030-7943B8D49317}"/>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22BA4EA7-A930-4C46-94E4-59B7340FB318}"/>
              </a:ext>
            </a:extLst>
          </p:cNvPr>
          <p:cNvGrpSpPr/>
          <p:nvPr/>
        </p:nvGrpSpPr>
        <p:grpSpPr>
          <a:xfrm>
            <a:off x="5191965" y="4459490"/>
            <a:ext cx="3659231" cy="584775"/>
            <a:chOff x="5191965" y="4459490"/>
            <a:chExt cx="3659231" cy="584775"/>
          </a:xfrm>
        </p:grpSpPr>
        <p:sp>
          <p:nvSpPr>
            <p:cNvPr id="232" name="TextBox 231">
              <a:extLst>
                <a:ext uri="{FF2B5EF4-FFF2-40B4-BE49-F238E27FC236}">
                  <a16:creationId xmlns:a16="http://schemas.microsoft.com/office/drawing/2014/main" id="{3EE7E4E2-FFC7-9A49-BE4E-699410E8A7E1}"/>
                </a:ext>
              </a:extLst>
            </p:cNvPr>
            <p:cNvSpPr txBox="1"/>
            <p:nvPr/>
          </p:nvSpPr>
          <p:spPr>
            <a:xfrm>
              <a:off x="5698537" y="4459490"/>
              <a:ext cx="3152659" cy="584775"/>
            </a:xfrm>
            <a:prstGeom prst="rect">
              <a:avLst/>
            </a:prstGeom>
            <a:noFill/>
          </p:spPr>
          <p:txBody>
            <a:bodyPr wrap="square" rtlCol="0">
              <a:spAutoFit/>
            </a:bodyPr>
            <a:lstStyle/>
            <a:p>
              <a:r>
                <a:rPr lang="en-US" sz="1600" dirty="0">
                  <a:latin typeface="Cambria" panose="02040503050406030204" pitchFamily="18" charset="0"/>
                </a:rPr>
                <a:t>Induce </a:t>
              </a:r>
              <a:r>
                <a:rPr lang="en-US" sz="1600" dirty="0" err="1">
                  <a:latin typeface="Cambria" panose="02040503050406030204" pitchFamily="18" charset="0"/>
                </a:rPr>
                <a:t>RowHammer</a:t>
              </a:r>
              <a:r>
                <a:rPr lang="en-US" sz="1600" dirty="0">
                  <a:latin typeface="Cambria" panose="02040503050406030204" pitchFamily="18" charset="0"/>
                </a:rPr>
                <a:t> bit flips on a </a:t>
              </a:r>
              <a:r>
                <a:rPr lang="en-US" sz="1600" b="1" dirty="0">
                  <a:solidFill>
                    <a:srgbClr val="538234"/>
                  </a:solidFill>
                  <a:latin typeface="Cambria" panose="02040503050406030204" pitchFamily="18" charset="0"/>
                </a:rPr>
                <a:t>fully charged row </a:t>
              </a:r>
            </a:p>
          </p:txBody>
        </p:sp>
        <p:cxnSp>
          <p:nvCxnSpPr>
            <p:cNvPr id="233" name="Straight Connector 232">
              <a:extLst>
                <a:ext uri="{FF2B5EF4-FFF2-40B4-BE49-F238E27FC236}">
                  <a16:creationId xmlns:a16="http://schemas.microsoft.com/office/drawing/2014/main" id="{0C9EC77C-F145-CF40-A0B8-3F98AF0C2803}"/>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4E6F02A-3CA1-CE4D-98F3-19B067CF5178}"/>
                </a:ext>
              </a:extLst>
            </p:cNvPr>
            <p:cNvCxnSpPr>
              <a:cxnSpLocks/>
              <a:stCxn id="23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1263314-D56C-6D4A-90C6-6401B521CBDF}"/>
              </a:ext>
            </a:extLst>
          </p:cNvPr>
          <p:cNvGrpSpPr/>
          <p:nvPr/>
        </p:nvGrpSpPr>
        <p:grpSpPr>
          <a:xfrm>
            <a:off x="5181600" y="5584291"/>
            <a:ext cx="3962399" cy="436183"/>
            <a:chOff x="5181600" y="5584291"/>
            <a:chExt cx="3962399" cy="436183"/>
          </a:xfrm>
        </p:grpSpPr>
        <p:cxnSp>
          <p:nvCxnSpPr>
            <p:cNvPr id="118" name="Straight Connector 117">
              <a:extLst>
                <a:ext uri="{FF2B5EF4-FFF2-40B4-BE49-F238E27FC236}">
                  <a16:creationId xmlns:a16="http://schemas.microsoft.com/office/drawing/2014/main" id="{8339CE87-EF38-1548-9D2C-EFE10D76AE60}"/>
                </a:ext>
              </a:extLst>
            </p:cNvPr>
            <p:cNvCxnSpPr>
              <a:cxnSpLocks/>
            </p:cNvCxnSpPr>
            <p:nvPr/>
          </p:nvCxnSpPr>
          <p:spPr>
            <a:xfrm>
              <a:off x="5724601" y="5734919"/>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D946EF0-702C-914A-8079-31006A4927DD}"/>
                </a:ext>
              </a:extLst>
            </p:cNvPr>
            <p:cNvCxnSpPr>
              <a:cxnSpLocks/>
            </p:cNvCxnSpPr>
            <p:nvPr/>
          </p:nvCxnSpPr>
          <p:spPr>
            <a:xfrm flipH="1" flipV="1">
              <a:off x="5181600" y="5584291"/>
              <a:ext cx="525071" cy="252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B243CA69-27E3-2A49-A045-A4B1A5022520}"/>
                </a:ext>
              </a:extLst>
            </p:cNvPr>
            <p:cNvSpPr txBox="1"/>
            <p:nvPr/>
          </p:nvSpPr>
          <p:spPr>
            <a:xfrm>
              <a:off x="5706671" y="5681920"/>
              <a:ext cx="3437328" cy="338554"/>
            </a:xfrm>
            <a:prstGeom prst="rect">
              <a:avLst/>
            </a:prstGeom>
            <a:noFill/>
          </p:spPr>
          <p:txBody>
            <a:bodyPr wrap="square" rtlCol="0">
              <a:spAutoFit/>
            </a:bodyPr>
            <a:lstStyle/>
            <a:p>
              <a:r>
                <a:rPr lang="en-US" sz="1600" b="1" dirty="0">
                  <a:solidFill>
                    <a:srgbClr val="002060"/>
                  </a:solidFill>
                  <a:latin typeface="Cambria" panose="02040503050406030204" pitchFamily="18" charset="0"/>
                </a:rPr>
                <a:t>1 Hammer (HC) = two accesses</a:t>
              </a:r>
            </a:p>
          </p:txBody>
        </p:sp>
      </p:grpSp>
      <p:sp>
        <p:nvSpPr>
          <p:cNvPr id="131" name="Rectangle 130">
            <a:extLst>
              <a:ext uri="{FF2B5EF4-FFF2-40B4-BE49-F238E27FC236}">
                <a16:creationId xmlns:a16="http://schemas.microsoft.com/office/drawing/2014/main" id="{66B8F318-87FD-C242-AB18-5884FBCD38EA}"/>
              </a:ext>
            </a:extLst>
          </p:cNvPr>
          <p:cNvSpPr/>
          <p:nvPr/>
        </p:nvSpPr>
        <p:spPr>
          <a:xfrm>
            <a:off x="447294" y="5352521"/>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a:extLst>
              <a:ext uri="{FF2B5EF4-FFF2-40B4-BE49-F238E27FC236}">
                <a16:creationId xmlns:a16="http://schemas.microsoft.com/office/drawing/2014/main" id="{E97B97F9-CBED-DE48-8DA7-6DD09EA27FF5}"/>
              </a:ext>
            </a:extLst>
          </p:cNvPr>
          <p:cNvSpPr/>
          <p:nvPr/>
        </p:nvSpPr>
        <p:spPr>
          <a:xfrm>
            <a:off x="447294" y="5589547"/>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E4728ADE-5533-1F4F-935B-BCDF9D3D4750}"/>
              </a:ext>
            </a:extLst>
          </p:cNvPr>
          <p:cNvSpPr/>
          <p:nvPr/>
        </p:nvSpPr>
        <p:spPr>
          <a:xfrm>
            <a:off x="447294" y="5121378"/>
            <a:ext cx="4734306" cy="22883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8CE7BF34-021B-8D46-9366-A8BFF512E2E2}"/>
              </a:ext>
            </a:extLst>
          </p:cNvPr>
          <p:cNvSpPr/>
          <p:nvPr/>
        </p:nvSpPr>
        <p:spPr>
          <a:xfrm>
            <a:off x="447294" y="5986596"/>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1684F3CE-D487-964A-A125-A8D6CED7D0FF}"/>
              </a:ext>
            </a:extLst>
          </p:cNvPr>
          <p:cNvSpPr/>
          <p:nvPr/>
        </p:nvSpPr>
        <p:spPr>
          <a:xfrm>
            <a:off x="447294" y="6223622"/>
            <a:ext cx="4734306" cy="23796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3E8034F2-B166-B74A-83EA-27D6B58450DB}"/>
              </a:ext>
            </a:extLst>
          </p:cNvPr>
          <p:cNvSpPr/>
          <p:nvPr/>
        </p:nvSpPr>
        <p:spPr>
          <a:xfrm>
            <a:off x="447294" y="5786561"/>
            <a:ext cx="4734306" cy="197722"/>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2" name="Group 201">
            <a:extLst>
              <a:ext uri="{FF2B5EF4-FFF2-40B4-BE49-F238E27FC236}">
                <a16:creationId xmlns:a16="http://schemas.microsoft.com/office/drawing/2014/main" id="{18222425-246F-DE4E-A8AC-71481EE98E7E}"/>
              </a:ext>
            </a:extLst>
          </p:cNvPr>
          <p:cNvGrpSpPr/>
          <p:nvPr/>
        </p:nvGrpSpPr>
        <p:grpSpPr>
          <a:xfrm>
            <a:off x="272721" y="3569590"/>
            <a:ext cx="4735266" cy="2908835"/>
            <a:chOff x="272721" y="3569590"/>
            <a:chExt cx="4735266" cy="2908835"/>
          </a:xfrm>
        </p:grpSpPr>
        <p:pic>
          <p:nvPicPr>
            <p:cNvPr id="203" name="Picture 202">
              <a:extLst>
                <a:ext uri="{FF2B5EF4-FFF2-40B4-BE49-F238E27FC236}">
                  <a16:creationId xmlns:a16="http://schemas.microsoft.com/office/drawing/2014/main" id="{2687DEBE-EC7C-724D-AF76-F710AFC0F802}"/>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204" name="Picture 203">
              <a:extLst>
                <a:ext uri="{FF2B5EF4-FFF2-40B4-BE49-F238E27FC236}">
                  <a16:creationId xmlns:a16="http://schemas.microsoft.com/office/drawing/2014/main" id="{DB66C2E4-B183-294B-BF3F-33F1D5AD99D8}"/>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205" name="Picture 204">
              <a:extLst>
                <a:ext uri="{FF2B5EF4-FFF2-40B4-BE49-F238E27FC236}">
                  <a16:creationId xmlns:a16="http://schemas.microsoft.com/office/drawing/2014/main" id="{763A5620-726F-7F45-B75A-E697553EF717}"/>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2105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3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0"/>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134"/>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6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4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5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6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4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7"/>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7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82"/>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16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7"/>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17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131" grpId="0" animBg="1"/>
      <p:bldP spid="132" grpId="0" animBg="1"/>
      <p:bldP spid="133" grpId="0" animBg="1"/>
      <p:bldP spid="134" grpId="0" animBg="1"/>
      <p:bldP spid="134" grpId="1" animBg="1"/>
      <p:bldP spid="135" grpId="0" animBg="1"/>
      <p:bldP spid="135" grpId="1" animBg="1"/>
      <p:bldP spid="136" grpId="0" animBg="1"/>
      <p:bldP spid="136"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11310D3-802B-5740-B771-FF18ED2F60C9}"/>
              </a:ext>
            </a:extLst>
          </p:cNvPr>
          <p:cNvSpPr/>
          <p:nvPr/>
        </p:nvSpPr>
        <p:spPr>
          <a:xfrm>
            <a:off x="170268" y="5457414"/>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0E74373-B320-2B4D-B0D3-4CE1CF71ED76}"/>
              </a:ext>
            </a:extLst>
          </p:cNvPr>
          <p:cNvSpPr/>
          <p:nvPr/>
        </p:nvSpPr>
        <p:spPr>
          <a:xfrm>
            <a:off x="170268" y="4805351"/>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D0E8991-2526-C947-93F5-092098004A42}"/>
              </a:ext>
            </a:extLst>
          </p:cNvPr>
          <p:cNvSpPr/>
          <p:nvPr/>
        </p:nvSpPr>
        <p:spPr>
          <a:xfrm>
            <a:off x="170268" y="4153288"/>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4C4A72-07F0-FE43-9881-6635F01D4D99}"/>
              </a:ext>
            </a:extLst>
          </p:cNvPr>
          <p:cNvSpPr/>
          <p:nvPr/>
        </p:nvSpPr>
        <p:spPr>
          <a:xfrm>
            <a:off x="170268" y="3501225"/>
            <a:ext cx="8799068" cy="565625"/>
          </a:xfrm>
          <a:prstGeom prst="rect">
            <a:avLst/>
          </a:prstGeom>
          <a:solidFill>
            <a:srgbClr val="53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D9D4F59-6D15-F142-908A-6410856B856B}"/>
              </a:ext>
            </a:extLst>
          </p:cNvPr>
          <p:cNvSpPr/>
          <p:nvPr/>
        </p:nvSpPr>
        <p:spPr>
          <a:xfrm>
            <a:off x="170268" y="2843101"/>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50C96A3-3C5E-5C45-AACF-2D9C4CA63681}"/>
              </a:ext>
            </a:extLst>
          </p:cNvPr>
          <p:cNvSpPr/>
          <p:nvPr/>
        </p:nvSpPr>
        <p:spPr>
          <a:xfrm>
            <a:off x="170268" y="2184977"/>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70268" y="854874"/>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a:t>Outline</a:t>
            </a:r>
          </a:p>
        </p:txBody>
      </p:sp>
      <p:sp>
        <p:nvSpPr>
          <p:cNvPr id="12" name="Rectangle 11">
            <a:extLst>
              <a:ext uri="{FF2B5EF4-FFF2-40B4-BE49-F238E27FC236}">
                <a16:creationId xmlns:a16="http://schemas.microsoft.com/office/drawing/2014/main" id="{8B74C625-6C44-824B-ABB0-43BC56560EF5}"/>
              </a:ext>
            </a:extLst>
          </p:cNvPr>
          <p:cNvSpPr/>
          <p:nvPr/>
        </p:nvSpPr>
        <p:spPr>
          <a:xfrm>
            <a:off x="170268" y="1526853"/>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lnSpc>
                <a:spcPct val="100000"/>
              </a:lnSpc>
              <a:spcBef>
                <a:spcPts val="1300"/>
              </a:spcBef>
              <a:buNone/>
            </a:pPr>
            <a:r>
              <a:rPr lang="en-US" sz="3200" dirty="0" err="1">
                <a:solidFill>
                  <a:schemeClr val="bg1"/>
                </a:solidFill>
              </a:rPr>
              <a:t>RowHammer</a:t>
            </a:r>
            <a:r>
              <a:rPr lang="en-US" sz="3200" dirty="0">
                <a:solidFill>
                  <a:schemeClr val="bg1"/>
                </a:solidFill>
              </a:rPr>
              <a:t> Introduction</a:t>
            </a:r>
          </a:p>
          <a:p>
            <a:pPr marL="0" indent="0">
              <a:lnSpc>
                <a:spcPct val="100000"/>
              </a:lnSpc>
              <a:spcBef>
                <a:spcPts val="1300"/>
              </a:spcBef>
              <a:buNone/>
            </a:pPr>
            <a:r>
              <a:rPr lang="en-US" sz="3200" dirty="0">
                <a:solidFill>
                  <a:schemeClr val="bg1"/>
                </a:solidFill>
              </a:rPr>
              <a:t>DRAM Background </a:t>
            </a:r>
          </a:p>
          <a:p>
            <a:pPr marL="0" indent="0">
              <a:lnSpc>
                <a:spcPct val="100000"/>
              </a:lnSpc>
              <a:spcBef>
                <a:spcPts val="1300"/>
              </a:spcBef>
              <a:buNone/>
            </a:pPr>
            <a:r>
              <a:rPr lang="en-US" sz="3200" dirty="0">
                <a:solidFill>
                  <a:schemeClr val="bg1"/>
                </a:solidFill>
              </a:rPr>
              <a:t>Motivation and Goal</a:t>
            </a:r>
          </a:p>
          <a:p>
            <a:pPr marL="0" indent="0">
              <a:lnSpc>
                <a:spcPct val="100000"/>
              </a:lnSpc>
              <a:spcBef>
                <a:spcPts val="1300"/>
              </a:spcBef>
              <a:buNone/>
            </a:pPr>
            <a:r>
              <a:rPr lang="en-US" sz="3200" dirty="0">
                <a:solidFill>
                  <a:schemeClr val="bg1"/>
                </a:solidFill>
              </a:rPr>
              <a:t>Experimental Methodology</a:t>
            </a:r>
          </a:p>
          <a:p>
            <a:pPr marL="0" indent="0">
              <a:lnSpc>
                <a:spcPct val="100000"/>
              </a:lnSpc>
              <a:spcBef>
                <a:spcPts val="1300"/>
              </a:spcBef>
              <a:buNone/>
            </a:pPr>
            <a:r>
              <a:rPr lang="en-US" sz="3200" dirty="0">
                <a:solidFill>
                  <a:schemeClr val="bg1"/>
                </a:solidFill>
              </a:rPr>
              <a:t>Characterization Results</a:t>
            </a:r>
          </a:p>
          <a:p>
            <a:pPr marL="0" indent="0">
              <a:lnSpc>
                <a:spcPct val="100000"/>
              </a:lnSpc>
              <a:spcBef>
                <a:spcPts val="1300"/>
              </a:spcBef>
              <a:buNone/>
            </a:pPr>
            <a:r>
              <a:rPr lang="en-US" sz="3200" dirty="0">
                <a:solidFill>
                  <a:schemeClr val="bg1"/>
                </a:solidFill>
              </a:rPr>
              <a:t>Evaluation of Mitigation Mechanisms</a:t>
            </a:r>
          </a:p>
          <a:p>
            <a:pPr marL="0" indent="0">
              <a:lnSpc>
                <a:spcPct val="100000"/>
              </a:lnSpc>
              <a:spcBef>
                <a:spcPts val="1300"/>
              </a:spcBef>
              <a:buNone/>
            </a:pPr>
            <a:r>
              <a:rPr lang="en-US" sz="3200" dirty="0" err="1">
                <a:solidFill>
                  <a:schemeClr val="bg1"/>
                </a:solidFill>
              </a:rPr>
              <a:t>RowHammer</a:t>
            </a:r>
            <a:r>
              <a:rPr lang="en-US" sz="3200" dirty="0">
                <a:solidFill>
                  <a:schemeClr val="bg1"/>
                </a:solidFill>
              </a:rPr>
              <a:t> Solutions Going Forward</a:t>
            </a:r>
            <a:endParaRPr lang="en-US" sz="2800" dirty="0">
              <a:solidFill>
                <a:schemeClr val="bg1"/>
              </a:solidFill>
            </a:endParaRPr>
          </a:p>
          <a:p>
            <a:pPr marL="0" indent="0">
              <a:lnSpc>
                <a:spcPct val="100000"/>
              </a:lnSpc>
              <a:spcBef>
                <a:spcPts val="1300"/>
              </a:spcBef>
              <a:buNone/>
            </a:pPr>
            <a:r>
              <a:rPr lang="en-US" sz="3200" dirty="0">
                <a:solidFill>
                  <a:schemeClr val="bg1"/>
                </a:solidFill>
              </a:rPr>
              <a:t>Conclusion</a:t>
            </a:r>
          </a:p>
        </p:txBody>
      </p:sp>
    </p:spTree>
    <p:extLst>
      <p:ext uri="{BB962C8B-B14F-4D97-AF65-F5344CB8AC3E}">
        <p14:creationId xmlns:p14="http://schemas.microsoft.com/office/powerpoint/2010/main" val="1520940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a:t>
            </a:r>
            <a:r>
              <a:rPr lang="en-US" sz="2800" dirty="0" err="1"/>
              <a:t>RowHammer</a:t>
            </a:r>
            <a:r>
              <a:rPr lang="en-US" sz="2800" dirty="0"/>
              <a:t>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p:txBody>
      </p:sp>
    </p:spTree>
    <p:extLst>
      <p:ext uri="{BB962C8B-B14F-4D97-AF65-F5344CB8AC3E}">
        <p14:creationId xmlns:p14="http://schemas.microsoft.com/office/powerpoint/2010/main" val="3902679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178-1C0F-FC4B-BBE6-F1D08B320385}"/>
              </a:ext>
            </a:extLst>
          </p:cNvPr>
          <p:cNvSpPr>
            <a:spLocks noGrp="1"/>
          </p:cNvSpPr>
          <p:nvPr>
            <p:ph type="title"/>
          </p:nvPr>
        </p:nvSpPr>
        <p:spPr/>
        <p:txBody>
          <a:bodyPr/>
          <a:lstStyle/>
          <a:p>
            <a:r>
              <a:rPr lang="en-US" b="1" dirty="0"/>
              <a:t>1. </a:t>
            </a:r>
            <a:r>
              <a:rPr lang="en-US" b="1" dirty="0" err="1"/>
              <a:t>RowHammer</a:t>
            </a:r>
            <a:r>
              <a:rPr lang="en-US" b="1" dirty="0"/>
              <a:t> Vulnerability</a:t>
            </a:r>
          </a:p>
        </p:txBody>
      </p:sp>
      <p:pic>
        <p:nvPicPr>
          <p:cNvPr id="4" name="Picture 3">
            <a:extLst>
              <a:ext uri="{FF2B5EF4-FFF2-40B4-BE49-F238E27FC236}">
                <a16:creationId xmlns:a16="http://schemas.microsoft.com/office/drawing/2014/main" id="{C941A5E6-372A-B848-A23C-872EB6F6D1A2}"/>
              </a:ext>
            </a:extLst>
          </p:cNvPr>
          <p:cNvPicPr>
            <a:picLocks noChangeAspect="1"/>
          </p:cNvPicPr>
          <p:nvPr/>
        </p:nvPicPr>
        <p:blipFill>
          <a:blip r:embed="rId3"/>
          <a:stretch>
            <a:fillRect/>
          </a:stretch>
        </p:blipFill>
        <p:spPr>
          <a:xfrm>
            <a:off x="1889162" y="7353946"/>
            <a:ext cx="5644307" cy="1845254"/>
          </a:xfrm>
          <a:prstGeom prst="rect">
            <a:avLst/>
          </a:prstGeom>
        </p:spPr>
      </p:pic>
      <p:sp>
        <p:nvSpPr>
          <p:cNvPr id="5" name="Rectangle 4">
            <a:extLst>
              <a:ext uri="{FF2B5EF4-FFF2-40B4-BE49-F238E27FC236}">
                <a16:creationId xmlns:a16="http://schemas.microsoft.com/office/drawing/2014/main" id="{232B28C5-64F3-CA48-8D0D-FFB485FA996D}"/>
              </a:ext>
            </a:extLst>
          </p:cNvPr>
          <p:cNvSpPr/>
          <p:nvPr/>
        </p:nvSpPr>
        <p:spPr>
          <a:xfrm>
            <a:off x="0" y="5083430"/>
            <a:ext cx="9144000" cy="769441"/>
          </a:xfrm>
          <a:prstGeom prst="rect">
            <a:avLst/>
          </a:prstGeom>
          <a:solidFill>
            <a:schemeClr val="accent6">
              <a:lumMod val="40000"/>
              <a:lumOff val="60000"/>
            </a:schemeClr>
          </a:solidFill>
        </p:spPr>
        <p:txBody>
          <a:bodyPr wrap="square" anchor="ctr">
            <a:spAutoFit/>
          </a:bodyPr>
          <a:lstStyle/>
          <a:p>
            <a:pPr algn="ctr"/>
            <a:endParaRPr lang="en-US" sz="1050" b="1" dirty="0">
              <a:latin typeface="Cambria" panose="02040503050406030204" pitchFamily="18" charset="0"/>
            </a:endParaRPr>
          </a:p>
          <a:p>
            <a:pPr algn="ctr"/>
            <a:r>
              <a:rPr lang="en-US" sz="2300" b="1" dirty="0">
                <a:latin typeface="Cambria" panose="02040503050406030204" pitchFamily="18" charset="0"/>
              </a:rPr>
              <a:t>Newer DRAM chips are more vulnerable to </a:t>
            </a:r>
            <a:r>
              <a:rPr lang="en-US" sz="2300" b="1" dirty="0" err="1">
                <a:latin typeface="Cambria" panose="02040503050406030204" pitchFamily="18" charset="0"/>
              </a:rPr>
              <a:t>RowHammer</a:t>
            </a:r>
            <a:endParaRPr lang="en-US" sz="2300" b="1" dirty="0">
              <a:latin typeface="Cambria" panose="02040503050406030204" pitchFamily="18" charset="0"/>
            </a:endParaRPr>
          </a:p>
          <a:p>
            <a:pPr algn="ctr"/>
            <a:endParaRPr lang="en-US" sz="1050" dirty="0">
              <a:latin typeface="Cambria" panose="02040503050406030204" pitchFamily="18" charset="0"/>
            </a:endParaRPr>
          </a:p>
        </p:txBody>
      </p:sp>
      <p:sp>
        <p:nvSpPr>
          <p:cNvPr id="6" name="Rectangle 5">
            <a:extLst>
              <a:ext uri="{FF2B5EF4-FFF2-40B4-BE49-F238E27FC236}">
                <a16:creationId xmlns:a16="http://schemas.microsoft.com/office/drawing/2014/main" id="{096BDEAF-CA8D-C44F-B20D-5D7797EB5909}"/>
              </a:ext>
            </a:extLst>
          </p:cNvPr>
          <p:cNvSpPr/>
          <p:nvPr/>
        </p:nvSpPr>
        <p:spPr>
          <a:xfrm>
            <a:off x="220920" y="763116"/>
            <a:ext cx="8973879" cy="461665"/>
          </a:xfrm>
          <a:prstGeom prst="rect">
            <a:avLst/>
          </a:prstGeom>
        </p:spPr>
        <p:txBody>
          <a:bodyPr wrap="square">
            <a:spAutoFit/>
          </a:bodyPr>
          <a:lstStyle/>
          <a:p>
            <a:r>
              <a:rPr lang="en-US" sz="2300" i="1" dirty="0">
                <a:solidFill>
                  <a:srgbClr val="C00000"/>
                </a:solidFill>
                <a:latin typeface="Cambria" panose="02040503050406030204" pitchFamily="18" charset="0"/>
              </a:rPr>
              <a:t>Q. Can we induce </a:t>
            </a:r>
            <a:r>
              <a:rPr lang="en-US" sz="2300" i="1" dirty="0" err="1">
                <a:solidFill>
                  <a:srgbClr val="C00000"/>
                </a:solidFill>
                <a:latin typeface="Cambria" panose="02040503050406030204" pitchFamily="18" charset="0"/>
              </a:rPr>
              <a:t>RowHammer</a:t>
            </a:r>
            <a:r>
              <a:rPr lang="en-US" sz="2300" i="1" dirty="0">
                <a:solidFill>
                  <a:srgbClr val="C00000"/>
                </a:solidFill>
                <a:latin typeface="Cambria" panose="02040503050406030204" pitchFamily="18" charset="0"/>
              </a:rPr>
              <a:t> bit flips in all of our DRAM chips?</a:t>
            </a:r>
          </a:p>
        </p:txBody>
      </p:sp>
      <p:sp>
        <p:nvSpPr>
          <p:cNvPr id="7" name="Rectangle 6">
            <a:extLst>
              <a:ext uri="{FF2B5EF4-FFF2-40B4-BE49-F238E27FC236}">
                <a16:creationId xmlns:a16="http://schemas.microsoft.com/office/drawing/2014/main" id="{46F97381-C3F1-784A-8083-D7240A959A21}"/>
              </a:ext>
            </a:extLst>
          </p:cNvPr>
          <p:cNvSpPr/>
          <p:nvPr/>
        </p:nvSpPr>
        <p:spPr>
          <a:xfrm>
            <a:off x="170121" y="1761262"/>
            <a:ext cx="8973879" cy="2616101"/>
          </a:xfrm>
          <a:prstGeom prst="rect">
            <a:avLst/>
          </a:prstGeom>
        </p:spPr>
        <p:txBody>
          <a:bodyPr wrap="square">
            <a:spAutoFit/>
          </a:bodyPr>
          <a:lstStyle/>
          <a:p>
            <a:r>
              <a:rPr lang="en-US" sz="2600" b="1" dirty="0">
                <a:solidFill>
                  <a:schemeClr val="accent5">
                    <a:lumMod val="75000"/>
                  </a:schemeClr>
                </a:solidFill>
                <a:latin typeface="Cambria" panose="02040503050406030204" pitchFamily="18" charset="0"/>
              </a:rPr>
              <a:t>All chips are vulnerable, except many DDR3 chips </a:t>
            </a:r>
          </a:p>
          <a:p>
            <a:pPr marL="342900" indent="-342900">
              <a:buFont typeface="Arial" panose="020B0604020202020204" pitchFamily="34" charset="0"/>
              <a:buChar char="•"/>
            </a:pPr>
            <a:endParaRPr lang="en-US" sz="2300" dirty="0">
              <a:latin typeface="Cambria" panose="02040503050406030204" pitchFamily="18" charset="0"/>
            </a:endParaRPr>
          </a:p>
          <a:p>
            <a:pPr marL="68580" indent="-251460">
              <a:buFont typeface="Arial" panose="020B0604020202020204" pitchFamily="34" charset="0"/>
              <a:buChar char="•"/>
            </a:pPr>
            <a:r>
              <a:rPr lang="en-US" sz="2300" dirty="0">
                <a:latin typeface="Cambria" panose="02040503050406030204" pitchFamily="18" charset="0"/>
              </a:rPr>
              <a:t>A total of 1320 out of all 1580 chips </a:t>
            </a:r>
            <a:r>
              <a:rPr lang="en-US" sz="2300" b="1" dirty="0">
                <a:solidFill>
                  <a:srgbClr val="C00000"/>
                </a:solidFill>
                <a:latin typeface="Cambria" panose="02040503050406030204" pitchFamily="18" charset="0"/>
              </a:rPr>
              <a:t>(84%) </a:t>
            </a:r>
            <a:r>
              <a:rPr lang="en-US" sz="2300" dirty="0">
                <a:latin typeface="Cambria" panose="02040503050406030204" pitchFamily="18" charset="0"/>
              </a:rPr>
              <a:t>are vulnerable</a:t>
            </a:r>
          </a:p>
          <a:p>
            <a:pPr marL="68580" indent="-251460">
              <a:buFont typeface="Arial" panose="020B0604020202020204" pitchFamily="34" charset="0"/>
              <a:buChar char="•"/>
            </a:pPr>
            <a:endParaRPr lang="en-US" sz="2300" dirty="0">
              <a:latin typeface="Cambria" panose="02040503050406030204" pitchFamily="18" charset="0"/>
            </a:endParaRPr>
          </a:p>
          <a:p>
            <a:pPr marL="68580" indent="-251460">
              <a:buFont typeface="Arial" panose="020B0604020202020204" pitchFamily="34" charset="0"/>
              <a:buChar char="•"/>
            </a:pPr>
            <a:r>
              <a:rPr lang="en-US" sz="2300" dirty="0">
                <a:latin typeface="Cambria" panose="02040503050406030204" pitchFamily="18" charset="0"/>
              </a:rPr>
              <a:t>Within </a:t>
            </a:r>
            <a:r>
              <a:rPr lang="en-US" sz="2300" b="1" dirty="0">
                <a:solidFill>
                  <a:schemeClr val="accent5">
                    <a:lumMod val="75000"/>
                  </a:schemeClr>
                </a:solidFill>
                <a:latin typeface="Cambria" panose="02040503050406030204" pitchFamily="18" charset="0"/>
              </a:rPr>
              <a:t>DDR3-old</a:t>
            </a:r>
            <a:r>
              <a:rPr lang="en-US" sz="2300" dirty="0">
                <a:latin typeface="Cambria" panose="02040503050406030204" pitchFamily="18" charset="0"/>
              </a:rPr>
              <a:t> chips, </a:t>
            </a:r>
            <a:r>
              <a:rPr lang="en-US" sz="2300" b="1" dirty="0">
                <a:solidFill>
                  <a:srgbClr val="538234"/>
                </a:solidFill>
                <a:latin typeface="Cambria" panose="02040503050406030204" pitchFamily="18" charset="0"/>
              </a:rPr>
              <a:t>only 12%</a:t>
            </a:r>
            <a:r>
              <a:rPr lang="en-US" sz="2300" dirty="0">
                <a:latin typeface="Cambria" panose="02040503050406030204" pitchFamily="18" charset="0"/>
              </a:rPr>
              <a:t> of chips (24/204) are vulnerable</a:t>
            </a:r>
          </a:p>
          <a:p>
            <a:pPr marL="68580" indent="-251460">
              <a:buFont typeface="Arial" panose="020B0604020202020204" pitchFamily="34" charset="0"/>
              <a:buChar char="•"/>
            </a:pPr>
            <a:endParaRPr lang="en-US" sz="2300" dirty="0">
              <a:latin typeface="Cambria" panose="02040503050406030204" pitchFamily="18" charset="0"/>
            </a:endParaRPr>
          </a:p>
          <a:p>
            <a:pPr marL="68580" indent="-251460">
              <a:buFont typeface="Arial" panose="020B0604020202020204" pitchFamily="34" charset="0"/>
              <a:buChar char="•"/>
            </a:pPr>
            <a:r>
              <a:rPr lang="en-US" sz="2300" dirty="0">
                <a:latin typeface="Cambria" panose="02040503050406030204" pitchFamily="18" charset="0"/>
              </a:rPr>
              <a:t>Within </a:t>
            </a:r>
            <a:r>
              <a:rPr lang="en-US" sz="2300" b="1" dirty="0">
                <a:solidFill>
                  <a:schemeClr val="accent5">
                    <a:lumMod val="75000"/>
                  </a:schemeClr>
                </a:solidFill>
                <a:latin typeface="Cambria" panose="02040503050406030204" pitchFamily="18" charset="0"/>
              </a:rPr>
              <a:t>DDR3-new</a:t>
            </a:r>
            <a:r>
              <a:rPr lang="en-US" sz="2300" dirty="0">
                <a:latin typeface="Cambria" panose="02040503050406030204" pitchFamily="18" charset="0"/>
              </a:rPr>
              <a:t> chips, </a:t>
            </a:r>
            <a:r>
              <a:rPr lang="en-US" sz="2300" b="1" dirty="0">
                <a:solidFill>
                  <a:srgbClr val="C00000"/>
                </a:solidFill>
                <a:latin typeface="Cambria" panose="02040503050406030204" pitchFamily="18" charset="0"/>
              </a:rPr>
              <a:t>65%</a:t>
            </a:r>
            <a:r>
              <a:rPr lang="en-US" sz="2300" dirty="0">
                <a:latin typeface="Cambria" panose="02040503050406030204" pitchFamily="18" charset="0"/>
              </a:rPr>
              <a:t> of chips (148/228) are vulnerable</a:t>
            </a:r>
          </a:p>
        </p:txBody>
      </p:sp>
      <p:sp>
        <p:nvSpPr>
          <p:cNvPr id="3" name="TextBox 2">
            <a:extLst>
              <a:ext uri="{FF2B5EF4-FFF2-40B4-BE49-F238E27FC236}">
                <a16:creationId xmlns:a16="http://schemas.microsoft.com/office/drawing/2014/main" id="{1706C31F-2A96-BD46-9506-52E5B43422B8}"/>
              </a:ext>
            </a:extLst>
          </p:cNvPr>
          <p:cNvSpPr txBox="1"/>
          <p:nvPr/>
        </p:nvSpPr>
        <p:spPr>
          <a:xfrm>
            <a:off x="4069432" y="8302798"/>
            <a:ext cx="864601" cy="400110"/>
          </a:xfrm>
          <a:prstGeom prst="rect">
            <a:avLst/>
          </a:prstGeom>
          <a:solidFill>
            <a:schemeClr val="bg1"/>
          </a:solidFill>
        </p:spPr>
        <p:txBody>
          <a:bodyPr wrap="square" rtlCol="0">
            <a:spAutoFit/>
          </a:bodyPr>
          <a:lstStyle/>
          <a:p>
            <a:pPr algn="ctr"/>
            <a:r>
              <a:rPr lang="en-US" sz="2000" dirty="0">
                <a:latin typeface="Cambria" panose="02040503050406030204" pitchFamily="18" charset="0"/>
              </a:rPr>
              <a:t>27%</a:t>
            </a:r>
          </a:p>
        </p:txBody>
      </p:sp>
      <p:sp>
        <p:nvSpPr>
          <p:cNvPr id="14" name="TextBox 13">
            <a:extLst>
              <a:ext uri="{FF2B5EF4-FFF2-40B4-BE49-F238E27FC236}">
                <a16:creationId xmlns:a16="http://schemas.microsoft.com/office/drawing/2014/main" id="{7A80908C-2883-0144-99F8-59BB2F2E65AC}"/>
              </a:ext>
            </a:extLst>
          </p:cNvPr>
          <p:cNvSpPr txBox="1"/>
          <p:nvPr/>
        </p:nvSpPr>
        <p:spPr>
          <a:xfrm>
            <a:off x="4069431" y="8632518"/>
            <a:ext cx="864601" cy="400110"/>
          </a:xfrm>
          <a:prstGeom prst="rect">
            <a:avLst/>
          </a:prstGeom>
          <a:solidFill>
            <a:schemeClr val="bg1"/>
          </a:solidFill>
        </p:spPr>
        <p:txBody>
          <a:bodyPr wrap="square" rtlCol="0">
            <a:spAutoFit/>
          </a:bodyPr>
          <a:lstStyle/>
          <a:p>
            <a:pPr algn="ctr"/>
            <a:r>
              <a:rPr lang="en-US" sz="2000" dirty="0">
                <a:latin typeface="Cambria" panose="02040503050406030204" pitchFamily="18" charset="0"/>
              </a:rPr>
              <a:t>11%</a:t>
            </a:r>
          </a:p>
        </p:txBody>
      </p:sp>
      <p:sp>
        <p:nvSpPr>
          <p:cNvPr id="15" name="TextBox 14">
            <a:extLst>
              <a:ext uri="{FF2B5EF4-FFF2-40B4-BE49-F238E27FC236}">
                <a16:creationId xmlns:a16="http://schemas.microsoft.com/office/drawing/2014/main" id="{7B7A8282-0FE3-2445-B7E1-BD9ADA17E945}"/>
              </a:ext>
            </a:extLst>
          </p:cNvPr>
          <p:cNvSpPr txBox="1"/>
          <p:nvPr/>
        </p:nvSpPr>
        <p:spPr>
          <a:xfrm>
            <a:off x="5286218" y="8645867"/>
            <a:ext cx="864601" cy="400110"/>
          </a:xfrm>
          <a:prstGeom prst="rect">
            <a:avLst/>
          </a:prstGeom>
          <a:solidFill>
            <a:schemeClr val="bg1"/>
          </a:solidFill>
        </p:spPr>
        <p:txBody>
          <a:bodyPr wrap="square" rtlCol="0">
            <a:spAutoFit/>
          </a:bodyPr>
          <a:lstStyle/>
          <a:p>
            <a:pPr algn="ctr"/>
            <a:r>
              <a:rPr lang="en-US" sz="2000" dirty="0">
                <a:latin typeface="Cambria" panose="02040503050406030204" pitchFamily="18" charset="0"/>
              </a:rPr>
              <a:t>85%</a:t>
            </a:r>
          </a:p>
        </p:txBody>
      </p:sp>
      <p:sp>
        <p:nvSpPr>
          <p:cNvPr id="16" name="TextBox 15">
            <a:extLst>
              <a:ext uri="{FF2B5EF4-FFF2-40B4-BE49-F238E27FC236}">
                <a16:creationId xmlns:a16="http://schemas.microsoft.com/office/drawing/2014/main" id="{32379986-06EA-6543-88FB-4D1F9E0A58A2}"/>
              </a:ext>
            </a:extLst>
          </p:cNvPr>
          <p:cNvSpPr txBox="1"/>
          <p:nvPr/>
        </p:nvSpPr>
        <p:spPr>
          <a:xfrm>
            <a:off x="6322186" y="8632518"/>
            <a:ext cx="1211283" cy="400110"/>
          </a:xfrm>
          <a:prstGeom prst="rect">
            <a:avLst/>
          </a:prstGeom>
          <a:solidFill>
            <a:schemeClr val="bg1"/>
          </a:solidFill>
        </p:spPr>
        <p:txBody>
          <a:bodyPr wrap="square" rtlCol="0">
            <a:spAutoFit/>
          </a:bodyPr>
          <a:lstStyle/>
          <a:p>
            <a:pPr algn="ctr"/>
            <a:r>
              <a:rPr lang="en-US" sz="2000" dirty="0">
                <a:latin typeface="Cambria" panose="02040503050406030204" pitchFamily="18" charset="0"/>
              </a:rPr>
              <a:t>92%</a:t>
            </a:r>
          </a:p>
        </p:txBody>
      </p:sp>
      <p:sp>
        <p:nvSpPr>
          <p:cNvPr id="17" name="TextBox 16">
            <a:extLst>
              <a:ext uri="{FF2B5EF4-FFF2-40B4-BE49-F238E27FC236}">
                <a16:creationId xmlns:a16="http://schemas.microsoft.com/office/drawing/2014/main" id="{04310BA9-0514-F740-BDE1-315B5AC3C55F}"/>
              </a:ext>
            </a:extLst>
          </p:cNvPr>
          <p:cNvSpPr txBox="1"/>
          <p:nvPr/>
        </p:nvSpPr>
        <p:spPr>
          <a:xfrm>
            <a:off x="5286218" y="8301292"/>
            <a:ext cx="864601" cy="400110"/>
          </a:xfrm>
          <a:prstGeom prst="rect">
            <a:avLst/>
          </a:prstGeom>
          <a:solidFill>
            <a:schemeClr val="bg1"/>
          </a:solidFill>
        </p:spPr>
        <p:txBody>
          <a:bodyPr wrap="square" rtlCol="0">
            <a:spAutoFit/>
          </a:bodyPr>
          <a:lstStyle/>
          <a:p>
            <a:pPr algn="ctr"/>
            <a:r>
              <a:rPr lang="en-US" sz="2000" dirty="0">
                <a:latin typeface="Cambria" panose="02040503050406030204" pitchFamily="18" charset="0"/>
              </a:rPr>
              <a:t>0%</a:t>
            </a:r>
          </a:p>
        </p:txBody>
      </p:sp>
      <p:sp>
        <p:nvSpPr>
          <p:cNvPr id="18" name="TextBox 17">
            <a:extLst>
              <a:ext uri="{FF2B5EF4-FFF2-40B4-BE49-F238E27FC236}">
                <a16:creationId xmlns:a16="http://schemas.microsoft.com/office/drawing/2014/main" id="{39B7386C-941C-A640-921A-6B9985EE82FB}"/>
              </a:ext>
            </a:extLst>
          </p:cNvPr>
          <p:cNvSpPr txBox="1"/>
          <p:nvPr/>
        </p:nvSpPr>
        <p:spPr>
          <a:xfrm>
            <a:off x="6495526" y="8301292"/>
            <a:ext cx="864601" cy="400110"/>
          </a:xfrm>
          <a:prstGeom prst="rect">
            <a:avLst/>
          </a:prstGeom>
          <a:solidFill>
            <a:schemeClr val="bg1"/>
          </a:solidFill>
        </p:spPr>
        <p:txBody>
          <a:bodyPr wrap="square" rtlCol="0">
            <a:spAutoFit/>
          </a:bodyPr>
          <a:lstStyle/>
          <a:p>
            <a:pPr algn="ctr"/>
            <a:r>
              <a:rPr lang="en-US" sz="2000" dirty="0">
                <a:latin typeface="Cambria" panose="02040503050406030204" pitchFamily="18" charset="0"/>
              </a:rPr>
              <a:t>0%</a:t>
            </a:r>
          </a:p>
        </p:txBody>
      </p:sp>
      <p:sp>
        <p:nvSpPr>
          <p:cNvPr id="8" name="Rectangle 7">
            <a:extLst>
              <a:ext uri="{FF2B5EF4-FFF2-40B4-BE49-F238E27FC236}">
                <a16:creationId xmlns:a16="http://schemas.microsoft.com/office/drawing/2014/main" id="{CA29C017-E0F2-AD4D-AF7E-5A0A632EE6D4}"/>
              </a:ext>
            </a:extLst>
          </p:cNvPr>
          <p:cNvSpPr/>
          <p:nvPr/>
        </p:nvSpPr>
        <p:spPr>
          <a:xfrm>
            <a:off x="5016787"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0C9B7CD-8F2F-D041-9132-8ED65E9FD741}"/>
              </a:ext>
            </a:extLst>
          </p:cNvPr>
          <p:cNvSpPr/>
          <p:nvPr/>
        </p:nvSpPr>
        <p:spPr>
          <a:xfrm>
            <a:off x="3809267" y="8674835"/>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1D762B2-AED1-5441-8E90-8984AE3CFDD3}"/>
              </a:ext>
            </a:extLst>
          </p:cNvPr>
          <p:cNvSpPr/>
          <p:nvPr/>
        </p:nvSpPr>
        <p:spPr>
          <a:xfrm>
            <a:off x="6226624"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A42B81-1C9F-8746-A3B5-2831426F242B}"/>
              </a:ext>
            </a:extLst>
          </p:cNvPr>
          <p:cNvSpPr/>
          <p:nvPr/>
        </p:nvSpPr>
        <p:spPr>
          <a:xfrm>
            <a:off x="5016787" y="8672302"/>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C4DBE4B-031F-4146-8CD1-550A3C36FA6B}"/>
              </a:ext>
            </a:extLst>
          </p:cNvPr>
          <p:cNvSpPr/>
          <p:nvPr/>
        </p:nvSpPr>
        <p:spPr>
          <a:xfrm>
            <a:off x="6225001" y="8669769"/>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D8F7869-0787-154F-B9B7-070921B75DAB}"/>
              </a:ext>
            </a:extLst>
          </p:cNvPr>
          <p:cNvSpPr/>
          <p:nvPr/>
        </p:nvSpPr>
        <p:spPr>
          <a:xfrm>
            <a:off x="3811876" y="8363241"/>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317EC70E-9E9F-6141-B109-9536BD441559}"/>
              </a:ext>
            </a:extLst>
          </p:cNvPr>
          <p:cNvPicPr>
            <a:picLocks noChangeAspect="1"/>
          </p:cNvPicPr>
          <p:nvPr/>
        </p:nvPicPr>
        <p:blipFill>
          <a:blip r:embed="rId3"/>
          <a:stretch>
            <a:fillRect/>
          </a:stretch>
        </p:blipFill>
        <p:spPr>
          <a:xfrm>
            <a:off x="9509164" y="7353946"/>
            <a:ext cx="5644307" cy="1845254"/>
          </a:xfrm>
          <a:prstGeom prst="rect">
            <a:avLst/>
          </a:prstGeom>
        </p:spPr>
      </p:pic>
    </p:spTree>
    <p:extLst>
      <p:ext uri="{BB962C8B-B14F-4D97-AF65-F5344CB8AC3E}">
        <p14:creationId xmlns:p14="http://schemas.microsoft.com/office/powerpoint/2010/main" val="3098746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sp>
        <p:nvSpPr>
          <p:cNvPr id="6" name="Rectangle 5">
            <a:extLst>
              <a:ext uri="{FF2B5EF4-FFF2-40B4-BE49-F238E27FC236}">
                <a16:creationId xmlns:a16="http://schemas.microsoft.com/office/drawing/2014/main" id="{3DDC69C9-C4EF-0442-B810-8426034FCA38}"/>
              </a:ext>
            </a:extLst>
          </p:cNvPr>
          <p:cNvSpPr/>
          <p:nvPr/>
        </p:nvSpPr>
        <p:spPr>
          <a:xfrm>
            <a:off x="183863" y="770004"/>
            <a:ext cx="8973879" cy="430887"/>
          </a:xfrm>
          <a:prstGeom prst="rect">
            <a:avLst/>
          </a:prstGeom>
        </p:spPr>
        <p:txBody>
          <a:bodyPr wrap="square">
            <a:spAutoFit/>
          </a:bodyPr>
          <a:lstStyle/>
          <a:p>
            <a:r>
              <a:rPr lang="en-US" sz="2200" i="1" dirty="0">
                <a:solidFill>
                  <a:srgbClr val="C00000"/>
                </a:solidFill>
                <a:latin typeface="Cambria" panose="02040503050406030204" pitchFamily="18" charset="0"/>
              </a:rPr>
              <a:t>Q. Are some data patterns more effective in inducing </a:t>
            </a:r>
            <a:r>
              <a:rPr lang="en-US" sz="2200" i="1" dirty="0" err="1">
                <a:solidFill>
                  <a:srgbClr val="C00000"/>
                </a:solidFill>
                <a:latin typeface="Cambria" panose="02040503050406030204" pitchFamily="18" charset="0"/>
              </a:rPr>
              <a:t>RowHammer</a:t>
            </a:r>
            <a:r>
              <a:rPr lang="en-US" sz="2200" i="1" dirty="0">
                <a:solidFill>
                  <a:srgbClr val="C00000"/>
                </a:solidFill>
                <a:latin typeface="Cambria" panose="02040503050406030204" pitchFamily="18" charset="0"/>
              </a:rPr>
              <a:t> bit flips?</a:t>
            </a:r>
          </a:p>
        </p:txBody>
      </p:sp>
      <p:sp>
        <p:nvSpPr>
          <p:cNvPr id="7" name="TextBox 6">
            <a:extLst>
              <a:ext uri="{FF2B5EF4-FFF2-40B4-BE49-F238E27FC236}">
                <a16:creationId xmlns:a16="http://schemas.microsoft.com/office/drawing/2014/main" id="{1DCA5E4B-BBF9-CD44-99E9-C4437E60765F}"/>
              </a:ext>
            </a:extLst>
          </p:cNvPr>
          <p:cNvSpPr txBox="1"/>
          <p:nvPr/>
        </p:nvSpPr>
        <p:spPr>
          <a:xfrm>
            <a:off x="0" y="1563681"/>
            <a:ext cx="8760941"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Cambria" panose="02040503050406030204" pitchFamily="18" charset="0"/>
                <a:ea typeface="Cambria" charset="0"/>
                <a:cs typeface="Cambria" charset="0"/>
              </a:rPr>
              <a:t>We test </a:t>
            </a:r>
            <a:r>
              <a:rPr lang="en-US" sz="2400" b="1" dirty="0">
                <a:solidFill>
                  <a:schemeClr val="accent2">
                    <a:lumMod val="75000"/>
                  </a:schemeClr>
                </a:solidFill>
                <a:latin typeface="Cambria" panose="02040503050406030204" pitchFamily="18" charset="0"/>
                <a:ea typeface="Cambria" charset="0"/>
                <a:cs typeface="Cambria" charset="0"/>
              </a:rPr>
              <a:t>several data patterns</a:t>
            </a:r>
            <a:r>
              <a:rPr lang="en-US" sz="2400" dirty="0">
                <a:solidFill>
                  <a:schemeClr val="accent2">
                    <a:lumMod val="75000"/>
                  </a:schemeClr>
                </a:solidFill>
                <a:latin typeface="Cambria" panose="02040503050406030204" pitchFamily="18" charset="0"/>
                <a:ea typeface="Cambria" charset="0"/>
                <a:cs typeface="Cambria" charset="0"/>
              </a:rPr>
              <a:t> </a:t>
            </a:r>
            <a:r>
              <a:rPr lang="en-US" sz="2400" dirty="0">
                <a:latin typeface="Cambria" panose="02040503050406030204" pitchFamily="18" charset="0"/>
                <a:ea typeface="Cambria" charset="0"/>
                <a:cs typeface="Cambria" charset="0"/>
              </a:rPr>
              <a:t>typically examined in prior work to identify the worst-case data pattern </a:t>
            </a:r>
          </a:p>
          <a:p>
            <a:pPr marL="342900" indent="-342900">
              <a:buFont typeface="Arial" panose="020B0604020202020204" pitchFamily="34" charset="0"/>
              <a:buChar char="•"/>
            </a:pPr>
            <a:endParaRPr lang="en-US" sz="2400" b="1" dirty="0">
              <a:latin typeface="Cambria" panose="02040503050406030204" pitchFamily="18" charset="0"/>
              <a:ea typeface="Cambria" charset="0"/>
              <a:cs typeface="Cambria" charset="0"/>
            </a:endParaRPr>
          </a:p>
          <a:p>
            <a:pPr marL="342900" indent="-342900">
              <a:buFont typeface="Arial" panose="020B0604020202020204" pitchFamily="34" charset="0"/>
              <a:buChar char="•"/>
            </a:pPr>
            <a:endParaRPr lang="en-US" sz="2400" b="1" dirty="0">
              <a:latin typeface="Cambria" panose="02040503050406030204" pitchFamily="18" charset="0"/>
              <a:ea typeface="Cambria" charset="0"/>
              <a:cs typeface="Cambria" charset="0"/>
            </a:endParaRPr>
          </a:p>
          <a:p>
            <a:pPr marL="342900" indent="-342900">
              <a:buFont typeface="Arial" panose="020B0604020202020204" pitchFamily="34" charset="0"/>
              <a:buChar char="•"/>
            </a:pPr>
            <a:r>
              <a:rPr lang="en-US" sz="2400" dirty="0">
                <a:latin typeface="Cambria" panose="02040503050406030204" pitchFamily="18" charset="0"/>
              </a:rPr>
              <a:t>The worst-case data pattern is </a:t>
            </a:r>
            <a:r>
              <a:rPr lang="en-US" sz="2400" b="1" dirty="0">
                <a:solidFill>
                  <a:srgbClr val="538234"/>
                </a:solidFill>
                <a:latin typeface="Cambria" panose="02040503050406030204" pitchFamily="18" charset="0"/>
              </a:rPr>
              <a:t>consistent across chips </a:t>
            </a:r>
            <a:r>
              <a:rPr lang="en-US" sz="2400" dirty="0">
                <a:latin typeface="Cambria" panose="02040503050406030204" pitchFamily="18" charset="0"/>
              </a:rPr>
              <a:t>of the same manufacturer and DRAM type-node configuration</a:t>
            </a:r>
            <a:endParaRPr lang="en-US" sz="2400" b="1" dirty="0">
              <a:latin typeface="Cambria" panose="02040503050406030204" pitchFamily="18" charset="0"/>
              <a:ea typeface="Cambria" charset="0"/>
              <a:cs typeface="Cambria" charset="0"/>
            </a:endParaRPr>
          </a:p>
          <a:p>
            <a:pPr marL="342900" indent="-342900">
              <a:buFont typeface="Arial" panose="020B0604020202020204" pitchFamily="34" charset="0"/>
              <a:buChar char="•"/>
            </a:pPr>
            <a:endParaRPr lang="en-US" sz="2400" b="1" dirty="0">
              <a:latin typeface="Cambria" panose="02040503050406030204" pitchFamily="18" charset="0"/>
              <a:ea typeface="Cambria" charset="0"/>
              <a:cs typeface="Cambria" charset="0"/>
            </a:endParaRPr>
          </a:p>
          <a:p>
            <a:pPr marL="342900" indent="-342900">
              <a:buFont typeface="Arial" panose="020B0604020202020204" pitchFamily="34" charset="0"/>
              <a:buChar char="•"/>
            </a:pPr>
            <a:endParaRPr lang="en-US" sz="2400" b="1" dirty="0">
              <a:latin typeface="Cambria" panose="02040503050406030204" pitchFamily="18" charset="0"/>
              <a:ea typeface="Cambria" charset="0"/>
              <a:cs typeface="Cambria" charset="0"/>
            </a:endParaRPr>
          </a:p>
          <a:p>
            <a:pPr marL="342900" indent="-342900">
              <a:buFont typeface="Arial" panose="020B0604020202020204" pitchFamily="34" charset="0"/>
              <a:buChar char="•"/>
            </a:pPr>
            <a:r>
              <a:rPr lang="en-US" sz="2400" dirty="0">
                <a:latin typeface="Cambria" panose="02040503050406030204" pitchFamily="18" charset="0"/>
                <a:ea typeface="Cambria" charset="0"/>
                <a:cs typeface="Cambria" charset="0"/>
              </a:rPr>
              <a:t>We use the </a:t>
            </a:r>
            <a:r>
              <a:rPr lang="en-US" sz="2400" b="1" dirty="0">
                <a:solidFill>
                  <a:schemeClr val="accent5">
                    <a:lumMod val="75000"/>
                  </a:schemeClr>
                </a:solidFill>
                <a:latin typeface="Cambria" panose="02040503050406030204" pitchFamily="18" charset="0"/>
                <a:ea typeface="Cambria" charset="0"/>
                <a:cs typeface="Cambria" charset="0"/>
              </a:rPr>
              <a:t>worst-case data pattern </a:t>
            </a:r>
            <a:r>
              <a:rPr lang="en-US" sz="2400" dirty="0">
                <a:latin typeface="Cambria" panose="02040503050406030204" pitchFamily="18" charset="0"/>
                <a:ea typeface="Cambria" charset="0"/>
                <a:cs typeface="Cambria" charset="0"/>
              </a:rPr>
              <a:t>per DRAM chip to characterize each chip at </a:t>
            </a:r>
            <a:r>
              <a:rPr lang="en-US" sz="2400" b="1" dirty="0">
                <a:solidFill>
                  <a:schemeClr val="accent5">
                    <a:lumMod val="75000"/>
                  </a:schemeClr>
                </a:solidFill>
                <a:latin typeface="Cambria" panose="02040503050406030204" pitchFamily="18" charset="0"/>
                <a:ea typeface="Cambria" charset="0"/>
                <a:cs typeface="Cambria" charset="0"/>
              </a:rPr>
              <a:t>worst-case conditions</a:t>
            </a:r>
            <a:r>
              <a:rPr lang="en-US" sz="2400" b="1" dirty="0">
                <a:latin typeface="Cambria" panose="02040503050406030204" pitchFamily="18" charset="0"/>
                <a:ea typeface="Cambria" charset="0"/>
                <a:cs typeface="Cambria" charset="0"/>
              </a:rPr>
              <a:t> </a:t>
            </a:r>
            <a:r>
              <a:rPr lang="en-US" sz="2400" dirty="0">
                <a:latin typeface="Cambria" panose="02040503050406030204" pitchFamily="18" charset="0"/>
                <a:ea typeface="Cambria" charset="0"/>
                <a:cs typeface="Cambria" charset="0"/>
              </a:rPr>
              <a:t>and </a:t>
            </a:r>
            <a:r>
              <a:rPr lang="en-US" sz="2400" b="1" dirty="0">
                <a:solidFill>
                  <a:schemeClr val="accent5">
                    <a:lumMod val="75000"/>
                  </a:schemeClr>
                </a:solidFill>
                <a:latin typeface="Cambria" panose="02040503050406030204" pitchFamily="18" charset="0"/>
                <a:ea typeface="Cambria" charset="0"/>
                <a:cs typeface="Cambria" charset="0"/>
              </a:rPr>
              <a:t>minimize the extensive testing time</a:t>
            </a:r>
          </a:p>
          <a:p>
            <a:pPr marL="342900" indent="-342900">
              <a:buFont typeface="Arial" panose="020B0604020202020204" pitchFamily="34" charset="0"/>
              <a:buChar char="•"/>
            </a:pPr>
            <a:endParaRPr lang="en-US" sz="2400" dirty="0">
              <a:latin typeface="Cambria" panose="02040503050406030204" pitchFamily="18" charset="0"/>
            </a:endParaRPr>
          </a:p>
        </p:txBody>
      </p:sp>
      <p:sp>
        <p:nvSpPr>
          <p:cNvPr id="8" name="Rectangle 7">
            <a:extLst>
              <a:ext uri="{FF2B5EF4-FFF2-40B4-BE49-F238E27FC236}">
                <a16:creationId xmlns:a16="http://schemas.microsoft.com/office/drawing/2014/main" id="{F9BBFBA9-A018-3744-AB59-E197AE849163}"/>
              </a:ext>
            </a:extLst>
          </p:cNvPr>
          <p:cNvSpPr/>
          <p:nvPr/>
        </p:nvSpPr>
        <p:spPr>
          <a:xfrm>
            <a:off x="2288355" y="6087996"/>
            <a:ext cx="4764894" cy="461665"/>
          </a:xfrm>
          <a:prstGeom prst="rect">
            <a:avLst/>
          </a:prstGeom>
        </p:spPr>
        <p:txBody>
          <a:bodyPr wrap="none">
            <a:spAutoFit/>
          </a:bodyPr>
          <a:lstStyle/>
          <a:p>
            <a:pPr marL="274320" indent="0">
              <a:buNone/>
            </a:pPr>
            <a:r>
              <a:rPr lang="en-US" sz="2400" b="1" dirty="0">
                <a:solidFill>
                  <a:srgbClr val="7030A0"/>
                </a:solidFill>
              </a:rPr>
              <a:t>[More detail and figures in paper]</a:t>
            </a:r>
            <a:endParaRPr lang="en-US" sz="2000" dirty="0">
              <a:solidFill>
                <a:srgbClr val="7030A0"/>
              </a:solidFill>
            </a:endParaRPr>
          </a:p>
        </p:txBody>
      </p:sp>
    </p:spTree>
    <p:extLst>
      <p:ext uri="{BB962C8B-B14F-4D97-AF65-F5344CB8AC3E}">
        <p14:creationId xmlns:p14="http://schemas.microsoft.com/office/powerpoint/2010/main" val="2980559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E43A-134B-C348-B525-144286F21820}"/>
              </a:ext>
            </a:extLst>
          </p:cNvPr>
          <p:cNvSpPr>
            <a:spLocks noGrp="1"/>
          </p:cNvSpPr>
          <p:nvPr>
            <p:ph type="title"/>
          </p:nvPr>
        </p:nvSpPr>
        <p:spPr/>
        <p:txBody>
          <a:bodyPr/>
          <a:lstStyle/>
          <a:p>
            <a:r>
              <a:rPr lang="en-US" b="1" dirty="0"/>
              <a:t>3. Hammer Count (HC) Effects</a:t>
            </a:r>
          </a:p>
        </p:txBody>
      </p:sp>
      <p:pic>
        <p:nvPicPr>
          <p:cNvPr id="4" name="Picture 3">
            <a:extLst>
              <a:ext uri="{FF2B5EF4-FFF2-40B4-BE49-F238E27FC236}">
                <a16:creationId xmlns:a16="http://schemas.microsoft.com/office/drawing/2014/main" id="{71ADAEFF-6FB2-6A4E-9C6F-344EC4D4DFCE}"/>
              </a:ext>
            </a:extLst>
          </p:cNvPr>
          <p:cNvPicPr>
            <a:picLocks noChangeAspect="1"/>
          </p:cNvPicPr>
          <p:nvPr/>
        </p:nvPicPr>
        <p:blipFill>
          <a:blip r:embed="rId3"/>
          <a:stretch>
            <a:fillRect/>
          </a:stretch>
        </p:blipFill>
        <p:spPr>
          <a:xfrm>
            <a:off x="1454150" y="1231900"/>
            <a:ext cx="6235700" cy="4394200"/>
          </a:xfrm>
          <a:prstGeom prst="rect">
            <a:avLst/>
          </a:prstGeom>
        </p:spPr>
      </p:pic>
      <p:sp>
        <p:nvSpPr>
          <p:cNvPr id="5" name="Rectangle 4">
            <a:extLst>
              <a:ext uri="{FF2B5EF4-FFF2-40B4-BE49-F238E27FC236}">
                <a16:creationId xmlns:a16="http://schemas.microsoft.com/office/drawing/2014/main" id="{961989BE-1194-E447-8F5A-94CDDD1DD649}"/>
              </a:ext>
            </a:extLst>
          </p:cNvPr>
          <p:cNvSpPr/>
          <p:nvPr/>
        </p:nvSpPr>
        <p:spPr>
          <a:xfrm>
            <a:off x="170121" y="691996"/>
            <a:ext cx="8973879" cy="446276"/>
          </a:xfrm>
          <a:prstGeom prst="rect">
            <a:avLst/>
          </a:prstGeom>
        </p:spPr>
        <p:txBody>
          <a:bodyPr wrap="square">
            <a:spAutoFit/>
          </a:bodyPr>
          <a:lstStyle/>
          <a:p>
            <a:r>
              <a:rPr lang="en-US" sz="2300" i="1" dirty="0">
                <a:solidFill>
                  <a:srgbClr val="C00000"/>
                </a:solidFill>
                <a:latin typeface="Cambria" panose="02040503050406030204" pitchFamily="18" charset="0"/>
              </a:rPr>
              <a:t>Q. How does the Hammer Count affect the number of bit flips induced?</a:t>
            </a:r>
          </a:p>
        </p:txBody>
      </p:sp>
      <p:sp>
        <p:nvSpPr>
          <p:cNvPr id="3" name="Rectangle 2">
            <a:extLst>
              <a:ext uri="{FF2B5EF4-FFF2-40B4-BE49-F238E27FC236}">
                <a16:creationId xmlns:a16="http://schemas.microsoft.com/office/drawing/2014/main" id="{17950FAB-7F7B-F942-BD40-D22C8F49160B}"/>
              </a:ext>
            </a:extLst>
          </p:cNvPr>
          <p:cNvSpPr/>
          <p:nvPr/>
        </p:nvSpPr>
        <p:spPr>
          <a:xfrm>
            <a:off x="3805382" y="1231900"/>
            <a:ext cx="2521527" cy="338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369D0E0-EE04-3A43-A3C3-AC6D1645EF77}"/>
              </a:ext>
            </a:extLst>
          </p:cNvPr>
          <p:cNvSpPr txBox="1"/>
          <p:nvPr/>
        </p:nvSpPr>
        <p:spPr>
          <a:xfrm>
            <a:off x="4039563" y="1231900"/>
            <a:ext cx="2467342" cy="461665"/>
          </a:xfrm>
          <a:prstGeom prst="rect">
            <a:avLst/>
          </a:prstGeom>
          <a:noFill/>
        </p:spPr>
        <p:txBody>
          <a:bodyPr wrap="none" rtlCol="0">
            <a:spAutoFit/>
          </a:bodyPr>
          <a:lstStyle/>
          <a:p>
            <a:r>
              <a:rPr lang="en-US" sz="2400" b="1" dirty="0"/>
              <a:t>Mfr. A  DDR4-new</a:t>
            </a:r>
          </a:p>
        </p:txBody>
      </p:sp>
      <p:sp>
        <p:nvSpPr>
          <p:cNvPr id="7" name="TextBox 6">
            <a:extLst>
              <a:ext uri="{FF2B5EF4-FFF2-40B4-BE49-F238E27FC236}">
                <a16:creationId xmlns:a16="http://schemas.microsoft.com/office/drawing/2014/main" id="{5A0311E7-88F6-7046-97C0-2F83DC363BF5}"/>
              </a:ext>
            </a:extLst>
          </p:cNvPr>
          <p:cNvSpPr txBox="1"/>
          <p:nvPr/>
        </p:nvSpPr>
        <p:spPr>
          <a:xfrm>
            <a:off x="1948295" y="5885819"/>
            <a:ext cx="6235700" cy="830997"/>
          </a:xfrm>
          <a:prstGeom prst="rect">
            <a:avLst/>
          </a:prstGeom>
          <a:noFill/>
        </p:spPr>
        <p:txBody>
          <a:bodyPr wrap="square" rtlCol="0">
            <a:spAutoFit/>
          </a:bodyPr>
          <a:lstStyle/>
          <a:p>
            <a:pPr algn="ctr"/>
            <a:r>
              <a:rPr lang="en-US" sz="2400" b="1" dirty="0">
                <a:solidFill>
                  <a:srgbClr val="7030A0"/>
                </a:solidFill>
              </a:rPr>
              <a:t>Hammer Count = 2 Accesses, </a:t>
            </a:r>
          </a:p>
          <a:p>
            <a:pPr algn="ctr"/>
            <a:r>
              <a:rPr lang="en-US" sz="2400" b="1" dirty="0">
                <a:solidFill>
                  <a:srgbClr val="7030A0"/>
                </a:solidFill>
              </a:rPr>
              <a:t>one to each adjacent row of victim</a:t>
            </a:r>
          </a:p>
        </p:txBody>
      </p:sp>
    </p:spTree>
    <p:extLst>
      <p:ext uri="{BB962C8B-B14F-4D97-AF65-F5344CB8AC3E}">
        <p14:creationId xmlns:p14="http://schemas.microsoft.com/office/powerpoint/2010/main" val="277407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algn="ctr"/>
            <a:r>
              <a:rPr lang="en-US" sz="2400" b="1" dirty="0" err="1">
                <a:solidFill>
                  <a:srgbClr val="C00000"/>
                </a:solidFill>
                <a:latin typeface="Cambria" panose="02040503050406030204" pitchFamily="18" charset="0"/>
              </a:rPr>
              <a:t>RowHammer</a:t>
            </a:r>
            <a:r>
              <a:rPr lang="en-US" sz="2400" b="1" dirty="0">
                <a:solidFill>
                  <a:srgbClr val="C00000"/>
                </a:solidFill>
                <a:latin typeface="Cambria" panose="02040503050406030204" pitchFamily="18" charset="0"/>
              </a:rPr>
              <a:t> bit flip rates (i.e., </a:t>
            </a:r>
            <a:r>
              <a:rPr lang="en-US" sz="2400" b="1" dirty="0" err="1">
                <a:solidFill>
                  <a:srgbClr val="C00000"/>
                </a:solidFill>
                <a:latin typeface="Cambria" panose="02040503050406030204" pitchFamily="18" charset="0"/>
              </a:rPr>
              <a:t>RowHammer</a:t>
            </a:r>
            <a:r>
              <a:rPr lang="en-US" sz="2400" b="1" dirty="0">
                <a:solidFill>
                  <a:srgbClr val="C00000"/>
                </a:solidFill>
                <a:latin typeface="Cambria" panose="02040503050406030204" pitchFamily="18" charset="0"/>
              </a:rPr>
              <a:t> vulnerability)</a:t>
            </a:r>
          </a:p>
          <a:p>
            <a:pPr algn="ctr"/>
            <a:r>
              <a:rPr lang="en-US" sz="2400" b="1" dirty="0">
                <a:solidFill>
                  <a:srgbClr val="C00000"/>
                </a:solidFill>
                <a:latin typeface="Cambria" panose="02040503050406030204" pitchFamily="18" charset="0"/>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algn="ctr"/>
            <a:r>
              <a:rPr lang="en-US" sz="2400" dirty="0" err="1">
                <a:latin typeface="Cambria" panose="02040503050406030204" pitchFamily="18" charset="0"/>
              </a:rPr>
              <a:t>RowHammer</a:t>
            </a:r>
            <a:r>
              <a:rPr lang="en-US" sz="2400" dirty="0">
                <a:latin typeface="Cambria" panose="02040503050406030204" pitchFamily="18" charset="0"/>
              </a:rPr>
              <a:t> bit flip rates </a:t>
            </a:r>
            <a:r>
              <a:rPr lang="en-US" sz="2400" b="1" dirty="0">
                <a:solidFill>
                  <a:srgbClr val="C00000"/>
                </a:solidFill>
                <a:latin typeface="Cambria" panose="02040503050406030204" pitchFamily="18" charset="0"/>
              </a:rPr>
              <a:t>increase </a:t>
            </a:r>
          </a:p>
          <a:p>
            <a:pPr algn="ctr"/>
            <a:r>
              <a:rPr lang="en-US" sz="2400" dirty="0">
                <a:latin typeface="Cambria" panose="02040503050406030204" pitchFamily="18" charset="0"/>
              </a:rPr>
              <a:t>when going </a:t>
            </a:r>
            <a:r>
              <a:rPr lang="en-US" sz="2400" b="1" dirty="0">
                <a:solidFill>
                  <a:srgbClr val="002060"/>
                </a:solidFill>
                <a:latin typeface="Cambria" panose="02040503050406030204" pitchFamily="18" charset="0"/>
              </a:rPr>
              <a:t>from old to new </a:t>
            </a:r>
            <a:r>
              <a:rPr lang="en-US" sz="2400" dirty="0">
                <a:latin typeface="Cambria" panose="02040503050406030204" pitchFamily="18" charset="0"/>
              </a:rPr>
              <a:t>DDR4 technology node generations</a:t>
            </a:r>
            <a:endParaRPr lang="en-US" sz="2400" b="1" dirty="0">
              <a:solidFill>
                <a:srgbClr val="C00000"/>
              </a:solidFill>
              <a:latin typeface="Cambria" panose="02040503050406030204" pitchFamily="18" charset="0"/>
            </a:endParaRPr>
          </a:p>
        </p:txBody>
      </p:sp>
    </p:spTree>
    <p:extLst>
      <p:ext uri="{BB962C8B-B14F-4D97-AF65-F5344CB8AC3E}">
        <p14:creationId xmlns:p14="http://schemas.microsoft.com/office/powerpoint/2010/main" val="306954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2" name="Picture 1">
            <a:extLst>
              <a:ext uri="{FF2B5EF4-FFF2-40B4-BE49-F238E27FC236}">
                <a16:creationId xmlns:a16="http://schemas.microsoft.com/office/drawing/2014/main" id="{42ABAE48-599C-A549-AC15-3F228553D92F}"/>
              </a:ext>
            </a:extLst>
          </p:cNvPr>
          <p:cNvPicPr>
            <a:picLocks noChangeAspect="1"/>
          </p:cNvPicPr>
          <p:nvPr/>
        </p:nvPicPr>
        <p:blipFill>
          <a:blip r:embed="rId3"/>
          <a:stretch>
            <a:fillRect/>
          </a:stretch>
        </p:blipFill>
        <p:spPr>
          <a:xfrm>
            <a:off x="1043935" y="1409700"/>
            <a:ext cx="6794500" cy="4038600"/>
          </a:xfrm>
          <a:prstGeom prst="rect">
            <a:avLst/>
          </a:prstGeom>
        </p:spPr>
      </p:pic>
      <p:sp>
        <p:nvSpPr>
          <p:cNvPr id="5" name="Rectangle 4">
            <a:extLst>
              <a:ext uri="{FF2B5EF4-FFF2-40B4-BE49-F238E27FC236}">
                <a16:creationId xmlns:a16="http://schemas.microsoft.com/office/drawing/2014/main" id="{2443FFCD-D120-EC4E-A45D-24FBD1790064}"/>
              </a:ext>
            </a:extLst>
          </p:cNvPr>
          <p:cNvSpPr/>
          <p:nvPr/>
        </p:nvSpPr>
        <p:spPr>
          <a:xfrm>
            <a:off x="-2198" y="5490001"/>
            <a:ext cx="9144000" cy="830997"/>
          </a:xfrm>
          <a:prstGeom prst="rect">
            <a:avLst/>
          </a:prstGeom>
          <a:solidFill>
            <a:schemeClr val="accent6">
              <a:lumMod val="40000"/>
              <a:lumOff val="60000"/>
            </a:schemeClr>
          </a:solidFill>
        </p:spPr>
        <p:txBody>
          <a:bodyPr wrap="square">
            <a:spAutoFit/>
          </a:bodyPr>
          <a:lstStyle/>
          <a:p>
            <a:pPr algn="ctr"/>
            <a:r>
              <a:rPr lang="en-US" sz="2400" dirty="0">
                <a:latin typeface="Cambria" panose="02040503050406030204" pitchFamily="18" charset="0"/>
              </a:rPr>
              <a:t>The number of </a:t>
            </a:r>
            <a:r>
              <a:rPr lang="en-US" sz="2400" dirty="0" err="1">
                <a:latin typeface="Cambria" panose="02040503050406030204" pitchFamily="18" charset="0"/>
              </a:rPr>
              <a:t>RowHammer</a:t>
            </a:r>
            <a:r>
              <a:rPr lang="en-US" sz="2400" dirty="0">
                <a:latin typeface="Cambria" panose="02040503050406030204" pitchFamily="18" charset="0"/>
              </a:rPr>
              <a:t> bit flips that occur in a given row decreases as the distance from the </a:t>
            </a:r>
            <a:r>
              <a:rPr lang="en-US" sz="2400" b="1" dirty="0">
                <a:latin typeface="Cambria" panose="02040503050406030204" pitchFamily="18" charset="0"/>
              </a:rPr>
              <a:t>victim row (row 0) </a:t>
            </a:r>
            <a:r>
              <a:rPr lang="en-US" sz="2400" dirty="0">
                <a:latin typeface="Cambria" panose="02040503050406030204" pitchFamily="18" charset="0"/>
              </a:rPr>
              <a:t>increases. </a:t>
            </a:r>
          </a:p>
        </p:txBody>
      </p:sp>
      <p:sp>
        <p:nvSpPr>
          <p:cNvPr id="6" name="Rectangle 5">
            <a:extLst>
              <a:ext uri="{FF2B5EF4-FFF2-40B4-BE49-F238E27FC236}">
                <a16:creationId xmlns:a16="http://schemas.microsoft.com/office/drawing/2014/main" id="{25188903-EF25-584A-95F6-E5750476CEAD}"/>
              </a:ext>
            </a:extLst>
          </p:cNvPr>
          <p:cNvSpPr/>
          <p:nvPr/>
        </p:nvSpPr>
        <p:spPr>
          <a:xfrm>
            <a:off x="170121" y="742796"/>
            <a:ext cx="8973879" cy="461665"/>
          </a:xfrm>
          <a:prstGeom prst="rect">
            <a:avLst/>
          </a:prstGeom>
        </p:spPr>
        <p:txBody>
          <a:bodyPr wrap="square">
            <a:spAutoFit/>
          </a:bodyPr>
          <a:lstStyle/>
          <a:p>
            <a:r>
              <a:rPr lang="en-US" sz="2400" i="1" dirty="0">
                <a:solidFill>
                  <a:srgbClr val="C00000"/>
                </a:solidFill>
                <a:latin typeface="Cambria" panose="02040503050406030204" pitchFamily="18" charset="0"/>
              </a:rPr>
              <a:t>Q. Where do </a:t>
            </a:r>
            <a:r>
              <a:rPr lang="en-US" sz="2400" i="1" dirty="0" err="1">
                <a:solidFill>
                  <a:srgbClr val="C00000"/>
                </a:solidFill>
                <a:latin typeface="Cambria" panose="02040503050406030204" pitchFamily="18" charset="0"/>
              </a:rPr>
              <a:t>RowHammer</a:t>
            </a:r>
            <a:r>
              <a:rPr lang="en-US" sz="2400" i="1" dirty="0">
                <a:solidFill>
                  <a:srgbClr val="C00000"/>
                </a:solidFill>
                <a:latin typeface="Cambria" panose="02040503050406030204" pitchFamily="18" charset="0"/>
              </a:rPr>
              <a:t> bit flips occur relative to aggressor rows?</a:t>
            </a:r>
          </a:p>
        </p:txBody>
      </p:sp>
      <p:cxnSp>
        <p:nvCxnSpPr>
          <p:cNvPr id="7" name="Straight Arrow Connector 6">
            <a:extLst>
              <a:ext uri="{FF2B5EF4-FFF2-40B4-BE49-F238E27FC236}">
                <a16:creationId xmlns:a16="http://schemas.microsoft.com/office/drawing/2014/main" id="{310AE7C4-E9C8-FB40-B6A1-3EC49E6BE052}"/>
              </a:ext>
            </a:extLst>
          </p:cNvPr>
          <p:cNvCxnSpPr/>
          <p:nvPr/>
        </p:nvCxnSpPr>
        <p:spPr>
          <a:xfrm>
            <a:off x="5061527" y="2551595"/>
            <a:ext cx="1099127" cy="120072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789779D-8441-8D46-B26D-E451B1F8756E}"/>
              </a:ext>
            </a:extLst>
          </p:cNvPr>
          <p:cNvCxnSpPr>
            <a:cxnSpLocks/>
          </p:cNvCxnSpPr>
          <p:nvPr/>
        </p:nvCxnSpPr>
        <p:spPr>
          <a:xfrm flipH="1">
            <a:off x="3805881" y="2551594"/>
            <a:ext cx="1103246" cy="1200728"/>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B84B2B-3F1D-DD4D-99AF-B3F16C77BBA6}"/>
              </a:ext>
            </a:extLst>
          </p:cNvPr>
          <p:cNvSpPr txBox="1"/>
          <p:nvPr/>
        </p:nvSpPr>
        <p:spPr>
          <a:xfrm rot="16200000">
            <a:off x="3687990" y="3626407"/>
            <a:ext cx="1763624" cy="400110"/>
          </a:xfrm>
          <a:prstGeom prst="rect">
            <a:avLst/>
          </a:prstGeom>
          <a:noFill/>
        </p:spPr>
        <p:txBody>
          <a:bodyPr wrap="none" rtlCol="0">
            <a:spAutoFit/>
          </a:bodyPr>
          <a:lstStyle/>
          <a:p>
            <a:r>
              <a:rPr lang="en-US" sz="2000" b="1" dirty="0"/>
              <a:t>Aggressor Row</a:t>
            </a:r>
          </a:p>
        </p:txBody>
      </p:sp>
      <p:sp>
        <p:nvSpPr>
          <p:cNvPr id="11" name="TextBox 10">
            <a:extLst>
              <a:ext uri="{FF2B5EF4-FFF2-40B4-BE49-F238E27FC236}">
                <a16:creationId xmlns:a16="http://schemas.microsoft.com/office/drawing/2014/main" id="{D2C54A29-2975-4443-8C6D-E456E80AD962}"/>
              </a:ext>
            </a:extLst>
          </p:cNvPr>
          <p:cNvSpPr txBox="1"/>
          <p:nvPr/>
        </p:nvSpPr>
        <p:spPr>
          <a:xfrm rot="16200000">
            <a:off x="4485432" y="3626407"/>
            <a:ext cx="1764266" cy="400110"/>
          </a:xfrm>
          <a:prstGeom prst="rect">
            <a:avLst/>
          </a:prstGeom>
          <a:noFill/>
        </p:spPr>
        <p:txBody>
          <a:bodyPr wrap="none" rtlCol="0">
            <a:spAutoFit/>
          </a:bodyPr>
          <a:lstStyle/>
          <a:p>
            <a:r>
              <a:rPr lang="en-US" sz="2000" b="1" dirty="0"/>
              <a:t>Aggressor Row</a:t>
            </a:r>
          </a:p>
        </p:txBody>
      </p:sp>
      <p:sp>
        <p:nvSpPr>
          <p:cNvPr id="14" name="TextBox 13">
            <a:extLst>
              <a:ext uri="{FF2B5EF4-FFF2-40B4-BE49-F238E27FC236}">
                <a16:creationId xmlns:a16="http://schemas.microsoft.com/office/drawing/2014/main" id="{C5C06303-CEB3-7849-90EB-4BFE0152C302}"/>
              </a:ext>
            </a:extLst>
          </p:cNvPr>
          <p:cNvSpPr txBox="1"/>
          <p:nvPr/>
        </p:nvSpPr>
        <p:spPr>
          <a:xfrm>
            <a:off x="3894113" y="1261795"/>
            <a:ext cx="2546793" cy="400110"/>
          </a:xfrm>
          <a:prstGeom prst="rect">
            <a:avLst/>
          </a:prstGeom>
          <a:noFill/>
        </p:spPr>
        <p:txBody>
          <a:bodyPr wrap="square" rtlCol="0">
            <a:spAutoFit/>
          </a:bodyPr>
          <a:lstStyle/>
          <a:p>
            <a:r>
              <a:rPr lang="en-US" sz="2000" b="1" dirty="0">
                <a:latin typeface="Cambria" panose="02040503050406030204" pitchFamily="18" charset="0"/>
              </a:rPr>
              <a:t> Mfr. A  DDR4-old</a:t>
            </a:r>
          </a:p>
        </p:txBody>
      </p:sp>
    </p:spTree>
    <p:extLst>
      <p:ext uri="{BB962C8B-B14F-4D97-AF65-F5344CB8AC3E}">
        <p14:creationId xmlns:p14="http://schemas.microsoft.com/office/powerpoint/2010/main" val="4185337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92847C-70BB-D84B-91B2-5EF6317FDC62}"/>
              </a:ext>
            </a:extLst>
          </p:cNvPr>
          <p:cNvPicPr>
            <a:picLocks noChangeAspect="1"/>
          </p:cNvPicPr>
          <p:nvPr/>
        </p:nvPicPr>
        <p:blipFill rotWithShape="1">
          <a:blip r:embed="rId3"/>
          <a:srcRect l="69068" t="22041" b="43412"/>
          <a:stretch/>
        </p:blipFill>
        <p:spPr>
          <a:xfrm>
            <a:off x="3435185" y="1403185"/>
            <a:ext cx="3154627" cy="2562483"/>
          </a:xfrm>
          <a:prstGeom prst="rect">
            <a:avLst/>
          </a:prstGeom>
        </p:spPr>
      </p:pic>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13" name="Picture 12">
            <a:extLst>
              <a:ext uri="{FF2B5EF4-FFF2-40B4-BE49-F238E27FC236}">
                <a16:creationId xmlns:a16="http://schemas.microsoft.com/office/drawing/2014/main" id="{533FCE76-02F8-A845-A345-4A79CEBA3526}"/>
              </a:ext>
            </a:extLst>
          </p:cNvPr>
          <p:cNvPicPr>
            <a:picLocks noChangeAspect="1"/>
          </p:cNvPicPr>
          <p:nvPr/>
        </p:nvPicPr>
        <p:blipFill rotWithShape="1">
          <a:blip r:embed="rId3"/>
          <a:srcRect l="69068" t="73286" b="5463"/>
          <a:stretch/>
        </p:blipFill>
        <p:spPr>
          <a:xfrm>
            <a:off x="3435185" y="3916900"/>
            <a:ext cx="3158279" cy="1578079"/>
          </a:xfrm>
          <a:prstGeom prst="rect">
            <a:avLst/>
          </a:prstGeom>
        </p:spPr>
      </p:pic>
      <p:pic>
        <p:nvPicPr>
          <p:cNvPr id="14" name="Picture 13">
            <a:extLst>
              <a:ext uri="{FF2B5EF4-FFF2-40B4-BE49-F238E27FC236}">
                <a16:creationId xmlns:a16="http://schemas.microsoft.com/office/drawing/2014/main" id="{4EA7864A-FE70-B348-AE38-CAFD8EA75CF1}"/>
              </a:ext>
            </a:extLst>
          </p:cNvPr>
          <p:cNvPicPr>
            <a:picLocks noChangeAspect="1"/>
          </p:cNvPicPr>
          <p:nvPr/>
        </p:nvPicPr>
        <p:blipFill rotWithShape="1">
          <a:blip r:embed="rId3"/>
          <a:srcRect l="7966" t="39737" r="87996" b="5464"/>
          <a:stretch/>
        </p:blipFill>
        <p:spPr>
          <a:xfrm>
            <a:off x="3019221" y="1403185"/>
            <a:ext cx="412312" cy="4069357"/>
          </a:xfrm>
          <a:prstGeom prst="rect">
            <a:avLst/>
          </a:prstGeom>
        </p:spPr>
      </p:pic>
      <p:pic>
        <p:nvPicPr>
          <p:cNvPr id="15" name="Picture 14">
            <a:extLst>
              <a:ext uri="{FF2B5EF4-FFF2-40B4-BE49-F238E27FC236}">
                <a16:creationId xmlns:a16="http://schemas.microsoft.com/office/drawing/2014/main" id="{91D5F734-7051-6747-8EE6-7EE9E47B3ECF}"/>
              </a:ext>
            </a:extLst>
          </p:cNvPr>
          <p:cNvPicPr>
            <a:picLocks noChangeAspect="1"/>
          </p:cNvPicPr>
          <p:nvPr/>
        </p:nvPicPr>
        <p:blipFill rotWithShape="1">
          <a:blip r:embed="rId3"/>
          <a:srcRect l="352" t="14712" r="92483" b="20363"/>
          <a:stretch/>
        </p:blipFill>
        <p:spPr>
          <a:xfrm>
            <a:off x="2434439" y="1217580"/>
            <a:ext cx="617419" cy="4069357"/>
          </a:xfrm>
          <a:prstGeom prst="rect">
            <a:avLst/>
          </a:prstGeom>
        </p:spPr>
      </p:pic>
      <p:sp>
        <p:nvSpPr>
          <p:cNvPr id="16" name="Rectangle 15">
            <a:extLst>
              <a:ext uri="{FF2B5EF4-FFF2-40B4-BE49-F238E27FC236}">
                <a16:creationId xmlns:a16="http://schemas.microsoft.com/office/drawing/2014/main" id="{70BF7EE2-96D7-3549-B6ED-C3FA2D7ACD01}"/>
              </a:ext>
            </a:extLst>
          </p:cNvPr>
          <p:cNvSpPr/>
          <p:nvPr/>
        </p:nvSpPr>
        <p:spPr>
          <a:xfrm>
            <a:off x="-2198" y="5530148"/>
            <a:ext cx="9144000" cy="830997"/>
          </a:xfrm>
          <a:prstGeom prst="rect">
            <a:avLst/>
          </a:prstGeom>
          <a:solidFill>
            <a:schemeClr val="accent6">
              <a:lumMod val="40000"/>
              <a:lumOff val="60000"/>
            </a:schemeClr>
          </a:solidFill>
        </p:spPr>
        <p:txBody>
          <a:bodyPr wrap="square">
            <a:spAutoFit/>
          </a:bodyPr>
          <a:lstStyle/>
          <a:p>
            <a:pPr algn="ctr"/>
            <a:r>
              <a:rPr lang="en-US" sz="2400" dirty="0">
                <a:latin typeface="Cambria" panose="02040503050406030204" pitchFamily="18" charset="0"/>
              </a:rPr>
              <a:t>Chips of newer DRAM technology nodes can exhibit </a:t>
            </a:r>
            <a:r>
              <a:rPr lang="en-US" sz="2400" dirty="0" err="1">
                <a:latin typeface="Cambria" panose="02040503050406030204" pitchFamily="18" charset="0"/>
              </a:rPr>
              <a:t>RowHammer</a:t>
            </a:r>
            <a:r>
              <a:rPr lang="en-US" sz="2400" dirty="0">
                <a:latin typeface="Cambria" panose="02040503050406030204" pitchFamily="18" charset="0"/>
              </a:rPr>
              <a:t> </a:t>
            </a:r>
          </a:p>
          <a:p>
            <a:pPr algn="ctr"/>
            <a:r>
              <a:rPr lang="en-US" sz="2400" dirty="0">
                <a:latin typeface="Cambria" panose="02040503050406030204" pitchFamily="18" charset="0"/>
              </a:rPr>
              <a:t>bit flips 1) in </a:t>
            </a:r>
            <a:r>
              <a:rPr lang="en-US" sz="2400" b="1" dirty="0">
                <a:latin typeface="Cambria" panose="02040503050406030204" pitchFamily="18" charset="0"/>
              </a:rPr>
              <a:t>more rows </a:t>
            </a:r>
            <a:r>
              <a:rPr lang="en-US" sz="2400" dirty="0">
                <a:latin typeface="Cambria" panose="02040503050406030204" pitchFamily="18" charset="0"/>
              </a:rPr>
              <a:t>and 2) </a:t>
            </a:r>
            <a:r>
              <a:rPr lang="en-US" sz="2400" b="1" dirty="0">
                <a:latin typeface="Cambria" panose="02040503050406030204" pitchFamily="18" charset="0"/>
              </a:rPr>
              <a:t>farther away </a:t>
            </a:r>
            <a:r>
              <a:rPr lang="en-US" sz="2400" dirty="0">
                <a:latin typeface="Cambria" panose="02040503050406030204" pitchFamily="18" charset="0"/>
              </a:rPr>
              <a:t>from the victim row. </a:t>
            </a:r>
          </a:p>
        </p:txBody>
      </p:sp>
      <p:sp>
        <p:nvSpPr>
          <p:cNvPr id="17" name="Rectangle 16">
            <a:extLst>
              <a:ext uri="{FF2B5EF4-FFF2-40B4-BE49-F238E27FC236}">
                <a16:creationId xmlns:a16="http://schemas.microsoft.com/office/drawing/2014/main" id="{FAE9F4A7-7889-7544-8B69-CA15C211D071}"/>
              </a:ext>
            </a:extLst>
          </p:cNvPr>
          <p:cNvSpPr/>
          <p:nvPr/>
        </p:nvSpPr>
        <p:spPr>
          <a:xfrm>
            <a:off x="244012" y="722296"/>
            <a:ext cx="8973879" cy="461665"/>
          </a:xfrm>
          <a:prstGeom prst="rect">
            <a:avLst/>
          </a:prstGeom>
        </p:spPr>
        <p:txBody>
          <a:bodyPr wrap="square">
            <a:spAutoFit/>
          </a:bodyPr>
          <a:lstStyle/>
          <a:p>
            <a:r>
              <a:rPr lang="en-US" sz="2400" dirty="0">
                <a:latin typeface="Cambria" panose="02040503050406030204" pitchFamily="18" charset="0"/>
              </a:rPr>
              <a:t>We normalize data by inducing a bit flip rate of 10</a:t>
            </a:r>
            <a:r>
              <a:rPr lang="en-US" sz="2400" baseline="30000" dirty="0">
                <a:latin typeface="Cambria" panose="02040503050406030204" pitchFamily="18" charset="0"/>
              </a:rPr>
              <a:t>-6</a:t>
            </a:r>
            <a:r>
              <a:rPr lang="en-US" sz="2400" dirty="0">
                <a:latin typeface="Cambria" panose="02040503050406030204" pitchFamily="18" charset="0"/>
              </a:rPr>
              <a:t> in each chip</a:t>
            </a:r>
          </a:p>
        </p:txBody>
      </p:sp>
      <p:cxnSp>
        <p:nvCxnSpPr>
          <p:cNvPr id="18" name="Straight Arrow Connector 17">
            <a:extLst>
              <a:ext uri="{FF2B5EF4-FFF2-40B4-BE49-F238E27FC236}">
                <a16:creationId xmlns:a16="http://schemas.microsoft.com/office/drawing/2014/main" id="{3EEA4E2D-10E2-DD4B-AFC9-DEDEFE0D2F37}"/>
              </a:ext>
            </a:extLst>
          </p:cNvPr>
          <p:cNvCxnSpPr>
            <a:cxnSpLocks/>
          </p:cNvCxnSpPr>
          <p:nvPr/>
        </p:nvCxnSpPr>
        <p:spPr>
          <a:xfrm>
            <a:off x="4460132" y="3307404"/>
            <a:ext cx="802657"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277E968-0CF0-E84F-BF85-B96738CF4DA5}"/>
              </a:ext>
            </a:extLst>
          </p:cNvPr>
          <p:cNvCxnSpPr>
            <a:cxnSpLocks/>
          </p:cNvCxnSpPr>
          <p:nvPr/>
        </p:nvCxnSpPr>
        <p:spPr>
          <a:xfrm>
            <a:off x="3674692" y="4604941"/>
            <a:ext cx="1991170"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599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3" name="Picture 2">
            <a:extLst>
              <a:ext uri="{FF2B5EF4-FFF2-40B4-BE49-F238E27FC236}">
                <a16:creationId xmlns:a16="http://schemas.microsoft.com/office/drawing/2014/main" id="{ABFFFE60-916C-6544-A978-CD901B020C50}"/>
              </a:ext>
            </a:extLst>
          </p:cNvPr>
          <p:cNvPicPr>
            <a:picLocks noChangeAspect="1"/>
          </p:cNvPicPr>
          <p:nvPr/>
        </p:nvPicPr>
        <p:blipFill>
          <a:blip r:embed="rId3"/>
          <a:stretch>
            <a:fillRect/>
          </a:stretch>
        </p:blipFill>
        <p:spPr>
          <a:xfrm>
            <a:off x="1532729" y="1443353"/>
            <a:ext cx="6074144" cy="4417559"/>
          </a:xfrm>
          <a:prstGeom prst="rect">
            <a:avLst/>
          </a:prstGeom>
        </p:spPr>
      </p:pic>
      <p:sp>
        <p:nvSpPr>
          <p:cNvPr id="7" name="Rectangle 6">
            <a:extLst>
              <a:ext uri="{FF2B5EF4-FFF2-40B4-BE49-F238E27FC236}">
                <a16:creationId xmlns:a16="http://schemas.microsoft.com/office/drawing/2014/main" id="{CEA17573-B6E5-AE4F-8A47-A17D92E044C7}"/>
              </a:ext>
            </a:extLst>
          </p:cNvPr>
          <p:cNvSpPr/>
          <p:nvPr/>
        </p:nvSpPr>
        <p:spPr>
          <a:xfrm>
            <a:off x="2839199" y="6036521"/>
            <a:ext cx="3461204" cy="400110"/>
          </a:xfrm>
          <a:prstGeom prst="rect">
            <a:avLst/>
          </a:prstGeom>
        </p:spPr>
        <p:txBody>
          <a:bodyPr wrap="none">
            <a:spAutoFit/>
          </a:bodyPr>
          <a:lstStyle/>
          <a:p>
            <a:pPr marL="274320" indent="0">
              <a:buNone/>
            </a:pPr>
            <a:r>
              <a:rPr lang="en-US" sz="2000" b="1" dirty="0">
                <a:solidFill>
                  <a:srgbClr val="7030A0"/>
                </a:solidFill>
              </a:rPr>
              <a:t>[More analysis in the paper]</a:t>
            </a:r>
            <a:endParaRPr lang="en-US" dirty="0">
              <a:solidFill>
                <a:srgbClr val="7030A0"/>
              </a:solidFill>
            </a:endParaRPr>
          </a:p>
        </p:txBody>
      </p:sp>
      <p:sp>
        <p:nvSpPr>
          <p:cNvPr id="8" name="Rectangle 7">
            <a:extLst>
              <a:ext uri="{FF2B5EF4-FFF2-40B4-BE49-F238E27FC236}">
                <a16:creationId xmlns:a16="http://schemas.microsoft.com/office/drawing/2014/main" id="{9E2F723B-6BCF-6742-A453-65EB8428D164}"/>
              </a:ext>
            </a:extLst>
          </p:cNvPr>
          <p:cNvSpPr/>
          <p:nvPr/>
        </p:nvSpPr>
        <p:spPr>
          <a:xfrm>
            <a:off x="0" y="913191"/>
            <a:ext cx="10088880" cy="430887"/>
          </a:xfrm>
          <a:prstGeom prst="rect">
            <a:avLst/>
          </a:prstGeom>
        </p:spPr>
        <p:txBody>
          <a:bodyPr wrap="square">
            <a:spAutoFit/>
          </a:bodyPr>
          <a:lstStyle/>
          <a:p>
            <a:pPr lvl="0">
              <a:defRPr/>
            </a:pPr>
            <a:r>
              <a:rPr lang="en-US" sz="2200" dirty="0">
                <a:latin typeface="Cambria" panose="02040503050406030204" pitchFamily="18" charset="0"/>
              </a:rPr>
              <a:t>We plot this data for each DRAM type-node configuration per manufacturer </a:t>
            </a:r>
          </a:p>
        </p:txBody>
      </p:sp>
    </p:spTree>
    <p:extLst>
      <p:ext uri="{BB962C8B-B14F-4D97-AF65-F5344CB8AC3E}">
        <p14:creationId xmlns:p14="http://schemas.microsoft.com/office/powerpoint/2010/main" val="15659103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6F50853D-1610-504D-9F95-8F6BB38E2077}"/>
              </a:ext>
            </a:extLst>
          </p:cNvPr>
          <p:cNvPicPr>
            <a:picLocks noChangeAspect="1"/>
          </p:cNvPicPr>
          <p:nvPr/>
        </p:nvPicPr>
        <p:blipFill>
          <a:blip r:embed="rId3"/>
          <a:stretch>
            <a:fillRect/>
          </a:stretch>
        </p:blipFill>
        <p:spPr>
          <a:xfrm>
            <a:off x="587273" y="1816956"/>
            <a:ext cx="4055398" cy="3087068"/>
          </a:xfrm>
          <a:prstGeom prst="rect">
            <a:avLst/>
          </a:prstGeom>
        </p:spPr>
      </p:pic>
      <p:sp>
        <p:nvSpPr>
          <p:cNvPr id="7" name="Rectangle 6">
            <a:extLst>
              <a:ext uri="{FF2B5EF4-FFF2-40B4-BE49-F238E27FC236}">
                <a16:creationId xmlns:a16="http://schemas.microsoft.com/office/drawing/2014/main" id="{6CCDD37B-2A1E-FD4C-82FE-D82E63D430B4}"/>
              </a:ext>
            </a:extLst>
          </p:cNvPr>
          <p:cNvSpPr/>
          <p:nvPr/>
        </p:nvSpPr>
        <p:spPr>
          <a:xfrm>
            <a:off x="170121" y="742796"/>
            <a:ext cx="8973879" cy="461665"/>
          </a:xfrm>
          <a:prstGeom prst="rect">
            <a:avLst/>
          </a:prstGeom>
        </p:spPr>
        <p:txBody>
          <a:bodyPr wrap="square">
            <a:spAutoFit/>
          </a:bodyPr>
          <a:lstStyle/>
          <a:p>
            <a:r>
              <a:rPr lang="en-US" sz="2400" i="1" dirty="0">
                <a:solidFill>
                  <a:srgbClr val="C00000"/>
                </a:solidFill>
                <a:latin typeface="Cambria" panose="02040503050406030204" pitchFamily="18" charset="0"/>
              </a:rPr>
              <a:t>Q. How are </a:t>
            </a:r>
            <a:r>
              <a:rPr lang="en-US" sz="2400" i="1" dirty="0" err="1">
                <a:solidFill>
                  <a:srgbClr val="C00000"/>
                </a:solidFill>
                <a:latin typeface="Cambria" panose="02040503050406030204" pitchFamily="18" charset="0"/>
              </a:rPr>
              <a:t>RowHammer</a:t>
            </a:r>
            <a:r>
              <a:rPr lang="en-US" sz="2400" i="1" dirty="0">
                <a:solidFill>
                  <a:srgbClr val="C00000"/>
                </a:solidFill>
                <a:latin typeface="Cambria" panose="02040503050406030204" pitchFamily="18" charset="0"/>
              </a:rPr>
              <a:t> bit flips spatially distributed across a chip?</a:t>
            </a:r>
          </a:p>
        </p:txBody>
      </p:sp>
      <p:grpSp>
        <p:nvGrpSpPr>
          <p:cNvPr id="2" name="Group 1">
            <a:extLst>
              <a:ext uri="{FF2B5EF4-FFF2-40B4-BE49-F238E27FC236}">
                <a16:creationId xmlns:a16="http://schemas.microsoft.com/office/drawing/2014/main" id="{462DF5FE-02F7-1D42-A479-077F0C0F3D49}"/>
              </a:ext>
            </a:extLst>
          </p:cNvPr>
          <p:cNvGrpSpPr/>
          <p:nvPr/>
        </p:nvGrpSpPr>
        <p:grpSpPr>
          <a:xfrm>
            <a:off x="4669252" y="1841340"/>
            <a:ext cx="3825875" cy="3087068"/>
            <a:chOff x="4669252" y="1521508"/>
            <a:chExt cx="3825875" cy="3099260"/>
          </a:xfrm>
        </p:grpSpPr>
        <p:pic>
          <p:nvPicPr>
            <p:cNvPr id="8" name="Picture 7">
              <a:extLst>
                <a:ext uri="{FF2B5EF4-FFF2-40B4-BE49-F238E27FC236}">
                  <a16:creationId xmlns:a16="http://schemas.microsoft.com/office/drawing/2014/main" id="{BC67399A-B092-AA4D-A3CB-5CC9536C81FA}"/>
                </a:ext>
              </a:extLst>
            </p:cNvPr>
            <p:cNvPicPr>
              <a:picLocks noChangeAspect="1"/>
            </p:cNvPicPr>
            <p:nvPr/>
          </p:nvPicPr>
          <p:blipFill rotWithShape="1">
            <a:blip r:embed="rId3"/>
            <a:srcRect l="9766" r="79156"/>
            <a:stretch/>
          </p:blipFill>
          <p:spPr>
            <a:xfrm>
              <a:off x="4740207" y="1521508"/>
              <a:ext cx="449224" cy="3087068"/>
            </a:xfrm>
            <a:prstGeom prst="rect">
              <a:avLst/>
            </a:prstGeom>
          </p:spPr>
        </p:pic>
        <p:pic>
          <p:nvPicPr>
            <p:cNvPr id="9" name="Picture 8">
              <a:extLst>
                <a:ext uri="{FF2B5EF4-FFF2-40B4-BE49-F238E27FC236}">
                  <a16:creationId xmlns:a16="http://schemas.microsoft.com/office/drawing/2014/main" id="{A7860CE5-E5CF-4C49-9E7E-ADA27CE1CF8F}"/>
                </a:ext>
              </a:extLst>
            </p:cNvPr>
            <p:cNvPicPr>
              <a:picLocks noChangeAspect="1"/>
            </p:cNvPicPr>
            <p:nvPr/>
          </p:nvPicPr>
          <p:blipFill rotWithShape="1">
            <a:blip r:embed="rId3"/>
            <a:srcRect l="9769" t="78982" r="-2251"/>
            <a:stretch/>
          </p:blipFill>
          <p:spPr>
            <a:xfrm>
              <a:off x="4669252" y="3971925"/>
              <a:ext cx="3825875" cy="648843"/>
            </a:xfrm>
            <a:prstGeom prst="rect">
              <a:avLst/>
            </a:prstGeom>
          </p:spPr>
        </p:pic>
        <p:pic>
          <p:nvPicPr>
            <p:cNvPr id="5" name="Picture 4">
              <a:extLst>
                <a:ext uri="{FF2B5EF4-FFF2-40B4-BE49-F238E27FC236}">
                  <a16:creationId xmlns:a16="http://schemas.microsoft.com/office/drawing/2014/main" id="{BA253E53-56E4-5E42-952B-8CC79705E87E}"/>
                </a:ext>
              </a:extLst>
            </p:cNvPr>
            <p:cNvPicPr>
              <a:picLocks/>
            </p:cNvPicPr>
            <p:nvPr/>
          </p:nvPicPr>
          <p:blipFill rotWithShape="1">
            <a:blip r:embed="rId4"/>
            <a:srcRect l="11623" t="74501" r="59594" b="8690"/>
            <a:stretch/>
          </p:blipFill>
          <p:spPr>
            <a:xfrm>
              <a:off x="5142544" y="1873534"/>
              <a:ext cx="3322958" cy="2064101"/>
            </a:xfrm>
            <a:prstGeom prst="rect">
              <a:avLst/>
            </a:prstGeom>
          </p:spPr>
        </p:pic>
      </p:grpSp>
      <p:sp>
        <p:nvSpPr>
          <p:cNvPr id="10" name="Rectangle 9">
            <a:extLst>
              <a:ext uri="{FF2B5EF4-FFF2-40B4-BE49-F238E27FC236}">
                <a16:creationId xmlns:a16="http://schemas.microsoft.com/office/drawing/2014/main" id="{AD8E42B7-492C-1040-9FC0-4C157B23A103}"/>
              </a:ext>
            </a:extLst>
          </p:cNvPr>
          <p:cNvSpPr/>
          <p:nvPr/>
        </p:nvSpPr>
        <p:spPr>
          <a:xfrm>
            <a:off x="-2198" y="4938179"/>
            <a:ext cx="9143999" cy="769441"/>
          </a:xfrm>
          <a:prstGeom prst="rect">
            <a:avLst/>
          </a:prstGeom>
          <a:solidFill>
            <a:schemeClr val="accent6">
              <a:lumMod val="40000"/>
              <a:lumOff val="60000"/>
            </a:schemeClr>
          </a:solidFill>
        </p:spPr>
        <p:txBody>
          <a:bodyPr wrap="square">
            <a:spAutoFit/>
          </a:bodyPr>
          <a:lstStyle/>
          <a:p>
            <a:pPr algn="ctr"/>
            <a:r>
              <a:rPr lang="en-US" sz="2200" dirty="0">
                <a:latin typeface="Cambria" panose="02040503050406030204" pitchFamily="18" charset="0"/>
              </a:rPr>
              <a:t>The distribution of </a:t>
            </a:r>
            <a:r>
              <a:rPr lang="en-US" sz="2200" dirty="0" err="1">
                <a:latin typeface="Cambria" panose="02040503050406030204" pitchFamily="18" charset="0"/>
              </a:rPr>
              <a:t>RowHammer</a:t>
            </a:r>
            <a:r>
              <a:rPr lang="en-US" sz="2200" dirty="0">
                <a:latin typeface="Cambria" panose="02040503050406030204" pitchFamily="18" charset="0"/>
              </a:rPr>
              <a:t> bit flip density per word </a:t>
            </a:r>
          </a:p>
          <a:p>
            <a:pPr algn="ctr"/>
            <a:r>
              <a:rPr lang="en-US" sz="2200" b="1" dirty="0">
                <a:solidFill>
                  <a:schemeClr val="accent5">
                    <a:lumMod val="75000"/>
                  </a:schemeClr>
                </a:solidFill>
                <a:latin typeface="Cambria" panose="02040503050406030204" pitchFamily="18" charset="0"/>
              </a:rPr>
              <a:t>changes significantly in LPDDR4 chips </a:t>
            </a:r>
            <a:r>
              <a:rPr lang="en-US" sz="2200" dirty="0">
                <a:latin typeface="Cambria" panose="02040503050406030204" pitchFamily="18" charset="0"/>
              </a:rPr>
              <a:t>from other DRAM types</a:t>
            </a:r>
          </a:p>
        </p:txBody>
      </p:sp>
      <p:sp>
        <p:nvSpPr>
          <p:cNvPr id="3" name="TextBox 2">
            <a:extLst>
              <a:ext uri="{FF2B5EF4-FFF2-40B4-BE49-F238E27FC236}">
                <a16:creationId xmlns:a16="http://schemas.microsoft.com/office/drawing/2014/main" id="{9807C50D-DDAD-4841-BDDE-B5242147E552}"/>
              </a:ext>
            </a:extLst>
          </p:cNvPr>
          <p:cNvSpPr txBox="1"/>
          <p:nvPr/>
        </p:nvSpPr>
        <p:spPr>
          <a:xfrm>
            <a:off x="1255628" y="1926906"/>
            <a:ext cx="3554178" cy="369332"/>
          </a:xfrm>
          <a:prstGeom prst="rect">
            <a:avLst/>
          </a:prstGeom>
          <a:noFill/>
        </p:spPr>
        <p:txBody>
          <a:bodyPr wrap="none" rtlCol="0">
            <a:spAutoFit/>
          </a:bodyPr>
          <a:lstStyle/>
          <a:p>
            <a:r>
              <a:rPr lang="en-US" b="1" dirty="0"/>
              <a:t>Representative of DDR3/DDR4 chip</a:t>
            </a:r>
          </a:p>
        </p:txBody>
      </p:sp>
      <p:sp>
        <p:nvSpPr>
          <p:cNvPr id="11" name="TextBox 10">
            <a:extLst>
              <a:ext uri="{FF2B5EF4-FFF2-40B4-BE49-F238E27FC236}">
                <a16:creationId xmlns:a16="http://schemas.microsoft.com/office/drawing/2014/main" id="{479AFF85-AF29-374E-98EB-D5D8B1B12073}"/>
              </a:ext>
            </a:extLst>
          </p:cNvPr>
          <p:cNvSpPr txBox="1"/>
          <p:nvPr/>
        </p:nvSpPr>
        <p:spPr>
          <a:xfrm>
            <a:off x="5196852" y="1926906"/>
            <a:ext cx="3135667" cy="369332"/>
          </a:xfrm>
          <a:prstGeom prst="rect">
            <a:avLst/>
          </a:prstGeom>
          <a:noFill/>
        </p:spPr>
        <p:txBody>
          <a:bodyPr wrap="none" rtlCol="0">
            <a:spAutoFit/>
          </a:bodyPr>
          <a:lstStyle/>
          <a:p>
            <a:r>
              <a:rPr lang="en-US" b="1" dirty="0"/>
              <a:t>Representative of LPDDR4 chip</a:t>
            </a:r>
          </a:p>
        </p:txBody>
      </p:sp>
      <p:sp>
        <p:nvSpPr>
          <p:cNvPr id="12" name="Rectangle 11">
            <a:extLst>
              <a:ext uri="{FF2B5EF4-FFF2-40B4-BE49-F238E27FC236}">
                <a16:creationId xmlns:a16="http://schemas.microsoft.com/office/drawing/2014/main" id="{E80CDE13-E290-944C-84AC-A3BFBA978531}"/>
              </a:ext>
            </a:extLst>
          </p:cNvPr>
          <p:cNvSpPr/>
          <p:nvPr/>
        </p:nvSpPr>
        <p:spPr>
          <a:xfrm>
            <a:off x="253267" y="1380623"/>
            <a:ext cx="8973879" cy="461665"/>
          </a:xfrm>
          <a:prstGeom prst="rect">
            <a:avLst/>
          </a:prstGeom>
        </p:spPr>
        <p:txBody>
          <a:bodyPr wrap="square">
            <a:spAutoFit/>
          </a:bodyPr>
          <a:lstStyle/>
          <a:p>
            <a:r>
              <a:rPr lang="en-US" sz="2400" dirty="0">
                <a:latin typeface="Cambria" panose="02040503050406030204" pitchFamily="18" charset="0"/>
              </a:rPr>
              <a:t>We normalize data by inducing a bit flip rate of </a:t>
            </a:r>
            <a:r>
              <a:rPr lang="en-US" sz="2400" b="1" dirty="0">
                <a:solidFill>
                  <a:schemeClr val="accent5">
                    <a:lumMod val="75000"/>
                  </a:schemeClr>
                </a:solidFill>
                <a:latin typeface="Cambria" panose="02040503050406030204" pitchFamily="18" charset="0"/>
              </a:rPr>
              <a:t>10</a:t>
            </a:r>
            <a:r>
              <a:rPr lang="en-US" sz="2400" b="1" baseline="30000" dirty="0">
                <a:solidFill>
                  <a:schemeClr val="accent5">
                    <a:lumMod val="75000"/>
                  </a:schemeClr>
                </a:solidFill>
                <a:latin typeface="Cambria" panose="02040503050406030204" pitchFamily="18" charset="0"/>
              </a:rPr>
              <a:t>-6</a:t>
            </a:r>
            <a:r>
              <a:rPr lang="en-US" sz="2400" dirty="0">
                <a:latin typeface="Cambria" panose="02040503050406030204" pitchFamily="18" charset="0"/>
              </a:rPr>
              <a:t> in each chip</a:t>
            </a:r>
          </a:p>
        </p:txBody>
      </p:sp>
      <p:sp>
        <p:nvSpPr>
          <p:cNvPr id="14" name="Rectangle 13">
            <a:extLst>
              <a:ext uri="{FF2B5EF4-FFF2-40B4-BE49-F238E27FC236}">
                <a16:creationId xmlns:a16="http://schemas.microsoft.com/office/drawing/2014/main" id="{ACE7762A-4019-0C4D-A41A-2FD82EB2F77F}"/>
              </a:ext>
            </a:extLst>
          </p:cNvPr>
          <p:cNvSpPr/>
          <p:nvPr/>
        </p:nvSpPr>
        <p:spPr>
          <a:xfrm>
            <a:off x="-2199" y="5900966"/>
            <a:ext cx="9143999" cy="769441"/>
          </a:xfrm>
          <a:prstGeom prst="rect">
            <a:avLst/>
          </a:prstGeom>
          <a:solidFill>
            <a:schemeClr val="accent6">
              <a:lumMod val="40000"/>
              <a:lumOff val="60000"/>
            </a:schemeClr>
          </a:solidFill>
        </p:spPr>
        <p:txBody>
          <a:bodyPr wrap="square">
            <a:spAutoFit/>
          </a:bodyPr>
          <a:lstStyle/>
          <a:p>
            <a:pPr algn="ctr"/>
            <a:r>
              <a:rPr lang="en-US" sz="2200" dirty="0">
                <a:latin typeface="Cambria" panose="02040503050406030204" pitchFamily="18" charset="0"/>
              </a:rPr>
              <a:t>At a bit flip rate of 10</a:t>
            </a:r>
            <a:r>
              <a:rPr lang="en-US" sz="2200" baseline="30000" dirty="0">
                <a:latin typeface="Cambria" panose="02040503050406030204" pitchFamily="18" charset="0"/>
              </a:rPr>
              <a:t>-6</a:t>
            </a:r>
            <a:r>
              <a:rPr lang="en-US" sz="2200" dirty="0">
                <a:latin typeface="Cambria" panose="02040503050406030204" pitchFamily="18" charset="0"/>
              </a:rPr>
              <a:t>, a 64-bit word can contain up to </a:t>
            </a:r>
            <a:r>
              <a:rPr lang="en-US" sz="2200" b="1" dirty="0">
                <a:solidFill>
                  <a:srgbClr val="C00000"/>
                </a:solidFill>
                <a:latin typeface="Cambria" panose="02040503050406030204" pitchFamily="18" charset="0"/>
              </a:rPr>
              <a:t>4 bit flips</a:t>
            </a:r>
            <a:r>
              <a:rPr lang="en-US" sz="2200" dirty="0">
                <a:latin typeface="Cambria" panose="02040503050406030204" pitchFamily="18" charset="0"/>
              </a:rPr>
              <a:t>.</a:t>
            </a:r>
          </a:p>
          <a:p>
            <a:pPr algn="ctr"/>
            <a:r>
              <a:rPr lang="en-US" sz="2200" dirty="0">
                <a:latin typeface="Cambria" panose="02040503050406030204" pitchFamily="18" charset="0"/>
              </a:rPr>
              <a:t>Even at this very low bit flip rate, a </a:t>
            </a:r>
            <a:r>
              <a:rPr lang="en-US" sz="2200" b="1" dirty="0">
                <a:solidFill>
                  <a:srgbClr val="C00000"/>
                </a:solidFill>
                <a:latin typeface="Cambria" panose="02040503050406030204" pitchFamily="18" charset="0"/>
              </a:rPr>
              <a:t>very strong ECC</a:t>
            </a:r>
            <a:r>
              <a:rPr lang="en-US" sz="2200" dirty="0">
                <a:latin typeface="Cambria" panose="02040503050406030204" pitchFamily="18" charset="0"/>
              </a:rPr>
              <a:t> is required</a:t>
            </a:r>
          </a:p>
        </p:txBody>
      </p:sp>
    </p:spTree>
    <p:extLst>
      <p:ext uri="{BB962C8B-B14F-4D97-AF65-F5344CB8AC3E}">
        <p14:creationId xmlns:p14="http://schemas.microsoft.com/office/powerpoint/2010/main" val="1775692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11" grpId="0"/>
      <p:bldP spid="12" grpId="0"/>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8F079D1A-A40A-BD4B-B514-FCB7C5DD26A2}"/>
              </a:ext>
            </a:extLst>
          </p:cNvPr>
          <p:cNvPicPr>
            <a:picLocks noChangeAspect="1"/>
          </p:cNvPicPr>
          <p:nvPr/>
        </p:nvPicPr>
        <p:blipFill>
          <a:blip r:embed="rId3"/>
          <a:stretch>
            <a:fillRect/>
          </a:stretch>
        </p:blipFill>
        <p:spPr>
          <a:xfrm>
            <a:off x="1595002" y="1545057"/>
            <a:ext cx="5949599" cy="4290485"/>
          </a:xfrm>
          <a:prstGeom prst="rect">
            <a:avLst/>
          </a:prstGeom>
        </p:spPr>
      </p:pic>
      <p:sp>
        <p:nvSpPr>
          <p:cNvPr id="3" name="Rectangle 2">
            <a:extLst>
              <a:ext uri="{FF2B5EF4-FFF2-40B4-BE49-F238E27FC236}">
                <a16:creationId xmlns:a16="http://schemas.microsoft.com/office/drawing/2014/main" id="{F369FA2A-3576-144C-BAB9-8047727D58A1}"/>
              </a:ext>
            </a:extLst>
          </p:cNvPr>
          <p:cNvSpPr/>
          <p:nvPr/>
        </p:nvSpPr>
        <p:spPr>
          <a:xfrm>
            <a:off x="0" y="913191"/>
            <a:ext cx="10088880" cy="430887"/>
          </a:xfrm>
          <a:prstGeom prst="rect">
            <a:avLst/>
          </a:prstGeom>
        </p:spPr>
        <p:txBody>
          <a:bodyPr wrap="square">
            <a:spAutoFit/>
          </a:bodyPr>
          <a:lstStyle/>
          <a:p>
            <a:pPr lvl="0">
              <a:defRPr/>
            </a:pPr>
            <a:r>
              <a:rPr lang="en-US" sz="2200" dirty="0">
                <a:latin typeface="Cambria" panose="02040503050406030204" pitchFamily="18" charset="0"/>
              </a:rPr>
              <a:t>We plot this data for each DRAM type-node configuration per manufacturer </a:t>
            </a:r>
          </a:p>
        </p:txBody>
      </p:sp>
      <p:sp>
        <p:nvSpPr>
          <p:cNvPr id="13" name="Rectangle 12">
            <a:extLst>
              <a:ext uri="{FF2B5EF4-FFF2-40B4-BE49-F238E27FC236}">
                <a16:creationId xmlns:a16="http://schemas.microsoft.com/office/drawing/2014/main" id="{7C0CAC52-A062-3045-A5D7-16F8BF833A1D}"/>
              </a:ext>
            </a:extLst>
          </p:cNvPr>
          <p:cNvSpPr/>
          <p:nvPr/>
        </p:nvSpPr>
        <p:spPr>
          <a:xfrm>
            <a:off x="2839199" y="6036521"/>
            <a:ext cx="3461204" cy="400110"/>
          </a:xfrm>
          <a:prstGeom prst="rect">
            <a:avLst/>
          </a:prstGeom>
        </p:spPr>
        <p:txBody>
          <a:bodyPr wrap="none">
            <a:spAutoFit/>
          </a:bodyPr>
          <a:lstStyle/>
          <a:p>
            <a:pPr marL="274320" indent="0">
              <a:buNone/>
            </a:pPr>
            <a:r>
              <a:rPr lang="en-US" sz="2000" b="1" dirty="0">
                <a:solidFill>
                  <a:srgbClr val="7030A0"/>
                </a:solidFill>
              </a:rPr>
              <a:t>[More analysis in the paper]</a:t>
            </a:r>
            <a:endParaRPr lang="en-US" dirty="0">
              <a:solidFill>
                <a:srgbClr val="7030A0"/>
              </a:solidFill>
            </a:endParaRPr>
          </a:p>
        </p:txBody>
      </p:sp>
    </p:spTree>
    <p:extLst>
      <p:ext uri="{BB962C8B-B14F-4D97-AF65-F5344CB8AC3E}">
        <p14:creationId xmlns:p14="http://schemas.microsoft.com/office/powerpoint/2010/main" val="32323990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r>
              <a:rPr lang="en-US" sz="2300" i="1" dirty="0">
                <a:solidFill>
                  <a:srgbClr val="C00000"/>
                </a:solidFill>
                <a:latin typeface="Cambria" panose="02040503050406030204" pitchFamily="18" charset="0"/>
              </a:rPr>
              <a:t>What is the minimum Hammer Count required to cause bit flips (</a:t>
            </a:r>
            <a:r>
              <a:rPr lang="en-US" sz="2300" i="1" dirty="0" err="1">
                <a:solidFill>
                  <a:srgbClr val="C00000"/>
                </a:solidFill>
                <a:latin typeface="Cambria" panose="02040503050406030204" pitchFamily="18" charset="0"/>
              </a:rPr>
              <a:t>HC</a:t>
            </a:r>
            <a:r>
              <a:rPr lang="en-US" sz="2300" i="1" baseline="-25000" dirty="0" err="1">
                <a:solidFill>
                  <a:srgbClr val="C00000"/>
                </a:solidFill>
                <a:latin typeface="Cambria" panose="02040503050406030204" pitchFamily="18" charset="0"/>
              </a:rPr>
              <a:t>first</a:t>
            </a:r>
            <a:r>
              <a:rPr lang="en-US" sz="2300" i="1" dirty="0">
                <a:solidFill>
                  <a:srgbClr val="C00000"/>
                </a:solidFill>
                <a:latin typeface="Cambria" panose="02040503050406030204" pitchFamily="18" charset="0"/>
              </a:rPr>
              <a:t>)?</a:t>
            </a:r>
          </a:p>
        </p:txBody>
      </p:sp>
      <p:cxnSp>
        <p:nvCxnSpPr>
          <p:cNvPr id="10" name="Straight Arrow Connector 9">
            <a:extLst>
              <a:ext uri="{FF2B5EF4-FFF2-40B4-BE49-F238E27FC236}">
                <a16:creationId xmlns:a16="http://schemas.microsoft.com/office/drawing/2014/main" id="{79C7CDBB-4174-474F-ABF4-23858356FE3F}"/>
              </a:ext>
            </a:extLst>
          </p:cNvPr>
          <p:cNvCxnSpPr>
            <a:cxnSpLocks/>
            <a:stCxn id="17" idx="1"/>
          </p:cNvCxnSpPr>
          <p:nvPr/>
        </p:nvCxnSpPr>
        <p:spPr>
          <a:xfrm flipH="1">
            <a:off x="3579827" y="1743175"/>
            <a:ext cx="2443750" cy="0"/>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CD4C36F-7322-0C43-A92E-5AFE8FF4EE56}"/>
              </a:ext>
            </a:extLst>
          </p:cNvPr>
          <p:cNvCxnSpPr>
            <a:cxnSpLocks/>
            <a:stCxn id="18" idx="1"/>
          </p:cNvCxnSpPr>
          <p:nvPr/>
        </p:nvCxnSpPr>
        <p:spPr>
          <a:xfrm flipH="1" flipV="1">
            <a:off x="3660294" y="2044800"/>
            <a:ext cx="2374856" cy="11784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5D22C2-144F-AE44-B62E-4930669FA9A5}"/>
              </a:ext>
            </a:extLst>
          </p:cNvPr>
          <p:cNvCxnSpPr>
            <a:cxnSpLocks/>
          </p:cNvCxnSpPr>
          <p:nvPr/>
        </p:nvCxnSpPr>
        <p:spPr>
          <a:xfrm flipH="1" flipV="1">
            <a:off x="3660294" y="2155445"/>
            <a:ext cx="2374856" cy="4416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F437B3B-D573-F643-8130-97F9DA53370E}"/>
              </a:ext>
            </a:extLst>
          </p:cNvPr>
          <p:cNvCxnSpPr>
            <a:cxnSpLocks/>
          </p:cNvCxnSpPr>
          <p:nvPr/>
        </p:nvCxnSpPr>
        <p:spPr>
          <a:xfrm flipH="1" flipV="1">
            <a:off x="3660294" y="2296800"/>
            <a:ext cx="2386430" cy="823733"/>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3BBC7BA-B431-7347-BE06-B772A199DD66}"/>
              </a:ext>
            </a:extLst>
          </p:cNvPr>
          <p:cNvCxnSpPr>
            <a:cxnSpLocks/>
          </p:cNvCxnSpPr>
          <p:nvPr/>
        </p:nvCxnSpPr>
        <p:spPr>
          <a:xfrm flipH="1" flipV="1">
            <a:off x="3579827" y="2509853"/>
            <a:ext cx="2498769" cy="104892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A801B52-7E7E-BF4C-A710-3C5293E42F94}"/>
              </a:ext>
            </a:extLst>
          </p:cNvPr>
          <p:cNvSpPr/>
          <p:nvPr/>
        </p:nvSpPr>
        <p:spPr>
          <a:xfrm>
            <a:off x="6023577" y="1512342"/>
            <a:ext cx="2011680" cy="461665"/>
          </a:xfrm>
          <a:prstGeom prst="rect">
            <a:avLst/>
          </a:prstGeom>
        </p:spPr>
        <p:txBody>
          <a:bodyPr wrap="square">
            <a:spAutoFit/>
          </a:bodyPr>
          <a:lstStyle/>
          <a:p>
            <a:r>
              <a:rPr lang="en-US" sz="2400" b="1" dirty="0">
                <a:solidFill>
                  <a:srgbClr val="4A76BF"/>
                </a:solidFill>
                <a:latin typeface="Cambria" panose="02040503050406030204" pitchFamily="18" charset="0"/>
              </a:rPr>
              <a:t>Whisker</a:t>
            </a:r>
            <a:endParaRPr lang="en-US" b="1" dirty="0">
              <a:solidFill>
                <a:srgbClr val="4A76BF"/>
              </a:solidFill>
            </a:endParaRPr>
          </a:p>
        </p:txBody>
      </p:sp>
      <p:sp>
        <p:nvSpPr>
          <p:cNvPr id="18" name="Rectangle 17">
            <a:extLst>
              <a:ext uri="{FF2B5EF4-FFF2-40B4-BE49-F238E27FC236}">
                <a16:creationId xmlns:a16="http://schemas.microsoft.com/office/drawing/2014/main" id="{890CCCAE-75E7-9345-AA39-6BB21F52FD05}"/>
              </a:ext>
            </a:extLst>
          </p:cNvPr>
          <p:cNvSpPr/>
          <p:nvPr/>
        </p:nvSpPr>
        <p:spPr>
          <a:xfrm>
            <a:off x="6035150" y="1931812"/>
            <a:ext cx="2254027" cy="461665"/>
          </a:xfrm>
          <a:prstGeom prst="rect">
            <a:avLst/>
          </a:prstGeom>
        </p:spPr>
        <p:txBody>
          <a:bodyPr wrap="square">
            <a:spAutoFit/>
          </a:bodyPr>
          <a:lstStyle/>
          <a:p>
            <a:r>
              <a:rPr lang="en-US" sz="2400" b="1" dirty="0">
                <a:solidFill>
                  <a:srgbClr val="4A76BF"/>
                </a:solidFill>
                <a:latin typeface="Cambria" panose="02040503050406030204" pitchFamily="18" charset="0"/>
              </a:rPr>
              <a:t>Q3: 75% point</a:t>
            </a:r>
            <a:endParaRPr lang="en-US" b="1" dirty="0">
              <a:solidFill>
                <a:srgbClr val="4A76BF"/>
              </a:solidFill>
            </a:endParaRPr>
          </a:p>
        </p:txBody>
      </p:sp>
      <p:sp>
        <p:nvSpPr>
          <p:cNvPr id="19" name="Rectangle 18">
            <a:extLst>
              <a:ext uri="{FF2B5EF4-FFF2-40B4-BE49-F238E27FC236}">
                <a16:creationId xmlns:a16="http://schemas.microsoft.com/office/drawing/2014/main" id="{F9125C9F-AFDF-BF46-B5A4-CC6306827B61}"/>
              </a:ext>
            </a:extLst>
          </p:cNvPr>
          <p:cNvSpPr/>
          <p:nvPr/>
        </p:nvSpPr>
        <p:spPr>
          <a:xfrm>
            <a:off x="6035150" y="2373416"/>
            <a:ext cx="2265599" cy="461665"/>
          </a:xfrm>
          <a:prstGeom prst="rect">
            <a:avLst/>
          </a:prstGeom>
        </p:spPr>
        <p:txBody>
          <a:bodyPr wrap="square">
            <a:spAutoFit/>
          </a:bodyPr>
          <a:lstStyle/>
          <a:p>
            <a:r>
              <a:rPr lang="en-US" sz="2400" b="1" dirty="0">
                <a:latin typeface="Cambria" panose="02040503050406030204" pitchFamily="18" charset="0"/>
              </a:rPr>
              <a:t>Median: 50%</a:t>
            </a:r>
            <a:endParaRPr lang="en-US" b="1" dirty="0"/>
          </a:p>
        </p:txBody>
      </p:sp>
      <p:sp>
        <p:nvSpPr>
          <p:cNvPr id="20" name="Rectangle 19">
            <a:extLst>
              <a:ext uri="{FF2B5EF4-FFF2-40B4-BE49-F238E27FC236}">
                <a16:creationId xmlns:a16="http://schemas.microsoft.com/office/drawing/2014/main" id="{855A4B42-5143-7747-A4E2-E6C0AED49C34}"/>
              </a:ext>
            </a:extLst>
          </p:cNvPr>
          <p:cNvSpPr/>
          <p:nvPr/>
        </p:nvSpPr>
        <p:spPr>
          <a:xfrm>
            <a:off x="6023577" y="2904340"/>
            <a:ext cx="2265600" cy="461665"/>
          </a:xfrm>
          <a:prstGeom prst="rect">
            <a:avLst/>
          </a:prstGeom>
        </p:spPr>
        <p:txBody>
          <a:bodyPr wrap="square">
            <a:spAutoFit/>
          </a:bodyPr>
          <a:lstStyle/>
          <a:p>
            <a:r>
              <a:rPr lang="en-US" sz="2400" b="1" dirty="0">
                <a:solidFill>
                  <a:srgbClr val="4A76BF"/>
                </a:solidFill>
                <a:latin typeface="Cambria" panose="02040503050406030204" pitchFamily="18" charset="0"/>
              </a:rPr>
              <a:t>Q1: 25% point</a:t>
            </a:r>
            <a:endParaRPr lang="en-US" b="1" dirty="0">
              <a:solidFill>
                <a:srgbClr val="4A76BF"/>
              </a:solidFill>
            </a:endParaRPr>
          </a:p>
        </p:txBody>
      </p:sp>
      <p:sp>
        <p:nvSpPr>
          <p:cNvPr id="21" name="Rectangle 20">
            <a:extLst>
              <a:ext uri="{FF2B5EF4-FFF2-40B4-BE49-F238E27FC236}">
                <a16:creationId xmlns:a16="http://schemas.microsoft.com/office/drawing/2014/main" id="{2F12281B-2DC4-5B4B-B3DF-E5CC6C710940}"/>
              </a:ext>
            </a:extLst>
          </p:cNvPr>
          <p:cNvSpPr/>
          <p:nvPr/>
        </p:nvSpPr>
        <p:spPr>
          <a:xfrm>
            <a:off x="6035151" y="3345944"/>
            <a:ext cx="2011680" cy="461665"/>
          </a:xfrm>
          <a:prstGeom prst="rect">
            <a:avLst/>
          </a:prstGeom>
        </p:spPr>
        <p:txBody>
          <a:bodyPr wrap="square">
            <a:spAutoFit/>
          </a:bodyPr>
          <a:lstStyle/>
          <a:p>
            <a:r>
              <a:rPr lang="en-US" sz="2400" b="1" dirty="0">
                <a:solidFill>
                  <a:srgbClr val="4A76BF"/>
                </a:solidFill>
                <a:latin typeface="Cambria" panose="02040503050406030204" pitchFamily="18" charset="0"/>
              </a:rPr>
              <a:t>Whisker</a:t>
            </a:r>
            <a:endParaRPr lang="en-US" b="1" dirty="0">
              <a:solidFill>
                <a:srgbClr val="4A76BF"/>
              </a:solidFill>
            </a:endParaRPr>
          </a:p>
        </p:txBody>
      </p:sp>
    </p:spTree>
    <p:extLst>
      <p:ext uri="{BB962C8B-B14F-4D97-AF65-F5344CB8AC3E}">
        <p14:creationId xmlns:p14="http://schemas.microsoft.com/office/powerpoint/2010/main" val="1023729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r>
              <a:rPr lang="en-US" sz="2300" i="1" dirty="0">
                <a:solidFill>
                  <a:srgbClr val="C00000"/>
                </a:solidFill>
                <a:latin typeface="Cambria" panose="02040503050406030204" pitchFamily="18" charset="0"/>
              </a:rPr>
              <a:t>What is the minimum Hammer Count required to cause bit flips (</a:t>
            </a:r>
            <a:r>
              <a:rPr lang="en-US" sz="2300" i="1" dirty="0" err="1">
                <a:solidFill>
                  <a:srgbClr val="C00000"/>
                </a:solidFill>
                <a:latin typeface="Cambria" panose="02040503050406030204" pitchFamily="18" charset="0"/>
              </a:rPr>
              <a:t>HC</a:t>
            </a:r>
            <a:r>
              <a:rPr lang="en-US" sz="2300" i="1" baseline="-25000" dirty="0" err="1">
                <a:solidFill>
                  <a:srgbClr val="C00000"/>
                </a:solidFill>
                <a:latin typeface="Cambria" panose="02040503050406030204" pitchFamily="18" charset="0"/>
              </a:rPr>
              <a:t>first</a:t>
            </a:r>
            <a:r>
              <a:rPr lang="en-US" sz="2300" i="1" dirty="0">
                <a:solidFill>
                  <a:srgbClr val="C00000"/>
                </a:solidFill>
                <a:latin typeface="Cambria" panose="02040503050406030204" pitchFamily="18" charset="0"/>
              </a:rPr>
              <a:t>)?</a:t>
            </a:r>
          </a:p>
        </p:txBody>
      </p:sp>
      <p:sp>
        <p:nvSpPr>
          <p:cNvPr id="22" name="Rectangle 21">
            <a:extLst>
              <a:ext uri="{FF2B5EF4-FFF2-40B4-BE49-F238E27FC236}">
                <a16:creationId xmlns:a16="http://schemas.microsoft.com/office/drawing/2014/main" id="{1260B160-0723-D641-AE07-F12947813B16}"/>
              </a:ext>
            </a:extLst>
          </p:cNvPr>
          <p:cNvSpPr/>
          <p:nvPr/>
        </p:nvSpPr>
        <p:spPr>
          <a:xfrm>
            <a:off x="3246119" y="1485397"/>
            <a:ext cx="874033" cy="5084374"/>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4ABC33A-5B52-2A42-8609-6EE0AC3C1637}"/>
              </a:ext>
            </a:extLst>
          </p:cNvPr>
          <p:cNvSpPr/>
          <p:nvPr/>
        </p:nvSpPr>
        <p:spPr>
          <a:xfrm>
            <a:off x="2387326" y="1485396"/>
            <a:ext cx="874033" cy="5084374"/>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C5E1653-BA24-A045-97C2-332253700366}"/>
              </a:ext>
            </a:extLst>
          </p:cNvPr>
          <p:cNvSpPr/>
          <p:nvPr/>
        </p:nvSpPr>
        <p:spPr>
          <a:xfrm>
            <a:off x="4120152" y="1485396"/>
            <a:ext cx="421776" cy="5084374"/>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4C8437C-6A92-394B-A012-A88C2F91A1ED}"/>
              </a:ext>
            </a:extLst>
          </p:cNvPr>
          <p:cNvSpPr txBox="1"/>
          <p:nvPr/>
        </p:nvSpPr>
        <p:spPr>
          <a:xfrm>
            <a:off x="4978945" y="2350572"/>
            <a:ext cx="3753575" cy="2677656"/>
          </a:xfrm>
          <a:prstGeom prst="rect">
            <a:avLst/>
          </a:prstGeom>
          <a:noFill/>
        </p:spPr>
        <p:txBody>
          <a:bodyPr wrap="square" rtlCol="0">
            <a:spAutoFit/>
          </a:bodyPr>
          <a:lstStyle/>
          <a:p>
            <a:r>
              <a:rPr lang="en-US" sz="2400" dirty="0">
                <a:latin typeface="Cambria" panose="02040503050406030204" pitchFamily="18" charset="0"/>
              </a:rPr>
              <a:t>We note the different DRAM types on the x-axis: </a:t>
            </a:r>
            <a:r>
              <a:rPr lang="en-US" sz="2400" b="1" dirty="0">
                <a:solidFill>
                  <a:schemeClr val="accent5">
                    <a:lumMod val="75000"/>
                  </a:schemeClr>
                </a:solidFill>
                <a:latin typeface="Cambria" panose="02040503050406030204" pitchFamily="18" charset="0"/>
              </a:rPr>
              <a:t>DDR3</a:t>
            </a:r>
            <a:r>
              <a:rPr lang="en-US" sz="2400" dirty="0">
                <a:latin typeface="Cambria" panose="02040503050406030204" pitchFamily="18" charset="0"/>
              </a:rPr>
              <a:t>, </a:t>
            </a:r>
            <a:r>
              <a:rPr lang="en-US" sz="2400" b="1" dirty="0">
                <a:solidFill>
                  <a:srgbClr val="C00000"/>
                </a:solidFill>
                <a:latin typeface="Cambria" panose="02040503050406030204" pitchFamily="18" charset="0"/>
              </a:rPr>
              <a:t>DDR4</a:t>
            </a:r>
            <a:r>
              <a:rPr lang="en-US" sz="2400" dirty="0">
                <a:latin typeface="Cambria" panose="02040503050406030204" pitchFamily="18" charset="0"/>
              </a:rPr>
              <a:t>, </a:t>
            </a:r>
            <a:r>
              <a:rPr lang="en-US" sz="2400" b="1" dirty="0">
                <a:solidFill>
                  <a:srgbClr val="538234"/>
                </a:solidFill>
                <a:latin typeface="Cambria" panose="02040503050406030204" pitchFamily="18" charset="0"/>
              </a:rPr>
              <a:t>LPDDR4.</a:t>
            </a:r>
          </a:p>
          <a:p>
            <a:endParaRPr lang="en-US" sz="2400" dirty="0">
              <a:solidFill>
                <a:srgbClr val="538234"/>
              </a:solidFill>
              <a:latin typeface="Cambria" panose="02040503050406030204" pitchFamily="18" charset="0"/>
            </a:endParaRPr>
          </a:p>
          <a:p>
            <a:r>
              <a:rPr lang="en-US" sz="2400" dirty="0">
                <a:latin typeface="Cambria" panose="02040503050406030204" pitchFamily="18" charset="0"/>
              </a:rPr>
              <a:t>We focus on trends across chips of the same DRAM type to draw conclusions</a:t>
            </a:r>
          </a:p>
        </p:txBody>
      </p:sp>
    </p:spTree>
    <p:extLst>
      <p:ext uri="{BB962C8B-B14F-4D97-AF65-F5344CB8AC3E}">
        <p14:creationId xmlns:p14="http://schemas.microsoft.com/office/powerpoint/2010/main" val="15121334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algn="ctr"/>
            <a:r>
              <a:rPr lang="en-US" sz="2400" dirty="0">
                <a:latin typeface="LinLibertineTI"/>
              </a:rPr>
              <a:t>Newer chips from a given DRAM manufacturer </a:t>
            </a:r>
          </a:p>
          <a:p>
            <a:pPr algn="ctr"/>
            <a:r>
              <a:rPr lang="en-US" sz="2400" b="1" dirty="0">
                <a:latin typeface="LinLibertineTI"/>
              </a:rPr>
              <a:t>more</a:t>
            </a:r>
            <a:r>
              <a:rPr lang="en-US" sz="2400" dirty="0">
                <a:latin typeface="LinLibertineTI"/>
              </a:rPr>
              <a:t> vulnerable to </a:t>
            </a:r>
            <a:r>
              <a:rPr lang="en-US" sz="2400" dirty="0" err="1">
                <a:latin typeface="LinLibertineTI"/>
              </a:rPr>
              <a:t>RowHammer</a:t>
            </a:r>
            <a:r>
              <a:rPr lang="en-US" sz="2400" dirty="0">
                <a:latin typeface="LinLibertineTI"/>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3899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algn="ctr"/>
            <a:r>
              <a:rPr lang="en-US" sz="2400" dirty="0">
                <a:latin typeface="LinLibertineTI"/>
              </a:rPr>
              <a:t>Newer chips from a given DRAM manufacturer </a:t>
            </a:r>
          </a:p>
          <a:p>
            <a:pPr algn="ctr"/>
            <a:r>
              <a:rPr lang="en-US" sz="2400" b="1" dirty="0">
                <a:latin typeface="LinLibertineTI"/>
              </a:rPr>
              <a:t>more</a:t>
            </a:r>
            <a:r>
              <a:rPr lang="en-US" sz="2400" dirty="0">
                <a:latin typeface="LinLibertineTI"/>
              </a:rPr>
              <a:t> vulnerable to </a:t>
            </a:r>
            <a:r>
              <a:rPr lang="en-US" sz="2400" dirty="0" err="1">
                <a:latin typeface="LinLibertineTI"/>
              </a:rPr>
              <a:t>RowHammer</a:t>
            </a:r>
            <a:r>
              <a:rPr lang="en-US" sz="2400" dirty="0">
                <a:latin typeface="LinLibertineTI"/>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3736009"/>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1000" b="1" dirty="0">
              <a:latin typeface="Cambria" panose="02040503050406030204" pitchFamily="18" charset="0"/>
              <a:ea typeface="Cambria" charset="0"/>
              <a:cs typeface="Cambria" charset="0"/>
            </a:endParaRPr>
          </a:p>
          <a:p>
            <a:pPr algn="ctr"/>
            <a:r>
              <a:rPr lang="en-US" sz="2800" b="1" dirty="0">
                <a:latin typeface="Cambria" panose="02040503050406030204" pitchFamily="18" charset="0"/>
              </a:rPr>
              <a:t> There are chips whose weakest cells fail </a:t>
            </a:r>
          </a:p>
          <a:p>
            <a:pPr algn="ctr"/>
            <a:r>
              <a:rPr lang="en-US" sz="2800" b="1" dirty="0">
                <a:latin typeface="Cambria" panose="02040503050406030204" pitchFamily="18" charset="0"/>
              </a:rPr>
              <a:t>after only </a:t>
            </a:r>
            <a:r>
              <a:rPr lang="en-US" sz="2800" b="1" dirty="0">
                <a:solidFill>
                  <a:schemeClr val="accent5">
                    <a:lumMod val="75000"/>
                  </a:schemeClr>
                </a:solidFill>
                <a:latin typeface="Cambria" panose="02040503050406030204" pitchFamily="18" charset="0"/>
              </a:rPr>
              <a:t>4800 hammers</a:t>
            </a:r>
            <a:r>
              <a:rPr lang="en-US" sz="2800" b="1" dirty="0">
                <a:latin typeface="Cambria" panose="02040503050406030204" pitchFamily="18" charset="0"/>
              </a:rPr>
              <a:t> </a:t>
            </a:r>
          </a:p>
          <a:p>
            <a:pPr algn="ctr"/>
            <a:endParaRPr lang="en-US" sz="1000" b="1" dirty="0">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1000" b="1" dirty="0">
              <a:latin typeface="Cambria" panose="02040503050406030204" pitchFamily="18" charset="0"/>
              <a:ea typeface="Cambria" charset="0"/>
              <a:cs typeface="Cambria" charset="0"/>
            </a:endParaRPr>
          </a:p>
          <a:p>
            <a:pPr algn="ctr"/>
            <a:r>
              <a:rPr lang="en-US" sz="2800" b="1" dirty="0">
                <a:latin typeface="Cambria" panose="02040503050406030204" pitchFamily="18" charset="0"/>
              </a:rPr>
              <a:t> In a DRAM type, </a:t>
            </a:r>
            <a:r>
              <a:rPr lang="en-US" sz="2800" b="1" dirty="0" err="1">
                <a:solidFill>
                  <a:srgbClr val="C00000"/>
                </a:solidFill>
                <a:latin typeface="Cambria" panose="02040503050406030204" pitchFamily="18" charset="0"/>
              </a:rPr>
              <a:t>HC</a:t>
            </a:r>
            <a:r>
              <a:rPr lang="en-US" sz="2800" b="1" baseline="-25000" dirty="0" err="1">
                <a:solidFill>
                  <a:srgbClr val="C00000"/>
                </a:solidFill>
                <a:latin typeface="Cambria" panose="02040503050406030204" pitchFamily="18" charset="0"/>
              </a:rPr>
              <a:t>first</a:t>
            </a:r>
            <a:r>
              <a:rPr lang="en-US" sz="2800" b="1" dirty="0">
                <a:solidFill>
                  <a:srgbClr val="C00000"/>
                </a:solidFill>
                <a:latin typeface="Cambria" panose="02040503050406030204" pitchFamily="18" charset="0"/>
              </a:rPr>
              <a:t> reduces significantly </a:t>
            </a:r>
            <a:r>
              <a:rPr lang="en-US" sz="2800" b="1" dirty="0">
                <a:latin typeface="Cambria" panose="02040503050406030204" pitchFamily="18" charset="0"/>
              </a:rPr>
              <a:t>from old to new chips, i.e., </a:t>
            </a:r>
            <a:r>
              <a:rPr lang="en-US" sz="2800" b="1" dirty="0">
                <a:solidFill>
                  <a:schemeClr val="accent5">
                    <a:lumMod val="75000"/>
                  </a:schemeClr>
                </a:solidFill>
                <a:latin typeface="Cambria" panose="02040503050406030204" pitchFamily="18" charset="0"/>
              </a:rPr>
              <a:t>DDR3:</a:t>
            </a:r>
            <a:r>
              <a:rPr lang="en-US" sz="2800" dirty="0">
                <a:solidFill>
                  <a:schemeClr val="accent5">
                    <a:lumMod val="75000"/>
                  </a:schemeClr>
                </a:solidFill>
                <a:latin typeface="Cambria" panose="02040503050406030204" pitchFamily="18" charset="0"/>
              </a:rPr>
              <a:t> 69.2k to 22.4k, </a:t>
            </a:r>
          </a:p>
          <a:p>
            <a:pPr algn="ctr"/>
            <a:r>
              <a:rPr lang="en-US" sz="2800" b="1" dirty="0">
                <a:solidFill>
                  <a:schemeClr val="accent5">
                    <a:lumMod val="75000"/>
                  </a:schemeClr>
                </a:solidFill>
                <a:latin typeface="Cambria" panose="02040503050406030204" pitchFamily="18" charset="0"/>
              </a:rPr>
              <a:t>DDR4:</a:t>
            </a:r>
            <a:r>
              <a:rPr lang="en-US" sz="2800" dirty="0">
                <a:solidFill>
                  <a:schemeClr val="accent5">
                    <a:lumMod val="75000"/>
                  </a:schemeClr>
                </a:solidFill>
                <a:latin typeface="Cambria" panose="02040503050406030204" pitchFamily="18" charset="0"/>
              </a:rPr>
              <a:t> 17.5k to 10k, </a:t>
            </a:r>
            <a:r>
              <a:rPr lang="en-US" sz="2800" b="1" dirty="0">
                <a:solidFill>
                  <a:schemeClr val="accent5">
                    <a:lumMod val="75000"/>
                  </a:schemeClr>
                </a:solidFill>
                <a:latin typeface="Cambria" panose="02040503050406030204" pitchFamily="18" charset="0"/>
              </a:rPr>
              <a:t>LPDDR4: </a:t>
            </a:r>
            <a:r>
              <a:rPr lang="en-US" sz="2800" dirty="0">
                <a:solidFill>
                  <a:schemeClr val="accent5">
                    <a:lumMod val="75000"/>
                  </a:schemeClr>
                </a:solidFill>
                <a:latin typeface="Cambria" panose="02040503050406030204" pitchFamily="18" charset="0"/>
              </a:rPr>
              <a:t>16.8k to 4.8k</a:t>
            </a:r>
            <a:endParaRPr lang="en-US" sz="2800" b="1" baseline="-25000" dirty="0">
              <a:solidFill>
                <a:schemeClr val="accent5">
                  <a:lumMod val="75000"/>
                </a:schemeClr>
              </a:solidFill>
              <a:latin typeface="Cambria" panose="02040503050406030204" pitchFamily="18" charset="0"/>
            </a:endParaRPr>
          </a:p>
          <a:p>
            <a:pPr algn="ctr"/>
            <a:endParaRPr lang="en-US" sz="1000" b="1" dirty="0">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43062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a:t>
            </a:r>
            <a:r>
              <a:rPr lang="en-US" sz="2800" dirty="0" err="1"/>
              <a:t>RowHammer</a:t>
            </a:r>
            <a:r>
              <a:rPr lang="en-US" sz="2800" dirty="0"/>
              <a:t>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p:txBody>
      </p:sp>
    </p:spTree>
    <p:extLst>
      <p:ext uri="{BB962C8B-B14F-4D97-AF65-F5344CB8AC3E}">
        <p14:creationId xmlns:p14="http://schemas.microsoft.com/office/powerpoint/2010/main" val="3974292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11310D3-802B-5740-B771-FF18ED2F60C9}"/>
              </a:ext>
            </a:extLst>
          </p:cNvPr>
          <p:cNvSpPr/>
          <p:nvPr/>
        </p:nvSpPr>
        <p:spPr>
          <a:xfrm>
            <a:off x="170268" y="5457414"/>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0E74373-B320-2B4D-B0D3-4CE1CF71ED76}"/>
              </a:ext>
            </a:extLst>
          </p:cNvPr>
          <p:cNvSpPr/>
          <p:nvPr/>
        </p:nvSpPr>
        <p:spPr>
          <a:xfrm>
            <a:off x="170268" y="4805351"/>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D0E8991-2526-C947-93F5-092098004A42}"/>
              </a:ext>
            </a:extLst>
          </p:cNvPr>
          <p:cNvSpPr/>
          <p:nvPr/>
        </p:nvSpPr>
        <p:spPr>
          <a:xfrm>
            <a:off x="170268" y="4153288"/>
            <a:ext cx="8799068" cy="565625"/>
          </a:xfrm>
          <a:prstGeom prst="rect">
            <a:avLst/>
          </a:prstGeom>
          <a:solidFill>
            <a:srgbClr val="53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4C4A72-07F0-FE43-9881-6635F01D4D99}"/>
              </a:ext>
            </a:extLst>
          </p:cNvPr>
          <p:cNvSpPr/>
          <p:nvPr/>
        </p:nvSpPr>
        <p:spPr>
          <a:xfrm>
            <a:off x="170268" y="3501225"/>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D9D4F59-6D15-F142-908A-6410856B856B}"/>
              </a:ext>
            </a:extLst>
          </p:cNvPr>
          <p:cNvSpPr/>
          <p:nvPr/>
        </p:nvSpPr>
        <p:spPr>
          <a:xfrm>
            <a:off x="170268" y="2843101"/>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50C96A3-3C5E-5C45-AACF-2D9C4CA63681}"/>
              </a:ext>
            </a:extLst>
          </p:cNvPr>
          <p:cNvSpPr/>
          <p:nvPr/>
        </p:nvSpPr>
        <p:spPr>
          <a:xfrm>
            <a:off x="170268" y="2184977"/>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70268" y="854874"/>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a:t>Outline</a:t>
            </a:r>
          </a:p>
        </p:txBody>
      </p:sp>
      <p:sp>
        <p:nvSpPr>
          <p:cNvPr id="12" name="Rectangle 11">
            <a:extLst>
              <a:ext uri="{FF2B5EF4-FFF2-40B4-BE49-F238E27FC236}">
                <a16:creationId xmlns:a16="http://schemas.microsoft.com/office/drawing/2014/main" id="{8B74C625-6C44-824B-ABB0-43BC56560EF5}"/>
              </a:ext>
            </a:extLst>
          </p:cNvPr>
          <p:cNvSpPr/>
          <p:nvPr/>
        </p:nvSpPr>
        <p:spPr>
          <a:xfrm>
            <a:off x="170268" y="1526853"/>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lnSpc>
                <a:spcPct val="100000"/>
              </a:lnSpc>
              <a:spcBef>
                <a:spcPts val="1300"/>
              </a:spcBef>
              <a:buNone/>
            </a:pPr>
            <a:r>
              <a:rPr lang="en-US" sz="3200" dirty="0" err="1">
                <a:solidFill>
                  <a:schemeClr val="bg1"/>
                </a:solidFill>
              </a:rPr>
              <a:t>RowHammer</a:t>
            </a:r>
            <a:r>
              <a:rPr lang="en-US" sz="3200" dirty="0">
                <a:solidFill>
                  <a:schemeClr val="bg1"/>
                </a:solidFill>
              </a:rPr>
              <a:t> Introduction</a:t>
            </a:r>
          </a:p>
          <a:p>
            <a:pPr marL="0" indent="0">
              <a:lnSpc>
                <a:spcPct val="100000"/>
              </a:lnSpc>
              <a:spcBef>
                <a:spcPts val="1300"/>
              </a:spcBef>
              <a:buNone/>
            </a:pPr>
            <a:r>
              <a:rPr lang="en-US" sz="3200" dirty="0">
                <a:solidFill>
                  <a:schemeClr val="bg1"/>
                </a:solidFill>
              </a:rPr>
              <a:t>DRAM Background </a:t>
            </a:r>
          </a:p>
          <a:p>
            <a:pPr marL="0" indent="0">
              <a:lnSpc>
                <a:spcPct val="100000"/>
              </a:lnSpc>
              <a:spcBef>
                <a:spcPts val="1300"/>
              </a:spcBef>
              <a:buNone/>
            </a:pPr>
            <a:r>
              <a:rPr lang="en-US" sz="3200" dirty="0">
                <a:solidFill>
                  <a:schemeClr val="bg1"/>
                </a:solidFill>
              </a:rPr>
              <a:t>Motivation and Goal</a:t>
            </a:r>
          </a:p>
          <a:p>
            <a:pPr marL="0" indent="0">
              <a:lnSpc>
                <a:spcPct val="100000"/>
              </a:lnSpc>
              <a:spcBef>
                <a:spcPts val="1300"/>
              </a:spcBef>
              <a:buNone/>
            </a:pPr>
            <a:r>
              <a:rPr lang="en-US" sz="3200" dirty="0">
                <a:solidFill>
                  <a:schemeClr val="bg1"/>
                </a:solidFill>
              </a:rPr>
              <a:t>Experimental Methodology</a:t>
            </a:r>
          </a:p>
          <a:p>
            <a:pPr marL="0" indent="0">
              <a:lnSpc>
                <a:spcPct val="100000"/>
              </a:lnSpc>
              <a:spcBef>
                <a:spcPts val="1300"/>
              </a:spcBef>
              <a:buNone/>
            </a:pPr>
            <a:r>
              <a:rPr lang="en-US" sz="3200" dirty="0">
                <a:solidFill>
                  <a:schemeClr val="bg1"/>
                </a:solidFill>
              </a:rPr>
              <a:t>Characterization Results</a:t>
            </a:r>
          </a:p>
          <a:p>
            <a:pPr marL="0" indent="0">
              <a:lnSpc>
                <a:spcPct val="100000"/>
              </a:lnSpc>
              <a:spcBef>
                <a:spcPts val="1300"/>
              </a:spcBef>
              <a:buNone/>
            </a:pPr>
            <a:r>
              <a:rPr lang="en-US" sz="3200" dirty="0">
                <a:solidFill>
                  <a:schemeClr val="bg1"/>
                </a:solidFill>
              </a:rPr>
              <a:t>Evaluation of Mitigation Mechanisms</a:t>
            </a:r>
          </a:p>
          <a:p>
            <a:pPr marL="0" indent="0">
              <a:lnSpc>
                <a:spcPct val="100000"/>
              </a:lnSpc>
              <a:spcBef>
                <a:spcPts val="1300"/>
              </a:spcBef>
              <a:buNone/>
            </a:pPr>
            <a:r>
              <a:rPr lang="en-US" sz="3200" dirty="0" err="1">
                <a:solidFill>
                  <a:schemeClr val="bg1"/>
                </a:solidFill>
              </a:rPr>
              <a:t>RowHammer</a:t>
            </a:r>
            <a:r>
              <a:rPr lang="en-US" sz="3200" dirty="0">
                <a:solidFill>
                  <a:schemeClr val="bg1"/>
                </a:solidFill>
              </a:rPr>
              <a:t> Solutions Going Forward</a:t>
            </a:r>
            <a:endParaRPr lang="en-US" sz="2800" dirty="0">
              <a:solidFill>
                <a:schemeClr val="bg1"/>
              </a:solidFill>
            </a:endParaRPr>
          </a:p>
          <a:p>
            <a:pPr marL="0" indent="0">
              <a:lnSpc>
                <a:spcPct val="100000"/>
              </a:lnSpc>
              <a:spcBef>
                <a:spcPts val="1300"/>
              </a:spcBef>
              <a:buNone/>
            </a:pPr>
            <a:r>
              <a:rPr lang="en-US" sz="3200" dirty="0">
                <a:solidFill>
                  <a:schemeClr val="bg1"/>
                </a:solidFill>
              </a:rPr>
              <a:t>Conclusion</a:t>
            </a:r>
          </a:p>
        </p:txBody>
      </p:sp>
    </p:spTree>
    <p:extLst>
      <p:ext uri="{BB962C8B-B14F-4D97-AF65-F5344CB8AC3E}">
        <p14:creationId xmlns:p14="http://schemas.microsoft.com/office/powerpoint/2010/main" val="19427191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1" y="1150714"/>
            <a:ext cx="8987622" cy="5549734"/>
          </a:xfrm>
        </p:spPr>
        <p:txBody>
          <a:bodyPr/>
          <a:lstStyle/>
          <a:p>
            <a:pPr lvl="1"/>
            <a:endParaRPr lang="en-US" sz="2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400" dirty="0"/>
              <a:t>4GHz, 4-wide, 128 entry instruction window </a:t>
            </a:r>
          </a:p>
          <a:p>
            <a:pPr lvl="1"/>
            <a:r>
              <a:rPr lang="en-US" sz="2400" dirty="0"/>
              <a:t>48  8-core workload mixes randomly drawn from SPEC CPU2006 </a:t>
            </a:r>
            <a:r>
              <a:rPr lang="en-US" sz="2400" b="1" dirty="0"/>
              <a:t>(10 &lt; MPKI &lt; 740)</a:t>
            </a:r>
            <a:endParaRPr lang="en-US" sz="2400" dirty="0"/>
          </a:p>
          <a:p>
            <a:pPr marL="0" indent="0">
              <a:buNone/>
            </a:pPr>
            <a:endParaRPr lang="en-US" sz="2800" dirty="0"/>
          </a:p>
          <a:p>
            <a:r>
              <a:rPr lang="en-US" sz="2800" b="1" dirty="0">
                <a:solidFill>
                  <a:srgbClr val="7030A0"/>
                </a:solidFill>
              </a:rPr>
              <a:t>Metrics to evaluate mitigation mechanisms</a:t>
            </a:r>
          </a:p>
          <a:p>
            <a:pPr marL="914400" lvl="1" indent="-457200">
              <a:buFont typeface="+mj-lt"/>
              <a:buAutoNum type="arabicPeriod"/>
            </a:pPr>
            <a:r>
              <a:rPr lang="en-US" sz="2400" b="1" i="1" dirty="0">
                <a:solidFill>
                  <a:schemeClr val="accent6">
                    <a:lumMod val="75000"/>
                  </a:schemeClr>
                </a:solidFill>
              </a:rPr>
              <a:t>DRAM Bandwidth Overhead:</a:t>
            </a:r>
            <a:r>
              <a:rPr lang="en-US" sz="2400" i="1" dirty="0"/>
              <a:t> </a:t>
            </a:r>
            <a:r>
              <a:rPr lang="en-US" sz="2400" dirty="0"/>
              <a:t>fraction of total system DRAM bandwidth consumption from mitigation mechanism </a:t>
            </a:r>
            <a:endParaRPr lang="en-US" sz="2400" i="1" dirty="0"/>
          </a:p>
          <a:p>
            <a:pPr marL="914400" lvl="1" indent="-457200">
              <a:buFont typeface="+mj-lt"/>
              <a:buAutoNum type="arabicPeriod"/>
            </a:pPr>
            <a:r>
              <a:rPr lang="en-US" sz="2400" b="1" i="1" dirty="0">
                <a:solidFill>
                  <a:schemeClr val="accent5"/>
                </a:solidFill>
              </a:rPr>
              <a:t>Normalized System Performance:</a:t>
            </a:r>
            <a:r>
              <a:rPr lang="en-US" sz="2400" b="1" dirty="0">
                <a:solidFill>
                  <a:schemeClr val="accent5"/>
                </a:solidFill>
              </a:rPr>
              <a:t> </a:t>
            </a:r>
            <a:r>
              <a:rPr lang="en-US" sz="2400" dirty="0"/>
              <a:t>normalized weighted speedup to a 100% baseline</a:t>
            </a:r>
          </a:p>
          <a:p>
            <a:pPr lvl="1"/>
            <a:endParaRPr lang="en-US" sz="200" dirty="0"/>
          </a:p>
        </p:txBody>
      </p:sp>
      <p:sp>
        <p:nvSpPr>
          <p:cNvPr id="4" name="Rectangle 3">
            <a:extLst>
              <a:ext uri="{FF2B5EF4-FFF2-40B4-BE49-F238E27FC236}">
                <a16:creationId xmlns:a16="http://schemas.microsoft.com/office/drawing/2014/main" id="{67F780DF-7C22-344D-B32A-F267417FAA6F}"/>
              </a:ext>
            </a:extLst>
          </p:cNvPr>
          <p:cNvSpPr/>
          <p:nvPr/>
        </p:nvSpPr>
        <p:spPr>
          <a:xfrm>
            <a:off x="493102" y="4887690"/>
            <a:ext cx="8153400" cy="777240"/>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C00000"/>
                </a:solidFill>
              </a:ln>
              <a:noFill/>
            </a:endParaRPr>
          </a:p>
        </p:txBody>
      </p:sp>
    </p:spTree>
    <p:extLst>
      <p:ext uri="{BB962C8B-B14F-4D97-AF65-F5344CB8AC3E}">
        <p14:creationId xmlns:p14="http://schemas.microsoft.com/office/powerpoint/2010/main" val="94659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0" y="785181"/>
            <a:ext cx="9068009" cy="5549734"/>
          </a:xfrm>
        </p:spPr>
        <p:txBody>
          <a:bodyPr/>
          <a:lstStyle/>
          <a:p>
            <a:pPr lvl="1"/>
            <a:endParaRPr lang="en-US" sz="200" b="1" dirty="0">
              <a:solidFill>
                <a:srgbClr val="7030A0"/>
              </a:solidFill>
            </a:endParaRPr>
          </a:p>
          <a:p>
            <a:r>
              <a:rPr lang="en-US" sz="2800" dirty="0"/>
              <a:t>We evaluate </a:t>
            </a:r>
            <a:r>
              <a:rPr lang="en-US" sz="2800" b="1" dirty="0">
                <a:solidFill>
                  <a:schemeClr val="accent2">
                    <a:lumMod val="75000"/>
                  </a:schemeClr>
                </a:solidFill>
              </a:rPr>
              <a:t>five</a:t>
            </a:r>
            <a:r>
              <a:rPr lang="en-US" sz="2800" dirty="0">
                <a:solidFill>
                  <a:schemeClr val="accent2">
                    <a:lumMod val="75000"/>
                  </a:schemeClr>
                </a:solidFill>
              </a:rPr>
              <a:t> state-of-the-art mitigation mechanisms</a:t>
            </a:r>
            <a:r>
              <a:rPr lang="en-US" sz="2800" dirty="0"/>
              <a:t>:</a:t>
            </a:r>
          </a:p>
          <a:p>
            <a:pPr marL="411480" lvl="1"/>
            <a:r>
              <a:rPr lang="en-US" sz="2400" b="1" dirty="0">
                <a:solidFill>
                  <a:schemeClr val="accent2">
                    <a:lumMod val="75000"/>
                  </a:schemeClr>
                </a:solidFill>
              </a:rPr>
              <a:t>Increased Refresh Rate </a:t>
            </a:r>
            <a:r>
              <a:rPr lang="en-US" sz="1600" b="1" dirty="0"/>
              <a:t>[Kim+, ISCA’14]</a:t>
            </a:r>
            <a:r>
              <a:rPr lang="en-US" sz="1600" dirty="0">
                <a:solidFill>
                  <a:schemeClr val="accent2">
                    <a:lumMod val="75000"/>
                  </a:schemeClr>
                </a:solidFill>
              </a:rPr>
              <a:t> </a:t>
            </a:r>
          </a:p>
          <a:p>
            <a:pPr marL="411480" lvl="1"/>
            <a:r>
              <a:rPr lang="en-US" sz="2400" b="1" dirty="0">
                <a:solidFill>
                  <a:schemeClr val="accent2">
                    <a:lumMod val="75000"/>
                  </a:schemeClr>
                </a:solidFill>
              </a:rPr>
              <a:t>PARA</a:t>
            </a:r>
            <a:r>
              <a:rPr lang="en-US" sz="2400" dirty="0">
                <a:solidFill>
                  <a:schemeClr val="accent2">
                    <a:lumMod val="75000"/>
                  </a:schemeClr>
                </a:solidFill>
              </a:rPr>
              <a:t> </a:t>
            </a:r>
            <a:r>
              <a:rPr lang="en-US" sz="1600" b="1" dirty="0"/>
              <a:t>[Kim+, ISCA’14]</a:t>
            </a:r>
          </a:p>
          <a:p>
            <a:pPr marL="411480" lvl="1"/>
            <a:r>
              <a:rPr lang="en-US" sz="2400" b="1" dirty="0" err="1">
                <a:solidFill>
                  <a:schemeClr val="accent2">
                    <a:lumMod val="75000"/>
                  </a:schemeClr>
                </a:solidFill>
              </a:rPr>
              <a:t>ProHIT</a:t>
            </a:r>
            <a:r>
              <a:rPr lang="en-US" sz="2400" dirty="0">
                <a:solidFill>
                  <a:schemeClr val="accent2">
                    <a:lumMod val="75000"/>
                  </a:schemeClr>
                </a:solidFill>
              </a:rPr>
              <a:t> </a:t>
            </a:r>
            <a:r>
              <a:rPr lang="en-US" sz="1600" b="1" dirty="0"/>
              <a:t>[Son+, DAC’17]</a:t>
            </a:r>
          </a:p>
          <a:p>
            <a:pPr marL="411480" lvl="1"/>
            <a:r>
              <a:rPr lang="en-US" sz="2400" b="1" dirty="0" err="1">
                <a:solidFill>
                  <a:schemeClr val="accent2">
                    <a:lumMod val="75000"/>
                  </a:schemeClr>
                </a:solidFill>
              </a:rPr>
              <a:t>MRLoc</a:t>
            </a:r>
            <a:r>
              <a:rPr lang="en-US" sz="2400" dirty="0">
                <a:solidFill>
                  <a:schemeClr val="accent2">
                    <a:lumMod val="75000"/>
                  </a:schemeClr>
                </a:solidFill>
              </a:rPr>
              <a:t> </a:t>
            </a:r>
            <a:r>
              <a:rPr lang="en-US" sz="1600" b="1" dirty="0"/>
              <a:t>[You+, DAC’19]</a:t>
            </a:r>
          </a:p>
          <a:p>
            <a:pPr marL="411480" lvl="1"/>
            <a:r>
              <a:rPr lang="en-US" sz="2400" b="1" dirty="0" err="1">
                <a:solidFill>
                  <a:schemeClr val="accent2">
                    <a:lumMod val="75000"/>
                  </a:schemeClr>
                </a:solidFill>
              </a:rPr>
              <a:t>TWiCe</a:t>
            </a:r>
            <a:r>
              <a:rPr lang="en-US" sz="2400" dirty="0">
                <a:solidFill>
                  <a:schemeClr val="accent2">
                    <a:lumMod val="75000"/>
                  </a:schemeClr>
                </a:solidFill>
              </a:rPr>
              <a:t> </a:t>
            </a:r>
            <a:r>
              <a:rPr lang="en-US" sz="1600" b="1" dirty="0"/>
              <a:t>[Lee+, ISCA’19]</a:t>
            </a:r>
          </a:p>
          <a:p>
            <a:pPr lvl="1"/>
            <a:endParaRPr lang="en-US" sz="1600" b="1" dirty="0"/>
          </a:p>
          <a:p>
            <a:r>
              <a:rPr lang="en-US" sz="2800" dirty="0"/>
              <a:t>and </a:t>
            </a:r>
            <a:r>
              <a:rPr lang="en-US" sz="2800" b="1" dirty="0">
                <a:solidFill>
                  <a:srgbClr val="538234"/>
                </a:solidFill>
              </a:rPr>
              <a:t>one</a:t>
            </a:r>
            <a:r>
              <a:rPr lang="en-US" sz="2800" dirty="0">
                <a:solidFill>
                  <a:srgbClr val="538234"/>
                </a:solidFill>
              </a:rPr>
              <a:t> ideal refresh-based mitigation mechanism</a:t>
            </a:r>
            <a:r>
              <a:rPr lang="en-US" sz="2800" dirty="0"/>
              <a:t>:</a:t>
            </a:r>
          </a:p>
          <a:p>
            <a:pPr marL="411480" lvl="1"/>
            <a:r>
              <a:rPr lang="en-US" sz="2400" b="1" dirty="0">
                <a:solidFill>
                  <a:srgbClr val="538234"/>
                </a:solidFill>
              </a:rPr>
              <a:t>Ideal</a:t>
            </a:r>
          </a:p>
          <a:p>
            <a:pPr lvl="1"/>
            <a:endParaRPr lang="en-US" sz="2400" b="1" dirty="0">
              <a:solidFill>
                <a:srgbClr val="538234"/>
              </a:solidFill>
            </a:endParaRPr>
          </a:p>
          <a:p>
            <a:r>
              <a:rPr lang="en-US" sz="2800" b="1" dirty="0">
                <a:solidFill>
                  <a:srgbClr val="7030A0"/>
                </a:solidFill>
              </a:rPr>
              <a:t>More detailed descriptions in the paper on:</a:t>
            </a:r>
          </a:p>
          <a:p>
            <a:pPr marL="411480" lvl="1"/>
            <a:r>
              <a:rPr lang="en-US" sz="2000" dirty="0">
                <a:solidFill>
                  <a:srgbClr val="7030A0"/>
                </a:solidFill>
              </a:rPr>
              <a:t>Descriptions of mechanisms in our paper and the original publications</a:t>
            </a:r>
          </a:p>
          <a:p>
            <a:pPr marL="411480" lvl="1"/>
            <a:r>
              <a:rPr lang="en-US" sz="2000" dirty="0">
                <a:solidFill>
                  <a:srgbClr val="7030A0"/>
                </a:solidFill>
              </a:rPr>
              <a:t>How we scale each mechanism to more vulnerable DRAM chips (lower </a:t>
            </a:r>
            <a:r>
              <a:rPr lang="en-US" sz="2000" b="1" dirty="0" err="1">
                <a:solidFill>
                  <a:srgbClr val="7030A0"/>
                </a:solidFill>
              </a:rPr>
              <a:t>HC</a:t>
            </a:r>
            <a:r>
              <a:rPr lang="en-US" sz="2000" b="1" baseline="-25000" dirty="0" err="1">
                <a:solidFill>
                  <a:srgbClr val="7030A0"/>
                </a:solidFill>
              </a:rPr>
              <a:t>first</a:t>
            </a:r>
            <a:r>
              <a:rPr lang="en-US" sz="2000" dirty="0">
                <a:solidFill>
                  <a:srgbClr val="7030A0"/>
                </a:solidFill>
              </a:rPr>
              <a:t>)</a:t>
            </a:r>
          </a:p>
          <a:p>
            <a:pPr lvl="1"/>
            <a:endParaRPr lang="en-US" sz="2000" dirty="0">
              <a:solidFill>
                <a:srgbClr val="7030A0"/>
              </a:solidFill>
            </a:endParaRPr>
          </a:p>
          <a:p>
            <a:pPr marL="457200" lvl="1" indent="0">
              <a:buNone/>
            </a:pPr>
            <a:endParaRPr lang="en-US" sz="1800" b="1" dirty="0">
              <a:solidFill>
                <a:srgbClr val="538234"/>
              </a:solidFill>
            </a:endParaRPr>
          </a:p>
          <a:p>
            <a:pPr lvl="1"/>
            <a:endParaRPr lang="en-US" sz="200" dirty="0"/>
          </a:p>
        </p:txBody>
      </p:sp>
    </p:spTree>
    <p:extLst>
      <p:ext uri="{BB962C8B-B14F-4D97-AF65-F5344CB8AC3E}">
        <p14:creationId xmlns:p14="http://schemas.microsoft.com/office/powerpoint/2010/main" val="2700914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30" y="121908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296" y="1219088"/>
            <a:ext cx="7173209" cy="2184034"/>
          </a:xfrm>
          <a:prstGeom prst="rect">
            <a:avLst/>
          </a:prstGeom>
        </p:spPr>
      </p:pic>
      <p:sp>
        <p:nvSpPr>
          <p:cNvPr id="2" name="Title 1"/>
          <p:cNvSpPr>
            <a:spLocks noGrp="1"/>
          </p:cNvSpPr>
          <p:nvPr>
            <p:ph type="title"/>
          </p:nvPr>
        </p:nvSpPr>
        <p:spPr/>
        <p:txBody>
          <a:bodyPr/>
          <a:lstStyle/>
          <a:p>
            <a:r>
              <a:rPr lang="en-US" sz="3500" b="1" dirty="0"/>
              <a:t>Mitigation Mech. Eval. </a:t>
            </a:r>
            <a:r>
              <a:rPr lang="en-US" sz="3500" b="1" dirty="0">
                <a:solidFill>
                  <a:schemeClr val="tx1">
                    <a:lumMod val="50000"/>
                    <a:lumOff val="50000"/>
                  </a:schemeClr>
                </a:solidFill>
              </a:rPr>
              <a:t>(Increased Refresh)</a:t>
            </a:r>
          </a:p>
        </p:txBody>
      </p:sp>
      <p:sp>
        <p:nvSpPr>
          <p:cNvPr id="23" name="TextBox 22">
            <a:extLst>
              <a:ext uri="{FF2B5EF4-FFF2-40B4-BE49-F238E27FC236}">
                <a16:creationId xmlns:a16="http://schemas.microsoft.com/office/drawing/2014/main" id="{263F10AF-9570-034C-BC25-E921F9F04FE2}"/>
              </a:ext>
            </a:extLst>
          </p:cNvPr>
          <p:cNvSpPr txBox="1"/>
          <p:nvPr/>
        </p:nvSpPr>
        <p:spPr>
          <a:xfrm>
            <a:off x="1804732" y="3347789"/>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84" y="3347789"/>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888" y="3347789"/>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22" y="3347789"/>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83" y="909316"/>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35" y="909316"/>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39" y="909316"/>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73" y="909316"/>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1787481" y="3598403"/>
            <a:ext cx="6301725"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r>
              <a:rPr lang="en-US" sz="1600" i="1" baseline="-25000" dirty="0">
                <a:latin typeface="Cambria" panose="02040503050406030204" pitchFamily="18" charset="0"/>
              </a:rPr>
              <a:t> </a:t>
            </a:r>
            <a:r>
              <a:rPr lang="en-US" sz="1600" i="1" dirty="0">
                <a:latin typeface="Cambria" panose="02040503050406030204" pitchFamily="18" charset="0"/>
              </a:rPr>
              <a:t>(number of hammers required to induce first </a:t>
            </a:r>
            <a:r>
              <a:rPr lang="en-US" sz="1600" i="1" dirty="0" err="1">
                <a:latin typeface="Cambria" panose="02040503050406030204" pitchFamily="18" charset="0"/>
              </a:rPr>
              <a:t>RowHammer</a:t>
            </a:r>
            <a:r>
              <a:rPr lang="en-US" sz="1600" i="1" dirty="0">
                <a:latin typeface="Cambria" panose="02040503050406030204" pitchFamily="18" charset="0"/>
              </a:rPr>
              <a:t> bit flip)</a:t>
            </a:r>
            <a:endParaRPr lang="en-US" sz="1600" i="1" baseline="-25000" dirty="0">
              <a:latin typeface="Cambria" panose="02040503050406030204" pitchFamily="18" charset="0"/>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5"/>
          <a:stretch>
            <a:fillRect/>
          </a:stretch>
        </p:blipFill>
        <p:spPr>
          <a:xfrm>
            <a:off x="1402288" y="900754"/>
            <a:ext cx="7173209" cy="276711"/>
          </a:xfrm>
          <a:prstGeom prst="rect">
            <a:avLst/>
          </a:prstGeom>
        </p:spPr>
      </p:pic>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cxnSp>
        <p:nvCxnSpPr>
          <p:cNvPr id="79" name="Straight Connector 78">
            <a:extLst>
              <a:ext uri="{FF2B5EF4-FFF2-40B4-BE49-F238E27FC236}">
                <a16:creationId xmlns:a16="http://schemas.microsoft.com/office/drawing/2014/main" id="{86766A86-830B-9548-8CBA-186C3ED2573C}"/>
              </a:ext>
            </a:extLst>
          </p:cNvPr>
          <p:cNvCxnSpPr>
            <a:cxnSpLocks/>
          </p:cNvCxnSpPr>
          <p:nvPr/>
        </p:nvCxnSpPr>
        <p:spPr>
          <a:xfrm flipV="1">
            <a:off x="3051692" y="1250107"/>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545CCF02-5EEA-4840-B097-EC1858BB88C4}"/>
              </a:ext>
            </a:extLst>
          </p:cNvPr>
          <p:cNvSpPr txBox="1"/>
          <p:nvPr/>
        </p:nvSpPr>
        <p:spPr>
          <a:xfrm>
            <a:off x="1574704" y="2180705"/>
            <a:ext cx="1246960" cy="523220"/>
          </a:xfrm>
          <a:prstGeom prst="rect">
            <a:avLst/>
          </a:prstGeom>
          <a:noFill/>
        </p:spPr>
        <p:txBody>
          <a:bodyPr wrap="square" rtlCol="0">
            <a:spAutoFit/>
          </a:bodyPr>
          <a:lstStyle/>
          <a:p>
            <a:r>
              <a:rPr lang="en-US" sz="1400" dirty="0">
                <a:ln>
                  <a:solidFill>
                    <a:schemeClr val="tx1"/>
                  </a:solidFill>
                </a:ln>
              </a:rPr>
              <a:t>Increased Refresh Rate</a:t>
            </a:r>
          </a:p>
        </p:txBody>
      </p:sp>
      <p:pic>
        <p:nvPicPr>
          <p:cNvPr id="85" name="Picture 84">
            <a:extLst>
              <a:ext uri="{FF2B5EF4-FFF2-40B4-BE49-F238E27FC236}">
                <a16:creationId xmlns:a16="http://schemas.microsoft.com/office/drawing/2014/main" id="{AA69C610-778A-3248-8DA8-6B3805412E92}"/>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6" name="TextBox 85">
            <a:extLst>
              <a:ext uri="{FF2B5EF4-FFF2-40B4-BE49-F238E27FC236}">
                <a16:creationId xmlns:a16="http://schemas.microsoft.com/office/drawing/2014/main" id="{2DD4FF26-F4CD-1C4E-90D6-DFAD7F498D79}"/>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900" b="1" dirty="0">
              <a:latin typeface="Cambria" panose="02040503050406030204" pitchFamily="18" charset="0"/>
              <a:ea typeface="Cambria" charset="0"/>
              <a:cs typeface="Cambria" charset="0"/>
            </a:endParaRPr>
          </a:p>
          <a:p>
            <a:pPr algn="ctr"/>
            <a:r>
              <a:rPr lang="en-US" sz="2400" b="1" dirty="0">
                <a:solidFill>
                  <a:srgbClr val="C00000"/>
                </a:solidFill>
                <a:latin typeface="Cambria" panose="02040503050406030204" pitchFamily="18" charset="0"/>
              </a:rPr>
              <a:t>Substantial</a:t>
            </a:r>
            <a:r>
              <a:rPr lang="en-US" sz="2400" b="1" dirty="0">
                <a:latin typeface="Cambria" panose="02040503050406030204" pitchFamily="18" charset="0"/>
              </a:rPr>
              <a:t> overhead for high </a:t>
            </a:r>
            <a:r>
              <a:rPr lang="en-US" sz="2400" b="1" dirty="0" err="1">
                <a:latin typeface="Cambria" panose="02040503050406030204" pitchFamily="18" charset="0"/>
              </a:rPr>
              <a:t>HC</a:t>
            </a:r>
            <a:r>
              <a:rPr lang="en-US" sz="2400" b="1" baseline="-25000" dirty="0" err="1">
                <a:latin typeface="Cambria" panose="02040503050406030204" pitchFamily="18" charset="0"/>
              </a:rPr>
              <a:t>first</a:t>
            </a:r>
            <a:r>
              <a:rPr lang="en-US" sz="2400" b="1" dirty="0">
                <a:latin typeface="Cambria" panose="02040503050406030204" pitchFamily="18" charset="0"/>
              </a:rPr>
              <a:t> values.</a:t>
            </a:r>
          </a:p>
          <a:p>
            <a:pPr algn="ctr"/>
            <a:endParaRPr lang="en-US" sz="1400" b="1" dirty="0">
              <a:latin typeface="Cambria" panose="02040503050406030204" pitchFamily="18" charset="0"/>
            </a:endParaRPr>
          </a:p>
          <a:p>
            <a:pPr algn="ctr"/>
            <a:r>
              <a:rPr lang="en-US" sz="2400" b="1" dirty="0">
                <a:latin typeface="Cambria" panose="02040503050406030204" pitchFamily="18" charset="0"/>
              </a:rPr>
              <a:t>This mechanism does not support </a:t>
            </a:r>
            <a:r>
              <a:rPr lang="en-US" sz="2400" b="1" dirty="0" err="1">
                <a:solidFill>
                  <a:schemeClr val="accent5"/>
                </a:solidFill>
                <a:latin typeface="Cambria" panose="02040503050406030204" pitchFamily="18" charset="0"/>
              </a:rPr>
              <a:t>HC</a:t>
            </a:r>
            <a:r>
              <a:rPr lang="en-US" sz="2400" b="1" baseline="-25000" dirty="0" err="1">
                <a:solidFill>
                  <a:schemeClr val="accent5"/>
                </a:solidFill>
                <a:latin typeface="Cambria" panose="02040503050406030204" pitchFamily="18" charset="0"/>
              </a:rPr>
              <a:t>first</a:t>
            </a:r>
            <a:r>
              <a:rPr lang="en-US" sz="2400" b="1" dirty="0">
                <a:solidFill>
                  <a:schemeClr val="accent5"/>
                </a:solidFill>
                <a:latin typeface="Cambria" panose="02040503050406030204" pitchFamily="18" charset="0"/>
              </a:rPr>
              <a:t> &lt; 32k </a:t>
            </a:r>
          </a:p>
          <a:p>
            <a:pPr algn="ctr"/>
            <a:r>
              <a:rPr lang="en-US" sz="2400" b="1" dirty="0">
                <a:latin typeface="Cambria" panose="02040503050406030204" pitchFamily="18" charset="0"/>
              </a:rPr>
              <a:t>due to the </a:t>
            </a:r>
            <a:r>
              <a:rPr lang="en-US" sz="2400" b="1" dirty="0">
                <a:solidFill>
                  <a:srgbClr val="C00000"/>
                </a:solidFill>
                <a:latin typeface="Cambria" panose="02040503050406030204" pitchFamily="18" charset="0"/>
              </a:rPr>
              <a:t>prohibitively high refresh rates </a:t>
            </a:r>
            <a:r>
              <a:rPr lang="en-US" sz="2400" b="1" dirty="0">
                <a:latin typeface="Cambria" panose="02040503050406030204" pitchFamily="18" charset="0"/>
              </a:rPr>
              <a:t>required</a:t>
            </a:r>
          </a:p>
          <a:p>
            <a:pPr algn="ctr"/>
            <a:endParaRPr lang="en-US" sz="900" b="1" dirty="0">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620041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3" grpId="0"/>
      <p:bldP spid="8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29429" y="122266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9944" y="122266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11607" r="9625" b="22639"/>
          <a:stretch/>
        </p:blipFill>
        <p:spPr>
          <a:xfrm>
            <a:off x="1431942" y="1290558"/>
            <a:ext cx="7137585" cy="200418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9597" y="335136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2049" y="335136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9753" y="335136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8087" y="335136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40848" y="91289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43300" y="91289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61004" y="91289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9338" y="91289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2783" y="2523433"/>
            <a:ext cx="570605" cy="307777"/>
          </a:xfrm>
          <a:prstGeom prst="rect">
            <a:avLst/>
          </a:prstGeom>
          <a:noFill/>
        </p:spPr>
        <p:txBody>
          <a:bodyPr wrap="none" rtlCol="0">
            <a:spAutoFit/>
          </a:bodyPr>
          <a:lstStyle/>
          <a:p>
            <a:r>
              <a:rPr lang="en-US" sz="1400" dirty="0">
                <a:ln>
                  <a:solidFill>
                    <a:schemeClr val="tx1"/>
                  </a:solidFill>
                </a:ln>
              </a:rPr>
              <a:t>PARA</a:t>
            </a:r>
          </a:p>
        </p:txBody>
      </p:sp>
      <p:sp>
        <p:nvSpPr>
          <p:cNvPr id="73" name="Rectangle 72">
            <a:extLst>
              <a:ext uri="{FF2B5EF4-FFF2-40B4-BE49-F238E27FC236}">
                <a16:creationId xmlns:a16="http://schemas.microsoft.com/office/drawing/2014/main" id="{CAE930FC-BF12-4143-A100-B44E5FEB4E56}"/>
              </a:ext>
            </a:extLst>
          </p:cNvPr>
          <p:cNvSpPr/>
          <p:nvPr/>
        </p:nvSpPr>
        <p:spPr>
          <a:xfrm>
            <a:off x="3210935"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39935"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22279"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781143"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681357"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33" name="Title 1">
            <a:extLst>
              <a:ext uri="{FF2B5EF4-FFF2-40B4-BE49-F238E27FC236}">
                <a16:creationId xmlns:a16="http://schemas.microsoft.com/office/drawing/2014/main" id="{21908DA1-96B0-9A41-BF75-F8A14AF24AC7}"/>
              </a:ext>
            </a:extLst>
          </p:cNvPr>
          <p:cNvSpPr>
            <a:spLocks noGrp="1"/>
          </p:cNvSpPr>
          <p:nvPr>
            <p:ph type="title"/>
          </p:nvPr>
        </p:nvSpPr>
        <p:spPr>
          <a:xfrm>
            <a:off x="75991" y="73723"/>
            <a:ext cx="8987622" cy="740193"/>
          </a:xfrm>
        </p:spPr>
        <p:txBody>
          <a:bodyPr/>
          <a:lstStyle/>
          <a:p>
            <a:r>
              <a:rPr lang="en-US" sz="3500" b="1" dirty="0"/>
              <a:t>Mitigation Mechanism Evaluation (PARA) </a:t>
            </a:r>
          </a:p>
        </p:txBody>
      </p:sp>
      <p:sp>
        <p:nvSpPr>
          <p:cNvPr id="34" name="TextBox 33">
            <a:extLst>
              <a:ext uri="{FF2B5EF4-FFF2-40B4-BE49-F238E27FC236}">
                <a16:creationId xmlns:a16="http://schemas.microsoft.com/office/drawing/2014/main" id="{A6FCDEEF-1124-C64B-A94C-963E952D240D}"/>
              </a:ext>
            </a:extLst>
          </p:cNvPr>
          <p:cNvSpPr txBox="1"/>
          <p:nvPr/>
        </p:nvSpPr>
        <p:spPr>
          <a:xfrm>
            <a:off x="1787481" y="3598403"/>
            <a:ext cx="6301725"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r>
              <a:rPr lang="en-US" sz="1600" i="1" baseline="-25000" dirty="0">
                <a:latin typeface="Cambria" panose="02040503050406030204" pitchFamily="18" charset="0"/>
              </a:rPr>
              <a:t> </a:t>
            </a:r>
            <a:r>
              <a:rPr lang="en-US" sz="1600" i="1" dirty="0">
                <a:latin typeface="Cambria" panose="02040503050406030204" pitchFamily="18" charset="0"/>
              </a:rPr>
              <a:t>(number of hammers required to induce first </a:t>
            </a:r>
            <a:r>
              <a:rPr lang="en-US" sz="1600" i="1" dirty="0" err="1">
                <a:latin typeface="Cambria" panose="02040503050406030204" pitchFamily="18" charset="0"/>
              </a:rPr>
              <a:t>RowHammer</a:t>
            </a:r>
            <a:r>
              <a:rPr lang="en-US" sz="1600" i="1" dirty="0">
                <a:latin typeface="Cambria" panose="02040503050406030204" pitchFamily="18" charset="0"/>
              </a:rPr>
              <a:t> bit flip)</a:t>
            </a:r>
            <a:endParaRPr lang="en-US" sz="1600" i="1" baseline="-25000" dirty="0">
              <a:latin typeface="Cambria" panose="02040503050406030204" pitchFamily="18" charset="0"/>
            </a:endParaRPr>
          </a:p>
        </p:txBody>
      </p:sp>
      <p:sp>
        <p:nvSpPr>
          <p:cNvPr id="7" name="Rectangle 6">
            <a:extLst>
              <a:ext uri="{FF2B5EF4-FFF2-40B4-BE49-F238E27FC236}">
                <a16:creationId xmlns:a16="http://schemas.microsoft.com/office/drawing/2014/main" id="{08289F44-F2F8-D047-A0B8-05678063EA63}"/>
              </a:ext>
            </a:extLst>
          </p:cNvPr>
          <p:cNvSpPr/>
          <p:nvPr/>
        </p:nvSpPr>
        <p:spPr>
          <a:xfrm>
            <a:off x="1452005" y="1245802"/>
            <a:ext cx="3409652"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982F3FD-2198-F14E-9096-A29199E6300C}"/>
              </a:ext>
            </a:extLst>
          </p:cNvPr>
          <p:cNvSpPr/>
          <p:nvPr/>
        </p:nvSpPr>
        <p:spPr>
          <a:xfrm>
            <a:off x="4852513" y="1246393"/>
            <a:ext cx="3687196"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51E5AFD0-FA08-6241-806A-D4A216175441}"/>
              </a:ext>
            </a:extLst>
          </p:cNvPr>
          <p:cNvSpPr txBox="1"/>
          <p:nvPr/>
        </p:nvSpPr>
        <p:spPr>
          <a:xfrm>
            <a:off x="1559455" y="2991887"/>
            <a:ext cx="3122971" cy="369332"/>
          </a:xfrm>
          <a:prstGeom prst="rect">
            <a:avLst/>
          </a:prstGeom>
          <a:noFill/>
        </p:spPr>
        <p:txBody>
          <a:bodyPr wrap="none" rtlCol="0">
            <a:spAutoFit/>
          </a:bodyPr>
          <a:lstStyle/>
          <a:p>
            <a:r>
              <a:rPr lang="en-US" b="1" dirty="0">
                <a:latin typeface="Cambria" panose="02040503050406030204" pitchFamily="18" charset="0"/>
              </a:rPr>
              <a:t>Low Performance Overhead</a:t>
            </a:r>
          </a:p>
        </p:txBody>
      </p:sp>
      <p:sp>
        <p:nvSpPr>
          <p:cNvPr id="37" name="TextBox 36">
            <a:extLst>
              <a:ext uri="{FF2B5EF4-FFF2-40B4-BE49-F238E27FC236}">
                <a16:creationId xmlns:a16="http://schemas.microsoft.com/office/drawing/2014/main" id="{F2FFCDB7-E940-CC4E-94BB-42D493208A98}"/>
              </a:ext>
            </a:extLst>
          </p:cNvPr>
          <p:cNvSpPr txBox="1"/>
          <p:nvPr/>
        </p:nvSpPr>
        <p:spPr>
          <a:xfrm>
            <a:off x="5037372" y="2991083"/>
            <a:ext cx="3178562" cy="369332"/>
          </a:xfrm>
          <a:prstGeom prst="rect">
            <a:avLst/>
          </a:prstGeom>
          <a:noFill/>
        </p:spPr>
        <p:txBody>
          <a:bodyPr wrap="none" rtlCol="0">
            <a:spAutoFit/>
          </a:bodyPr>
          <a:lstStyle/>
          <a:p>
            <a:r>
              <a:rPr lang="en-US" b="1" dirty="0">
                <a:latin typeface="Cambria" panose="02040503050406030204" pitchFamily="18" charset="0"/>
              </a:rPr>
              <a:t>High Performance Overhead</a:t>
            </a:r>
          </a:p>
        </p:txBody>
      </p:sp>
      <p:grpSp>
        <p:nvGrpSpPr>
          <p:cNvPr id="18" name="Group 17">
            <a:extLst>
              <a:ext uri="{FF2B5EF4-FFF2-40B4-BE49-F238E27FC236}">
                <a16:creationId xmlns:a16="http://schemas.microsoft.com/office/drawing/2014/main" id="{84E237C7-F0D6-DA47-AF6D-1C956C6B1547}"/>
              </a:ext>
            </a:extLst>
          </p:cNvPr>
          <p:cNvGrpSpPr/>
          <p:nvPr/>
        </p:nvGrpSpPr>
        <p:grpSpPr>
          <a:xfrm>
            <a:off x="5769090" y="1236048"/>
            <a:ext cx="3178562" cy="1715923"/>
            <a:chOff x="5769090" y="1236048"/>
            <a:chExt cx="3178562" cy="1715923"/>
          </a:xfrm>
        </p:grpSpPr>
        <p:cxnSp>
          <p:nvCxnSpPr>
            <p:cNvPr id="14" name="Straight Arrow Connector 13">
              <a:extLst>
                <a:ext uri="{FF2B5EF4-FFF2-40B4-BE49-F238E27FC236}">
                  <a16:creationId xmlns:a16="http://schemas.microsoft.com/office/drawing/2014/main" id="{A80E0C29-A116-2C4E-B20F-7188366888FD}"/>
                </a:ext>
              </a:extLst>
            </p:cNvPr>
            <p:cNvCxnSpPr>
              <a:cxnSpLocks/>
              <a:stCxn id="15" idx="2"/>
            </p:cNvCxnSpPr>
            <p:nvPr/>
          </p:nvCxnSpPr>
          <p:spPr>
            <a:xfrm>
              <a:off x="7358371" y="1636158"/>
              <a:ext cx="560967" cy="13158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A8FA42-158F-2647-A40D-D701B9663A0D}"/>
                </a:ext>
              </a:extLst>
            </p:cNvPr>
            <p:cNvSpPr txBox="1"/>
            <p:nvPr/>
          </p:nvSpPr>
          <p:spPr>
            <a:xfrm>
              <a:off x="5769090" y="1236048"/>
              <a:ext cx="3178562" cy="400110"/>
            </a:xfrm>
            <a:prstGeom prst="rect">
              <a:avLst/>
            </a:prstGeom>
            <a:noFill/>
          </p:spPr>
          <p:txBody>
            <a:bodyPr wrap="square" rtlCol="0">
              <a:spAutoFit/>
            </a:bodyPr>
            <a:lstStyle/>
            <a:p>
              <a:r>
                <a:rPr lang="en-US" sz="2000" b="1" dirty="0">
                  <a:solidFill>
                    <a:srgbClr val="C00000"/>
                  </a:solidFill>
                  <a:latin typeface="Cambria" panose="02040503050406030204" pitchFamily="18" charset="0"/>
                </a:rPr>
                <a:t>80% performance loss</a:t>
              </a:r>
            </a:p>
          </p:txBody>
        </p:sp>
      </p:grpSp>
    </p:spTree>
    <p:extLst>
      <p:ext uri="{BB962C8B-B14F-4D97-AF65-F5344CB8AC3E}">
        <p14:creationId xmlns:p14="http://schemas.microsoft.com/office/powerpoint/2010/main" val="2774593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 grpId="0" animBg="1"/>
      <p:bldP spid="35" grpId="0" animBg="1"/>
      <p:bldP spid="8" grpId="0"/>
      <p:bldP spid="3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34452" y="121512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7218" y="121512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27874" y="121512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15516" y="1201204"/>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7363" y="3351086"/>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9815" y="3351086"/>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7519" y="3351086"/>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5853" y="3351086"/>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23116" y="881617"/>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25568" y="881617"/>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43272" y="881617"/>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01606" y="881617"/>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7806" y="2515897"/>
            <a:ext cx="570605" cy="307777"/>
          </a:xfrm>
          <a:prstGeom prst="rect">
            <a:avLst/>
          </a:prstGeom>
          <a:noFill/>
        </p:spPr>
        <p:txBody>
          <a:bodyPr wrap="none" rtlCol="0">
            <a:spAutoFit/>
          </a:bodyPr>
          <a:lstStyle/>
          <a:p>
            <a:r>
              <a:rPr lang="en-US" sz="1400" dirty="0">
                <a:ln>
                  <a:solidFill>
                    <a:schemeClr val="tx1"/>
                  </a:solidFill>
                </a:ln>
              </a:rPr>
              <a:t>PARA</a:t>
            </a: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33" name="Title 1">
            <a:extLst>
              <a:ext uri="{FF2B5EF4-FFF2-40B4-BE49-F238E27FC236}">
                <a16:creationId xmlns:a16="http://schemas.microsoft.com/office/drawing/2014/main" id="{C29AA687-93FA-0746-875C-34DCDC894A7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ProHIT</a:t>
            </a:r>
            <a:r>
              <a:rPr lang="en-US" sz="3500" b="1" dirty="0"/>
              <a:t>)</a:t>
            </a:r>
          </a:p>
        </p:txBody>
      </p:sp>
      <p:sp>
        <p:nvSpPr>
          <p:cNvPr id="34" name="TextBox 33">
            <a:extLst>
              <a:ext uri="{FF2B5EF4-FFF2-40B4-BE49-F238E27FC236}">
                <a16:creationId xmlns:a16="http://schemas.microsoft.com/office/drawing/2014/main" id="{0B0F32AA-6D93-A64E-9548-2C333552ACB1}"/>
              </a:ext>
            </a:extLst>
          </p:cNvPr>
          <p:cNvSpPr txBox="1"/>
          <p:nvPr/>
        </p:nvSpPr>
        <p:spPr>
          <a:xfrm>
            <a:off x="5595013" y="1257834"/>
            <a:ext cx="676788" cy="307777"/>
          </a:xfrm>
          <a:prstGeom prst="rect">
            <a:avLst/>
          </a:prstGeom>
          <a:noFill/>
        </p:spPr>
        <p:txBody>
          <a:bodyPr wrap="none" rtlCol="0">
            <a:spAutoFit/>
          </a:bodyPr>
          <a:lstStyle/>
          <a:p>
            <a:r>
              <a:rPr lang="en-US" sz="1400" dirty="0" err="1">
                <a:ln>
                  <a:solidFill>
                    <a:schemeClr val="tx1"/>
                  </a:solidFill>
                </a:ln>
              </a:rPr>
              <a:t>ProHIT</a:t>
            </a:r>
            <a:endParaRPr lang="en-US" sz="1400" dirty="0">
              <a:ln>
                <a:solidFill>
                  <a:schemeClr val="tx1"/>
                </a:solidFill>
              </a:ln>
            </a:endParaRPr>
          </a:p>
        </p:txBody>
      </p:sp>
      <p:pic>
        <p:nvPicPr>
          <p:cNvPr id="35" name="Picture 34">
            <a:extLst>
              <a:ext uri="{FF2B5EF4-FFF2-40B4-BE49-F238E27FC236}">
                <a16:creationId xmlns:a16="http://schemas.microsoft.com/office/drawing/2014/main" id="{558030CB-0D4C-364B-86B6-199609D14B1D}"/>
              </a:ext>
            </a:extLst>
          </p:cNvPr>
          <p:cNvPicPr>
            <a:picLocks/>
          </p:cNvPicPr>
          <p:nvPr/>
        </p:nvPicPr>
        <p:blipFill rotWithShape="1">
          <a:blip r:embed="rId8">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36" name="TextBox 35">
            <a:extLst>
              <a:ext uri="{FF2B5EF4-FFF2-40B4-BE49-F238E27FC236}">
                <a16:creationId xmlns:a16="http://schemas.microsoft.com/office/drawing/2014/main" id="{D1B12BEA-6693-734B-BFBA-7D3256C5C383}"/>
              </a:ext>
            </a:extLst>
          </p:cNvPr>
          <p:cNvSpPr txBox="1"/>
          <p:nvPr/>
        </p:nvSpPr>
        <p:spPr>
          <a:xfrm>
            <a:off x="1787481" y="3598403"/>
            <a:ext cx="6301725"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r>
              <a:rPr lang="en-US" sz="1600" i="1" baseline="-25000" dirty="0">
                <a:latin typeface="Cambria" panose="02040503050406030204" pitchFamily="18" charset="0"/>
              </a:rPr>
              <a:t> </a:t>
            </a:r>
            <a:r>
              <a:rPr lang="en-US" sz="1600" i="1" dirty="0">
                <a:latin typeface="Cambria" panose="02040503050406030204" pitchFamily="18" charset="0"/>
              </a:rPr>
              <a:t>(number of hammers required to induce first </a:t>
            </a:r>
            <a:r>
              <a:rPr lang="en-US" sz="1600" i="1" dirty="0" err="1">
                <a:latin typeface="Cambria" panose="02040503050406030204" pitchFamily="18" charset="0"/>
              </a:rPr>
              <a:t>RowHammer</a:t>
            </a:r>
            <a:r>
              <a:rPr lang="en-US" sz="1600" i="1" dirty="0">
                <a:latin typeface="Cambria" panose="02040503050406030204" pitchFamily="18" charset="0"/>
              </a:rPr>
              <a:t> bit flip)</a:t>
            </a:r>
            <a:endParaRPr lang="en-US" sz="1600" i="1" baseline="-25000" dirty="0">
              <a:latin typeface="Cambria" panose="02040503050406030204" pitchFamily="18" charset="0"/>
            </a:endParaRPr>
          </a:p>
        </p:txBody>
      </p:sp>
    </p:spTree>
    <p:extLst>
      <p:ext uri="{BB962C8B-B14F-4D97-AF65-F5344CB8AC3E}">
        <p14:creationId xmlns:p14="http://schemas.microsoft.com/office/powerpoint/2010/main" val="2606988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360" y="1221562"/>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126" y="1221562"/>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782" y="1221561"/>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424" y="1207638"/>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424" y="1213945"/>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562" y="3349279"/>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014" y="3349279"/>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718" y="3349279"/>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052" y="3349279"/>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51311" y="910806"/>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53763" y="910806"/>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71467" y="910806"/>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29801" y="910806"/>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8"/>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714" y="2522331"/>
            <a:ext cx="570605" cy="307777"/>
          </a:xfrm>
          <a:prstGeom prst="rect">
            <a:avLst/>
          </a:prstGeom>
          <a:noFill/>
        </p:spPr>
        <p:txBody>
          <a:bodyPr wrap="none" rtlCol="0">
            <a:spAutoFit/>
          </a:bodyPr>
          <a:lstStyle/>
          <a:p>
            <a:r>
              <a:rPr lang="en-US" sz="1400" dirty="0">
                <a:ln>
                  <a:solidFill>
                    <a:schemeClr val="tx1"/>
                  </a:solidFill>
                </a:ln>
              </a:rPr>
              <a:t>PARA</a:t>
            </a: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35" name="Title 1">
            <a:extLst>
              <a:ext uri="{FF2B5EF4-FFF2-40B4-BE49-F238E27FC236}">
                <a16:creationId xmlns:a16="http://schemas.microsoft.com/office/drawing/2014/main" id="{7874A521-A23E-C74E-9323-89E3F008D91A}"/>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C00000"/>
                </a:solidFill>
              </a:rPr>
              <a:t>(</a:t>
            </a:r>
            <a:r>
              <a:rPr lang="en-US" sz="3500" b="1" dirty="0" err="1">
                <a:solidFill>
                  <a:srgbClr val="C00000"/>
                </a:solidFill>
              </a:rPr>
              <a:t>MRLoc</a:t>
            </a:r>
            <a:r>
              <a:rPr lang="en-US" sz="3500" b="1" dirty="0">
                <a:solidFill>
                  <a:srgbClr val="C00000"/>
                </a:solidFill>
              </a:rPr>
              <a:t>)</a:t>
            </a:r>
          </a:p>
        </p:txBody>
      </p:sp>
      <p:sp>
        <p:nvSpPr>
          <p:cNvPr id="38" name="TextBox 37">
            <a:extLst>
              <a:ext uri="{FF2B5EF4-FFF2-40B4-BE49-F238E27FC236}">
                <a16:creationId xmlns:a16="http://schemas.microsoft.com/office/drawing/2014/main" id="{85F9EFCB-6230-8A40-A68B-898EA94A85FA}"/>
              </a:ext>
            </a:extLst>
          </p:cNvPr>
          <p:cNvSpPr txBox="1"/>
          <p:nvPr/>
        </p:nvSpPr>
        <p:spPr>
          <a:xfrm>
            <a:off x="5539415" y="1312033"/>
            <a:ext cx="681597" cy="307777"/>
          </a:xfrm>
          <a:prstGeom prst="rect">
            <a:avLst/>
          </a:prstGeom>
          <a:noFill/>
        </p:spPr>
        <p:txBody>
          <a:bodyPr wrap="none" rtlCol="0">
            <a:spAutoFit/>
          </a:bodyPr>
          <a:lstStyle/>
          <a:p>
            <a:r>
              <a:rPr lang="en-US" sz="1400" dirty="0" err="1">
                <a:ln>
                  <a:solidFill>
                    <a:schemeClr val="tx1"/>
                  </a:solidFill>
                </a:ln>
              </a:rPr>
              <a:t>MRLoc</a:t>
            </a:r>
            <a:endParaRPr lang="en-US" sz="1400" dirty="0">
              <a:ln>
                <a:solidFill>
                  <a:schemeClr val="tx1"/>
                </a:solidFill>
              </a:ln>
            </a:endParaRPr>
          </a:p>
        </p:txBody>
      </p:sp>
      <p:pic>
        <p:nvPicPr>
          <p:cNvPr id="40" name="Picture 39">
            <a:extLst>
              <a:ext uri="{FF2B5EF4-FFF2-40B4-BE49-F238E27FC236}">
                <a16:creationId xmlns:a16="http://schemas.microsoft.com/office/drawing/2014/main" id="{A02E2088-3394-4045-BB67-4FE41B4F161D}"/>
              </a:ext>
            </a:extLst>
          </p:cNvPr>
          <p:cNvPicPr>
            <a:picLocks/>
          </p:cNvPicPr>
          <p:nvPr/>
        </p:nvPicPr>
        <p:blipFill rotWithShape="1">
          <a:blip r:embed="rId9">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B86A4D8-FABB-D446-B2C6-D3B83A2F3D69}"/>
              </a:ext>
            </a:extLst>
          </p:cNvPr>
          <p:cNvSpPr txBox="1"/>
          <p:nvPr/>
        </p:nvSpPr>
        <p:spPr>
          <a:xfrm>
            <a:off x="1787481" y="3598403"/>
            <a:ext cx="6301725"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r>
              <a:rPr lang="en-US" sz="1600" i="1" baseline="-25000" dirty="0">
                <a:latin typeface="Cambria" panose="02040503050406030204" pitchFamily="18" charset="0"/>
              </a:rPr>
              <a:t> </a:t>
            </a:r>
            <a:r>
              <a:rPr lang="en-US" sz="1600" i="1" dirty="0">
                <a:latin typeface="Cambria" panose="02040503050406030204" pitchFamily="18" charset="0"/>
              </a:rPr>
              <a:t>(number of hammers required to induce first </a:t>
            </a:r>
            <a:r>
              <a:rPr lang="en-US" sz="1600" i="1" dirty="0" err="1">
                <a:latin typeface="Cambria" panose="02040503050406030204" pitchFamily="18" charset="0"/>
              </a:rPr>
              <a:t>RowHammer</a:t>
            </a:r>
            <a:r>
              <a:rPr lang="en-US" sz="1600" i="1" dirty="0">
                <a:latin typeface="Cambria" panose="02040503050406030204" pitchFamily="18" charset="0"/>
              </a:rPr>
              <a:t> bit flip)</a:t>
            </a:r>
            <a:endParaRPr lang="en-US" sz="1600" i="1" baseline="-25000" dirty="0">
              <a:latin typeface="Cambria" panose="02040503050406030204" pitchFamily="18" charset="0"/>
            </a:endParaRPr>
          </a:p>
        </p:txBody>
      </p:sp>
      <p:sp>
        <p:nvSpPr>
          <p:cNvPr id="42" name="Rectangle 41">
            <a:extLst>
              <a:ext uri="{FF2B5EF4-FFF2-40B4-BE49-F238E27FC236}">
                <a16:creationId xmlns:a16="http://schemas.microsoft.com/office/drawing/2014/main" id="{E1AF32D8-63AA-AB44-B6E2-8D280F4168B6}"/>
              </a:ext>
            </a:extLst>
          </p:cNvPr>
          <p:cNvSpPr/>
          <p:nvPr/>
        </p:nvSpPr>
        <p:spPr>
          <a:xfrm>
            <a:off x="1452005" y="1245802"/>
            <a:ext cx="4058864"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674AB497-981B-2244-80D1-1A9CEFEB64FA}"/>
              </a:ext>
            </a:extLst>
          </p:cNvPr>
          <p:cNvSpPr/>
          <p:nvPr/>
        </p:nvSpPr>
        <p:spPr>
          <a:xfrm>
            <a:off x="5510869" y="1246393"/>
            <a:ext cx="3021640"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1A529B55-E7AD-764C-82FE-AC1168FDBC03}"/>
              </a:ext>
            </a:extLst>
          </p:cNvPr>
          <p:cNvSpPr txBox="1"/>
          <p:nvPr/>
        </p:nvSpPr>
        <p:spPr>
          <a:xfrm>
            <a:off x="264857" y="4479918"/>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900" b="1" dirty="0">
              <a:latin typeface="Cambria" panose="02040503050406030204" pitchFamily="18" charset="0"/>
              <a:ea typeface="Cambria" charset="0"/>
              <a:cs typeface="Cambria" charset="0"/>
            </a:endParaRPr>
          </a:p>
          <a:p>
            <a:pPr algn="ctr"/>
            <a:r>
              <a:rPr lang="en-US" sz="2400" b="1" dirty="0">
                <a:latin typeface="Cambria" panose="02040503050406030204" pitchFamily="18" charset="0"/>
              </a:rPr>
              <a:t>Models for </a:t>
            </a:r>
            <a:r>
              <a:rPr lang="en-US" sz="2400" b="1" dirty="0">
                <a:solidFill>
                  <a:srgbClr val="538234"/>
                </a:solidFill>
                <a:latin typeface="Cambria" panose="02040503050406030204" pitchFamily="18" charset="0"/>
              </a:rPr>
              <a:t>scaling</a:t>
            </a:r>
            <a:r>
              <a:rPr lang="en-US" sz="2400" b="1" dirty="0">
                <a:latin typeface="Cambria" panose="02040503050406030204" pitchFamily="18" charset="0"/>
              </a:rPr>
              <a:t> </a:t>
            </a:r>
            <a:r>
              <a:rPr lang="en-US" sz="2400" b="1" dirty="0" err="1">
                <a:latin typeface="Cambria" panose="02040503050406030204" pitchFamily="18" charset="0"/>
              </a:rPr>
              <a:t>ProHIT</a:t>
            </a:r>
            <a:r>
              <a:rPr lang="en-US" sz="2400" b="1" dirty="0">
                <a:latin typeface="Cambria" panose="02040503050406030204" pitchFamily="18" charset="0"/>
              </a:rPr>
              <a:t> and </a:t>
            </a:r>
            <a:r>
              <a:rPr lang="en-US" sz="2400" b="1" dirty="0" err="1">
                <a:latin typeface="Cambria" panose="02040503050406030204" pitchFamily="18" charset="0"/>
              </a:rPr>
              <a:t>MRLoc</a:t>
            </a:r>
            <a:r>
              <a:rPr lang="en-US" sz="2400" b="1" dirty="0">
                <a:latin typeface="Cambria" panose="02040503050406030204" pitchFamily="18" charset="0"/>
              </a:rPr>
              <a:t> for </a:t>
            </a:r>
            <a:r>
              <a:rPr lang="en-US" sz="2400" b="1" dirty="0" err="1">
                <a:solidFill>
                  <a:schemeClr val="accent5">
                    <a:lumMod val="75000"/>
                  </a:schemeClr>
                </a:solidFill>
                <a:latin typeface="Cambria" panose="02040503050406030204" pitchFamily="18" charset="0"/>
              </a:rPr>
              <a:t>HC</a:t>
            </a:r>
            <a:r>
              <a:rPr lang="en-US" sz="2400" b="1" baseline="-25000" dirty="0" err="1">
                <a:solidFill>
                  <a:schemeClr val="accent5">
                    <a:lumMod val="75000"/>
                  </a:schemeClr>
                </a:solidFill>
                <a:latin typeface="Cambria" panose="02040503050406030204" pitchFamily="18" charset="0"/>
              </a:rPr>
              <a:t>first</a:t>
            </a:r>
            <a:r>
              <a:rPr lang="en-US" sz="2400" b="1" dirty="0">
                <a:solidFill>
                  <a:schemeClr val="accent5">
                    <a:lumMod val="75000"/>
                  </a:schemeClr>
                </a:solidFill>
                <a:latin typeface="Cambria" panose="02040503050406030204" pitchFamily="18" charset="0"/>
              </a:rPr>
              <a:t> &lt; 2k </a:t>
            </a:r>
          </a:p>
          <a:p>
            <a:pPr algn="ctr"/>
            <a:r>
              <a:rPr lang="en-US" sz="2400" b="1" dirty="0">
                <a:latin typeface="Cambria" panose="02040503050406030204" pitchFamily="18" charset="0"/>
              </a:rPr>
              <a:t>are </a:t>
            </a:r>
            <a:r>
              <a:rPr lang="en-US" sz="2400" b="1" dirty="0">
                <a:solidFill>
                  <a:srgbClr val="C00000"/>
                </a:solidFill>
                <a:latin typeface="Cambria" panose="02040503050406030204" pitchFamily="18" charset="0"/>
              </a:rPr>
              <a:t>not provided </a:t>
            </a:r>
            <a:r>
              <a:rPr lang="en-US" sz="2400" b="1" dirty="0">
                <a:latin typeface="Cambria" panose="02040503050406030204" pitchFamily="18" charset="0"/>
              </a:rPr>
              <a:t>and how to do so is </a:t>
            </a:r>
            <a:r>
              <a:rPr lang="en-US" sz="2400" b="1" dirty="0">
                <a:solidFill>
                  <a:srgbClr val="C00000"/>
                </a:solidFill>
                <a:latin typeface="Cambria" panose="02040503050406030204" pitchFamily="18" charset="0"/>
              </a:rPr>
              <a:t>not intuitive</a:t>
            </a:r>
          </a:p>
          <a:p>
            <a:pPr algn="ctr"/>
            <a:endParaRPr lang="en-US" sz="900" b="1" dirty="0">
              <a:latin typeface="Cambria" panose="02040503050406030204" pitchFamily="18" charset="0"/>
              <a:ea typeface="Cambria" charset="0"/>
              <a:cs typeface="Cambria" charset="0"/>
            </a:endParaRPr>
          </a:p>
        </p:txBody>
      </p:sp>
      <p:sp>
        <p:nvSpPr>
          <p:cNvPr id="46" name="TextBox 45">
            <a:extLst>
              <a:ext uri="{FF2B5EF4-FFF2-40B4-BE49-F238E27FC236}">
                <a16:creationId xmlns:a16="http://schemas.microsoft.com/office/drawing/2014/main" id="{31A49A76-62EB-8141-B17D-931FB26F6B19}"/>
              </a:ext>
            </a:extLst>
          </p:cNvPr>
          <p:cNvSpPr txBox="1"/>
          <p:nvPr/>
        </p:nvSpPr>
        <p:spPr>
          <a:xfrm>
            <a:off x="2830503" y="2990148"/>
            <a:ext cx="1295611" cy="369332"/>
          </a:xfrm>
          <a:prstGeom prst="rect">
            <a:avLst/>
          </a:prstGeom>
          <a:noFill/>
        </p:spPr>
        <p:txBody>
          <a:bodyPr wrap="none" rtlCol="0">
            <a:spAutoFit/>
          </a:bodyPr>
          <a:lstStyle/>
          <a:p>
            <a:r>
              <a:rPr lang="en-US" b="1" dirty="0">
                <a:latin typeface="Cambria" panose="02040503050406030204" pitchFamily="18" charset="0"/>
              </a:rPr>
              <a:t>Supported</a:t>
            </a:r>
          </a:p>
        </p:txBody>
      </p:sp>
      <p:sp>
        <p:nvSpPr>
          <p:cNvPr id="47" name="TextBox 46">
            <a:extLst>
              <a:ext uri="{FF2B5EF4-FFF2-40B4-BE49-F238E27FC236}">
                <a16:creationId xmlns:a16="http://schemas.microsoft.com/office/drawing/2014/main" id="{0BA00C44-C880-DA4A-B2A5-E9364520BEC0}"/>
              </a:ext>
            </a:extLst>
          </p:cNvPr>
          <p:cNvSpPr txBox="1"/>
          <p:nvPr/>
        </p:nvSpPr>
        <p:spPr>
          <a:xfrm>
            <a:off x="6051677" y="2986614"/>
            <a:ext cx="1707519" cy="369332"/>
          </a:xfrm>
          <a:prstGeom prst="rect">
            <a:avLst/>
          </a:prstGeom>
          <a:noFill/>
        </p:spPr>
        <p:txBody>
          <a:bodyPr wrap="none" rtlCol="0">
            <a:spAutoFit/>
          </a:bodyPr>
          <a:lstStyle/>
          <a:p>
            <a:r>
              <a:rPr lang="en-US" b="1" dirty="0">
                <a:latin typeface="Cambria" panose="02040503050406030204" pitchFamily="18" charset="0"/>
              </a:rPr>
              <a:t>Not supported</a:t>
            </a:r>
          </a:p>
        </p:txBody>
      </p:sp>
    </p:spTree>
    <p:extLst>
      <p:ext uri="{BB962C8B-B14F-4D97-AF65-F5344CB8AC3E}">
        <p14:creationId xmlns:p14="http://schemas.microsoft.com/office/powerpoint/2010/main" val="90349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42" grpId="0" animBg="1"/>
      <p:bldP spid="43" grpId="0" animBg="1"/>
      <p:bldP spid="44" grpId="0" animBg="1"/>
      <p:bldP spid="46" grpId="0"/>
      <p:bldP spid="4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44" y="1225556"/>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310" y="1225556"/>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966" y="1225555"/>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608" y="1211632"/>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608" y="1217939"/>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0839" y="1195001"/>
            <a:ext cx="7138577" cy="2184034"/>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746" y="335472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98" y="335472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902" y="335472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36" y="335472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97"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49"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53"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87"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9"/>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898" y="2526325"/>
            <a:ext cx="570605" cy="307777"/>
          </a:xfrm>
          <a:prstGeom prst="rect">
            <a:avLst/>
          </a:prstGeom>
          <a:noFill/>
        </p:spPr>
        <p:txBody>
          <a:bodyPr wrap="none" rtlCol="0">
            <a:spAutoFit/>
          </a:bodyPr>
          <a:lstStyle/>
          <a:p>
            <a:r>
              <a:rPr lang="en-US" sz="1400" dirty="0">
                <a:ln>
                  <a:solidFill>
                    <a:schemeClr val="tx1"/>
                  </a:solidFill>
                </a:ln>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7834" y="1795075"/>
            <a:ext cx="1069524" cy="307777"/>
          </a:xfrm>
          <a:prstGeom prst="rect">
            <a:avLst/>
          </a:prstGeom>
          <a:noFill/>
        </p:spPr>
        <p:txBody>
          <a:bodyPr wrap="none" rtlCol="0">
            <a:spAutoFit/>
          </a:bodyPr>
          <a:lstStyle/>
          <a:p>
            <a:r>
              <a:rPr lang="en-US" sz="1400" dirty="0" err="1">
                <a:ln>
                  <a:solidFill>
                    <a:srgbClr val="555455"/>
                  </a:solidFill>
                </a:ln>
                <a:solidFill>
                  <a:srgbClr val="555455"/>
                </a:solidFill>
              </a:rPr>
              <a:t>TWiCe</a:t>
            </a:r>
            <a:r>
              <a:rPr lang="en-US" sz="1400" dirty="0">
                <a:ln>
                  <a:solidFill>
                    <a:srgbClr val="555455"/>
                  </a:solidFill>
                </a:ln>
                <a:solidFill>
                  <a:srgbClr val="555455"/>
                </a:solidFill>
              </a:rPr>
              <a:t>-ideal</a:t>
            </a: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42" name="Title 1">
            <a:extLst>
              <a:ext uri="{FF2B5EF4-FFF2-40B4-BE49-F238E27FC236}">
                <a16:creationId xmlns:a16="http://schemas.microsoft.com/office/drawing/2014/main" id="{9F4B1B34-AAA7-534D-981E-42622959962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TWiCe</a:t>
            </a:r>
            <a:r>
              <a:rPr lang="en-US" sz="3500" b="1" dirty="0"/>
              <a:t>)</a:t>
            </a:r>
          </a:p>
        </p:txBody>
      </p:sp>
      <p:sp>
        <p:nvSpPr>
          <p:cNvPr id="44" name="TextBox 43">
            <a:extLst>
              <a:ext uri="{FF2B5EF4-FFF2-40B4-BE49-F238E27FC236}">
                <a16:creationId xmlns:a16="http://schemas.microsoft.com/office/drawing/2014/main" id="{93C45443-5711-2B4B-A65E-9A7E3DB4E65B}"/>
              </a:ext>
            </a:extLst>
          </p:cNvPr>
          <p:cNvSpPr txBox="1"/>
          <p:nvPr/>
        </p:nvSpPr>
        <p:spPr>
          <a:xfrm>
            <a:off x="2048563" y="1389476"/>
            <a:ext cx="660758" cy="307777"/>
          </a:xfrm>
          <a:prstGeom prst="rect">
            <a:avLst/>
          </a:prstGeom>
          <a:noFill/>
        </p:spPr>
        <p:txBody>
          <a:bodyPr wrap="none" rtlCol="0">
            <a:spAutoFit/>
          </a:bodyPr>
          <a:lstStyle/>
          <a:p>
            <a:r>
              <a:rPr lang="en-US" sz="1400" dirty="0" err="1">
                <a:ln>
                  <a:solidFill>
                    <a:srgbClr val="555455"/>
                  </a:solidFill>
                </a:ln>
                <a:solidFill>
                  <a:srgbClr val="555455"/>
                </a:solidFill>
              </a:rPr>
              <a:t>TWiCe</a:t>
            </a:r>
            <a:endParaRPr lang="en-US" sz="1400" dirty="0">
              <a:ln>
                <a:solidFill>
                  <a:srgbClr val="555455"/>
                </a:solidFill>
              </a:ln>
              <a:solidFill>
                <a:srgbClr val="555455"/>
              </a:solidFill>
            </a:endParaRPr>
          </a:p>
        </p:txBody>
      </p:sp>
      <p:pic>
        <p:nvPicPr>
          <p:cNvPr id="47" name="Picture 46">
            <a:extLst>
              <a:ext uri="{FF2B5EF4-FFF2-40B4-BE49-F238E27FC236}">
                <a16:creationId xmlns:a16="http://schemas.microsoft.com/office/drawing/2014/main" id="{B63865E2-83F8-4E44-9D71-63399995C29A}"/>
              </a:ext>
            </a:extLst>
          </p:cNvPr>
          <p:cNvPicPr>
            <a:picLocks/>
          </p:cNvPicPr>
          <p:nvPr/>
        </p:nvPicPr>
        <p:blipFill rotWithShape="1">
          <a:blip r:embed="rId10">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8" name="TextBox 47">
            <a:extLst>
              <a:ext uri="{FF2B5EF4-FFF2-40B4-BE49-F238E27FC236}">
                <a16:creationId xmlns:a16="http://schemas.microsoft.com/office/drawing/2014/main" id="{7347A439-E266-6445-B9B5-7B9D5D9F3E13}"/>
              </a:ext>
            </a:extLst>
          </p:cNvPr>
          <p:cNvSpPr txBox="1"/>
          <p:nvPr/>
        </p:nvSpPr>
        <p:spPr>
          <a:xfrm>
            <a:off x="1787481" y="3598403"/>
            <a:ext cx="6301725"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r>
              <a:rPr lang="en-US" sz="1600" i="1" baseline="-25000" dirty="0">
                <a:latin typeface="Cambria" panose="02040503050406030204" pitchFamily="18" charset="0"/>
              </a:rPr>
              <a:t> </a:t>
            </a:r>
            <a:r>
              <a:rPr lang="en-US" sz="1600" i="1" dirty="0">
                <a:latin typeface="Cambria" panose="02040503050406030204" pitchFamily="18" charset="0"/>
              </a:rPr>
              <a:t>(number of hammers required to induce first </a:t>
            </a:r>
            <a:r>
              <a:rPr lang="en-US" sz="1600" i="1" dirty="0" err="1">
                <a:latin typeface="Cambria" panose="02040503050406030204" pitchFamily="18" charset="0"/>
              </a:rPr>
              <a:t>RowHammer</a:t>
            </a:r>
            <a:r>
              <a:rPr lang="en-US" sz="1600" i="1" dirty="0">
                <a:latin typeface="Cambria" panose="02040503050406030204" pitchFamily="18" charset="0"/>
              </a:rPr>
              <a:t> bit flip)</a:t>
            </a:r>
            <a:endParaRPr lang="en-US" sz="1600" i="1" baseline="-25000" dirty="0">
              <a:latin typeface="Cambria" panose="02040503050406030204" pitchFamily="18" charset="0"/>
            </a:endParaRPr>
          </a:p>
        </p:txBody>
      </p:sp>
      <p:sp>
        <p:nvSpPr>
          <p:cNvPr id="49" name="Rectangle 48">
            <a:extLst>
              <a:ext uri="{FF2B5EF4-FFF2-40B4-BE49-F238E27FC236}">
                <a16:creationId xmlns:a16="http://schemas.microsoft.com/office/drawing/2014/main" id="{5FF62183-83C7-914B-AC18-1009EFC13606}"/>
              </a:ext>
            </a:extLst>
          </p:cNvPr>
          <p:cNvSpPr/>
          <p:nvPr/>
        </p:nvSpPr>
        <p:spPr>
          <a:xfrm>
            <a:off x="1464680" y="1245802"/>
            <a:ext cx="1626475"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E54C3E22-E1A8-F347-A621-91BBE6E5C60D}"/>
              </a:ext>
            </a:extLst>
          </p:cNvPr>
          <p:cNvSpPr txBox="1"/>
          <p:nvPr/>
        </p:nvSpPr>
        <p:spPr>
          <a:xfrm>
            <a:off x="1559455" y="2991887"/>
            <a:ext cx="1295547" cy="369332"/>
          </a:xfrm>
          <a:prstGeom prst="rect">
            <a:avLst/>
          </a:prstGeom>
          <a:noFill/>
        </p:spPr>
        <p:txBody>
          <a:bodyPr wrap="none" rtlCol="0">
            <a:spAutoFit/>
          </a:bodyPr>
          <a:lstStyle/>
          <a:p>
            <a:r>
              <a:rPr lang="en-US" b="1" dirty="0">
                <a:latin typeface="Cambria" panose="02040503050406030204" pitchFamily="18" charset="0"/>
              </a:rPr>
              <a:t>Supported</a:t>
            </a:r>
          </a:p>
        </p:txBody>
      </p:sp>
      <p:sp>
        <p:nvSpPr>
          <p:cNvPr id="52" name="TextBox 51">
            <a:extLst>
              <a:ext uri="{FF2B5EF4-FFF2-40B4-BE49-F238E27FC236}">
                <a16:creationId xmlns:a16="http://schemas.microsoft.com/office/drawing/2014/main" id="{A11EFCF6-17CC-014A-9DC0-B8454D6DDDDD}"/>
              </a:ext>
            </a:extLst>
          </p:cNvPr>
          <p:cNvSpPr txBox="1"/>
          <p:nvPr/>
        </p:nvSpPr>
        <p:spPr>
          <a:xfrm>
            <a:off x="4853314" y="2998790"/>
            <a:ext cx="1707583" cy="369332"/>
          </a:xfrm>
          <a:prstGeom prst="rect">
            <a:avLst/>
          </a:prstGeom>
          <a:noFill/>
        </p:spPr>
        <p:txBody>
          <a:bodyPr wrap="none" rtlCol="0">
            <a:spAutoFit/>
          </a:bodyPr>
          <a:lstStyle/>
          <a:p>
            <a:r>
              <a:rPr lang="en-US" b="1" dirty="0">
                <a:latin typeface="Cambria" panose="02040503050406030204" pitchFamily="18" charset="0"/>
              </a:rPr>
              <a:t>Not supported</a:t>
            </a:r>
          </a:p>
        </p:txBody>
      </p:sp>
      <p:sp>
        <p:nvSpPr>
          <p:cNvPr id="53" name="TextBox 52">
            <a:extLst>
              <a:ext uri="{FF2B5EF4-FFF2-40B4-BE49-F238E27FC236}">
                <a16:creationId xmlns:a16="http://schemas.microsoft.com/office/drawing/2014/main" id="{C42769CB-BF2C-874B-BB25-BAA36D752E9E}"/>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900" b="1" dirty="0">
              <a:latin typeface="Cambria" panose="02040503050406030204" pitchFamily="18" charset="0"/>
              <a:ea typeface="Cambria" charset="0"/>
              <a:cs typeface="Cambria" charset="0"/>
            </a:endParaRPr>
          </a:p>
          <a:p>
            <a:pPr algn="ctr"/>
            <a:r>
              <a:rPr lang="en-US" sz="2400" b="1" dirty="0" err="1">
                <a:latin typeface="Cambria" panose="02040503050406030204" pitchFamily="18" charset="0"/>
              </a:rPr>
              <a:t>TWiCe</a:t>
            </a:r>
            <a:r>
              <a:rPr lang="en-US" sz="2400" b="1" dirty="0">
                <a:latin typeface="Cambria" panose="02040503050406030204" pitchFamily="18" charset="0"/>
              </a:rPr>
              <a:t> does not support </a:t>
            </a:r>
            <a:r>
              <a:rPr lang="en-US" sz="2400" b="1" dirty="0" err="1">
                <a:solidFill>
                  <a:schemeClr val="accent5">
                    <a:lumMod val="75000"/>
                  </a:schemeClr>
                </a:solidFill>
                <a:latin typeface="Cambria" panose="02040503050406030204" pitchFamily="18" charset="0"/>
              </a:rPr>
              <a:t>HC</a:t>
            </a:r>
            <a:r>
              <a:rPr lang="en-US" sz="2400" b="1" baseline="-25000" dirty="0" err="1">
                <a:solidFill>
                  <a:schemeClr val="accent5">
                    <a:lumMod val="75000"/>
                  </a:schemeClr>
                </a:solidFill>
                <a:latin typeface="Cambria" panose="02040503050406030204" pitchFamily="18" charset="0"/>
              </a:rPr>
              <a:t>first</a:t>
            </a:r>
            <a:r>
              <a:rPr lang="en-US" sz="2400" b="1" dirty="0">
                <a:solidFill>
                  <a:schemeClr val="accent5">
                    <a:lumMod val="75000"/>
                  </a:schemeClr>
                </a:solidFill>
                <a:latin typeface="Cambria" panose="02040503050406030204" pitchFamily="18" charset="0"/>
              </a:rPr>
              <a:t> &lt; 32k</a:t>
            </a:r>
            <a:r>
              <a:rPr lang="en-US" sz="2400" b="1" dirty="0">
                <a:latin typeface="Cambria" panose="02040503050406030204" pitchFamily="18" charset="0"/>
              </a:rPr>
              <a:t>. </a:t>
            </a:r>
          </a:p>
          <a:p>
            <a:pPr algn="ctr"/>
            <a:endParaRPr lang="en-US" sz="1400" b="1" dirty="0">
              <a:latin typeface="Cambria" panose="02040503050406030204" pitchFamily="18" charset="0"/>
            </a:endParaRPr>
          </a:p>
          <a:p>
            <a:pPr algn="ctr"/>
            <a:r>
              <a:rPr lang="en-US" sz="2400" b="1" dirty="0">
                <a:latin typeface="Cambria" panose="02040503050406030204" pitchFamily="18" charset="0"/>
              </a:rPr>
              <a:t>We evaluate an </a:t>
            </a:r>
            <a:r>
              <a:rPr lang="en-US" sz="2400" b="1" dirty="0">
                <a:solidFill>
                  <a:srgbClr val="538234"/>
                </a:solidFill>
                <a:latin typeface="Cambria" panose="02040503050406030204" pitchFamily="18" charset="0"/>
              </a:rPr>
              <a:t>ideal scalable version (</a:t>
            </a:r>
            <a:r>
              <a:rPr lang="en-US" sz="2400" b="1" dirty="0" err="1">
                <a:solidFill>
                  <a:srgbClr val="538234"/>
                </a:solidFill>
                <a:latin typeface="Cambria" panose="02040503050406030204" pitchFamily="18" charset="0"/>
              </a:rPr>
              <a:t>TWiCe</a:t>
            </a:r>
            <a:r>
              <a:rPr lang="en-US" sz="2400" b="1" dirty="0">
                <a:solidFill>
                  <a:srgbClr val="538234"/>
                </a:solidFill>
                <a:latin typeface="Cambria" panose="02040503050406030204" pitchFamily="18" charset="0"/>
              </a:rPr>
              <a:t>-ideal) </a:t>
            </a:r>
          </a:p>
          <a:p>
            <a:pPr algn="ctr"/>
            <a:r>
              <a:rPr lang="en-US" sz="2400" b="1" dirty="0">
                <a:latin typeface="Cambria" panose="02040503050406030204" pitchFamily="18" charset="0"/>
              </a:rPr>
              <a:t>assuming it solves </a:t>
            </a:r>
            <a:r>
              <a:rPr lang="en-US" sz="2400" b="1" dirty="0">
                <a:solidFill>
                  <a:srgbClr val="C00000"/>
                </a:solidFill>
                <a:latin typeface="Cambria" panose="02040503050406030204" pitchFamily="18" charset="0"/>
              </a:rPr>
              <a:t>two critical design issues</a:t>
            </a:r>
          </a:p>
          <a:p>
            <a:pPr algn="ctr"/>
            <a:endParaRPr lang="en-US" sz="900" b="1" dirty="0">
              <a:latin typeface="Cambria" panose="02040503050406030204" pitchFamily="18" charset="0"/>
              <a:ea typeface="Cambria" charset="0"/>
              <a:cs typeface="Cambria" charset="0"/>
            </a:endParaRPr>
          </a:p>
        </p:txBody>
      </p:sp>
      <p:sp>
        <p:nvSpPr>
          <p:cNvPr id="50" name="Rectangle 49">
            <a:extLst>
              <a:ext uri="{FF2B5EF4-FFF2-40B4-BE49-F238E27FC236}">
                <a16:creationId xmlns:a16="http://schemas.microsoft.com/office/drawing/2014/main" id="{4022DFF4-2323-2D45-A58C-6C6E7DE0E907}"/>
              </a:ext>
            </a:extLst>
          </p:cNvPr>
          <p:cNvSpPr/>
          <p:nvPr/>
        </p:nvSpPr>
        <p:spPr>
          <a:xfrm>
            <a:off x="3081463" y="1233777"/>
            <a:ext cx="5443964"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5013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77"/>
                                        </p:tgtEl>
                                        <p:attrNameLst>
                                          <p:attrName>style.visibility</p:attrName>
                                        </p:attrNameLst>
                                      </p:cBhvr>
                                      <p:to>
                                        <p:strVal val="hidden"/>
                                      </p:to>
                                    </p:set>
                                  </p:childTnLst>
                                </p:cTn>
                              </p:par>
                              <p:par>
                                <p:cTn id="12" presetID="1" presetClass="entr" presetSubtype="0" fill="hold" grpId="0" nodeType="withEffect">
                                  <p:stCondLst>
                                    <p:cond delay="1200"/>
                                  </p:stCondLst>
                                  <p:childTnLst>
                                    <p:set>
                                      <p:cBhvr>
                                        <p:cTn id="13" dur="1" fill="hold">
                                          <p:stCondLst>
                                            <p:cond delay="0"/>
                                          </p:stCondLst>
                                        </p:cTn>
                                        <p:tgtEl>
                                          <p:spTgt spid="6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6" grpId="0" animBg="1"/>
      <p:bldP spid="77" grpId="0" animBg="1"/>
      <p:bldP spid="49" grpId="0" animBg="1"/>
      <p:bldP spid="51" grpId="0"/>
      <p:bldP spid="52" grpId="0"/>
      <p:bldP spid="53" grpId="0" animBg="1"/>
      <p:bldP spid="5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7810"/>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7810"/>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7809"/>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3886"/>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20193"/>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7255"/>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3534"/>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7973" y="2528579"/>
            <a:ext cx="570605" cy="307777"/>
          </a:xfrm>
          <a:prstGeom prst="rect">
            <a:avLst/>
          </a:prstGeom>
          <a:noFill/>
        </p:spPr>
        <p:txBody>
          <a:bodyPr wrap="none" rtlCol="0">
            <a:spAutoFit/>
          </a:bodyPr>
          <a:lstStyle/>
          <a:p>
            <a:r>
              <a:rPr lang="en-US" sz="1400" dirty="0">
                <a:ln>
                  <a:solidFill>
                    <a:schemeClr val="tx1"/>
                  </a:solidFill>
                </a:ln>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7329"/>
            <a:ext cx="1069524" cy="307777"/>
          </a:xfrm>
          <a:prstGeom prst="rect">
            <a:avLst/>
          </a:prstGeom>
          <a:noFill/>
        </p:spPr>
        <p:txBody>
          <a:bodyPr wrap="none" rtlCol="0">
            <a:spAutoFit/>
          </a:bodyPr>
          <a:lstStyle/>
          <a:p>
            <a:r>
              <a:rPr lang="en-US" sz="1400" dirty="0" err="1">
                <a:ln>
                  <a:solidFill>
                    <a:srgbClr val="555455"/>
                  </a:solidFill>
                </a:ln>
                <a:solidFill>
                  <a:srgbClr val="555455"/>
                </a:solidFill>
              </a:rPr>
              <a:t>TWiCe</a:t>
            </a:r>
            <a:r>
              <a:rPr lang="en-US" sz="1400" dirty="0">
                <a:ln>
                  <a:solidFill>
                    <a:srgbClr val="555455"/>
                  </a:solidFill>
                </a:ln>
                <a:solidFill>
                  <a:srgbClr val="555455"/>
                </a:solidFill>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5824"/>
            <a:ext cx="542136" cy="307777"/>
          </a:xfrm>
          <a:prstGeom prst="rect">
            <a:avLst/>
          </a:prstGeom>
          <a:noFill/>
        </p:spPr>
        <p:txBody>
          <a:bodyPr wrap="none" rtlCol="0">
            <a:spAutoFit/>
          </a:bodyPr>
          <a:lstStyle/>
          <a:p>
            <a:r>
              <a:rPr lang="en-US" sz="1400" dirty="0">
                <a:ln>
                  <a:solidFill>
                    <a:srgbClr val="66A105"/>
                  </a:solidFill>
                </a:ln>
                <a:solidFill>
                  <a:srgbClr val="66A105"/>
                </a:solidFill>
              </a:rPr>
              <a:t>Ideal</a:t>
            </a:r>
            <a:endParaRPr lang="en-US" dirty="0">
              <a:ln>
                <a:solidFill>
                  <a:srgbClr val="66A105"/>
                </a:solidFill>
              </a:ln>
              <a:solidFill>
                <a:srgbClr val="66A105"/>
              </a:solidFill>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538234"/>
                </a:solidFill>
              </a:rPr>
              <a:t>(Ideal)</a:t>
            </a:r>
          </a:p>
        </p:txBody>
      </p:sp>
      <p:pic>
        <p:nvPicPr>
          <p:cNvPr id="80" name="Picture 79">
            <a:extLst>
              <a:ext uri="{FF2B5EF4-FFF2-40B4-BE49-F238E27FC236}">
                <a16:creationId xmlns:a16="http://schemas.microsoft.com/office/drawing/2014/main" id="{1FB903D6-B274-0341-9884-EC76115C1CAF}"/>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1" name="TextBox 80">
            <a:extLst>
              <a:ext uri="{FF2B5EF4-FFF2-40B4-BE49-F238E27FC236}">
                <a16:creationId xmlns:a16="http://schemas.microsoft.com/office/drawing/2014/main" id="{E744FFF6-E8F6-A34C-8B76-41B860E833CA}"/>
              </a:ext>
            </a:extLst>
          </p:cNvPr>
          <p:cNvSpPr txBox="1"/>
          <p:nvPr/>
        </p:nvSpPr>
        <p:spPr>
          <a:xfrm>
            <a:off x="1787481" y="3598403"/>
            <a:ext cx="6301725"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r>
              <a:rPr lang="en-US" sz="1600" i="1" baseline="-25000" dirty="0">
                <a:latin typeface="Cambria" panose="02040503050406030204" pitchFamily="18" charset="0"/>
              </a:rPr>
              <a:t> </a:t>
            </a:r>
            <a:r>
              <a:rPr lang="en-US" sz="1600" i="1" dirty="0">
                <a:latin typeface="Cambria" panose="02040503050406030204" pitchFamily="18" charset="0"/>
              </a:rPr>
              <a:t>(number of hammers required to induce first </a:t>
            </a:r>
            <a:r>
              <a:rPr lang="en-US" sz="1600" i="1" dirty="0" err="1">
                <a:latin typeface="Cambria" panose="02040503050406030204" pitchFamily="18" charset="0"/>
              </a:rPr>
              <a:t>RowHammer</a:t>
            </a:r>
            <a:r>
              <a:rPr lang="en-US" sz="1600" i="1" dirty="0">
                <a:latin typeface="Cambria" panose="02040503050406030204" pitchFamily="18" charset="0"/>
              </a:rPr>
              <a:t> bit flip)</a:t>
            </a:r>
            <a:endParaRPr lang="en-US" sz="1600" i="1" baseline="-25000" dirty="0">
              <a:latin typeface="Cambria" panose="02040503050406030204" pitchFamily="18" charset="0"/>
            </a:endParaRPr>
          </a:p>
        </p:txBody>
      </p:sp>
      <p:sp>
        <p:nvSpPr>
          <p:cNvPr id="82" name="TextBox 81">
            <a:extLst>
              <a:ext uri="{FF2B5EF4-FFF2-40B4-BE49-F238E27FC236}">
                <a16:creationId xmlns:a16="http://schemas.microsoft.com/office/drawing/2014/main" id="{9979C7D2-552A-2A45-8536-0B77C9A23A12}"/>
              </a:ext>
            </a:extLst>
          </p:cNvPr>
          <p:cNvSpPr txBox="1"/>
          <p:nvPr/>
        </p:nvSpPr>
        <p:spPr>
          <a:xfrm>
            <a:off x="264857" y="4479918"/>
            <a:ext cx="8609889" cy="1477328"/>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900" b="1" dirty="0">
              <a:latin typeface="Cambria" panose="02040503050406030204" pitchFamily="18" charset="0"/>
              <a:ea typeface="Cambria" charset="0"/>
              <a:cs typeface="Cambria" charset="0"/>
            </a:endParaRPr>
          </a:p>
          <a:p>
            <a:pPr algn="ctr"/>
            <a:r>
              <a:rPr lang="en-US" sz="2400" b="1" dirty="0">
                <a:solidFill>
                  <a:srgbClr val="538234"/>
                </a:solidFill>
                <a:latin typeface="Cambria" panose="02040503050406030204" pitchFamily="18" charset="0"/>
              </a:rPr>
              <a:t>Ideal mechanism </a:t>
            </a:r>
            <a:r>
              <a:rPr lang="en-US" sz="2400" b="1" dirty="0">
                <a:latin typeface="Cambria" panose="02040503050406030204" pitchFamily="18" charset="0"/>
              </a:rPr>
              <a:t>issues a refresh command </a:t>
            </a:r>
          </a:p>
          <a:p>
            <a:pPr algn="ctr"/>
            <a:r>
              <a:rPr lang="en-US" sz="2400" b="1" dirty="0">
                <a:latin typeface="Cambria" panose="02040503050406030204" pitchFamily="18" charset="0"/>
              </a:rPr>
              <a:t>to a row </a:t>
            </a:r>
            <a:r>
              <a:rPr lang="en-US" sz="2400" b="1" dirty="0">
                <a:solidFill>
                  <a:schemeClr val="accent5">
                    <a:lumMod val="75000"/>
                  </a:schemeClr>
                </a:solidFill>
                <a:latin typeface="Cambria" panose="02040503050406030204" pitchFamily="18" charset="0"/>
              </a:rPr>
              <a:t>only right before </a:t>
            </a:r>
            <a:r>
              <a:rPr lang="en-US" sz="2400" b="1" dirty="0">
                <a:latin typeface="Cambria" panose="02040503050406030204" pitchFamily="18" charset="0"/>
              </a:rPr>
              <a:t>the row </a:t>
            </a:r>
          </a:p>
          <a:p>
            <a:pPr algn="ctr"/>
            <a:r>
              <a:rPr lang="en-US" sz="2400" b="1" dirty="0">
                <a:latin typeface="Cambria" panose="02040503050406030204" pitchFamily="18" charset="0"/>
              </a:rPr>
              <a:t>can potentially experience a </a:t>
            </a:r>
            <a:r>
              <a:rPr lang="en-US" sz="2400" b="1" dirty="0" err="1">
                <a:latin typeface="Cambria" panose="02040503050406030204" pitchFamily="18" charset="0"/>
              </a:rPr>
              <a:t>RowHammer</a:t>
            </a:r>
            <a:r>
              <a:rPr lang="en-US" sz="2400" b="1" dirty="0">
                <a:latin typeface="Cambria" panose="02040503050406030204" pitchFamily="18" charset="0"/>
              </a:rPr>
              <a:t> bit flip </a:t>
            </a:r>
          </a:p>
          <a:p>
            <a:pPr algn="ctr"/>
            <a:endParaRPr lang="en-US" sz="900" b="1" dirty="0">
              <a:latin typeface="Cambria" panose="02040503050406030204" pitchFamily="18" charset="0"/>
              <a:ea typeface="Cambria" charset="0"/>
              <a:cs typeface="Cambria" charset="0"/>
            </a:endParaRPr>
          </a:p>
        </p:txBody>
      </p:sp>
      <p:grpSp>
        <p:nvGrpSpPr>
          <p:cNvPr id="41" name="Group 40">
            <a:extLst>
              <a:ext uri="{FF2B5EF4-FFF2-40B4-BE49-F238E27FC236}">
                <a16:creationId xmlns:a16="http://schemas.microsoft.com/office/drawing/2014/main" id="{8FBAE3C6-4ADD-FB4D-A489-AE27211F01B7}"/>
              </a:ext>
            </a:extLst>
          </p:cNvPr>
          <p:cNvGrpSpPr/>
          <p:nvPr/>
        </p:nvGrpSpPr>
        <p:grpSpPr>
          <a:xfrm>
            <a:off x="5193985" y="1484466"/>
            <a:ext cx="3178562" cy="1901757"/>
            <a:chOff x="5193985" y="1484466"/>
            <a:chExt cx="3178562" cy="1901757"/>
          </a:xfrm>
        </p:grpSpPr>
        <p:cxnSp>
          <p:nvCxnSpPr>
            <p:cNvPr id="83" name="Straight Arrow Connector 82">
              <a:extLst>
                <a:ext uri="{FF2B5EF4-FFF2-40B4-BE49-F238E27FC236}">
                  <a16:creationId xmlns:a16="http://schemas.microsoft.com/office/drawing/2014/main" id="{570C6497-B30A-794B-BCB1-BA4CD2ABA115}"/>
                </a:ext>
              </a:extLst>
            </p:cNvPr>
            <p:cNvCxnSpPr>
              <a:cxnSpLocks/>
            </p:cNvCxnSpPr>
            <p:nvPr/>
          </p:nvCxnSpPr>
          <p:spPr>
            <a:xfrm flipV="1">
              <a:off x="7346671" y="1484466"/>
              <a:ext cx="566541" cy="155034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AC1F0235-C8F5-8846-81AD-2B1AE90AF201}"/>
                </a:ext>
              </a:extLst>
            </p:cNvPr>
            <p:cNvSpPr txBox="1"/>
            <p:nvPr/>
          </p:nvSpPr>
          <p:spPr>
            <a:xfrm>
              <a:off x="5193985" y="2986113"/>
              <a:ext cx="3178562" cy="400110"/>
            </a:xfrm>
            <a:prstGeom prst="rect">
              <a:avLst/>
            </a:prstGeom>
            <a:noFill/>
          </p:spPr>
          <p:txBody>
            <a:bodyPr wrap="square" rtlCol="0">
              <a:spAutoFit/>
            </a:bodyPr>
            <a:lstStyle/>
            <a:p>
              <a:r>
                <a:rPr lang="en-US" sz="2000" b="1" dirty="0">
                  <a:solidFill>
                    <a:srgbClr val="C00000"/>
                  </a:solidFill>
                  <a:latin typeface="Cambria" panose="02040503050406030204" pitchFamily="18" charset="0"/>
                </a:rPr>
                <a:t>6% performance loss</a:t>
              </a:r>
            </a:p>
          </p:txBody>
        </p:sp>
      </p:grpSp>
    </p:spTree>
    <p:extLst>
      <p:ext uri="{BB962C8B-B14F-4D97-AF65-F5344CB8AC3E}">
        <p14:creationId xmlns:p14="http://schemas.microsoft.com/office/powerpoint/2010/main" val="1583614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r>
                <a:rPr lang="en-US" sz="1400" b="1" dirty="0">
                  <a:solidFill>
                    <a:srgbClr val="7C5294"/>
                  </a:solidFill>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r>
                <a:rPr lang="en-US" sz="1400" b="1" dirty="0">
                  <a:solidFill>
                    <a:srgbClr val="00BA93"/>
                  </a:solidFill>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r>
                <a:rPr lang="en-US" sz="1400" b="1" dirty="0">
                  <a:solidFill>
                    <a:srgbClr val="0E83E3"/>
                  </a:solidFill>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r>
                <a:rPr lang="en-US" sz="1400" b="1" dirty="0">
                  <a:solidFill>
                    <a:srgbClr val="D8302E"/>
                  </a:solidFill>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r>
                <a:rPr lang="en-US" sz="1400" b="1" dirty="0">
                  <a:solidFill>
                    <a:srgbClr val="FFCC6E"/>
                  </a:solidFill>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r>
                <a:rPr lang="en-US" sz="1400" b="1" dirty="0">
                  <a:solidFill>
                    <a:srgbClr val="E26F55"/>
                  </a:solidFill>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r>
              <a:rPr lang="en-US" sz="1400" dirty="0">
                <a:ln>
                  <a:solidFill>
                    <a:schemeClr val="tx1"/>
                  </a:solidFill>
                </a:ln>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r>
              <a:rPr lang="en-US" sz="1400" dirty="0" err="1">
                <a:ln>
                  <a:solidFill>
                    <a:srgbClr val="555455"/>
                  </a:solidFill>
                </a:ln>
                <a:solidFill>
                  <a:srgbClr val="555455"/>
                </a:solidFill>
              </a:rPr>
              <a:t>TWiCe</a:t>
            </a:r>
            <a:r>
              <a:rPr lang="en-US" sz="1400" dirty="0">
                <a:ln>
                  <a:solidFill>
                    <a:srgbClr val="555455"/>
                  </a:solidFill>
                </a:ln>
                <a:solidFill>
                  <a:srgbClr val="555455"/>
                </a:solidFill>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r>
              <a:rPr lang="en-US" sz="1400" dirty="0">
                <a:ln>
                  <a:solidFill>
                    <a:srgbClr val="66A105"/>
                  </a:solidFill>
                </a:ln>
                <a:solidFill>
                  <a:srgbClr val="66A105"/>
                </a:solidFill>
              </a:rPr>
              <a:t>Ideal</a:t>
            </a:r>
            <a:endParaRPr lang="en-US" dirty="0">
              <a:ln>
                <a:solidFill>
                  <a:srgbClr val="66A105"/>
                </a:solidFill>
              </a:ln>
              <a:solidFill>
                <a:srgbClr val="66A105"/>
              </a:solidFill>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D47E445F-3C9A-604B-8F46-6485DC0A009E}"/>
              </a:ext>
            </a:extLst>
          </p:cNvPr>
          <p:cNvSpPr txBox="1"/>
          <p:nvPr/>
        </p:nvSpPr>
        <p:spPr>
          <a:xfrm>
            <a:off x="264857" y="4301445"/>
            <a:ext cx="8609889" cy="1492716"/>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900" b="1" dirty="0">
              <a:latin typeface="Cambria" panose="02040503050406030204" pitchFamily="18" charset="0"/>
              <a:ea typeface="Cambria" charset="0"/>
              <a:cs typeface="Cambria" charset="0"/>
            </a:endParaRPr>
          </a:p>
          <a:p>
            <a:pPr algn="ctr"/>
            <a:r>
              <a:rPr lang="en-US" sz="2400" b="1" dirty="0">
                <a:solidFill>
                  <a:schemeClr val="accent5">
                    <a:lumMod val="75000"/>
                  </a:schemeClr>
                </a:solidFill>
                <a:latin typeface="Cambria" panose="02040503050406030204" pitchFamily="18" charset="0"/>
              </a:rPr>
              <a:t>PARA, </a:t>
            </a:r>
            <a:r>
              <a:rPr lang="en-US" sz="2400" b="1" dirty="0" err="1">
                <a:solidFill>
                  <a:schemeClr val="accent5">
                    <a:lumMod val="75000"/>
                  </a:schemeClr>
                </a:solidFill>
                <a:latin typeface="Cambria" panose="02040503050406030204" pitchFamily="18" charset="0"/>
              </a:rPr>
              <a:t>ProHIT</a:t>
            </a:r>
            <a:r>
              <a:rPr lang="en-US" sz="2400" b="1" dirty="0">
                <a:solidFill>
                  <a:schemeClr val="accent5">
                    <a:lumMod val="75000"/>
                  </a:schemeClr>
                </a:solidFill>
                <a:latin typeface="Cambria" panose="02040503050406030204" pitchFamily="18" charset="0"/>
              </a:rPr>
              <a:t>, and </a:t>
            </a:r>
            <a:r>
              <a:rPr lang="en-US" sz="2400" b="1" dirty="0" err="1">
                <a:solidFill>
                  <a:schemeClr val="accent5">
                    <a:lumMod val="75000"/>
                  </a:schemeClr>
                </a:solidFill>
                <a:latin typeface="Cambria" panose="02040503050406030204" pitchFamily="18" charset="0"/>
              </a:rPr>
              <a:t>MRLoc</a:t>
            </a:r>
            <a:r>
              <a:rPr lang="en-US" sz="2400" b="1" dirty="0">
                <a:solidFill>
                  <a:schemeClr val="accent5">
                    <a:lumMod val="75000"/>
                  </a:schemeClr>
                </a:solidFill>
                <a:latin typeface="Cambria" panose="02040503050406030204" pitchFamily="18" charset="0"/>
              </a:rPr>
              <a:t> </a:t>
            </a:r>
            <a:r>
              <a:rPr lang="en-US" sz="2400" b="1" dirty="0">
                <a:latin typeface="Cambria" panose="02040503050406030204" pitchFamily="18" charset="0"/>
              </a:rPr>
              <a:t>mitigate </a:t>
            </a:r>
            <a:r>
              <a:rPr lang="en-US" sz="2400" b="1" dirty="0" err="1">
                <a:latin typeface="Cambria" panose="02040503050406030204" pitchFamily="18" charset="0"/>
              </a:rPr>
              <a:t>RowHammer</a:t>
            </a:r>
            <a:r>
              <a:rPr lang="en-US" sz="2400" b="1" dirty="0">
                <a:latin typeface="Cambria" panose="02040503050406030204" pitchFamily="18" charset="0"/>
              </a:rPr>
              <a:t> bit flips</a:t>
            </a:r>
          </a:p>
          <a:p>
            <a:pPr algn="ctr"/>
            <a:r>
              <a:rPr lang="en-US" sz="2400" b="1" dirty="0">
                <a:latin typeface="Cambria" panose="02040503050406030204" pitchFamily="18" charset="0"/>
              </a:rPr>
              <a:t> in </a:t>
            </a:r>
            <a:r>
              <a:rPr lang="en-US" sz="2400" b="1" dirty="0">
                <a:solidFill>
                  <a:srgbClr val="C00000"/>
                </a:solidFill>
                <a:latin typeface="Cambria" panose="02040503050406030204" pitchFamily="18" charset="0"/>
              </a:rPr>
              <a:t>worst chips </a:t>
            </a:r>
            <a:r>
              <a:rPr lang="en-US" sz="2400" b="1" dirty="0">
                <a:latin typeface="Cambria" panose="02040503050406030204" pitchFamily="18" charset="0"/>
              </a:rPr>
              <a:t>today with reasonable system performance </a:t>
            </a:r>
            <a:r>
              <a:rPr lang="en-US" sz="2400" b="1" dirty="0">
                <a:solidFill>
                  <a:srgbClr val="538234"/>
                </a:solidFill>
                <a:latin typeface="Cambria" panose="02040503050406030204" pitchFamily="18" charset="0"/>
              </a:rPr>
              <a:t>(92%, 100%, 100%)</a:t>
            </a:r>
          </a:p>
          <a:p>
            <a:pPr algn="ctr"/>
            <a:endParaRPr lang="en-US" sz="900" b="1" dirty="0">
              <a:latin typeface="Cambria" panose="02040503050406030204" pitchFamily="18" charset="0"/>
              <a:ea typeface="Cambria" charset="0"/>
              <a:cs typeface="Cambria" charset="0"/>
            </a:endParaRPr>
          </a:p>
        </p:txBody>
      </p:sp>
      <p:sp>
        <p:nvSpPr>
          <p:cNvPr id="39" name="Oval 38">
            <a:extLst>
              <a:ext uri="{FF2B5EF4-FFF2-40B4-BE49-F238E27FC236}">
                <a16:creationId xmlns:a16="http://schemas.microsoft.com/office/drawing/2014/main" id="{0D3EAAC1-B5C2-2542-A6AF-8E0B489B23A2}"/>
              </a:ext>
            </a:extLst>
          </p:cNvPr>
          <p:cNvSpPr/>
          <p:nvPr/>
        </p:nvSpPr>
        <p:spPr>
          <a:xfrm>
            <a:off x="4565742" y="1078108"/>
            <a:ext cx="321733" cy="765023"/>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a:extLst>
              <a:ext uri="{FF2B5EF4-FFF2-40B4-BE49-F238E27FC236}">
                <a16:creationId xmlns:a16="http://schemas.microsoft.com/office/drawing/2014/main" id="{6321E184-D08C-9745-BEDC-01092FC73217}"/>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0A6B4306-5825-0A4A-B380-3A733A49D775}"/>
              </a:ext>
            </a:extLst>
          </p:cNvPr>
          <p:cNvSpPr txBox="1"/>
          <p:nvPr/>
        </p:nvSpPr>
        <p:spPr>
          <a:xfrm>
            <a:off x="1787481" y="3598403"/>
            <a:ext cx="6301725"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r>
              <a:rPr lang="en-US" sz="1600" i="1" baseline="-25000" dirty="0">
                <a:latin typeface="Cambria" panose="02040503050406030204" pitchFamily="18" charset="0"/>
              </a:rPr>
              <a:t> </a:t>
            </a:r>
            <a:r>
              <a:rPr lang="en-US" sz="1600" i="1" dirty="0">
                <a:latin typeface="Cambria" panose="02040503050406030204" pitchFamily="18" charset="0"/>
              </a:rPr>
              <a:t>(number of hammers required to induce first </a:t>
            </a:r>
            <a:r>
              <a:rPr lang="en-US" sz="1600" i="1" dirty="0" err="1">
                <a:latin typeface="Cambria" panose="02040503050406030204" pitchFamily="18" charset="0"/>
              </a:rPr>
              <a:t>RowHammer</a:t>
            </a:r>
            <a:r>
              <a:rPr lang="en-US" sz="1600" i="1" dirty="0">
                <a:latin typeface="Cambria" panose="02040503050406030204" pitchFamily="18" charset="0"/>
              </a:rPr>
              <a:t> bit flip)</a:t>
            </a:r>
            <a:endParaRPr lang="en-US" sz="1600" i="1" baseline="-25000" dirty="0">
              <a:latin typeface="Cambria" panose="02040503050406030204" pitchFamily="18" charset="0"/>
            </a:endParaRPr>
          </a:p>
        </p:txBody>
      </p:sp>
    </p:spTree>
    <p:extLst>
      <p:ext uri="{BB962C8B-B14F-4D97-AF65-F5344CB8AC3E}">
        <p14:creationId xmlns:p14="http://schemas.microsoft.com/office/powerpoint/2010/main" val="2436467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r>
                <a:rPr lang="en-US" sz="1400" b="1" dirty="0">
                  <a:solidFill>
                    <a:srgbClr val="7C5294"/>
                  </a:solidFill>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r>
                <a:rPr lang="en-US" sz="1400" b="1" dirty="0">
                  <a:solidFill>
                    <a:srgbClr val="00BA93"/>
                  </a:solidFill>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r>
                <a:rPr lang="en-US" sz="1400" b="1" dirty="0">
                  <a:solidFill>
                    <a:srgbClr val="0E83E3"/>
                  </a:solidFill>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r>
                <a:rPr lang="en-US" sz="1400" b="1" dirty="0">
                  <a:solidFill>
                    <a:srgbClr val="D8302E"/>
                  </a:solidFill>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r>
                <a:rPr lang="en-US" sz="1400" b="1" dirty="0">
                  <a:solidFill>
                    <a:srgbClr val="FFCC6E"/>
                  </a:solidFill>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r>
                <a:rPr lang="en-US" sz="1400" b="1" dirty="0">
                  <a:solidFill>
                    <a:srgbClr val="E26F55"/>
                  </a:solidFill>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r>
              <a:rPr lang="en-US" sz="1400" dirty="0">
                <a:ln>
                  <a:solidFill>
                    <a:schemeClr val="tx1"/>
                  </a:solidFill>
                </a:ln>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r>
              <a:rPr lang="en-US" sz="1400" dirty="0" err="1">
                <a:ln>
                  <a:solidFill>
                    <a:srgbClr val="555455"/>
                  </a:solidFill>
                </a:ln>
                <a:solidFill>
                  <a:srgbClr val="555455"/>
                </a:solidFill>
              </a:rPr>
              <a:t>TWiCe</a:t>
            </a:r>
            <a:r>
              <a:rPr lang="en-US" sz="1400" dirty="0">
                <a:ln>
                  <a:solidFill>
                    <a:srgbClr val="555455"/>
                  </a:solidFill>
                </a:ln>
                <a:solidFill>
                  <a:srgbClr val="555455"/>
                </a:solidFill>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r>
              <a:rPr lang="en-US" sz="1400" dirty="0">
                <a:ln>
                  <a:solidFill>
                    <a:srgbClr val="66A105"/>
                  </a:solidFill>
                </a:ln>
                <a:solidFill>
                  <a:srgbClr val="66A105"/>
                </a:solidFill>
              </a:rPr>
              <a:t>Ideal</a:t>
            </a:r>
            <a:endParaRPr lang="en-US" dirty="0">
              <a:ln>
                <a:solidFill>
                  <a:srgbClr val="66A105"/>
                </a:solidFill>
              </a:ln>
              <a:solidFill>
                <a:srgbClr val="66A105"/>
              </a:solidFill>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AC22333A-5367-254E-8A87-9300BED1F5FC}"/>
              </a:ext>
            </a:extLst>
          </p:cNvPr>
          <p:cNvSpPr txBox="1"/>
          <p:nvPr/>
        </p:nvSpPr>
        <p:spPr>
          <a:xfrm>
            <a:off x="264857" y="4376735"/>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900" b="1" dirty="0">
              <a:latin typeface="Cambria" panose="02040503050406030204" pitchFamily="18" charset="0"/>
              <a:ea typeface="Cambria" charset="0"/>
              <a:cs typeface="Cambria" charset="0"/>
            </a:endParaRPr>
          </a:p>
          <a:p>
            <a:pPr algn="ctr"/>
            <a:r>
              <a:rPr lang="en-US" sz="2400" b="1" dirty="0">
                <a:solidFill>
                  <a:schemeClr val="accent5">
                    <a:lumMod val="75000"/>
                  </a:schemeClr>
                </a:solidFill>
                <a:latin typeface="Cambria" panose="02040503050406030204" pitchFamily="18" charset="0"/>
              </a:rPr>
              <a:t>Only PARA’s design scales to low </a:t>
            </a:r>
            <a:r>
              <a:rPr lang="en-US" sz="2400" b="1" dirty="0" err="1">
                <a:solidFill>
                  <a:schemeClr val="accent5">
                    <a:lumMod val="75000"/>
                  </a:schemeClr>
                </a:solidFill>
                <a:latin typeface="Cambria" panose="02040503050406030204" pitchFamily="18" charset="0"/>
              </a:rPr>
              <a:t>HC</a:t>
            </a:r>
            <a:r>
              <a:rPr lang="en-US" sz="2400" b="1" baseline="-25000" dirty="0" err="1">
                <a:solidFill>
                  <a:schemeClr val="accent5">
                    <a:lumMod val="75000"/>
                  </a:schemeClr>
                </a:solidFill>
                <a:latin typeface="Cambria" panose="02040503050406030204" pitchFamily="18" charset="0"/>
              </a:rPr>
              <a:t>first</a:t>
            </a:r>
            <a:r>
              <a:rPr lang="en-US" sz="2400" b="1" dirty="0">
                <a:solidFill>
                  <a:schemeClr val="accent5">
                    <a:lumMod val="75000"/>
                  </a:schemeClr>
                </a:solidFill>
                <a:latin typeface="Cambria" panose="02040503050406030204" pitchFamily="18" charset="0"/>
              </a:rPr>
              <a:t> values</a:t>
            </a:r>
            <a:r>
              <a:rPr lang="en-US" sz="2400" b="1" dirty="0">
                <a:latin typeface="Cambria" panose="02040503050406030204" pitchFamily="18" charset="0"/>
              </a:rPr>
              <a:t> </a:t>
            </a:r>
          </a:p>
          <a:p>
            <a:pPr algn="ctr"/>
            <a:r>
              <a:rPr lang="en-US" sz="2400" b="1" dirty="0">
                <a:latin typeface="Cambria" panose="02040503050406030204" pitchFamily="18" charset="0"/>
              </a:rPr>
              <a:t>but has </a:t>
            </a:r>
            <a:r>
              <a:rPr lang="en-US" sz="2400" b="1" dirty="0">
                <a:solidFill>
                  <a:srgbClr val="C00000"/>
                </a:solidFill>
                <a:latin typeface="Cambria" panose="02040503050406030204" pitchFamily="18" charset="0"/>
              </a:rPr>
              <a:t>very low normalized system performance </a:t>
            </a:r>
          </a:p>
          <a:p>
            <a:pPr algn="ctr"/>
            <a:endParaRPr lang="en-US" sz="900" b="1" dirty="0">
              <a:latin typeface="Cambria" panose="02040503050406030204" pitchFamily="18" charset="0"/>
              <a:ea typeface="Cambria" charset="0"/>
              <a:cs typeface="Cambria" charset="0"/>
            </a:endParaRPr>
          </a:p>
        </p:txBody>
      </p:sp>
      <p:pic>
        <p:nvPicPr>
          <p:cNvPr id="39" name="Picture 38">
            <a:extLst>
              <a:ext uri="{FF2B5EF4-FFF2-40B4-BE49-F238E27FC236}">
                <a16:creationId xmlns:a16="http://schemas.microsoft.com/office/drawing/2014/main" id="{AC63DAA7-24D0-6645-8E0A-44B22F92E5AC}"/>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0" name="TextBox 39">
            <a:extLst>
              <a:ext uri="{FF2B5EF4-FFF2-40B4-BE49-F238E27FC236}">
                <a16:creationId xmlns:a16="http://schemas.microsoft.com/office/drawing/2014/main" id="{3AD4FB91-2D90-5F47-91F4-B89CD29B2FB0}"/>
              </a:ext>
            </a:extLst>
          </p:cNvPr>
          <p:cNvSpPr txBox="1"/>
          <p:nvPr/>
        </p:nvSpPr>
        <p:spPr>
          <a:xfrm>
            <a:off x="1787481" y="3598403"/>
            <a:ext cx="6301725"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r>
              <a:rPr lang="en-US" sz="1600" i="1" baseline="-25000" dirty="0">
                <a:latin typeface="Cambria" panose="02040503050406030204" pitchFamily="18" charset="0"/>
              </a:rPr>
              <a:t> </a:t>
            </a:r>
            <a:r>
              <a:rPr lang="en-US" sz="1600" i="1" dirty="0">
                <a:latin typeface="Cambria" panose="02040503050406030204" pitchFamily="18" charset="0"/>
              </a:rPr>
              <a:t>(number of hammers required to induce first </a:t>
            </a:r>
            <a:r>
              <a:rPr lang="en-US" sz="1600" i="1" dirty="0" err="1">
                <a:latin typeface="Cambria" panose="02040503050406030204" pitchFamily="18" charset="0"/>
              </a:rPr>
              <a:t>RowHammer</a:t>
            </a:r>
            <a:r>
              <a:rPr lang="en-US" sz="1600" i="1" dirty="0">
                <a:latin typeface="Cambria" panose="02040503050406030204" pitchFamily="18" charset="0"/>
              </a:rPr>
              <a:t> bit flip)</a:t>
            </a:r>
            <a:endParaRPr lang="en-US" sz="1600" i="1" baseline="-25000" dirty="0">
              <a:latin typeface="Cambria" panose="02040503050406030204" pitchFamily="18" charset="0"/>
            </a:endParaRPr>
          </a:p>
        </p:txBody>
      </p:sp>
      <p:sp>
        <p:nvSpPr>
          <p:cNvPr id="2" name="Oval 1">
            <a:extLst>
              <a:ext uri="{FF2B5EF4-FFF2-40B4-BE49-F238E27FC236}">
                <a16:creationId xmlns:a16="http://schemas.microsoft.com/office/drawing/2014/main" id="{1EFEC63B-0C2E-2241-B7B7-7DED3871F928}"/>
              </a:ext>
            </a:extLst>
          </p:cNvPr>
          <p:cNvSpPr/>
          <p:nvPr/>
        </p:nvSpPr>
        <p:spPr>
          <a:xfrm rot="1546141">
            <a:off x="4493639" y="2076755"/>
            <a:ext cx="4433234" cy="596830"/>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19558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r>
                <a:rPr lang="en-US" sz="1400" b="1" dirty="0">
                  <a:solidFill>
                    <a:srgbClr val="7C5294"/>
                  </a:solidFill>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r>
                <a:rPr lang="en-US" sz="1400" b="1" dirty="0">
                  <a:solidFill>
                    <a:srgbClr val="00BA93"/>
                  </a:solidFill>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r>
                <a:rPr lang="en-US" sz="1400" b="1" dirty="0">
                  <a:solidFill>
                    <a:srgbClr val="0E83E3"/>
                  </a:solidFill>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r>
                <a:rPr lang="en-US" sz="1400" b="1" dirty="0">
                  <a:solidFill>
                    <a:srgbClr val="D8302E"/>
                  </a:solidFill>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r>
                <a:rPr lang="en-US" sz="1400" b="1" dirty="0">
                  <a:solidFill>
                    <a:srgbClr val="FFCC6E"/>
                  </a:solidFill>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r>
                <a:rPr lang="en-US" sz="1400" b="1" dirty="0">
                  <a:solidFill>
                    <a:srgbClr val="E26F55"/>
                  </a:solidFill>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r>
              <a:rPr lang="en-US" sz="1400" dirty="0">
                <a:ln>
                  <a:solidFill>
                    <a:schemeClr val="tx1"/>
                  </a:solidFill>
                </a:ln>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r>
              <a:rPr lang="en-US" sz="1400" dirty="0" err="1">
                <a:ln>
                  <a:solidFill>
                    <a:srgbClr val="555455"/>
                  </a:solidFill>
                </a:ln>
                <a:solidFill>
                  <a:srgbClr val="555455"/>
                </a:solidFill>
              </a:rPr>
              <a:t>TWiCe</a:t>
            </a:r>
            <a:r>
              <a:rPr lang="en-US" sz="1400" dirty="0">
                <a:ln>
                  <a:solidFill>
                    <a:srgbClr val="555455"/>
                  </a:solidFill>
                </a:ln>
                <a:solidFill>
                  <a:srgbClr val="555455"/>
                </a:solidFill>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r>
              <a:rPr lang="en-US" sz="1400" dirty="0">
                <a:ln>
                  <a:solidFill>
                    <a:srgbClr val="66A105"/>
                  </a:solidFill>
                </a:ln>
                <a:solidFill>
                  <a:srgbClr val="66A105"/>
                </a:solidFill>
              </a:rPr>
              <a:t>Ideal</a:t>
            </a:r>
            <a:endParaRPr lang="en-US" dirty="0">
              <a:ln>
                <a:solidFill>
                  <a:srgbClr val="66A105"/>
                </a:solidFill>
              </a:ln>
              <a:solidFill>
                <a:srgbClr val="66A105"/>
              </a:solidFill>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900" b="1" dirty="0">
              <a:latin typeface="Cambria" panose="02040503050406030204" pitchFamily="18" charset="0"/>
              <a:ea typeface="Cambria" charset="0"/>
              <a:cs typeface="Cambria" charset="0"/>
            </a:endParaRPr>
          </a:p>
          <a:p>
            <a:pPr algn="ctr"/>
            <a:r>
              <a:rPr lang="en-US" sz="2200" b="1" dirty="0">
                <a:solidFill>
                  <a:srgbClr val="538234"/>
                </a:solidFill>
                <a:latin typeface="Cambria" panose="02040503050406030204" pitchFamily="18" charset="0"/>
              </a:rPr>
              <a:t>Ideal</a:t>
            </a:r>
            <a:r>
              <a:rPr lang="en-US" sz="2200" b="1" dirty="0">
                <a:latin typeface="Cambria" panose="02040503050406030204" pitchFamily="18" charset="0"/>
              </a:rPr>
              <a:t> mechanism is </a:t>
            </a:r>
            <a:r>
              <a:rPr lang="en-US" sz="2200" b="1" dirty="0">
                <a:solidFill>
                  <a:srgbClr val="538234"/>
                </a:solidFill>
                <a:latin typeface="Cambria" panose="02040503050406030204" pitchFamily="18" charset="0"/>
              </a:rPr>
              <a:t>significantly better </a:t>
            </a:r>
          </a:p>
          <a:p>
            <a:pPr algn="ctr"/>
            <a:r>
              <a:rPr lang="en-US" sz="2200" b="1" dirty="0">
                <a:latin typeface="Cambria" panose="02040503050406030204" pitchFamily="18" charset="0"/>
              </a:rPr>
              <a:t>than any existing mechanism for </a:t>
            </a:r>
            <a:r>
              <a:rPr lang="en-US" sz="2200" b="1" dirty="0" err="1">
                <a:solidFill>
                  <a:schemeClr val="accent5">
                    <a:lumMod val="75000"/>
                  </a:schemeClr>
                </a:solidFill>
                <a:latin typeface="Cambria" panose="02040503050406030204" pitchFamily="18" charset="0"/>
              </a:rPr>
              <a:t>HC</a:t>
            </a:r>
            <a:r>
              <a:rPr lang="en-US" sz="2200" b="1" baseline="-25000" dirty="0" err="1">
                <a:solidFill>
                  <a:schemeClr val="accent5">
                    <a:lumMod val="75000"/>
                  </a:schemeClr>
                </a:solidFill>
                <a:latin typeface="Cambria" panose="02040503050406030204" pitchFamily="18" charset="0"/>
              </a:rPr>
              <a:t>first</a:t>
            </a:r>
            <a:r>
              <a:rPr lang="en-US" sz="2200" b="1" dirty="0">
                <a:solidFill>
                  <a:schemeClr val="accent5">
                    <a:lumMod val="75000"/>
                  </a:schemeClr>
                </a:solidFill>
                <a:latin typeface="Cambria" panose="02040503050406030204" pitchFamily="18" charset="0"/>
              </a:rPr>
              <a:t> &lt; 1024</a:t>
            </a:r>
          </a:p>
          <a:p>
            <a:pPr algn="ctr"/>
            <a:endParaRPr lang="en-US" sz="900" b="1" dirty="0">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1000" b="1" dirty="0">
              <a:latin typeface="Cambria" panose="02040503050406030204" pitchFamily="18" charset="0"/>
              <a:ea typeface="Cambria" charset="0"/>
              <a:cs typeface="Cambria" charset="0"/>
            </a:endParaRPr>
          </a:p>
          <a:p>
            <a:pPr algn="ctr"/>
            <a:r>
              <a:rPr lang="en-US" sz="2200" b="1" dirty="0">
                <a:solidFill>
                  <a:schemeClr val="accent5">
                    <a:lumMod val="75000"/>
                  </a:schemeClr>
                </a:solidFill>
                <a:latin typeface="Cambria" panose="02040503050406030204" pitchFamily="18" charset="0"/>
              </a:rPr>
              <a:t>Significant opportunity </a:t>
            </a:r>
            <a:r>
              <a:rPr lang="en-US" sz="2200" b="1" dirty="0">
                <a:latin typeface="Cambria" panose="02040503050406030204" pitchFamily="18" charset="0"/>
              </a:rPr>
              <a:t>for developing a </a:t>
            </a:r>
            <a:r>
              <a:rPr lang="en-US" sz="2200" b="1" dirty="0" err="1">
                <a:latin typeface="Cambria" panose="02040503050406030204" pitchFamily="18" charset="0"/>
              </a:rPr>
              <a:t>RowHammer</a:t>
            </a:r>
            <a:r>
              <a:rPr lang="en-US" sz="2200" b="1" dirty="0">
                <a:latin typeface="Cambria" panose="02040503050406030204" pitchFamily="18" charset="0"/>
              </a:rPr>
              <a:t> solution </a:t>
            </a:r>
          </a:p>
          <a:p>
            <a:pPr algn="ctr"/>
            <a:r>
              <a:rPr lang="en-US" sz="2200" b="1" dirty="0">
                <a:latin typeface="Cambria" panose="02040503050406030204" pitchFamily="18" charset="0"/>
              </a:rPr>
              <a:t>with </a:t>
            </a:r>
            <a:r>
              <a:rPr lang="en-US" sz="2200" b="1" dirty="0">
                <a:solidFill>
                  <a:srgbClr val="538234"/>
                </a:solidFill>
                <a:latin typeface="Cambria" panose="02040503050406030204" pitchFamily="18" charset="0"/>
              </a:rPr>
              <a:t>low performance overhead that supports low </a:t>
            </a:r>
            <a:r>
              <a:rPr lang="en-US" sz="2200" b="1" dirty="0" err="1">
                <a:solidFill>
                  <a:srgbClr val="538234"/>
                </a:solidFill>
                <a:latin typeface="Cambria" panose="02040503050406030204" pitchFamily="18" charset="0"/>
              </a:rPr>
              <a:t>HC</a:t>
            </a:r>
            <a:r>
              <a:rPr lang="en-US" sz="2200" b="1" baseline="-25000" dirty="0" err="1">
                <a:solidFill>
                  <a:srgbClr val="538234"/>
                </a:solidFill>
                <a:latin typeface="Cambria" panose="02040503050406030204" pitchFamily="18" charset="0"/>
              </a:rPr>
              <a:t>first</a:t>
            </a:r>
            <a:endParaRPr lang="en-US" sz="2200" b="1" dirty="0">
              <a:solidFill>
                <a:srgbClr val="538234"/>
              </a:solidFill>
              <a:latin typeface="Cambria" panose="02040503050406030204" pitchFamily="18" charset="0"/>
            </a:endParaRPr>
          </a:p>
          <a:p>
            <a:pPr algn="ctr"/>
            <a:endParaRPr lang="en-US" sz="1000" b="1" dirty="0">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r>
              <a:rPr lang="en-US" sz="1600" i="1" baseline="-25000" dirty="0">
                <a:latin typeface="Cambria" panose="02040503050406030204" pitchFamily="18" charset="0"/>
              </a:rPr>
              <a:t> </a:t>
            </a:r>
            <a:r>
              <a:rPr lang="en-US" sz="1600" i="1" dirty="0">
                <a:latin typeface="Cambria" panose="02040503050406030204" pitchFamily="18" charset="0"/>
              </a:rPr>
              <a:t>(number of hammers required to induce first </a:t>
            </a:r>
            <a:r>
              <a:rPr lang="en-US" sz="1600" i="1" dirty="0" err="1">
                <a:latin typeface="Cambria" panose="02040503050406030204" pitchFamily="18" charset="0"/>
              </a:rPr>
              <a:t>RowHammer</a:t>
            </a:r>
            <a:r>
              <a:rPr lang="en-US" sz="1600" i="1" dirty="0">
                <a:latin typeface="Cambria" panose="02040503050406030204" pitchFamily="18" charset="0"/>
              </a:rPr>
              <a:t> bit flip)</a:t>
            </a:r>
            <a:endParaRPr lang="en-US" sz="1600" i="1" baseline="-25000" dirty="0">
              <a:latin typeface="Cambria" panose="02040503050406030204" pitchFamily="18" charset="0"/>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3218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3200" b="1" dirty="0"/>
              <a:t>Key Takeaways from Mitigation Mechanisms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p:txBody>
          <a:bodyPr/>
          <a:lstStyle/>
          <a:p>
            <a:r>
              <a:rPr lang="en-US" sz="2500" dirty="0"/>
              <a:t>Existing </a:t>
            </a:r>
            <a:r>
              <a:rPr lang="en-US" sz="2500" dirty="0" err="1"/>
              <a:t>RowHammer</a:t>
            </a:r>
            <a:r>
              <a:rPr lang="en-US" sz="2500" dirty="0"/>
              <a:t> mitigation mechanisms can prevent </a:t>
            </a:r>
            <a:r>
              <a:rPr lang="en-US" sz="2500" dirty="0" err="1"/>
              <a:t>RowHammer</a:t>
            </a:r>
            <a:r>
              <a:rPr lang="en-US" sz="2500" dirty="0"/>
              <a:t> attacks with </a:t>
            </a:r>
            <a:r>
              <a:rPr lang="en-US" sz="2500" b="1" dirty="0">
                <a:solidFill>
                  <a:schemeClr val="accent6">
                    <a:lumMod val="75000"/>
                  </a:schemeClr>
                </a:solidFill>
              </a:rPr>
              <a:t>reasonable system performance overhead</a:t>
            </a:r>
            <a:r>
              <a:rPr lang="en-US" sz="2500" dirty="0"/>
              <a:t> in DRAM chips today</a:t>
            </a:r>
          </a:p>
          <a:p>
            <a:endParaRPr lang="en-US" sz="2500" dirty="0"/>
          </a:p>
          <a:p>
            <a:r>
              <a:rPr lang="en-US" sz="2500" dirty="0"/>
              <a:t>Existing </a:t>
            </a:r>
            <a:r>
              <a:rPr lang="en-US" sz="2500" dirty="0" err="1"/>
              <a:t>RowHammer</a:t>
            </a:r>
            <a:r>
              <a:rPr lang="en-US" sz="2500" dirty="0"/>
              <a:t> mitigation mechanisms </a:t>
            </a:r>
            <a:r>
              <a:rPr lang="en-US" sz="2500" b="1" dirty="0">
                <a:solidFill>
                  <a:srgbClr val="C00000"/>
                </a:solidFill>
              </a:rPr>
              <a:t>do not scale well</a:t>
            </a:r>
            <a:r>
              <a:rPr lang="en-US" sz="2500" b="1" dirty="0"/>
              <a:t> </a:t>
            </a:r>
            <a:r>
              <a:rPr lang="en-US" sz="2500" dirty="0"/>
              <a:t>to DRAM chips more vulnerable to </a:t>
            </a:r>
            <a:r>
              <a:rPr lang="en-US" sz="2500" dirty="0" err="1"/>
              <a:t>RowHammer</a:t>
            </a:r>
            <a:r>
              <a:rPr lang="en-US" sz="2500" dirty="0"/>
              <a:t> </a:t>
            </a:r>
          </a:p>
          <a:p>
            <a:endParaRPr lang="en-US" sz="2500" dirty="0"/>
          </a:p>
          <a:p>
            <a:r>
              <a:rPr lang="en-US" sz="2500" dirty="0"/>
              <a:t>There is still </a:t>
            </a:r>
            <a:r>
              <a:rPr lang="en-US" sz="2500" b="1" dirty="0">
                <a:solidFill>
                  <a:schemeClr val="accent2">
                    <a:lumMod val="75000"/>
                  </a:schemeClr>
                </a:solidFill>
              </a:rPr>
              <a:t>significant opportunity </a:t>
            </a:r>
            <a:r>
              <a:rPr lang="en-US" sz="2500" dirty="0"/>
              <a:t>for developing a mechanism that is </a:t>
            </a:r>
            <a:r>
              <a:rPr lang="en-US" sz="2500" b="1" dirty="0">
                <a:solidFill>
                  <a:schemeClr val="accent2">
                    <a:lumMod val="75000"/>
                  </a:schemeClr>
                </a:solidFill>
              </a:rPr>
              <a:t>scalable with low overhead</a:t>
            </a:r>
          </a:p>
        </p:txBody>
      </p:sp>
    </p:spTree>
    <p:extLst>
      <p:ext uri="{BB962C8B-B14F-4D97-AF65-F5344CB8AC3E}">
        <p14:creationId xmlns:p14="http://schemas.microsoft.com/office/powerpoint/2010/main" val="38478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237-631F-354D-9F73-BCE8C61185AD}"/>
              </a:ext>
            </a:extLst>
          </p:cNvPr>
          <p:cNvSpPr>
            <a:spLocks noGrp="1"/>
          </p:cNvSpPr>
          <p:nvPr>
            <p:ph type="title"/>
          </p:nvPr>
        </p:nvSpPr>
        <p:spPr/>
        <p:txBody>
          <a:bodyPr/>
          <a:lstStyle/>
          <a:p>
            <a:r>
              <a:rPr lang="en-US" b="1" dirty="0"/>
              <a:t>Additional Details in the Paper </a:t>
            </a:r>
          </a:p>
        </p:txBody>
      </p:sp>
      <p:sp>
        <p:nvSpPr>
          <p:cNvPr id="3" name="Content Placeholder 2">
            <a:extLst>
              <a:ext uri="{FF2B5EF4-FFF2-40B4-BE49-F238E27FC236}">
                <a16:creationId xmlns:a16="http://schemas.microsoft.com/office/drawing/2014/main" id="{88AEE175-327F-D646-A1B8-C7C435289C8E}"/>
              </a:ext>
            </a:extLst>
          </p:cNvPr>
          <p:cNvSpPr>
            <a:spLocks noGrp="1"/>
          </p:cNvSpPr>
          <p:nvPr>
            <p:ph idx="1"/>
          </p:nvPr>
        </p:nvSpPr>
        <p:spPr>
          <a:xfrm>
            <a:off x="75991" y="1031539"/>
            <a:ext cx="8987622" cy="5318753"/>
          </a:xfrm>
        </p:spPr>
        <p:txBody>
          <a:bodyPr/>
          <a:lstStyle/>
          <a:p>
            <a:pPr>
              <a:spcBef>
                <a:spcPts val="2200"/>
              </a:spcBef>
            </a:pPr>
            <a:r>
              <a:rPr lang="en-US" sz="2800" b="1" dirty="0">
                <a:solidFill>
                  <a:schemeClr val="accent5">
                    <a:lumMod val="75000"/>
                  </a:schemeClr>
                </a:solidFill>
              </a:rPr>
              <a:t>Single-cell </a:t>
            </a:r>
            <a:r>
              <a:rPr lang="en-US" sz="2800" b="1" dirty="0" err="1">
                <a:solidFill>
                  <a:schemeClr val="accent5">
                    <a:lumMod val="75000"/>
                  </a:schemeClr>
                </a:solidFill>
              </a:rPr>
              <a:t>RowHammer</a:t>
            </a:r>
            <a:r>
              <a:rPr lang="en-US" sz="2800" b="1" dirty="0">
                <a:solidFill>
                  <a:schemeClr val="accent5">
                    <a:lumMod val="75000"/>
                  </a:schemeClr>
                </a:solidFill>
              </a:rPr>
              <a:t> bit flip probability</a:t>
            </a:r>
          </a:p>
          <a:p>
            <a:pPr>
              <a:spcBef>
                <a:spcPts val="2200"/>
              </a:spcBef>
            </a:pPr>
            <a:r>
              <a:rPr lang="en-US" sz="2800" dirty="0"/>
              <a:t>More details on our </a:t>
            </a:r>
            <a:r>
              <a:rPr lang="en-US" sz="2800" b="1" dirty="0">
                <a:solidFill>
                  <a:schemeClr val="accent5">
                    <a:lumMod val="75000"/>
                  </a:schemeClr>
                </a:solidFill>
              </a:rPr>
              <a:t>data pattern dependence</a:t>
            </a:r>
            <a:r>
              <a:rPr lang="en-US" sz="2800" dirty="0"/>
              <a:t> study</a:t>
            </a:r>
          </a:p>
          <a:p>
            <a:pPr>
              <a:spcBef>
                <a:spcPts val="2200"/>
              </a:spcBef>
            </a:pPr>
            <a:r>
              <a:rPr lang="en-US" sz="2800" dirty="0"/>
              <a:t>Analysis of </a:t>
            </a:r>
            <a:r>
              <a:rPr lang="en-US" sz="2800" b="1" dirty="0">
                <a:solidFill>
                  <a:schemeClr val="accent5">
                    <a:lumMod val="75000"/>
                  </a:schemeClr>
                </a:solidFill>
              </a:rPr>
              <a:t>Error Correcting Codes (ECC)</a:t>
            </a:r>
            <a:r>
              <a:rPr lang="en-US" sz="2800" dirty="0"/>
              <a:t> in mitigating </a:t>
            </a:r>
            <a:r>
              <a:rPr lang="en-US" sz="2800" dirty="0" err="1"/>
              <a:t>RowHammer</a:t>
            </a:r>
            <a:r>
              <a:rPr lang="en-US" sz="2800" dirty="0"/>
              <a:t> bit flips</a:t>
            </a:r>
          </a:p>
          <a:p>
            <a:pPr>
              <a:spcBef>
                <a:spcPts val="2200"/>
              </a:spcBef>
            </a:pPr>
            <a:r>
              <a:rPr lang="en-US" sz="2800" dirty="0"/>
              <a:t>Additional </a:t>
            </a:r>
            <a:r>
              <a:rPr lang="en-US" sz="2800" b="1" dirty="0">
                <a:solidFill>
                  <a:schemeClr val="accent5">
                    <a:lumMod val="75000"/>
                  </a:schemeClr>
                </a:solidFill>
              </a:rPr>
              <a:t>observations</a:t>
            </a:r>
            <a:r>
              <a:rPr lang="en-US" sz="2800" dirty="0"/>
              <a:t> on our data </a:t>
            </a:r>
          </a:p>
          <a:p>
            <a:pPr>
              <a:spcBef>
                <a:spcPts val="2200"/>
              </a:spcBef>
            </a:pPr>
            <a:r>
              <a:rPr lang="en-US" sz="2800" b="1" dirty="0">
                <a:solidFill>
                  <a:schemeClr val="accent5">
                    <a:lumMod val="75000"/>
                  </a:schemeClr>
                </a:solidFill>
              </a:rPr>
              <a:t>Methodology details </a:t>
            </a:r>
            <a:r>
              <a:rPr lang="en-US" sz="2800" dirty="0"/>
              <a:t>for characterizing DRAM</a:t>
            </a:r>
          </a:p>
          <a:p>
            <a:pPr>
              <a:spcBef>
                <a:spcPts val="2200"/>
              </a:spcBef>
            </a:pPr>
            <a:r>
              <a:rPr lang="en-US" sz="2800" dirty="0"/>
              <a:t>Further discussion on comparing data across different infrastructures</a:t>
            </a:r>
          </a:p>
          <a:p>
            <a:pPr>
              <a:spcBef>
                <a:spcPts val="2200"/>
              </a:spcBef>
            </a:pPr>
            <a:r>
              <a:rPr lang="en-US" sz="2800" b="1" dirty="0">
                <a:solidFill>
                  <a:schemeClr val="accent5">
                    <a:lumMod val="75000"/>
                  </a:schemeClr>
                </a:solidFill>
              </a:rPr>
              <a:t>Discussion on scaling </a:t>
            </a:r>
            <a:r>
              <a:rPr lang="en-US" sz="2800" dirty="0"/>
              <a:t>each mitigation mechanism</a:t>
            </a:r>
          </a:p>
        </p:txBody>
      </p:sp>
    </p:spTree>
    <p:extLst>
      <p:ext uri="{BB962C8B-B14F-4D97-AF65-F5344CB8AC3E}">
        <p14:creationId xmlns:p14="http://schemas.microsoft.com/office/powerpoint/2010/main" val="3526849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11310D3-802B-5740-B771-FF18ED2F60C9}"/>
              </a:ext>
            </a:extLst>
          </p:cNvPr>
          <p:cNvSpPr/>
          <p:nvPr/>
        </p:nvSpPr>
        <p:spPr>
          <a:xfrm>
            <a:off x="170268" y="5457414"/>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0E74373-B320-2B4D-B0D3-4CE1CF71ED76}"/>
              </a:ext>
            </a:extLst>
          </p:cNvPr>
          <p:cNvSpPr/>
          <p:nvPr/>
        </p:nvSpPr>
        <p:spPr>
          <a:xfrm>
            <a:off x="170268" y="4805351"/>
            <a:ext cx="8799068" cy="565625"/>
          </a:xfrm>
          <a:prstGeom prst="rect">
            <a:avLst/>
          </a:prstGeom>
          <a:solidFill>
            <a:srgbClr val="53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D0E8991-2526-C947-93F5-092098004A42}"/>
              </a:ext>
            </a:extLst>
          </p:cNvPr>
          <p:cNvSpPr/>
          <p:nvPr/>
        </p:nvSpPr>
        <p:spPr>
          <a:xfrm>
            <a:off x="170268" y="4153288"/>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4C4A72-07F0-FE43-9881-6635F01D4D99}"/>
              </a:ext>
            </a:extLst>
          </p:cNvPr>
          <p:cNvSpPr/>
          <p:nvPr/>
        </p:nvSpPr>
        <p:spPr>
          <a:xfrm>
            <a:off x="170268" y="3501225"/>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D9D4F59-6D15-F142-908A-6410856B856B}"/>
              </a:ext>
            </a:extLst>
          </p:cNvPr>
          <p:cNvSpPr/>
          <p:nvPr/>
        </p:nvSpPr>
        <p:spPr>
          <a:xfrm>
            <a:off x="170268" y="2843101"/>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50C96A3-3C5E-5C45-AACF-2D9C4CA63681}"/>
              </a:ext>
            </a:extLst>
          </p:cNvPr>
          <p:cNvSpPr/>
          <p:nvPr/>
        </p:nvSpPr>
        <p:spPr>
          <a:xfrm>
            <a:off x="170268" y="2184977"/>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70268" y="854874"/>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a:t>Outline</a:t>
            </a:r>
          </a:p>
        </p:txBody>
      </p:sp>
      <p:sp>
        <p:nvSpPr>
          <p:cNvPr id="12" name="Rectangle 11">
            <a:extLst>
              <a:ext uri="{FF2B5EF4-FFF2-40B4-BE49-F238E27FC236}">
                <a16:creationId xmlns:a16="http://schemas.microsoft.com/office/drawing/2014/main" id="{8B74C625-6C44-824B-ABB0-43BC56560EF5}"/>
              </a:ext>
            </a:extLst>
          </p:cNvPr>
          <p:cNvSpPr/>
          <p:nvPr/>
        </p:nvSpPr>
        <p:spPr>
          <a:xfrm>
            <a:off x="170268" y="1526853"/>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lnSpc>
                <a:spcPct val="100000"/>
              </a:lnSpc>
              <a:spcBef>
                <a:spcPts val="1300"/>
              </a:spcBef>
              <a:buNone/>
            </a:pPr>
            <a:r>
              <a:rPr lang="en-US" sz="3200" dirty="0" err="1">
                <a:solidFill>
                  <a:schemeClr val="bg1"/>
                </a:solidFill>
              </a:rPr>
              <a:t>RowHammer</a:t>
            </a:r>
            <a:r>
              <a:rPr lang="en-US" sz="3200" dirty="0">
                <a:solidFill>
                  <a:schemeClr val="bg1"/>
                </a:solidFill>
              </a:rPr>
              <a:t> Introduction</a:t>
            </a:r>
          </a:p>
          <a:p>
            <a:pPr marL="0" indent="0">
              <a:lnSpc>
                <a:spcPct val="100000"/>
              </a:lnSpc>
              <a:spcBef>
                <a:spcPts val="1300"/>
              </a:spcBef>
              <a:buNone/>
            </a:pPr>
            <a:r>
              <a:rPr lang="en-US" sz="3200" dirty="0">
                <a:solidFill>
                  <a:schemeClr val="bg1"/>
                </a:solidFill>
              </a:rPr>
              <a:t>DRAM Background </a:t>
            </a:r>
          </a:p>
          <a:p>
            <a:pPr marL="0" indent="0">
              <a:lnSpc>
                <a:spcPct val="100000"/>
              </a:lnSpc>
              <a:spcBef>
                <a:spcPts val="1300"/>
              </a:spcBef>
              <a:buNone/>
            </a:pPr>
            <a:r>
              <a:rPr lang="en-US" sz="3200" dirty="0">
                <a:solidFill>
                  <a:schemeClr val="bg1"/>
                </a:solidFill>
              </a:rPr>
              <a:t>Motivation and Goal</a:t>
            </a:r>
          </a:p>
          <a:p>
            <a:pPr marL="0" indent="0">
              <a:lnSpc>
                <a:spcPct val="100000"/>
              </a:lnSpc>
              <a:spcBef>
                <a:spcPts val="1300"/>
              </a:spcBef>
              <a:buNone/>
            </a:pPr>
            <a:r>
              <a:rPr lang="en-US" sz="3200" dirty="0">
                <a:solidFill>
                  <a:schemeClr val="bg1"/>
                </a:solidFill>
              </a:rPr>
              <a:t>Experimental Methodology</a:t>
            </a:r>
          </a:p>
          <a:p>
            <a:pPr marL="0" indent="0">
              <a:lnSpc>
                <a:spcPct val="100000"/>
              </a:lnSpc>
              <a:spcBef>
                <a:spcPts val="1300"/>
              </a:spcBef>
              <a:buNone/>
            </a:pPr>
            <a:r>
              <a:rPr lang="en-US" sz="3200" dirty="0">
                <a:solidFill>
                  <a:schemeClr val="bg1"/>
                </a:solidFill>
              </a:rPr>
              <a:t>Characterization Results</a:t>
            </a:r>
          </a:p>
          <a:p>
            <a:pPr marL="0" indent="0">
              <a:lnSpc>
                <a:spcPct val="100000"/>
              </a:lnSpc>
              <a:spcBef>
                <a:spcPts val="1300"/>
              </a:spcBef>
              <a:buNone/>
            </a:pPr>
            <a:r>
              <a:rPr lang="en-US" sz="3200" dirty="0">
                <a:solidFill>
                  <a:schemeClr val="bg1"/>
                </a:solidFill>
              </a:rPr>
              <a:t>Evaluation of Mitigation Mechanisms</a:t>
            </a:r>
          </a:p>
          <a:p>
            <a:pPr marL="0" indent="0">
              <a:lnSpc>
                <a:spcPct val="100000"/>
              </a:lnSpc>
              <a:spcBef>
                <a:spcPts val="1300"/>
              </a:spcBef>
              <a:buNone/>
            </a:pPr>
            <a:r>
              <a:rPr lang="en-US" sz="3200" dirty="0" err="1">
                <a:solidFill>
                  <a:schemeClr val="bg1"/>
                </a:solidFill>
              </a:rPr>
              <a:t>RowHammer</a:t>
            </a:r>
            <a:r>
              <a:rPr lang="en-US" sz="3200" dirty="0">
                <a:solidFill>
                  <a:schemeClr val="bg1"/>
                </a:solidFill>
              </a:rPr>
              <a:t> Solutions Going Forward</a:t>
            </a:r>
            <a:endParaRPr lang="en-US" sz="2800" dirty="0">
              <a:solidFill>
                <a:schemeClr val="bg1"/>
              </a:solidFill>
            </a:endParaRPr>
          </a:p>
          <a:p>
            <a:pPr marL="0" indent="0">
              <a:lnSpc>
                <a:spcPct val="100000"/>
              </a:lnSpc>
              <a:spcBef>
                <a:spcPts val="1300"/>
              </a:spcBef>
              <a:buNone/>
            </a:pPr>
            <a:r>
              <a:rPr lang="en-US" sz="3200" dirty="0">
                <a:solidFill>
                  <a:schemeClr val="bg1"/>
                </a:solidFill>
              </a:rPr>
              <a:t>Conclusion</a:t>
            </a:r>
          </a:p>
        </p:txBody>
      </p:sp>
    </p:spTree>
    <p:extLst>
      <p:ext uri="{BB962C8B-B14F-4D97-AF65-F5344CB8AC3E}">
        <p14:creationId xmlns:p14="http://schemas.microsoft.com/office/powerpoint/2010/main" val="5959262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RowHammer</a:t>
            </a:r>
            <a:r>
              <a:rPr lang="en-US" sz="3600" b="1" dirty="0"/>
              <a:t> Solutions Going Forward</a:t>
            </a:r>
          </a:p>
        </p:txBody>
      </p:sp>
      <p:sp>
        <p:nvSpPr>
          <p:cNvPr id="3" name="Content Placeholder 2"/>
          <p:cNvSpPr>
            <a:spLocks noGrp="1"/>
          </p:cNvSpPr>
          <p:nvPr>
            <p:ph idx="1"/>
          </p:nvPr>
        </p:nvSpPr>
        <p:spPr>
          <a:xfrm>
            <a:off x="75991" y="1234543"/>
            <a:ext cx="8817638" cy="5549734"/>
          </a:xfrm>
        </p:spPr>
        <p:txBody>
          <a:bodyPr/>
          <a:lstStyle/>
          <a:p>
            <a:pPr marL="0" indent="0">
              <a:buNone/>
            </a:pPr>
            <a:r>
              <a:rPr lang="en-US" sz="2700" b="1" dirty="0"/>
              <a:t>Two</a:t>
            </a:r>
            <a:r>
              <a:rPr lang="en-US" sz="2700" dirty="0"/>
              <a:t> promising directions for new </a:t>
            </a:r>
            <a:r>
              <a:rPr lang="en-US" sz="2700" dirty="0" err="1"/>
              <a:t>RowHammer</a:t>
            </a:r>
            <a:r>
              <a:rPr lang="en-US" sz="2700" dirty="0"/>
              <a:t> solutions:</a:t>
            </a:r>
          </a:p>
          <a:p>
            <a:pPr marL="0" indent="0">
              <a:buNone/>
            </a:pPr>
            <a:endParaRPr lang="en-US" sz="1000" dirty="0"/>
          </a:p>
          <a:p>
            <a:pPr marL="514350" indent="-514350">
              <a:buFont typeface="+mj-lt"/>
              <a:buAutoNum type="arabicPeriod"/>
            </a:pPr>
            <a:r>
              <a:rPr lang="en-US" sz="2700" b="1" dirty="0">
                <a:solidFill>
                  <a:schemeClr val="accent2">
                    <a:lumMod val="75000"/>
                  </a:schemeClr>
                </a:solidFill>
              </a:rPr>
              <a:t>DRAM-system cooperation</a:t>
            </a:r>
          </a:p>
          <a:p>
            <a:pPr marL="320040" lvl="1"/>
            <a:r>
              <a:rPr lang="en-US" sz="2100" dirty="0"/>
              <a:t>We believe the DRAM and system should cooperate more to provide a </a:t>
            </a:r>
            <a:r>
              <a:rPr lang="en-US" sz="2100" b="1" dirty="0">
                <a:solidFill>
                  <a:schemeClr val="accent5">
                    <a:lumMod val="75000"/>
                  </a:schemeClr>
                </a:solidFill>
              </a:rPr>
              <a:t>holistic</a:t>
            </a:r>
            <a:r>
              <a:rPr lang="en-US" sz="2100" dirty="0"/>
              <a:t> solution can prevent </a:t>
            </a:r>
            <a:r>
              <a:rPr lang="en-US" sz="2100" dirty="0" err="1"/>
              <a:t>RowHammer</a:t>
            </a:r>
            <a:r>
              <a:rPr lang="en-US" sz="2100" dirty="0"/>
              <a:t> at </a:t>
            </a:r>
            <a:r>
              <a:rPr lang="en-US" sz="2100" b="1" dirty="0">
                <a:solidFill>
                  <a:srgbClr val="538234"/>
                </a:solidFill>
              </a:rPr>
              <a:t>low cost</a:t>
            </a:r>
          </a:p>
          <a:p>
            <a:pPr marL="91440" lvl="1" indent="0">
              <a:buNone/>
            </a:pPr>
            <a:endParaRPr lang="en-US" sz="1000" dirty="0"/>
          </a:p>
          <a:p>
            <a:pPr marL="514350" indent="-514350">
              <a:buFont typeface="+mj-lt"/>
              <a:buAutoNum type="arabicPeriod"/>
            </a:pPr>
            <a:r>
              <a:rPr lang="en-US" sz="2700" b="1" dirty="0">
                <a:solidFill>
                  <a:srgbClr val="7030A0"/>
                </a:solidFill>
              </a:rPr>
              <a:t>Profile-guided</a:t>
            </a:r>
          </a:p>
          <a:p>
            <a:pPr marL="320040" lvl="1"/>
            <a:r>
              <a:rPr lang="en-US" sz="2100" dirty="0"/>
              <a:t>Accurate </a:t>
            </a:r>
            <a:r>
              <a:rPr lang="en-US" sz="2100" b="1" dirty="0">
                <a:solidFill>
                  <a:schemeClr val="accent5">
                    <a:lumMod val="75000"/>
                  </a:schemeClr>
                </a:solidFill>
              </a:rPr>
              <a:t>profile of </a:t>
            </a:r>
            <a:r>
              <a:rPr lang="en-US" sz="2100" b="1" dirty="0" err="1">
                <a:solidFill>
                  <a:schemeClr val="accent5">
                    <a:lumMod val="75000"/>
                  </a:schemeClr>
                </a:solidFill>
              </a:rPr>
              <a:t>RowHammer</a:t>
            </a:r>
            <a:r>
              <a:rPr lang="en-US" sz="2100" b="1" dirty="0">
                <a:solidFill>
                  <a:schemeClr val="accent5">
                    <a:lumMod val="75000"/>
                  </a:schemeClr>
                </a:solidFill>
              </a:rPr>
              <a:t>-susceptible cells </a:t>
            </a:r>
            <a:r>
              <a:rPr lang="en-US" sz="2100" dirty="0"/>
              <a:t>in DRAM provides a powerful substrate for building </a:t>
            </a:r>
            <a:r>
              <a:rPr lang="en-US" sz="2100" b="1" dirty="0">
                <a:solidFill>
                  <a:schemeClr val="accent5">
                    <a:lumMod val="75000"/>
                  </a:schemeClr>
                </a:solidFill>
              </a:rPr>
              <a:t>targeted</a:t>
            </a:r>
            <a:r>
              <a:rPr lang="en-US" sz="2100" dirty="0"/>
              <a:t> </a:t>
            </a:r>
            <a:r>
              <a:rPr lang="en-US" sz="2100" dirty="0" err="1"/>
              <a:t>RowHammer</a:t>
            </a:r>
            <a:r>
              <a:rPr lang="en-US" sz="2100" dirty="0"/>
              <a:t> solutions, e.g.:</a:t>
            </a:r>
          </a:p>
          <a:p>
            <a:pPr marL="777240" lvl="2"/>
            <a:r>
              <a:rPr lang="en-US" sz="1800" dirty="0"/>
              <a:t>Only increase the refresh rate for rows containing </a:t>
            </a:r>
            <a:r>
              <a:rPr lang="en-US" sz="1800" dirty="0" err="1"/>
              <a:t>RowHammer</a:t>
            </a:r>
            <a:r>
              <a:rPr lang="en-US" sz="1800" dirty="0"/>
              <a:t>-susceptible cells</a:t>
            </a:r>
          </a:p>
          <a:p>
            <a:pPr marL="914400" lvl="2" indent="0">
              <a:buNone/>
            </a:pPr>
            <a:endParaRPr lang="en-US" sz="1600" dirty="0"/>
          </a:p>
          <a:p>
            <a:pPr marL="320040" lvl="1"/>
            <a:r>
              <a:rPr lang="en-US" sz="2100" dirty="0"/>
              <a:t>A </a:t>
            </a:r>
            <a:r>
              <a:rPr lang="en-US" sz="2100" b="1" dirty="0">
                <a:solidFill>
                  <a:schemeClr val="accent5">
                    <a:lumMod val="75000"/>
                  </a:schemeClr>
                </a:solidFill>
              </a:rPr>
              <a:t>fast and accurate </a:t>
            </a:r>
            <a:r>
              <a:rPr lang="en-US" sz="2100" dirty="0"/>
              <a:t>profiling mechanism is a key research challenge for developing low-overhead and scalable </a:t>
            </a:r>
            <a:r>
              <a:rPr lang="en-US" sz="2100" dirty="0" err="1"/>
              <a:t>RowHammer</a:t>
            </a:r>
            <a:r>
              <a:rPr lang="en-US" sz="2100" dirty="0"/>
              <a:t> solutions</a:t>
            </a:r>
          </a:p>
        </p:txBody>
      </p:sp>
    </p:spTree>
    <p:extLst>
      <p:ext uri="{BB962C8B-B14F-4D97-AF65-F5344CB8AC3E}">
        <p14:creationId xmlns:p14="http://schemas.microsoft.com/office/powerpoint/2010/main" val="1407125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11310D3-802B-5740-B771-FF18ED2F60C9}"/>
              </a:ext>
            </a:extLst>
          </p:cNvPr>
          <p:cNvSpPr/>
          <p:nvPr/>
        </p:nvSpPr>
        <p:spPr>
          <a:xfrm>
            <a:off x="170268" y="5457414"/>
            <a:ext cx="8799068" cy="565625"/>
          </a:xfrm>
          <a:prstGeom prst="rect">
            <a:avLst/>
          </a:prstGeom>
          <a:solidFill>
            <a:srgbClr val="538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0E74373-B320-2B4D-B0D3-4CE1CF71ED76}"/>
              </a:ext>
            </a:extLst>
          </p:cNvPr>
          <p:cNvSpPr/>
          <p:nvPr/>
        </p:nvSpPr>
        <p:spPr>
          <a:xfrm>
            <a:off x="170268" y="4805351"/>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D0E8991-2526-C947-93F5-092098004A42}"/>
              </a:ext>
            </a:extLst>
          </p:cNvPr>
          <p:cNvSpPr/>
          <p:nvPr/>
        </p:nvSpPr>
        <p:spPr>
          <a:xfrm>
            <a:off x="170268" y="4153288"/>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4C4A72-07F0-FE43-9881-6635F01D4D99}"/>
              </a:ext>
            </a:extLst>
          </p:cNvPr>
          <p:cNvSpPr/>
          <p:nvPr/>
        </p:nvSpPr>
        <p:spPr>
          <a:xfrm>
            <a:off x="170268" y="3501225"/>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D9D4F59-6D15-F142-908A-6410856B856B}"/>
              </a:ext>
            </a:extLst>
          </p:cNvPr>
          <p:cNvSpPr/>
          <p:nvPr/>
        </p:nvSpPr>
        <p:spPr>
          <a:xfrm>
            <a:off x="170268" y="2843101"/>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50C96A3-3C5E-5C45-AACF-2D9C4CA63681}"/>
              </a:ext>
            </a:extLst>
          </p:cNvPr>
          <p:cNvSpPr/>
          <p:nvPr/>
        </p:nvSpPr>
        <p:spPr>
          <a:xfrm>
            <a:off x="170268" y="2184977"/>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70268" y="854874"/>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a:t>Outline</a:t>
            </a:r>
          </a:p>
        </p:txBody>
      </p:sp>
      <p:sp>
        <p:nvSpPr>
          <p:cNvPr id="12" name="Rectangle 11">
            <a:extLst>
              <a:ext uri="{FF2B5EF4-FFF2-40B4-BE49-F238E27FC236}">
                <a16:creationId xmlns:a16="http://schemas.microsoft.com/office/drawing/2014/main" id="{8B74C625-6C44-824B-ABB0-43BC56560EF5}"/>
              </a:ext>
            </a:extLst>
          </p:cNvPr>
          <p:cNvSpPr/>
          <p:nvPr/>
        </p:nvSpPr>
        <p:spPr>
          <a:xfrm>
            <a:off x="170268" y="1526853"/>
            <a:ext cx="8799068" cy="56562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lnSpc>
                <a:spcPct val="100000"/>
              </a:lnSpc>
              <a:spcBef>
                <a:spcPts val="1300"/>
              </a:spcBef>
              <a:buNone/>
            </a:pPr>
            <a:r>
              <a:rPr lang="en-US" sz="3200" dirty="0" err="1">
                <a:solidFill>
                  <a:schemeClr val="bg1"/>
                </a:solidFill>
              </a:rPr>
              <a:t>RowHammer</a:t>
            </a:r>
            <a:r>
              <a:rPr lang="en-US" sz="3200" dirty="0">
                <a:solidFill>
                  <a:schemeClr val="bg1"/>
                </a:solidFill>
              </a:rPr>
              <a:t> Introduction</a:t>
            </a:r>
          </a:p>
          <a:p>
            <a:pPr marL="0" indent="0">
              <a:lnSpc>
                <a:spcPct val="100000"/>
              </a:lnSpc>
              <a:spcBef>
                <a:spcPts val="1300"/>
              </a:spcBef>
              <a:buNone/>
            </a:pPr>
            <a:r>
              <a:rPr lang="en-US" sz="3200" dirty="0">
                <a:solidFill>
                  <a:schemeClr val="bg1"/>
                </a:solidFill>
              </a:rPr>
              <a:t>DRAM Background </a:t>
            </a:r>
          </a:p>
          <a:p>
            <a:pPr marL="0" indent="0">
              <a:lnSpc>
                <a:spcPct val="100000"/>
              </a:lnSpc>
              <a:spcBef>
                <a:spcPts val="1300"/>
              </a:spcBef>
              <a:buNone/>
            </a:pPr>
            <a:r>
              <a:rPr lang="en-US" sz="3200" dirty="0">
                <a:solidFill>
                  <a:schemeClr val="bg1"/>
                </a:solidFill>
              </a:rPr>
              <a:t>Motivation and Goal</a:t>
            </a:r>
          </a:p>
          <a:p>
            <a:pPr marL="0" indent="0">
              <a:lnSpc>
                <a:spcPct val="100000"/>
              </a:lnSpc>
              <a:spcBef>
                <a:spcPts val="1300"/>
              </a:spcBef>
              <a:buNone/>
            </a:pPr>
            <a:r>
              <a:rPr lang="en-US" sz="3200" dirty="0">
                <a:solidFill>
                  <a:schemeClr val="bg1"/>
                </a:solidFill>
              </a:rPr>
              <a:t>Experimental Methodology</a:t>
            </a:r>
          </a:p>
          <a:p>
            <a:pPr marL="0" indent="0">
              <a:lnSpc>
                <a:spcPct val="100000"/>
              </a:lnSpc>
              <a:spcBef>
                <a:spcPts val="1300"/>
              </a:spcBef>
              <a:buNone/>
            </a:pPr>
            <a:r>
              <a:rPr lang="en-US" sz="3200" dirty="0">
                <a:solidFill>
                  <a:schemeClr val="bg1"/>
                </a:solidFill>
              </a:rPr>
              <a:t>Characterization Results</a:t>
            </a:r>
          </a:p>
          <a:p>
            <a:pPr marL="0" indent="0">
              <a:lnSpc>
                <a:spcPct val="100000"/>
              </a:lnSpc>
              <a:spcBef>
                <a:spcPts val="1300"/>
              </a:spcBef>
              <a:buNone/>
            </a:pPr>
            <a:r>
              <a:rPr lang="en-US" sz="3200" dirty="0">
                <a:solidFill>
                  <a:schemeClr val="bg1"/>
                </a:solidFill>
              </a:rPr>
              <a:t>Evaluation of Mitigation Mechanisms</a:t>
            </a:r>
          </a:p>
          <a:p>
            <a:pPr marL="0" indent="0">
              <a:lnSpc>
                <a:spcPct val="100000"/>
              </a:lnSpc>
              <a:spcBef>
                <a:spcPts val="1300"/>
              </a:spcBef>
              <a:buNone/>
            </a:pPr>
            <a:r>
              <a:rPr lang="en-US" sz="3200" dirty="0" err="1">
                <a:solidFill>
                  <a:schemeClr val="bg1"/>
                </a:solidFill>
              </a:rPr>
              <a:t>RowHammer</a:t>
            </a:r>
            <a:r>
              <a:rPr lang="en-US" sz="3200" dirty="0">
                <a:solidFill>
                  <a:schemeClr val="bg1"/>
                </a:solidFill>
              </a:rPr>
              <a:t> Solutions Going Forward</a:t>
            </a:r>
            <a:endParaRPr lang="en-US" sz="2800" dirty="0">
              <a:solidFill>
                <a:schemeClr val="bg1"/>
              </a:solidFill>
            </a:endParaRPr>
          </a:p>
          <a:p>
            <a:pPr marL="0" indent="0">
              <a:lnSpc>
                <a:spcPct val="100000"/>
              </a:lnSpc>
              <a:spcBef>
                <a:spcPts val="1300"/>
              </a:spcBef>
              <a:buNone/>
            </a:pPr>
            <a:r>
              <a:rPr lang="en-US" sz="3200" dirty="0">
                <a:solidFill>
                  <a:schemeClr val="bg1"/>
                </a:solidFill>
              </a:rPr>
              <a:t>Conclusion</a:t>
            </a:r>
          </a:p>
        </p:txBody>
      </p:sp>
    </p:spTree>
    <p:extLst>
      <p:ext uri="{BB962C8B-B14F-4D97-AF65-F5344CB8AC3E}">
        <p14:creationId xmlns:p14="http://schemas.microsoft.com/office/powerpoint/2010/main" val="31088466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Conclusion</a:t>
            </a:r>
          </a:p>
        </p:txBody>
      </p:sp>
      <p:sp>
        <p:nvSpPr>
          <p:cNvPr id="3" name="Content Placeholder 2"/>
          <p:cNvSpPr>
            <a:spLocks noGrp="1"/>
          </p:cNvSpPr>
          <p:nvPr>
            <p:ph idx="1"/>
          </p:nvPr>
        </p:nvSpPr>
        <p:spPr>
          <a:xfrm>
            <a:off x="0" y="1021574"/>
            <a:ext cx="8987623" cy="5565385"/>
          </a:xfrm>
        </p:spPr>
        <p:txBody>
          <a:bodyPr/>
          <a:lstStyle/>
          <a:p>
            <a:pPr>
              <a:spcBef>
                <a:spcPts val="1600"/>
              </a:spcBef>
            </a:pPr>
            <a:r>
              <a:rPr lang="en-US" sz="2400" dirty="0"/>
              <a:t>We characterized </a:t>
            </a:r>
            <a:r>
              <a:rPr lang="en-US" sz="2400" b="1" dirty="0"/>
              <a:t>1580 DRAM </a:t>
            </a:r>
            <a:r>
              <a:rPr lang="en-US" sz="2400" dirty="0"/>
              <a:t>chips of different DRAM types, technology nodes, and manufacturers. </a:t>
            </a:r>
          </a:p>
          <a:p>
            <a:pPr>
              <a:spcBef>
                <a:spcPts val="1600"/>
              </a:spcBef>
            </a:pPr>
            <a:r>
              <a:rPr lang="en-US" sz="2400" dirty="0">
                <a:solidFill>
                  <a:srgbClr val="C00000"/>
                </a:solidFill>
              </a:rPr>
              <a:t>We studied </a:t>
            </a:r>
            <a:r>
              <a:rPr lang="en-US" sz="2400" b="1" dirty="0">
                <a:solidFill>
                  <a:srgbClr val="C00000"/>
                </a:solidFill>
              </a:rPr>
              <a:t>five</a:t>
            </a:r>
            <a:r>
              <a:rPr lang="en-US" sz="2400" dirty="0">
                <a:solidFill>
                  <a:srgbClr val="C00000"/>
                </a:solidFill>
              </a:rPr>
              <a:t> state-of-the-art </a:t>
            </a:r>
            <a:r>
              <a:rPr lang="en-US" sz="2400" dirty="0" err="1">
                <a:solidFill>
                  <a:srgbClr val="C00000"/>
                </a:solidFill>
              </a:rPr>
              <a:t>RowHammer</a:t>
            </a:r>
            <a:r>
              <a:rPr lang="en-US" sz="2400" dirty="0">
                <a:solidFill>
                  <a:srgbClr val="C00000"/>
                </a:solidFill>
              </a:rPr>
              <a:t> mitigation mechanisms and an ideal refresh-based mechanism</a:t>
            </a:r>
          </a:p>
          <a:p>
            <a:pPr>
              <a:spcBef>
                <a:spcPts val="1600"/>
              </a:spcBef>
            </a:pPr>
            <a:r>
              <a:rPr lang="en-US" sz="2400" dirty="0">
                <a:solidFill>
                  <a:schemeClr val="accent6">
                    <a:lumMod val="75000"/>
                  </a:schemeClr>
                </a:solidFill>
              </a:rPr>
              <a:t>We made </a:t>
            </a:r>
            <a:r>
              <a:rPr lang="en-US" sz="2400" b="1" dirty="0">
                <a:solidFill>
                  <a:schemeClr val="accent6">
                    <a:lumMod val="75000"/>
                  </a:schemeClr>
                </a:solidFill>
              </a:rPr>
              <a:t>two key observations</a:t>
            </a:r>
            <a:r>
              <a:rPr lang="en-US" sz="2400" dirty="0">
                <a:solidFill>
                  <a:schemeClr val="accent6">
                    <a:lumMod val="75000"/>
                  </a:schemeClr>
                </a:solidFill>
              </a:rPr>
              <a:t> </a:t>
            </a:r>
          </a:p>
          <a:p>
            <a:pPr marL="914400" lvl="1" indent="-457200">
              <a:buFont typeface="+mj-lt"/>
              <a:buAutoNum type="arabicPeriod"/>
            </a:pPr>
            <a:r>
              <a:rPr lang="en-US" sz="2000" b="1" dirty="0" err="1">
                <a:solidFill>
                  <a:schemeClr val="accent5">
                    <a:lumMod val="75000"/>
                  </a:schemeClr>
                </a:solidFill>
              </a:rPr>
              <a:t>RowHammer</a:t>
            </a:r>
            <a:r>
              <a:rPr lang="en-US" sz="2000" b="1" dirty="0">
                <a:solidFill>
                  <a:schemeClr val="accent5">
                    <a:lumMod val="75000"/>
                  </a:schemeClr>
                </a:solidFill>
              </a:rPr>
              <a:t> is getting much worse</a:t>
            </a:r>
            <a:r>
              <a:rPr lang="en-US" sz="2000" dirty="0">
                <a:solidFill>
                  <a:schemeClr val="accent5">
                    <a:lumMod val="75000"/>
                  </a:schemeClr>
                </a:solidFill>
              </a:rPr>
              <a:t>. It takes much fewer hammers to induce </a:t>
            </a:r>
            <a:r>
              <a:rPr lang="en-US" sz="2000" dirty="0" err="1">
                <a:solidFill>
                  <a:schemeClr val="accent5">
                    <a:lumMod val="75000"/>
                  </a:schemeClr>
                </a:solidFill>
              </a:rPr>
              <a:t>RowHammer</a:t>
            </a:r>
            <a:r>
              <a:rPr lang="en-US" sz="2000" dirty="0">
                <a:solidFill>
                  <a:schemeClr val="accent5">
                    <a:lumMod val="75000"/>
                  </a:schemeClr>
                </a:solidFill>
              </a:rPr>
              <a:t> bit flips in newer chips </a:t>
            </a:r>
          </a:p>
          <a:p>
            <a:pPr lvl="2"/>
            <a:r>
              <a:rPr lang="en-US" sz="1600" dirty="0">
                <a:solidFill>
                  <a:schemeClr val="accent5">
                    <a:lumMod val="75000"/>
                  </a:schemeClr>
                </a:solidFill>
              </a:rPr>
              <a:t>e.g., </a:t>
            </a:r>
            <a:r>
              <a:rPr lang="en-US" sz="1600" b="1" dirty="0">
                <a:solidFill>
                  <a:schemeClr val="accent5">
                    <a:lumMod val="75000"/>
                  </a:schemeClr>
                </a:solidFill>
              </a:rPr>
              <a:t>DDR3:</a:t>
            </a:r>
            <a:r>
              <a:rPr lang="en-US" sz="1600" dirty="0">
                <a:solidFill>
                  <a:schemeClr val="accent5">
                    <a:lumMod val="75000"/>
                  </a:schemeClr>
                </a:solidFill>
              </a:rPr>
              <a:t> 69.2k to 22.4k, </a:t>
            </a:r>
            <a:r>
              <a:rPr lang="en-US" sz="1600" b="1" dirty="0">
                <a:solidFill>
                  <a:schemeClr val="accent5">
                    <a:lumMod val="75000"/>
                  </a:schemeClr>
                </a:solidFill>
              </a:rPr>
              <a:t>DDR4:</a:t>
            </a:r>
            <a:r>
              <a:rPr lang="en-US" sz="1600" dirty="0">
                <a:solidFill>
                  <a:schemeClr val="accent5">
                    <a:lumMod val="75000"/>
                  </a:schemeClr>
                </a:solidFill>
              </a:rPr>
              <a:t> 17.5k to 10k, </a:t>
            </a:r>
            <a:r>
              <a:rPr lang="en-US" sz="1600" b="1" dirty="0">
                <a:solidFill>
                  <a:schemeClr val="accent5">
                    <a:lumMod val="75000"/>
                  </a:schemeClr>
                </a:solidFill>
              </a:rPr>
              <a:t>LPDDR4: </a:t>
            </a:r>
            <a:r>
              <a:rPr lang="en-US" sz="1600" dirty="0">
                <a:solidFill>
                  <a:schemeClr val="accent5">
                    <a:lumMod val="75000"/>
                  </a:schemeClr>
                </a:solidFill>
              </a:rPr>
              <a:t>16.8k to 4.8k</a:t>
            </a:r>
          </a:p>
          <a:p>
            <a:pPr marL="914400" lvl="1" indent="-457200">
              <a:buFont typeface="+mj-lt"/>
              <a:buAutoNum type="arabicPeriod"/>
            </a:pPr>
            <a:r>
              <a:rPr lang="en-US" sz="2000" b="1" dirty="0">
                <a:solidFill>
                  <a:schemeClr val="accent2">
                    <a:lumMod val="75000"/>
                  </a:schemeClr>
                </a:solidFill>
              </a:rPr>
              <a:t>Existing mitigation mechanisms do not scale </a:t>
            </a:r>
            <a:r>
              <a:rPr lang="en-US" sz="2000" dirty="0">
                <a:solidFill>
                  <a:schemeClr val="accent2">
                    <a:lumMod val="75000"/>
                  </a:schemeClr>
                </a:solidFill>
              </a:rPr>
              <a:t>to DRAM chips that are more vulnerable to </a:t>
            </a:r>
            <a:r>
              <a:rPr lang="en-US" sz="2000" dirty="0" err="1">
                <a:solidFill>
                  <a:schemeClr val="accent2">
                    <a:lumMod val="75000"/>
                  </a:schemeClr>
                </a:solidFill>
              </a:rPr>
              <a:t>RowHammer</a:t>
            </a:r>
            <a:r>
              <a:rPr lang="en-US" sz="2000" dirty="0">
                <a:solidFill>
                  <a:schemeClr val="accent2">
                    <a:lumMod val="75000"/>
                  </a:schemeClr>
                </a:solidFill>
              </a:rPr>
              <a:t> </a:t>
            </a:r>
          </a:p>
          <a:p>
            <a:pPr lvl="2"/>
            <a:r>
              <a:rPr lang="en-US" sz="1600" dirty="0">
                <a:solidFill>
                  <a:schemeClr val="accent2">
                    <a:lumMod val="75000"/>
                  </a:schemeClr>
                </a:solidFill>
              </a:rPr>
              <a:t>e.g., 80% performance loss when the hammer count to induce the first bit flip is 128</a:t>
            </a:r>
            <a:endParaRPr lang="en-US" sz="2000" dirty="0"/>
          </a:p>
          <a:p>
            <a:pPr>
              <a:spcBef>
                <a:spcPts val="1600"/>
              </a:spcBef>
            </a:pPr>
            <a:r>
              <a:rPr lang="en-US" sz="2400" dirty="0">
                <a:solidFill>
                  <a:srgbClr val="7030A0"/>
                </a:solidFill>
              </a:rPr>
              <a:t>We </a:t>
            </a:r>
            <a:r>
              <a:rPr lang="en-US" sz="2400" b="1" dirty="0">
                <a:solidFill>
                  <a:srgbClr val="7030A0"/>
                </a:solidFill>
              </a:rPr>
              <a:t>conclude</a:t>
            </a:r>
            <a:r>
              <a:rPr lang="en-US" sz="2400" dirty="0">
                <a:solidFill>
                  <a:srgbClr val="7030A0"/>
                </a:solidFill>
              </a:rPr>
              <a:t> that it is </a:t>
            </a:r>
            <a:r>
              <a:rPr lang="en-US" sz="2400" b="1" dirty="0">
                <a:solidFill>
                  <a:srgbClr val="7030A0"/>
                </a:solidFill>
              </a:rPr>
              <a:t>critical</a:t>
            </a:r>
            <a:r>
              <a:rPr lang="en-US" sz="2400" dirty="0">
                <a:solidFill>
                  <a:srgbClr val="7030A0"/>
                </a:solidFill>
              </a:rPr>
              <a:t> to do more research on </a:t>
            </a:r>
            <a:r>
              <a:rPr lang="en-US" sz="2400" dirty="0" err="1">
                <a:solidFill>
                  <a:srgbClr val="7030A0"/>
                </a:solidFill>
              </a:rPr>
              <a:t>RowHammer</a:t>
            </a:r>
            <a:r>
              <a:rPr lang="en-US" sz="2400" dirty="0">
                <a:solidFill>
                  <a:srgbClr val="7030A0"/>
                </a:solidFill>
              </a:rPr>
              <a:t> and develop scalable mitigation mechanisms to prevent </a:t>
            </a:r>
            <a:r>
              <a:rPr lang="en-US" sz="2400" dirty="0" err="1">
                <a:solidFill>
                  <a:srgbClr val="7030A0"/>
                </a:solidFill>
              </a:rPr>
              <a:t>RowHammer</a:t>
            </a:r>
            <a:r>
              <a:rPr lang="en-US" sz="2400" dirty="0">
                <a:solidFill>
                  <a:srgbClr val="7030A0"/>
                </a:solidFill>
              </a:rPr>
              <a:t> in future systems</a:t>
            </a:r>
          </a:p>
        </p:txBody>
      </p:sp>
    </p:spTree>
    <p:extLst>
      <p:ext uri="{BB962C8B-B14F-4D97-AF65-F5344CB8AC3E}">
        <p14:creationId xmlns:p14="http://schemas.microsoft.com/office/powerpoint/2010/main" val="3454506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sp>
        <p:nvSpPr>
          <p:cNvPr id="8" name="Title 1">
            <a:extLst>
              <a:ext uri="{FF2B5EF4-FFF2-40B4-BE49-F238E27FC236}">
                <a16:creationId xmlns:a16="http://schemas.microsoft.com/office/drawing/2014/main" id="{5F8DED66-97C9-BE41-AAD3-0ACBF4498D33}"/>
              </a:ext>
            </a:extLst>
          </p:cNvPr>
          <p:cNvSpPr txBox="1">
            <a:spLocks/>
          </p:cNvSpPr>
          <p:nvPr/>
        </p:nvSpPr>
        <p:spPr>
          <a:xfrm>
            <a:off x="0" y="176130"/>
            <a:ext cx="9144000" cy="24738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4800" b="1" i="1">
                <a:solidFill>
                  <a:schemeClr val="bg1">
                    <a:lumMod val="95000"/>
                  </a:schemeClr>
                </a:solidFill>
                <a:latin typeface="Cambria"/>
                <a:cs typeface="Cambria"/>
              </a:rPr>
              <a:t>Revisiting RowHammer</a:t>
            </a:r>
            <a:br>
              <a:rPr lang="en-US" sz="2000" b="1" i="1">
                <a:solidFill>
                  <a:schemeClr val="bg1">
                    <a:lumMod val="95000"/>
                  </a:schemeClr>
                </a:solidFill>
                <a:latin typeface="Cambria"/>
                <a:cs typeface="Cambria"/>
              </a:rPr>
            </a:br>
            <a:r>
              <a:rPr lang="en-US" sz="700" b="1" i="1">
                <a:solidFill>
                  <a:schemeClr val="bg1">
                    <a:lumMod val="95000"/>
                  </a:schemeClr>
                </a:solidFill>
                <a:latin typeface="Cambria"/>
                <a:cs typeface="Cambria"/>
              </a:rPr>
              <a:t> </a:t>
            </a:r>
            <a:br>
              <a:rPr lang="en-US" sz="3400" b="1" i="1">
                <a:solidFill>
                  <a:schemeClr val="bg1">
                    <a:lumMod val="95000"/>
                  </a:schemeClr>
                </a:solidFill>
                <a:latin typeface="Cambria"/>
                <a:cs typeface="Cambria"/>
              </a:rPr>
            </a:br>
            <a:r>
              <a:rPr lang="en-US" sz="3400" b="1" i="1">
                <a:solidFill>
                  <a:schemeClr val="bg1">
                    <a:lumMod val="95000"/>
                  </a:schemeClr>
                </a:solidFill>
                <a:latin typeface="Cambria"/>
                <a:cs typeface="Cambria"/>
              </a:rPr>
              <a:t>An Experimental Analysis of Modern Devices and Mitigation Techniques</a:t>
            </a:r>
            <a:endParaRPr lang="en-US" sz="3400" b="1" dirty="0">
              <a:solidFill>
                <a:schemeClr val="bg1">
                  <a:lumMod val="95000"/>
                </a:schemeClr>
              </a:solidFill>
              <a:latin typeface="Cambria"/>
              <a:cs typeface="Cambria"/>
            </a:endParaRPr>
          </a:p>
        </p:txBody>
      </p:sp>
      <p:pic>
        <p:nvPicPr>
          <p:cNvPr id="10" name="Picture 4" descr="https://seaphages.org/media/institutions/Burgundy_CMU_JPG_Logo.jpg">
            <a:extLst>
              <a:ext uri="{FF2B5EF4-FFF2-40B4-BE49-F238E27FC236}">
                <a16:creationId xmlns:a16="http://schemas.microsoft.com/office/drawing/2014/main" id="{685CE9BF-D8E2-C648-B1A6-6A7FB22B6F5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3036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5D685CA-F704-4341-9C4A-C5CE1567C5EC}"/>
              </a:ext>
            </a:extLst>
          </p:cNvPr>
          <p:cNvPicPr>
            <a:picLocks noChangeAspect="1"/>
          </p:cNvPicPr>
          <p:nvPr/>
        </p:nvPicPr>
        <p:blipFill rotWithShape="1">
          <a:blip r:embed="rId3"/>
          <a:srcRect l="12303" t="8939" r="9639" b="19407"/>
          <a:stretch/>
        </p:blipFill>
        <p:spPr>
          <a:xfrm>
            <a:off x="1440070" y="1151443"/>
            <a:ext cx="7137584" cy="2184034"/>
          </a:xfrm>
          <a:prstGeom prst="rect">
            <a:avLst/>
          </a:prstGeom>
        </p:spPr>
      </p:pic>
      <p:pic>
        <p:nvPicPr>
          <p:cNvPr id="3" name="Picture 2">
            <a:extLst>
              <a:ext uri="{FF2B5EF4-FFF2-40B4-BE49-F238E27FC236}">
                <a16:creationId xmlns:a16="http://schemas.microsoft.com/office/drawing/2014/main" id="{FE9DF52A-2392-FA46-BF62-EF03E5BC9EC9}"/>
              </a:ext>
            </a:extLst>
          </p:cNvPr>
          <p:cNvPicPr>
            <a:picLocks noChangeAspect="1"/>
          </p:cNvPicPr>
          <p:nvPr/>
        </p:nvPicPr>
        <p:blipFill rotWithShape="1">
          <a:blip r:embed="rId4"/>
          <a:srcRect l="12159" t="9155" r="9784" b="19191"/>
          <a:stretch/>
        </p:blipFill>
        <p:spPr>
          <a:xfrm>
            <a:off x="1420114" y="1160433"/>
            <a:ext cx="7137583" cy="2184034"/>
          </a:xfrm>
          <a:prstGeom prst="rect">
            <a:avLst/>
          </a:prstGeom>
        </p:spPr>
      </p:pic>
      <p:pic>
        <p:nvPicPr>
          <p:cNvPr id="4" name="Picture 3">
            <a:extLst>
              <a:ext uri="{FF2B5EF4-FFF2-40B4-BE49-F238E27FC236}">
                <a16:creationId xmlns:a16="http://schemas.microsoft.com/office/drawing/2014/main" id="{E13C0BF9-1C40-9A49-9910-F1AAB020DF47}"/>
              </a:ext>
            </a:extLst>
          </p:cNvPr>
          <p:cNvPicPr>
            <a:picLocks noChangeAspect="1"/>
          </p:cNvPicPr>
          <p:nvPr/>
        </p:nvPicPr>
        <p:blipFill rotWithShape="1">
          <a:blip r:embed="rId5"/>
          <a:srcRect l="12158" t="9155" r="9785" b="19191"/>
          <a:stretch/>
        </p:blipFill>
        <p:spPr>
          <a:xfrm>
            <a:off x="1416281" y="1162080"/>
            <a:ext cx="7137583" cy="2184034"/>
          </a:xfrm>
          <a:prstGeom prst="rect">
            <a:avLst/>
          </a:prstGeom>
        </p:spPr>
      </p:pic>
      <p:pic>
        <p:nvPicPr>
          <p:cNvPr id="6" name="Picture 5">
            <a:extLst>
              <a:ext uri="{FF2B5EF4-FFF2-40B4-BE49-F238E27FC236}">
                <a16:creationId xmlns:a16="http://schemas.microsoft.com/office/drawing/2014/main" id="{94667456-D3C1-F04F-9030-EDFAA0C82CF4}"/>
              </a:ext>
            </a:extLst>
          </p:cNvPr>
          <p:cNvPicPr>
            <a:picLocks noChangeAspect="1"/>
          </p:cNvPicPr>
          <p:nvPr/>
        </p:nvPicPr>
        <p:blipFill rotWithShape="1">
          <a:blip r:embed="rId6"/>
          <a:srcRect l="12158" t="9155" r="9785" b="19191"/>
          <a:stretch/>
        </p:blipFill>
        <p:spPr>
          <a:xfrm>
            <a:off x="1419026" y="1160269"/>
            <a:ext cx="7137583" cy="2184034"/>
          </a:xfrm>
          <a:prstGeom prst="rect">
            <a:avLst/>
          </a:prstGeom>
        </p:spPr>
      </p:pic>
      <p:grpSp>
        <p:nvGrpSpPr>
          <p:cNvPr id="21" name="Group 20">
            <a:extLst>
              <a:ext uri="{FF2B5EF4-FFF2-40B4-BE49-F238E27FC236}">
                <a16:creationId xmlns:a16="http://schemas.microsoft.com/office/drawing/2014/main" id="{9E2C65ED-3818-2E48-87CA-77906047C81A}"/>
              </a:ext>
            </a:extLst>
          </p:cNvPr>
          <p:cNvGrpSpPr/>
          <p:nvPr/>
        </p:nvGrpSpPr>
        <p:grpSpPr>
          <a:xfrm>
            <a:off x="1419023" y="1160269"/>
            <a:ext cx="7137583" cy="2184034"/>
            <a:chOff x="1002117" y="937095"/>
            <a:chExt cx="7137583" cy="2184034"/>
          </a:xfrm>
        </p:grpSpPr>
        <p:pic>
          <p:nvPicPr>
            <p:cNvPr id="7" name="Picture 6">
              <a:extLst>
                <a:ext uri="{FF2B5EF4-FFF2-40B4-BE49-F238E27FC236}">
                  <a16:creationId xmlns:a16="http://schemas.microsoft.com/office/drawing/2014/main" id="{B2EFC4C3-39DA-AE42-9149-C4937F94A267}"/>
                </a:ext>
              </a:extLst>
            </p:cNvPr>
            <p:cNvPicPr>
              <a:picLocks noChangeAspect="1"/>
            </p:cNvPicPr>
            <p:nvPr/>
          </p:nvPicPr>
          <p:blipFill rotWithShape="1">
            <a:blip r:embed="rId7"/>
            <a:srcRect l="12158" t="9155" r="9785" b="19191"/>
            <a:stretch/>
          </p:blipFill>
          <p:spPr>
            <a:xfrm>
              <a:off x="1002117" y="937095"/>
              <a:ext cx="7137583" cy="2184034"/>
            </a:xfrm>
            <a:prstGeom prst="rect">
              <a:avLst/>
            </a:prstGeom>
          </p:spPr>
        </p:pic>
        <p:pic>
          <p:nvPicPr>
            <p:cNvPr id="20" name="Picture 19">
              <a:extLst>
                <a:ext uri="{FF2B5EF4-FFF2-40B4-BE49-F238E27FC236}">
                  <a16:creationId xmlns:a16="http://schemas.microsoft.com/office/drawing/2014/main" id="{8802DFB9-68E4-A642-8BD7-4C94ABE16C3E}"/>
                </a:ext>
              </a:extLst>
            </p:cNvPr>
            <p:cNvPicPr>
              <a:picLocks noChangeAspect="1"/>
            </p:cNvPicPr>
            <p:nvPr/>
          </p:nvPicPr>
          <p:blipFill rotWithShape="1">
            <a:blip r:embed="rId8"/>
            <a:srcRect l="46805" t="63633" r="45695" b="27504"/>
            <a:stretch/>
          </p:blipFill>
          <p:spPr>
            <a:xfrm>
              <a:off x="4720443" y="2598369"/>
              <a:ext cx="685800" cy="270164"/>
            </a:xfrm>
            <a:prstGeom prst="rect">
              <a:avLst/>
            </a:prstGeom>
          </p:spPr>
        </p:pic>
      </p:grpSp>
      <p:grpSp>
        <p:nvGrpSpPr>
          <p:cNvPr id="19" name="Group 18">
            <a:extLst>
              <a:ext uri="{FF2B5EF4-FFF2-40B4-BE49-F238E27FC236}">
                <a16:creationId xmlns:a16="http://schemas.microsoft.com/office/drawing/2014/main" id="{B33661CE-6829-694A-A06B-EC4EC255316E}"/>
              </a:ext>
            </a:extLst>
          </p:cNvPr>
          <p:cNvGrpSpPr/>
          <p:nvPr/>
        </p:nvGrpSpPr>
        <p:grpSpPr>
          <a:xfrm>
            <a:off x="1419023" y="1160269"/>
            <a:ext cx="7137583" cy="2184034"/>
            <a:chOff x="1002117" y="937095"/>
            <a:chExt cx="7137583" cy="2184034"/>
          </a:xfrm>
        </p:grpSpPr>
        <p:grpSp>
          <p:nvGrpSpPr>
            <p:cNvPr id="5" name="Group 4">
              <a:extLst>
                <a:ext uri="{FF2B5EF4-FFF2-40B4-BE49-F238E27FC236}">
                  <a16:creationId xmlns:a16="http://schemas.microsoft.com/office/drawing/2014/main" id="{6E20EF3F-7F6B-F74A-8CAF-44CAC9252F6F}"/>
                </a:ext>
              </a:extLst>
            </p:cNvPr>
            <p:cNvGrpSpPr/>
            <p:nvPr/>
          </p:nvGrpSpPr>
          <p:grpSpPr>
            <a:xfrm>
              <a:off x="1002117" y="937095"/>
              <a:ext cx="7137583" cy="2184034"/>
              <a:chOff x="1002117" y="937095"/>
              <a:chExt cx="7137583" cy="2184034"/>
            </a:xfrm>
          </p:grpSpPr>
          <p:pic>
            <p:nvPicPr>
              <p:cNvPr id="17" name="Picture 16">
                <a:extLst>
                  <a:ext uri="{FF2B5EF4-FFF2-40B4-BE49-F238E27FC236}">
                    <a16:creationId xmlns:a16="http://schemas.microsoft.com/office/drawing/2014/main" id="{8082BBEF-C6BB-5E49-8BF9-8EBF0F951F80}"/>
                  </a:ext>
                </a:extLst>
              </p:cNvPr>
              <p:cNvPicPr>
                <a:picLocks noChangeAspect="1"/>
              </p:cNvPicPr>
              <p:nvPr/>
            </p:nvPicPr>
            <p:blipFill rotWithShape="1">
              <a:blip r:embed="rId8"/>
              <a:srcRect l="46805" t="63633" r="45695" b="27504"/>
              <a:stretch/>
            </p:blipFill>
            <p:spPr>
              <a:xfrm>
                <a:off x="4720198" y="2597134"/>
                <a:ext cx="685800" cy="270164"/>
              </a:xfrm>
              <a:prstGeom prst="rect">
                <a:avLst/>
              </a:prstGeom>
            </p:spPr>
          </p:pic>
          <p:pic>
            <p:nvPicPr>
              <p:cNvPr id="8" name="Picture 7">
                <a:extLst>
                  <a:ext uri="{FF2B5EF4-FFF2-40B4-BE49-F238E27FC236}">
                    <a16:creationId xmlns:a16="http://schemas.microsoft.com/office/drawing/2014/main" id="{8E4E6863-88C2-D84F-BE2C-D51171991028}"/>
                  </a:ext>
                </a:extLst>
              </p:cNvPr>
              <p:cNvPicPr>
                <a:picLocks noChangeAspect="1"/>
              </p:cNvPicPr>
              <p:nvPr/>
            </p:nvPicPr>
            <p:blipFill rotWithShape="1">
              <a:blip r:embed="rId8"/>
              <a:srcRect l="12158" t="9155" r="9785" b="19191"/>
              <a:stretch/>
            </p:blipFill>
            <p:spPr>
              <a:xfrm>
                <a:off x="1002117" y="937095"/>
                <a:ext cx="7137583" cy="2184034"/>
              </a:xfrm>
              <a:prstGeom prst="rect">
                <a:avLst/>
              </a:prstGeom>
            </p:spPr>
          </p:pic>
        </p:grpSp>
        <p:pic>
          <p:nvPicPr>
            <p:cNvPr id="18" name="Picture 17">
              <a:extLst>
                <a:ext uri="{FF2B5EF4-FFF2-40B4-BE49-F238E27FC236}">
                  <a16:creationId xmlns:a16="http://schemas.microsoft.com/office/drawing/2014/main" id="{8130B345-9DF4-B642-8E2A-54DF1BB0065E}"/>
                </a:ext>
              </a:extLst>
            </p:cNvPr>
            <p:cNvPicPr>
              <a:picLocks noChangeAspect="1"/>
            </p:cNvPicPr>
            <p:nvPr/>
          </p:nvPicPr>
          <p:blipFill rotWithShape="1">
            <a:blip r:embed="rId8"/>
            <a:srcRect l="46805" t="63633" r="45695" b="27504"/>
            <a:stretch/>
          </p:blipFill>
          <p:spPr>
            <a:xfrm>
              <a:off x="4717023" y="2600628"/>
              <a:ext cx="685800" cy="270164"/>
            </a:xfrm>
            <a:prstGeom prst="rect">
              <a:avLst/>
            </a:prstGeom>
          </p:spPr>
        </p:pic>
      </p:grpSp>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9"/>
          <a:srcRect l="12390" t="9371" r="9553" b="18975"/>
          <a:stretch/>
        </p:blipFill>
        <p:spPr>
          <a:xfrm>
            <a:off x="1436257" y="362450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10"/>
          <a:srcRect l="12257" t="9418" r="9295" b="18927"/>
          <a:stretch/>
        </p:blipFill>
        <p:spPr>
          <a:xfrm>
            <a:off x="1419023" y="362450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11"/>
          <a:srcRect l="12318" t="9379" r="9625" b="18966"/>
          <a:stretch/>
        </p:blipFill>
        <p:spPr>
          <a:xfrm>
            <a:off x="1429679" y="3624503"/>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12"/>
          <a:srcRect l="12217" t="8859" r="9714" b="19428"/>
          <a:stretch/>
        </p:blipFill>
        <p:spPr>
          <a:xfrm>
            <a:off x="1417321" y="3610580"/>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13"/>
          <a:srcRect l="12217" t="9196" r="9714" b="19090"/>
          <a:stretch/>
        </p:blipFill>
        <p:spPr>
          <a:xfrm>
            <a:off x="1417321" y="3616887"/>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14"/>
          <a:srcRect l="12218" t="8477" r="9714" b="19869"/>
          <a:stretch/>
        </p:blipFill>
        <p:spPr>
          <a:xfrm>
            <a:off x="1416552" y="3593949"/>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15"/>
          <a:srcRect l="12161" t="8859" r="9782" b="19428"/>
          <a:stretch/>
        </p:blipFill>
        <p:spPr>
          <a:xfrm>
            <a:off x="1410309" y="3607103"/>
            <a:ext cx="7137583" cy="2185846"/>
          </a:xfrm>
          <a:prstGeom prst="rect">
            <a:avLst/>
          </a:prstGeom>
        </p:spPr>
      </p:pic>
      <p:sp>
        <p:nvSpPr>
          <p:cNvPr id="2" name="Title 1"/>
          <p:cNvSpPr>
            <a:spLocks noGrp="1"/>
          </p:cNvSpPr>
          <p:nvPr>
            <p:ph type="title"/>
          </p:nvPr>
        </p:nvSpPr>
        <p:spPr/>
        <p:txBody>
          <a:bodyPr/>
          <a:lstStyle/>
          <a:p>
            <a:r>
              <a:rPr lang="en-US" b="1" dirty="0"/>
              <a:t>Evaluation</a:t>
            </a:r>
          </a:p>
        </p:txBody>
      </p:sp>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16">
            <a:extLst>
              <a:ext uri="{28A0092B-C50C-407E-A947-70E740481C1C}">
                <a14:useLocalDpi xmlns:a14="http://schemas.microsoft.com/office/drawing/2010/main" val="0"/>
              </a:ext>
            </a:extLst>
          </a:blip>
          <a:srcRect t="32116" r="90291"/>
          <a:stretch/>
        </p:blipFill>
        <p:spPr>
          <a:xfrm>
            <a:off x="569656" y="813916"/>
            <a:ext cx="812637" cy="5505790"/>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045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2911"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0615"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7894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171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162"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1866"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20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4643472" y="6013452"/>
            <a:ext cx="683200"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endParaRPr lang="en-US" sz="1600" i="1" baseline="-25000" dirty="0">
              <a:latin typeface="Cambria" panose="02040503050406030204" pitchFamily="18" charset="0"/>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7"/>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27003" y="1178002"/>
            <a:ext cx="2663191" cy="4656354"/>
            <a:chOff x="2127003" y="1178002"/>
            <a:chExt cx="2663191" cy="4656354"/>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40EFAB4-F9E9-2F40-B453-030225C5FC47}"/>
                </a:ext>
              </a:extLst>
            </p:cNvPr>
            <p:cNvCxnSpPr/>
            <p:nvPr/>
          </p:nvCxnSpPr>
          <p:spPr>
            <a:xfrm flipV="1">
              <a:off x="2388295" y="1190035"/>
              <a:ext cx="0" cy="212469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A667EE9-986E-834E-B77E-78D74983346E}"/>
                </a:ext>
              </a:extLst>
            </p:cNvPr>
            <p:cNvCxnSpPr/>
            <p:nvPr/>
          </p:nvCxnSpPr>
          <p:spPr>
            <a:xfrm flipV="1">
              <a:off x="3363655" y="1190035"/>
              <a:ext cx="0" cy="2124697"/>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9E144D7C-EEEF-0C42-9D01-3098FEA2F837}"/>
                </a:ext>
              </a:extLst>
            </p:cNvPr>
            <p:cNvCxnSpPr/>
            <p:nvPr/>
          </p:nvCxnSpPr>
          <p:spPr>
            <a:xfrm flipV="1">
              <a:off x="3589207" y="1190034"/>
              <a:ext cx="0" cy="2124697"/>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478D418-C48B-C144-B843-3E84227EE0E4}"/>
                </a:ext>
              </a:extLst>
            </p:cNvPr>
            <p:cNvCxnSpPr/>
            <p:nvPr/>
          </p:nvCxnSpPr>
          <p:spPr>
            <a:xfrm flipV="1">
              <a:off x="3631880" y="1190034"/>
              <a:ext cx="0" cy="2124697"/>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A24BE73-17A3-FD46-9D56-EDECA2A81AC8}"/>
                </a:ext>
              </a:extLst>
            </p:cNvPr>
            <p:cNvCxnSpPr/>
            <p:nvPr/>
          </p:nvCxnSpPr>
          <p:spPr>
            <a:xfrm flipV="1">
              <a:off x="4091518" y="1178002"/>
              <a:ext cx="0" cy="2124697"/>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DAC8A2C-4695-4441-AFE4-08CFE90C7902}"/>
                </a:ext>
              </a:extLst>
            </p:cNvPr>
            <p:cNvCxnSpPr/>
            <p:nvPr/>
          </p:nvCxnSpPr>
          <p:spPr>
            <a:xfrm flipV="1">
              <a:off x="4734036" y="1190034"/>
              <a:ext cx="0" cy="2124697"/>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r>
                <a:rPr lang="en-US" sz="1400" b="1" dirty="0">
                  <a:solidFill>
                    <a:srgbClr val="7C5294"/>
                  </a:solidFill>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r>
                <a:rPr lang="en-US" sz="1400" b="1" dirty="0">
                  <a:solidFill>
                    <a:srgbClr val="00BA93"/>
                  </a:solidFill>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r>
                <a:rPr lang="en-US" sz="1400" b="1" dirty="0">
                  <a:solidFill>
                    <a:srgbClr val="0E83E3"/>
                  </a:solidFill>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r>
                <a:rPr lang="en-US" sz="1400" b="1" dirty="0">
                  <a:solidFill>
                    <a:srgbClr val="D8302E"/>
                  </a:solidFill>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r>
                <a:rPr lang="en-US" sz="1400" b="1" dirty="0">
                  <a:solidFill>
                    <a:srgbClr val="FFCC6E"/>
                  </a:solidFill>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r>
                <a:rPr lang="en-US" sz="1400" b="1" dirty="0">
                  <a:solidFill>
                    <a:srgbClr val="E26F55"/>
                  </a:solidFill>
                </a:rPr>
                <a:t>LPDDR4-1y</a:t>
              </a:r>
            </a:p>
          </p:txBody>
        </p:sp>
        <p:sp>
          <p:nvSpPr>
            <p:cNvPr id="56" name="TextBox 55">
              <a:extLst>
                <a:ext uri="{FF2B5EF4-FFF2-40B4-BE49-F238E27FC236}">
                  <a16:creationId xmlns:a16="http://schemas.microsoft.com/office/drawing/2014/main" id="{6CD96703-51A1-4643-A22C-956BECEB1841}"/>
                </a:ext>
              </a:extLst>
            </p:cNvPr>
            <p:cNvSpPr txBox="1"/>
            <p:nvPr/>
          </p:nvSpPr>
          <p:spPr>
            <a:xfrm rot="16200000">
              <a:off x="1846980" y="2765115"/>
              <a:ext cx="896399" cy="307777"/>
            </a:xfrm>
            <a:prstGeom prst="rect">
              <a:avLst/>
            </a:prstGeom>
            <a:noFill/>
          </p:spPr>
          <p:txBody>
            <a:bodyPr wrap="none" rtlCol="0">
              <a:spAutoFit/>
            </a:bodyPr>
            <a:lstStyle/>
            <a:p>
              <a:r>
                <a:rPr lang="en-US" sz="1400" b="1" dirty="0">
                  <a:solidFill>
                    <a:srgbClr val="7C5294"/>
                  </a:solidFill>
                </a:rPr>
                <a:t>DDR3-old</a:t>
              </a:r>
            </a:p>
          </p:txBody>
        </p:sp>
        <p:sp>
          <p:nvSpPr>
            <p:cNvPr id="57" name="TextBox 56">
              <a:extLst>
                <a:ext uri="{FF2B5EF4-FFF2-40B4-BE49-F238E27FC236}">
                  <a16:creationId xmlns:a16="http://schemas.microsoft.com/office/drawing/2014/main" id="{3891B2C9-B6EC-F942-BF9E-A3B433C50342}"/>
                </a:ext>
              </a:extLst>
            </p:cNvPr>
            <p:cNvSpPr txBox="1"/>
            <p:nvPr/>
          </p:nvSpPr>
          <p:spPr>
            <a:xfrm rot="16200000">
              <a:off x="2774620" y="2737371"/>
              <a:ext cx="977255" cy="307777"/>
            </a:xfrm>
            <a:prstGeom prst="rect">
              <a:avLst/>
            </a:prstGeom>
            <a:noFill/>
          </p:spPr>
          <p:txBody>
            <a:bodyPr wrap="none" rtlCol="0">
              <a:spAutoFit/>
            </a:bodyPr>
            <a:lstStyle/>
            <a:p>
              <a:r>
                <a:rPr lang="en-US" sz="1400" b="1" dirty="0">
                  <a:solidFill>
                    <a:srgbClr val="00BA93"/>
                  </a:solidFill>
                </a:rPr>
                <a:t>DDR3-new</a:t>
              </a:r>
            </a:p>
          </p:txBody>
        </p:sp>
        <p:sp>
          <p:nvSpPr>
            <p:cNvPr id="58" name="TextBox 57">
              <a:extLst>
                <a:ext uri="{FF2B5EF4-FFF2-40B4-BE49-F238E27FC236}">
                  <a16:creationId xmlns:a16="http://schemas.microsoft.com/office/drawing/2014/main" id="{E608604E-0D21-754B-A362-87DA4886B6EF}"/>
                </a:ext>
              </a:extLst>
            </p:cNvPr>
            <p:cNvSpPr txBox="1"/>
            <p:nvPr/>
          </p:nvSpPr>
          <p:spPr>
            <a:xfrm rot="16200000">
              <a:off x="3049496" y="2770613"/>
              <a:ext cx="896399" cy="307777"/>
            </a:xfrm>
            <a:prstGeom prst="rect">
              <a:avLst/>
            </a:prstGeom>
            <a:noFill/>
          </p:spPr>
          <p:txBody>
            <a:bodyPr wrap="none" rtlCol="0">
              <a:spAutoFit/>
            </a:bodyPr>
            <a:lstStyle/>
            <a:p>
              <a:r>
                <a:rPr lang="en-US" sz="1400" b="1" dirty="0">
                  <a:solidFill>
                    <a:srgbClr val="0E83E3"/>
                  </a:solidFill>
                </a:rPr>
                <a:t>DDR4-old</a:t>
              </a:r>
            </a:p>
          </p:txBody>
        </p:sp>
        <p:sp>
          <p:nvSpPr>
            <p:cNvPr id="59" name="TextBox 58">
              <a:extLst>
                <a:ext uri="{FF2B5EF4-FFF2-40B4-BE49-F238E27FC236}">
                  <a16:creationId xmlns:a16="http://schemas.microsoft.com/office/drawing/2014/main" id="{107D619B-2218-1D4A-9FDB-05CDAE94A15C}"/>
                </a:ext>
              </a:extLst>
            </p:cNvPr>
            <p:cNvSpPr txBox="1"/>
            <p:nvPr/>
          </p:nvSpPr>
          <p:spPr>
            <a:xfrm rot="16200000">
              <a:off x="3226354" y="2711297"/>
              <a:ext cx="1003801" cy="307777"/>
            </a:xfrm>
            <a:prstGeom prst="rect">
              <a:avLst/>
            </a:prstGeom>
            <a:noFill/>
          </p:spPr>
          <p:txBody>
            <a:bodyPr wrap="none" rtlCol="0">
              <a:spAutoFit/>
            </a:bodyPr>
            <a:lstStyle/>
            <a:p>
              <a:r>
                <a:rPr lang="en-US" sz="1400" b="1" dirty="0">
                  <a:solidFill>
                    <a:srgbClr val="D8302E"/>
                  </a:solidFill>
                </a:rPr>
                <a:t>LPDDR4-1x</a:t>
              </a:r>
            </a:p>
          </p:txBody>
        </p:sp>
        <p:sp>
          <p:nvSpPr>
            <p:cNvPr id="60" name="TextBox 59">
              <a:extLst>
                <a:ext uri="{FF2B5EF4-FFF2-40B4-BE49-F238E27FC236}">
                  <a16:creationId xmlns:a16="http://schemas.microsoft.com/office/drawing/2014/main" id="{D0B054F7-8067-F842-BB7D-42C8A09D806F}"/>
                </a:ext>
              </a:extLst>
            </p:cNvPr>
            <p:cNvSpPr txBox="1"/>
            <p:nvPr/>
          </p:nvSpPr>
          <p:spPr>
            <a:xfrm rot="16200000">
              <a:off x="3696994" y="2731103"/>
              <a:ext cx="977255" cy="307777"/>
            </a:xfrm>
            <a:prstGeom prst="rect">
              <a:avLst/>
            </a:prstGeom>
            <a:noFill/>
          </p:spPr>
          <p:txBody>
            <a:bodyPr wrap="none" rtlCol="0">
              <a:spAutoFit/>
            </a:bodyPr>
            <a:lstStyle/>
            <a:p>
              <a:r>
                <a:rPr lang="en-US" sz="1400" b="1" dirty="0">
                  <a:solidFill>
                    <a:srgbClr val="FFCC6E"/>
                  </a:solidFill>
                </a:rPr>
                <a:t>DDR4-new</a:t>
              </a:r>
            </a:p>
          </p:txBody>
        </p:sp>
        <p:sp>
          <p:nvSpPr>
            <p:cNvPr id="61" name="TextBox 60">
              <a:extLst>
                <a:ext uri="{FF2B5EF4-FFF2-40B4-BE49-F238E27FC236}">
                  <a16:creationId xmlns:a16="http://schemas.microsoft.com/office/drawing/2014/main" id="{E36ABEC8-6149-234C-BC6A-4E6814693D97}"/>
                </a:ext>
              </a:extLst>
            </p:cNvPr>
            <p:cNvSpPr txBox="1"/>
            <p:nvPr/>
          </p:nvSpPr>
          <p:spPr>
            <a:xfrm rot="16200000">
              <a:off x="4132802" y="2716396"/>
              <a:ext cx="1007007" cy="307777"/>
            </a:xfrm>
            <a:prstGeom prst="rect">
              <a:avLst/>
            </a:prstGeom>
            <a:noFill/>
          </p:spPr>
          <p:txBody>
            <a:bodyPr wrap="none" rtlCol="0">
              <a:spAutoFit/>
            </a:bodyPr>
            <a:lstStyle/>
            <a:p>
              <a:r>
                <a:rPr lang="en-US" sz="1400" b="1" dirty="0">
                  <a:solidFill>
                    <a:srgbClr val="E26F55"/>
                  </a:solidFill>
                </a:rPr>
                <a:t>LPDDR4-1y</a:t>
              </a:r>
            </a:p>
          </p:txBody>
        </p:sp>
      </p:grpSp>
      <p:grpSp>
        <p:nvGrpSpPr>
          <p:cNvPr id="68" name="Group 67">
            <a:extLst>
              <a:ext uri="{FF2B5EF4-FFF2-40B4-BE49-F238E27FC236}">
                <a16:creationId xmlns:a16="http://schemas.microsoft.com/office/drawing/2014/main" id="{B2457EC3-C580-634A-950C-08D6A00B5680}"/>
              </a:ext>
            </a:extLst>
          </p:cNvPr>
          <p:cNvGrpSpPr/>
          <p:nvPr/>
        </p:nvGrpSpPr>
        <p:grpSpPr>
          <a:xfrm>
            <a:off x="6129502" y="2643406"/>
            <a:ext cx="1140714" cy="2589644"/>
            <a:chOff x="6129502" y="2643406"/>
            <a:chExt cx="1140714" cy="2589644"/>
          </a:xfrm>
        </p:grpSpPr>
        <p:sp>
          <p:nvSpPr>
            <p:cNvPr id="64" name="TextBox 63">
              <a:extLst>
                <a:ext uri="{FF2B5EF4-FFF2-40B4-BE49-F238E27FC236}">
                  <a16:creationId xmlns:a16="http://schemas.microsoft.com/office/drawing/2014/main" id="{C6F42BCF-C099-3443-BB28-C3F04B2A0435}"/>
                </a:ext>
              </a:extLst>
            </p:cNvPr>
            <p:cNvSpPr txBox="1"/>
            <p:nvPr/>
          </p:nvSpPr>
          <p:spPr>
            <a:xfrm>
              <a:off x="6129502" y="2643406"/>
              <a:ext cx="570605" cy="307777"/>
            </a:xfrm>
            <a:prstGeom prst="rect">
              <a:avLst/>
            </a:prstGeom>
            <a:noFill/>
          </p:spPr>
          <p:txBody>
            <a:bodyPr wrap="none" rtlCol="0">
              <a:spAutoFit/>
            </a:bodyPr>
            <a:lstStyle/>
            <a:p>
              <a:r>
                <a:rPr lang="en-US" sz="1400" dirty="0">
                  <a:ln>
                    <a:solidFill>
                      <a:schemeClr val="tx1"/>
                    </a:solidFill>
                  </a:ln>
                </a:rPr>
                <a:t>PARA</a:t>
              </a:r>
            </a:p>
          </p:txBody>
        </p:sp>
        <p:sp>
          <p:nvSpPr>
            <p:cNvPr id="65" name="TextBox 64">
              <a:extLst>
                <a:ext uri="{FF2B5EF4-FFF2-40B4-BE49-F238E27FC236}">
                  <a16:creationId xmlns:a16="http://schemas.microsoft.com/office/drawing/2014/main" id="{8160F3B6-9A44-124A-BB93-E69EA1FB8BA2}"/>
                </a:ext>
              </a:extLst>
            </p:cNvPr>
            <p:cNvSpPr txBox="1"/>
            <p:nvPr/>
          </p:nvSpPr>
          <p:spPr>
            <a:xfrm>
              <a:off x="6699611" y="4925273"/>
              <a:ext cx="570605" cy="307777"/>
            </a:xfrm>
            <a:prstGeom prst="rect">
              <a:avLst/>
            </a:prstGeom>
            <a:noFill/>
          </p:spPr>
          <p:txBody>
            <a:bodyPr wrap="none" rtlCol="0">
              <a:spAutoFit/>
            </a:bodyPr>
            <a:lstStyle/>
            <a:p>
              <a:r>
                <a:rPr lang="en-US" sz="1400" dirty="0">
                  <a:ln>
                    <a:solidFill>
                      <a:schemeClr val="tx1"/>
                    </a:solidFill>
                  </a:ln>
                </a:rPr>
                <a:t>PARA</a:t>
              </a:r>
            </a:p>
          </p:txBody>
        </p:sp>
      </p:grpSp>
      <p:grpSp>
        <p:nvGrpSpPr>
          <p:cNvPr id="69" name="Group 68">
            <a:extLst>
              <a:ext uri="{FF2B5EF4-FFF2-40B4-BE49-F238E27FC236}">
                <a16:creationId xmlns:a16="http://schemas.microsoft.com/office/drawing/2014/main" id="{0D003032-767D-1C4C-99DE-C8EDFB799017}"/>
              </a:ext>
            </a:extLst>
          </p:cNvPr>
          <p:cNvGrpSpPr/>
          <p:nvPr/>
        </p:nvGrpSpPr>
        <p:grpSpPr>
          <a:xfrm>
            <a:off x="5008422" y="2034767"/>
            <a:ext cx="2864649" cy="2467033"/>
            <a:chOff x="5008422" y="2034767"/>
            <a:chExt cx="2864649" cy="2467033"/>
          </a:xfrm>
        </p:grpSpPr>
        <p:sp>
          <p:nvSpPr>
            <p:cNvPr id="63" name="TextBox 62">
              <a:extLst>
                <a:ext uri="{FF2B5EF4-FFF2-40B4-BE49-F238E27FC236}">
                  <a16:creationId xmlns:a16="http://schemas.microsoft.com/office/drawing/2014/main" id="{98D1E22E-1F5F-8C43-81E5-8A9F71CEB4F3}"/>
                </a:ext>
              </a:extLst>
            </p:cNvPr>
            <p:cNvSpPr txBox="1"/>
            <p:nvPr/>
          </p:nvSpPr>
          <p:spPr>
            <a:xfrm>
              <a:off x="5008422" y="2034767"/>
              <a:ext cx="1069524" cy="307777"/>
            </a:xfrm>
            <a:prstGeom prst="rect">
              <a:avLst/>
            </a:prstGeom>
            <a:noFill/>
          </p:spPr>
          <p:txBody>
            <a:bodyPr wrap="none" rtlCol="0">
              <a:spAutoFit/>
            </a:bodyPr>
            <a:lstStyle/>
            <a:p>
              <a:r>
                <a:rPr lang="en-US" sz="1400" dirty="0" err="1">
                  <a:ln>
                    <a:solidFill>
                      <a:srgbClr val="555455"/>
                    </a:solidFill>
                  </a:ln>
                  <a:solidFill>
                    <a:srgbClr val="555455"/>
                  </a:solidFill>
                </a:rPr>
                <a:t>TWiCe</a:t>
              </a:r>
              <a:r>
                <a:rPr lang="en-US" sz="1400" dirty="0">
                  <a:ln>
                    <a:solidFill>
                      <a:srgbClr val="555455"/>
                    </a:solidFill>
                  </a:ln>
                  <a:solidFill>
                    <a:srgbClr val="555455"/>
                  </a:solidFill>
                </a:rPr>
                <a:t>-ideal</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3547" y="4194023"/>
              <a:ext cx="1069524" cy="307777"/>
            </a:xfrm>
            <a:prstGeom prst="rect">
              <a:avLst/>
            </a:prstGeom>
            <a:noFill/>
          </p:spPr>
          <p:txBody>
            <a:bodyPr wrap="none" rtlCol="0">
              <a:spAutoFit/>
            </a:bodyPr>
            <a:lstStyle/>
            <a:p>
              <a:r>
                <a:rPr lang="en-US" sz="1400" dirty="0" err="1">
                  <a:ln>
                    <a:solidFill>
                      <a:srgbClr val="555455"/>
                    </a:solidFill>
                  </a:ln>
                  <a:solidFill>
                    <a:srgbClr val="555455"/>
                  </a:solidFill>
                </a:rPr>
                <a:t>TWiCe</a:t>
              </a:r>
              <a:r>
                <a:rPr lang="en-US" sz="1400" dirty="0">
                  <a:ln>
                    <a:solidFill>
                      <a:srgbClr val="555455"/>
                    </a:solidFill>
                  </a:ln>
                  <a:solidFill>
                    <a:srgbClr val="555455"/>
                  </a:solidFill>
                </a:rPr>
                <a:t>-ideal</a:t>
              </a:r>
            </a:p>
          </p:txBody>
        </p:sp>
      </p:grpSp>
      <p:grpSp>
        <p:nvGrpSpPr>
          <p:cNvPr id="70" name="Group 69">
            <a:extLst>
              <a:ext uri="{FF2B5EF4-FFF2-40B4-BE49-F238E27FC236}">
                <a16:creationId xmlns:a16="http://schemas.microsoft.com/office/drawing/2014/main" id="{4ECF360F-D6E2-3540-9794-A49BBF07424A}"/>
              </a:ext>
            </a:extLst>
          </p:cNvPr>
          <p:cNvGrpSpPr/>
          <p:nvPr/>
        </p:nvGrpSpPr>
        <p:grpSpPr>
          <a:xfrm>
            <a:off x="7368064" y="1880878"/>
            <a:ext cx="1196038" cy="2109417"/>
            <a:chOff x="7368064" y="1880878"/>
            <a:chExt cx="1196038" cy="2109417"/>
          </a:xfrm>
        </p:grpSpPr>
        <p:sp>
          <p:nvSpPr>
            <p:cNvPr id="62" name="TextBox 61">
              <a:extLst>
                <a:ext uri="{FF2B5EF4-FFF2-40B4-BE49-F238E27FC236}">
                  <a16:creationId xmlns:a16="http://schemas.microsoft.com/office/drawing/2014/main" id="{A3EE260E-9730-EA48-86B4-9A8D6E4870CC}"/>
                </a:ext>
              </a:extLst>
            </p:cNvPr>
            <p:cNvSpPr txBox="1"/>
            <p:nvPr/>
          </p:nvSpPr>
          <p:spPr>
            <a:xfrm>
              <a:off x="7368064" y="1880878"/>
              <a:ext cx="542136" cy="307777"/>
            </a:xfrm>
            <a:prstGeom prst="rect">
              <a:avLst/>
            </a:prstGeom>
            <a:noFill/>
          </p:spPr>
          <p:txBody>
            <a:bodyPr wrap="none" rtlCol="0">
              <a:spAutoFit/>
            </a:bodyPr>
            <a:lstStyle/>
            <a:p>
              <a:r>
                <a:rPr lang="en-US" sz="1400" dirty="0">
                  <a:ln>
                    <a:solidFill>
                      <a:srgbClr val="66A105"/>
                    </a:solidFill>
                  </a:ln>
                  <a:solidFill>
                    <a:srgbClr val="66A105"/>
                  </a:solidFill>
                </a:rPr>
                <a:t>Ideal</a:t>
              </a:r>
              <a:endParaRPr lang="en-US" dirty="0">
                <a:ln>
                  <a:solidFill>
                    <a:srgbClr val="66A105"/>
                  </a:solidFill>
                </a:ln>
                <a:solidFill>
                  <a:srgbClr val="66A105"/>
                </a:solidFill>
              </a:endParaRPr>
            </a:p>
          </p:txBody>
        </p:sp>
        <p:sp>
          <p:nvSpPr>
            <p:cNvPr id="67" name="TextBox 66">
              <a:extLst>
                <a:ext uri="{FF2B5EF4-FFF2-40B4-BE49-F238E27FC236}">
                  <a16:creationId xmlns:a16="http://schemas.microsoft.com/office/drawing/2014/main" id="{C064FC3A-3D6A-464B-93A9-82BEEC8D5DB1}"/>
                </a:ext>
              </a:extLst>
            </p:cNvPr>
            <p:cNvSpPr txBox="1"/>
            <p:nvPr/>
          </p:nvSpPr>
          <p:spPr>
            <a:xfrm>
              <a:off x="8021966" y="3682518"/>
              <a:ext cx="542136" cy="307777"/>
            </a:xfrm>
            <a:prstGeom prst="rect">
              <a:avLst/>
            </a:prstGeom>
            <a:noFill/>
          </p:spPr>
          <p:txBody>
            <a:bodyPr wrap="none" rtlCol="0">
              <a:spAutoFit/>
            </a:bodyPr>
            <a:lstStyle/>
            <a:p>
              <a:r>
                <a:rPr lang="en-US" sz="1400" dirty="0">
                  <a:ln>
                    <a:solidFill>
                      <a:srgbClr val="66A105"/>
                    </a:solidFill>
                  </a:ln>
                  <a:solidFill>
                    <a:srgbClr val="66A105"/>
                  </a:solidFill>
                </a:rPr>
                <a:t>Ideal</a:t>
              </a:r>
              <a:endParaRPr lang="en-US" dirty="0">
                <a:ln>
                  <a:solidFill>
                    <a:srgbClr val="66A105"/>
                  </a:solidFill>
                </a:ln>
                <a:solidFill>
                  <a:srgbClr val="66A105"/>
                </a:solidFill>
              </a:endParaRPr>
            </a:p>
          </p:txBody>
        </p:sp>
      </p:grpSp>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Tree>
    <p:extLst>
      <p:ext uri="{BB962C8B-B14F-4D97-AF65-F5344CB8AC3E}">
        <p14:creationId xmlns:p14="http://schemas.microsoft.com/office/powerpoint/2010/main" val="3085965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par>
                                <p:cTn id="11" presetID="1" presetClass="exit" presetSubtype="0" fill="hold" grpId="0" nodeType="withEffect">
                                  <p:stCondLst>
                                    <p:cond delay="0"/>
                                  </p:stCondLst>
                                  <p:childTnLst>
                                    <p:set>
                                      <p:cBhvr>
                                        <p:cTn id="12" dur="1" fill="hold">
                                          <p:stCondLst>
                                            <p:cond delay="0"/>
                                          </p:stCondLst>
                                        </p:cTn>
                                        <p:tgtEl>
                                          <p:spTgt spid="7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22" presetClass="entr" presetSubtype="8"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par>
                                <p:cTn id="21" presetID="1" presetClass="entr" presetSubtype="0" fill="hold"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par>
                                <p:cTn id="23" presetID="1" presetClass="exit" presetSubtype="0" fill="hold" grpId="0" nodeType="withEffect">
                                  <p:stCondLst>
                                    <p:cond delay="0"/>
                                  </p:stCondLst>
                                  <p:childTnLst>
                                    <p:set>
                                      <p:cBhvr>
                                        <p:cTn id="24" dur="1" fill="hold">
                                          <p:stCondLst>
                                            <p:cond delay="0"/>
                                          </p:stCondLst>
                                        </p:cTn>
                                        <p:tgtEl>
                                          <p:spTgt spid="73"/>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par>
                                <p:cTn id="30" presetID="22" presetClass="entr" presetSubtype="8"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par>
                                <p:cTn id="33" presetID="1" presetClass="exit" presetSubtype="0" fill="hold" grpId="0" nodeType="withEffect">
                                  <p:stCondLst>
                                    <p:cond delay="0"/>
                                  </p:stCondLst>
                                  <p:childTnLst>
                                    <p:set>
                                      <p:cBhvr>
                                        <p:cTn id="34" dur="1" fill="hold">
                                          <p:stCondLst>
                                            <p:cond delay="0"/>
                                          </p:stCondLst>
                                        </p:cTn>
                                        <p:tgtEl>
                                          <p:spTgt spid="7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par>
                                <p:cTn id="40" presetID="1" presetClass="exit" presetSubtype="0" fill="hold" grpId="0" nodeType="withEffect">
                                  <p:stCondLst>
                                    <p:cond delay="0"/>
                                  </p:stCondLst>
                                  <p:childTnLst>
                                    <p:set>
                                      <p:cBhvr>
                                        <p:cTn id="41" dur="1" fill="hold">
                                          <p:stCondLst>
                                            <p:cond delay="0"/>
                                          </p:stCondLst>
                                        </p:cTn>
                                        <p:tgtEl>
                                          <p:spTgt spid="75"/>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500"/>
                                        <p:tgtEl>
                                          <p:spTgt spid="21"/>
                                        </p:tgtEl>
                                      </p:cBhvr>
                                    </p:animEffect>
                                  </p:childTnLst>
                                </p:cTn>
                              </p:par>
                              <p:par>
                                <p:cTn id="47" presetID="22" presetClass="entr" presetSubtype="8"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left)">
                                      <p:cBhvr>
                                        <p:cTn id="49" dur="500"/>
                                        <p:tgtEl>
                                          <p:spTgt spid="15"/>
                                        </p:tgtEl>
                                      </p:cBhvr>
                                    </p:animEffect>
                                  </p:childTnLst>
                                </p:cTn>
                              </p:par>
                              <p:par>
                                <p:cTn id="50" presetID="1" presetClass="entr" presetSubtype="0" fill="hold" nodeType="withEffect">
                                  <p:stCondLst>
                                    <p:cond delay="0"/>
                                  </p:stCondLst>
                                  <p:childTnLst>
                                    <p:set>
                                      <p:cBhvr>
                                        <p:cTn id="51" dur="1" fill="hold">
                                          <p:stCondLst>
                                            <p:cond delay="0"/>
                                          </p:stCondLst>
                                        </p:cTn>
                                        <p:tgtEl>
                                          <p:spTgt spid="69"/>
                                        </p:tgtEl>
                                        <p:attrNameLst>
                                          <p:attrName>style.visibility</p:attrName>
                                        </p:attrNameLst>
                                      </p:cBhvr>
                                      <p:to>
                                        <p:strVal val="visible"/>
                                      </p:to>
                                    </p:set>
                                  </p:childTnLst>
                                </p:cTn>
                              </p:par>
                              <p:par>
                                <p:cTn id="52" presetID="1" presetClass="exit" presetSubtype="0" fill="hold" grpId="0" nodeType="withEffect">
                                  <p:stCondLst>
                                    <p:cond delay="0"/>
                                  </p:stCondLst>
                                  <p:childTnLst>
                                    <p:set>
                                      <p:cBhvr>
                                        <p:cTn id="53" dur="1" fill="hold">
                                          <p:stCondLst>
                                            <p:cond delay="0"/>
                                          </p:stCondLst>
                                        </p:cTn>
                                        <p:tgtEl>
                                          <p:spTgt spid="76"/>
                                        </p:tgtEl>
                                        <p:attrNameLst>
                                          <p:attrName>style.visibility</p:attrName>
                                        </p:attrNameLst>
                                      </p:cBhvr>
                                      <p:to>
                                        <p:strVal val="hidden"/>
                                      </p:to>
                                    </p:set>
                                  </p:childTnLst>
                                </p:cTn>
                              </p:par>
                              <p:par>
                                <p:cTn id="54" presetID="1" presetClass="exit" presetSubtype="0" fill="hold" grpId="0" nodeType="withEffect">
                                  <p:stCondLst>
                                    <p:cond delay="0"/>
                                  </p:stCondLst>
                                  <p:childTnLst>
                                    <p:set>
                                      <p:cBhvr>
                                        <p:cTn id="55" dur="1" fill="hold">
                                          <p:stCondLst>
                                            <p:cond delay="0"/>
                                          </p:stCondLst>
                                        </p:cTn>
                                        <p:tgtEl>
                                          <p:spTgt spid="77"/>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par>
                                <p:cTn id="61" presetID="22" presetClass="entr" presetSubtype="8"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par>
                                <p:cTn id="64" presetID="1" presetClass="entr" presetSubtype="0" fill="hold" nodeType="withEffect">
                                  <p:stCondLst>
                                    <p:cond delay="0"/>
                                  </p:stCondLst>
                                  <p:childTnLst>
                                    <p:set>
                                      <p:cBhvr>
                                        <p:cTn id="65" dur="1" fill="hold">
                                          <p:stCondLst>
                                            <p:cond delay="0"/>
                                          </p:stCondLst>
                                        </p:cTn>
                                        <p:tgtEl>
                                          <p:spTgt spid="70"/>
                                        </p:tgtEl>
                                        <p:attrNameLst>
                                          <p:attrName>style.visibility</p:attrName>
                                        </p:attrNameLst>
                                      </p:cBhvr>
                                      <p:to>
                                        <p:strVal val="visible"/>
                                      </p:to>
                                    </p:set>
                                  </p:childTnLst>
                                </p:cTn>
                              </p:par>
                              <p:par>
                                <p:cTn id="66" presetID="1" presetClass="exit" presetSubtype="0" fill="hold" grpId="0" nodeType="withEffect">
                                  <p:stCondLst>
                                    <p:cond delay="0"/>
                                  </p:stCondLst>
                                  <p:childTnLst>
                                    <p:set>
                                      <p:cBhvr>
                                        <p:cTn id="67" dur="1" fill="hold">
                                          <p:stCondLst>
                                            <p:cond delay="0"/>
                                          </p:stCondLst>
                                        </p:cTn>
                                        <p:tgtEl>
                                          <p:spTgt spid="78"/>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76" grpId="0" animBg="1"/>
      <p:bldP spid="77" grpId="0" animBg="1"/>
      <p:bldP spid="7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5D685CA-F704-4341-9C4A-C5CE1567C5EC}"/>
              </a:ext>
            </a:extLst>
          </p:cNvPr>
          <p:cNvPicPr>
            <a:picLocks noChangeAspect="1"/>
          </p:cNvPicPr>
          <p:nvPr/>
        </p:nvPicPr>
        <p:blipFill rotWithShape="1">
          <a:blip r:embed="rId3"/>
          <a:srcRect l="12303" t="8939" r="9639" b="19407"/>
          <a:stretch/>
        </p:blipFill>
        <p:spPr>
          <a:xfrm>
            <a:off x="1440070" y="1151443"/>
            <a:ext cx="7137584" cy="2184034"/>
          </a:xfrm>
          <a:prstGeom prst="rect">
            <a:avLst/>
          </a:prstGeom>
        </p:spPr>
      </p:pic>
      <p:pic>
        <p:nvPicPr>
          <p:cNvPr id="3" name="Picture 2">
            <a:extLst>
              <a:ext uri="{FF2B5EF4-FFF2-40B4-BE49-F238E27FC236}">
                <a16:creationId xmlns:a16="http://schemas.microsoft.com/office/drawing/2014/main" id="{FE9DF52A-2392-FA46-BF62-EF03E5BC9EC9}"/>
              </a:ext>
            </a:extLst>
          </p:cNvPr>
          <p:cNvPicPr>
            <a:picLocks noChangeAspect="1"/>
          </p:cNvPicPr>
          <p:nvPr/>
        </p:nvPicPr>
        <p:blipFill rotWithShape="1">
          <a:blip r:embed="rId4"/>
          <a:srcRect l="12159" t="9155" r="9784" b="19191"/>
          <a:stretch/>
        </p:blipFill>
        <p:spPr>
          <a:xfrm>
            <a:off x="1420114" y="1160433"/>
            <a:ext cx="7137583" cy="2184034"/>
          </a:xfrm>
          <a:prstGeom prst="rect">
            <a:avLst/>
          </a:prstGeom>
        </p:spPr>
      </p:pic>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5"/>
          <a:srcRect l="12390" t="9371" r="9553" b="18975"/>
          <a:stretch/>
        </p:blipFill>
        <p:spPr>
          <a:xfrm>
            <a:off x="1436257" y="362450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6"/>
          <a:srcRect l="12257" t="9418" r="9295" b="18927"/>
          <a:stretch/>
        </p:blipFill>
        <p:spPr>
          <a:xfrm>
            <a:off x="1419023" y="3624504"/>
            <a:ext cx="7173209" cy="2184034"/>
          </a:xfrm>
          <a:prstGeom prst="rect">
            <a:avLst/>
          </a:prstGeom>
        </p:spPr>
      </p:pic>
      <p:sp>
        <p:nvSpPr>
          <p:cNvPr id="2" name="Title 1"/>
          <p:cNvSpPr>
            <a:spLocks noGrp="1"/>
          </p:cNvSpPr>
          <p:nvPr>
            <p:ph type="title"/>
          </p:nvPr>
        </p:nvSpPr>
        <p:spPr/>
        <p:txBody>
          <a:bodyPr/>
          <a:lstStyle/>
          <a:p>
            <a:r>
              <a:rPr lang="en-US" sz="4000" b="1" dirty="0"/>
              <a:t>Mitigation Mechanism Evaluation</a:t>
            </a:r>
          </a:p>
        </p:txBody>
      </p:sp>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7">
            <a:extLst>
              <a:ext uri="{28A0092B-C50C-407E-A947-70E740481C1C}">
                <a14:useLocalDpi xmlns:a14="http://schemas.microsoft.com/office/drawing/2010/main" val="0"/>
              </a:ext>
            </a:extLst>
          </a:blip>
          <a:srcRect t="32116" r="90291"/>
          <a:stretch/>
        </p:blipFill>
        <p:spPr>
          <a:xfrm>
            <a:off x="569656" y="813916"/>
            <a:ext cx="812637" cy="5505790"/>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045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2911"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0615"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7894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171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162"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1866"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20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4643472" y="6013452"/>
            <a:ext cx="683200"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endParaRPr lang="en-US" sz="1600" i="1" baseline="-25000" dirty="0">
              <a:latin typeface="Cambria" panose="02040503050406030204" pitchFamily="18" charset="0"/>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8"/>
          <a:stretch>
            <a:fillRect/>
          </a:stretch>
        </p:blipFill>
        <p:spPr>
          <a:xfrm>
            <a:off x="1402288" y="900754"/>
            <a:ext cx="7173209" cy="276711"/>
          </a:xfrm>
          <a:prstGeom prst="rect">
            <a:avLst/>
          </a:prstGeom>
        </p:spPr>
      </p:pic>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grpSp>
        <p:nvGrpSpPr>
          <p:cNvPr id="81" name="Group 80">
            <a:extLst>
              <a:ext uri="{FF2B5EF4-FFF2-40B4-BE49-F238E27FC236}">
                <a16:creationId xmlns:a16="http://schemas.microsoft.com/office/drawing/2014/main" id="{3665F46E-9685-3A43-B614-4FD63F8D8595}"/>
              </a:ext>
            </a:extLst>
          </p:cNvPr>
          <p:cNvGrpSpPr/>
          <p:nvPr/>
        </p:nvGrpSpPr>
        <p:grpSpPr>
          <a:xfrm>
            <a:off x="3047419" y="1187118"/>
            <a:ext cx="5218995" cy="4596019"/>
            <a:chOff x="3047419" y="1187118"/>
            <a:chExt cx="5218995" cy="4596019"/>
          </a:xfrm>
        </p:grpSpPr>
        <p:grpSp>
          <p:nvGrpSpPr>
            <p:cNvPr id="41" name="Group 40">
              <a:extLst>
                <a:ext uri="{FF2B5EF4-FFF2-40B4-BE49-F238E27FC236}">
                  <a16:creationId xmlns:a16="http://schemas.microsoft.com/office/drawing/2014/main" id="{3AB08AA7-1578-F64E-A886-F1D2E255DC0F}"/>
                </a:ext>
              </a:extLst>
            </p:cNvPr>
            <p:cNvGrpSpPr/>
            <p:nvPr/>
          </p:nvGrpSpPr>
          <p:grpSpPr>
            <a:xfrm>
              <a:off x="3047419" y="1187118"/>
              <a:ext cx="5218990" cy="4596019"/>
              <a:chOff x="3047419" y="1187118"/>
              <a:chExt cx="5218990" cy="4596019"/>
            </a:xfrm>
          </p:grpSpPr>
          <p:sp>
            <p:nvSpPr>
              <p:cNvPr id="33" name="TextBox 32">
                <a:extLst>
                  <a:ext uri="{FF2B5EF4-FFF2-40B4-BE49-F238E27FC236}">
                    <a16:creationId xmlns:a16="http://schemas.microsoft.com/office/drawing/2014/main" id="{1F543396-555B-5943-9AF0-34D965438ADE}"/>
                  </a:ext>
                </a:extLst>
              </p:cNvPr>
              <p:cNvSpPr txBox="1"/>
              <p:nvPr/>
            </p:nvSpPr>
            <p:spPr>
              <a:xfrm>
                <a:off x="3430858" y="4326148"/>
                <a:ext cx="4835551" cy="783193"/>
              </a:xfrm>
              <a:prstGeom prst="roundRect">
                <a:avLst/>
              </a:prstGeom>
              <a:solidFill>
                <a:schemeClr val="accent6">
                  <a:lumMod val="40000"/>
                  <a:lumOff val="60000"/>
                </a:schemeClr>
              </a:solidFill>
              <a:ln>
                <a:solidFill>
                  <a:schemeClr val="tx1"/>
                </a:solidFill>
              </a:ln>
            </p:spPr>
            <p:txBody>
              <a:bodyPr wrap="square" rtlCol="0">
                <a:spAutoFit/>
              </a:bodyPr>
              <a:lstStyle/>
              <a:p>
                <a:pPr algn="ctr"/>
                <a:r>
                  <a:rPr lang="en-US" sz="2000" b="1" dirty="0"/>
                  <a:t>Does not scale for </a:t>
                </a:r>
                <a:r>
                  <a:rPr lang="en-US" sz="2000" b="1" dirty="0" err="1"/>
                  <a:t>HC</a:t>
                </a:r>
                <a:r>
                  <a:rPr lang="en-US" sz="2000" b="1" baseline="-25000" dirty="0" err="1"/>
                  <a:t>first</a:t>
                </a:r>
                <a:r>
                  <a:rPr lang="en-US" sz="2000" b="1" dirty="0"/>
                  <a:t> values &lt; 32k </a:t>
                </a:r>
              </a:p>
              <a:p>
                <a:pPr algn="ctr"/>
                <a:r>
                  <a:rPr lang="en-US" sz="2000" b="1" dirty="0"/>
                  <a:t>due to significantly high refresh rates </a:t>
                </a:r>
              </a:p>
            </p:txBody>
          </p:sp>
          <p:cxnSp>
            <p:nvCxnSpPr>
              <p:cNvPr id="39" name="Straight Connector 38">
                <a:extLst>
                  <a:ext uri="{FF2B5EF4-FFF2-40B4-BE49-F238E27FC236}">
                    <a16:creationId xmlns:a16="http://schemas.microsoft.com/office/drawing/2014/main" id="{6340932D-BA4B-1046-AA29-6B29CFBBC311}"/>
                  </a:ext>
                </a:extLst>
              </p:cNvPr>
              <p:cNvCxnSpPr>
                <a:cxnSpLocks/>
              </p:cNvCxnSpPr>
              <p:nvPr/>
            </p:nvCxnSpPr>
            <p:spPr>
              <a:xfrm flipV="1">
                <a:off x="3051943" y="1187118"/>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6766A86-830B-9548-8CBA-186C3ED2573C}"/>
                  </a:ext>
                </a:extLst>
              </p:cNvPr>
              <p:cNvCxnSpPr>
                <a:cxnSpLocks/>
              </p:cNvCxnSpPr>
              <p:nvPr/>
            </p:nvCxnSpPr>
            <p:spPr>
              <a:xfrm flipV="1">
                <a:off x="3047419" y="3655523"/>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0" name="Rounded Rectangle 79">
              <a:extLst>
                <a:ext uri="{FF2B5EF4-FFF2-40B4-BE49-F238E27FC236}">
                  <a16:creationId xmlns:a16="http://schemas.microsoft.com/office/drawing/2014/main" id="{D2733BDC-A268-B949-A088-65245543C25F}"/>
                </a:ext>
              </a:extLst>
            </p:cNvPr>
            <p:cNvSpPr/>
            <p:nvPr/>
          </p:nvSpPr>
          <p:spPr>
            <a:xfrm>
              <a:off x="3430859" y="2052159"/>
              <a:ext cx="4835555" cy="408623"/>
            </a:xfrm>
            <a:prstGeom prst="roundRect">
              <a:avLst/>
            </a:prstGeom>
            <a:solidFill>
              <a:schemeClr val="accent6">
                <a:lumMod val="40000"/>
                <a:lumOff val="60000"/>
              </a:schemeClr>
            </a:solidFill>
            <a:ln>
              <a:solidFill>
                <a:schemeClr val="tx1"/>
              </a:solidFill>
            </a:ln>
          </p:spPr>
          <p:txBody>
            <a:bodyPr wrap="none">
              <a:spAutoFit/>
            </a:bodyPr>
            <a:lstStyle/>
            <a:p>
              <a:pPr algn="ctr"/>
              <a:r>
                <a:rPr lang="en-US" b="1" dirty="0"/>
                <a:t>Substantial overhead even at high </a:t>
              </a:r>
              <a:r>
                <a:rPr lang="en-US" b="1" dirty="0" err="1"/>
                <a:t>HC</a:t>
              </a:r>
              <a:r>
                <a:rPr lang="en-US" b="1" baseline="-25000" dirty="0" err="1"/>
                <a:t>first</a:t>
              </a:r>
              <a:r>
                <a:rPr lang="en-US" b="1" dirty="0"/>
                <a:t> values </a:t>
              </a:r>
              <a:endParaRPr lang="en-US" dirty="0"/>
            </a:p>
          </p:txBody>
        </p:sp>
      </p:grpSp>
      <p:grpSp>
        <p:nvGrpSpPr>
          <p:cNvPr id="84" name="Group 83">
            <a:extLst>
              <a:ext uri="{FF2B5EF4-FFF2-40B4-BE49-F238E27FC236}">
                <a16:creationId xmlns:a16="http://schemas.microsoft.com/office/drawing/2014/main" id="{BD014112-3C4A-D349-B6D8-3217F8773231}"/>
              </a:ext>
            </a:extLst>
          </p:cNvPr>
          <p:cNvGrpSpPr/>
          <p:nvPr/>
        </p:nvGrpSpPr>
        <p:grpSpPr>
          <a:xfrm>
            <a:off x="1551104" y="2513283"/>
            <a:ext cx="1266287" cy="2596058"/>
            <a:chOff x="1551104" y="2513283"/>
            <a:chExt cx="1266287" cy="2596058"/>
          </a:xfrm>
        </p:grpSpPr>
        <p:sp>
          <p:nvSpPr>
            <p:cNvPr id="82" name="TextBox 81">
              <a:extLst>
                <a:ext uri="{FF2B5EF4-FFF2-40B4-BE49-F238E27FC236}">
                  <a16:creationId xmlns:a16="http://schemas.microsoft.com/office/drawing/2014/main" id="{354274F1-5790-594D-8C9D-C20E1660809F}"/>
                </a:ext>
              </a:extLst>
            </p:cNvPr>
            <p:cNvSpPr txBox="1"/>
            <p:nvPr/>
          </p:nvSpPr>
          <p:spPr>
            <a:xfrm>
              <a:off x="1551104" y="2513283"/>
              <a:ext cx="1246960" cy="523220"/>
            </a:xfrm>
            <a:prstGeom prst="rect">
              <a:avLst/>
            </a:prstGeom>
            <a:noFill/>
          </p:spPr>
          <p:txBody>
            <a:bodyPr wrap="square" rtlCol="0">
              <a:spAutoFit/>
            </a:bodyPr>
            <a:lstStyle/>
            <a:p>
              <a:r>
                <a:rPr lang="en-US" sz="1400" dirty="0">
                  <a:ln>
                    <a:solidFill>
                      <a:schemeClr val="tx1"/>
                    </a:solidFill>
                  </a:ln>
                </a:rPr>
                <a:t>Increased Refresh Rate</a:t>
              </a:r>
            </a:p>
          </p:txBody>
        </p:sp>
        <p:sp>
          <p:nvSpPr>
            <p:cNvPr id="83" name="TextBox 82">
              <a:extLst>
                <a:ext uri="{FF2B5EF4-FFF2-40B4-BE49-F238E27FC236}">
                  <a16:creationId xmlns:a16="http://schemas.microsoft.com/office/drawing/2014/main" id="{545CCF02-5EEA-4840-B097-EC1858BB88C4}"/>
                </a:ext>
              </a:extLst>
            </p:cNvPr>
            <p:cNvSpPr txBox="1"/>
            <p:nvPr/>
          </p:nvSpPr>
          <p:spPr>
            <a:xfrm>
              <a:off x="1570431" y="4586121"/>
              <a:ext cx="1246960" cy="523220"/>
            </a:xfrm>
            <a:prstGeom prst="rect">
              <a:avLst/>
            </a:prstGeom>
            <a:noFill/>
          </p:spPr>
          <p:txBody>
            <a:bodyPr wrap="square" rtlCol="0">
              <a:spAutoFit/>
            </a:bodyPr>
            <a:lstStyle/>
            <a:p>
              <a:r>
                <a:rPr lang="en-US" sz="1400" dirty="0">
                  <a:ln>
                    <a:solidFill>
                      <a:schemeClr val="tx1"/>
                    </a:solidFill>
                  </a:ln>
                </a:rPr>
                <a:t>Increased Refresh Rate</a:t>
              </a:r>
            </a:p>
          </p:txBody>
        </p:sp>
      </p:grpSp>
    </p:spTree>
    <p:extLst>
      <p:ext uri="{BB962C8B-B14F-4D97-AF65-F5344CB8AC3E}">
        <p14:creationId xmlns:p14="http://schemas.microsoft.com/office/powerpoint/2010/main" val="262761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2000"/>
                                        <p:tgtEl>
                                          <p:spTgt spid="11"/>
                                        </p:tgtEl>
                                      </p:cBhvr>
                                    </p:animEffect>
                                  </p:childTnLst>
                                </p:cTn>
                              </p:par>
                              <p:par>
                                <p:cTn id="11" presetID="1" presetClass="exit" presetSubtype="0" fill="hold" grpId="0" nodeType="withEffect">
                                  <p:stCondLst>
                                    <p:cond delay="0"/>
                                  </p:stCondLst>
                                  <p:childTnLst>
                                    <p:set>
                                      <p:cBhvr>
                                        <p:cTn id="12" dur="1" fill="hold">
                                          <p:stCondLst>
                                            <p:cond delay="0"/>
                                          </p:stCondLst>
                                        </p:cTn>
                                        <p:tgtEl>
                                          <p:spTgt spid="72"/>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5D685CA-F704-4341-9C4A-C5CE1567C5EC}"/>
              </a:ext>
            </a:extLst>
          </p:cNvPr>
          <p:cNvPicPr>
            <a:picLocks noChangeAspect="1"/>
          </p:cNvPicPr>
          <p:nvPr/>
        </p:nvPicPr>
        <p:blipFill rotWithShape="1">
          <a:blip r:embed="rId3"/>
          <a:srcRect l="12303" t="8939" r="9639" b="19407"/>
          <a:stretch/>
        </p:blipFill>
        <p:spPr>
          <a:xfrm>
            <a:off x="1440070" y="1151443"/>
            <a:ext cx="7137584" cy="2184034"/>
          </a:xfrm>
          <a:prstGeom prst="rect">
            <a:avLst/>
          </a:prstGeom>
        </p:spPr>
      </p:pic>
      <p:pic>
        <p:nvPicPr>
          <p:cNvPr id="3" name="Picture 2">
            <a:extLst>
              <a:ext uri="{FF2B5EF4-FFF2-40B4-BE49-F238E27FC236}">
                <a16:creationId xmlns:a16="http://schemas.microsoft.com/office/drawing/2014/main" id="{FE9DF52A-2392-FA46-BF62-EF03E5BC9EC9}"/>
              </a:ext>
            </a:extLst>
          </p:cNvPr>
          <p:cNvPicPr>
            <a:picLocks noChangeAspect="1"/>
          </p:cNvPicPr>
          <p:nvPr/>
        </p:nvPicPr>
        <p:blipFill rotWithShape="1">
          <a:blip r:embed="rId4"/>
          <a:srcRect l="12159" t="9155" r="9784" b="19191"/>
          <a:stretch/>
        </p:blipFill>
        <p:spPr>
          <a:xfrm>
            <a:off x="1420114" y="1160433"/>
            <a:ext cx="7137583" cy="2184034"/>
          </a:xfrm>
          <a:prstGeom prst="rect">
            <a:avLst/>
          </a:prstGeom>
        </p:spPr>
      </p:pic>
      <p:pic>
        <p:nvPicPr>
          <p:cNvPr id="4" name="Picture 3">
            <a:extLst>
              <a:ext uri="{FF2B5EF4-FFF2-40B4-BE49-F238E27FC236}">
                <a16:creationId xmlns:a16="http://schemas.microsoft.com/office/drawing/2014/main" id="{E13C0BF9-1C40-9A49-9910-F1AAB020DF47}"/>
              </a:ext>
            </a:extLst>
          </p:cNvPr>
          <p:cNvPicPr>
            <a:picLocks noChangeAspect="1"/>
          </p:cNvPicPr>
          <p:nvPr/>
        </p:nvPicPr>
        <p:blipFill rotWithShape="1">
          <a:blip r:embed="rId5"/>
          <a:srcRect l="12158" t="9155" r="9785" b="19191"/>
          <a:stretch/>
        </p:blipFill>
        <p:spPr>
          <a:xfrm>
            <a:off x="1423156" y="1155205"/>
            <a:ext cx="7137583" cy="2184034"/>
          </a:xfrm>
          <a:prstGeom prst="rect">
            <a:avLst/>
          </a:prstGeom>
        </p:spPr>
      </p:pic>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6"/>
          <a:srcRect l="12390" t="9371" r="9553" b="18975"/>
          <a:stretch/>
        </p:blipFill>
        <p:spPr>
          <a:xfrm>
            <a:off x="1436257" y="362450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7"/>
          <a:srcRect l="12257" t="9418" r="9295" b="18927"/>
          <a:stretch/>
        </p:blipFill>
        <p:spPr>
          <a:xfrm>
            <a:off x="1419023" y="362450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8"/>
          <a:srcRect l="12318" t="9379" r="9625" b="18966"/>
          <a:stretch/>
        </p:blipFill>
        <p:spPr>
          <a:xfrm>
            <a:off x="1422804" y="3624503"/>
            <a:ext cx="7137583" cy="218403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9">
            <a:extLst>
              <a:ext uri="{28A0092B-C50C-407E-A947-70E740481C1C}">
                <a14:useLocalDpi xmlns:a14="http://schemas.microsoft.com/office/drawing/2010/main" val="0"/>
              </a:ext>
            </a:extLst>
          </a:blip>
          <a:srcRect t="32116" r="90291"/>
          <a:stretch/>
        </p:blipFill>
        <p:spPr>
          <a:xfrm>
            <a:off x="569656" y="813916"/>
            <a:ext cx="812637" cy="5505790"/>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045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2911"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0615"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7894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171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162"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1866"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20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4643472" y="6013452"/>
            <a:ext cx="683200"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endParaRPr lang="en-US" sz="1600" i="1" baseline="-25000" dirty="0">
              <a:latin typeface="Cambria" panose="02040503050406030204" pitchFamily="18" charset="0"/>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68" name="Group 67">
            <a:extLst>
              <a:ext uri="{FF2B5EF4-FFF2-40B4-BE49-F238E27FC236}">
                <a16:creationId xmlns:a16="http://schemas.microsoft.com/office/drawing/2014/main" id="{B2457EC3-C580-634A-950C-08D6A00B5680}"/>
              </a:ext>
            </a:extLst>
          </p:cNvPr>
          <p:cNvGrpSpPr/>
          <p:nvPr/>
        </p:nvGrpSpPr>
        <p:grpSpPr>
          <a:xfrm>
            <a:off x="6129502" y="2643406"/>
            <a:ext cx="1140714" cy="2589644"/>
            <a:chOff x="6129502" y="2643406"/>
            <a:chExt cx="1140714" cy="2589644"/>
          </a:xfrm>
        </p:grpSpPr>
        <p:sp>
          <p:nvSpPr>
            <p:cNvPr id="64" name="TextBox 63">
              <a:extLst>
                <a:ext uri="{FF2B5EF4-FFF2-40B4-BE49-F238E27FC236}">
                  <a16:creationId xmlns:a16="http://schemas.microsoft.com/office/drawing/2014/main" id="{C6F42BCF-C099-3443-BB28-C3F04B2A0435}"/>
                </a:ext>
              </a:extLst>
            </p:cNvPr>
            <p:cNvSpPr txBox="1"/>
            <p:nvPr/>
          </p:nvSpPr>
          <p:spPr>
            <a:xfrm>
              <a:off x="6129502" y="2643406"/>
              <a:ext cx="570605" cy="307777"/>
            </a:xfrm>
            <a:prstGeom prst="rect">
              <a:avLst/>
            </a:prstGeom>
            <a:noFill/>
          </p:spPr>
          <p:txBody>
            <a:bodyPr wrap="none" rtlCol="0">
              <a:spAutoFit/>
            </a:bodyPr>
            <a:lstStyle/>
            <a:p>
              <a:r>
                <a:rPr lang="en-US" sz="1400" dirty="0">
                  <a:ln>
                    <a:solidFill>
                      <a:schemeClr val="tx1"/>
                    </a:solidFill>
                  </a:ln>
                </a:rPr>
                <a:t>PARA</a:t>
              </a:r>
            </a:p>
          </p:txBody>
        </p:sp>
        <p:sp>
          <p:nvSpPr>
            <p:cNvPr id="65" name="TextBox 64">
              <a:extLst>
                <a:ext uri="{FF2B5EF4-FFF2-40B4-BE49-F238E27FC236}">
                  <a16:creationId xmlns:a16="http://schemas.microsoft.com/office/drawing/2014/main" id="{8160F3B6-9A44-124A-BB93-E69EA1FB8BA2}"/>
                </a:ext>
              </a:extLst>
            </p:cNvPr>
            <p:cNvSpPr txBox="1"/>
            <p:nvPr/>
          </p:nvSpPr>
          <p:spPr>
            <a:xfrm>
              <a:off x="6699611" y="4925273"/>
              <a:ext cx="570605" cy="307777"/>
            </a:xfrm>
            <a:prstGeom prst="rect">
              <a:avLst/>
            </a:prstGeom>
            <a:noFill/>
          </p:spPr>
          <p:txBody>
            <a:bodyPr wrap="none" rtlCol="0">
              <a:spAutoFit/>
            </a:bodyPr>
            <a:lstStyle/>
            <a:p>
              <a:r>
                <a:rPr lang="en-US" sz="1400" dirty="0">
                  <a:ln>
                    <a:solidFill>
                      <a:schemeClr val="tx1"/>
                    </a:solidFill>
                  </a:ln>
                </a:rPr>
                <a:t>PARA</a:t>
              </a:r>
            </a:p>
          </p:txBody>
        </p:sp>
      </p:gr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33" name="Title 1">
            <a:extLst>
              <a:ext uri="{FF2B5EF4-FFF2-40B4-BE49-F238E27FC236}">
                <a16:creationId xmlns:a16="http://schemas.microsoft.com/office/drawing/2014/main" id="{21908DA1-96B0-9A41-BF75-F8A14AF24AC7}"/>
              </a:ext>
            </a:extLst>
          </p:cNvPr>
          <p:cNvSpPr>
            <a:spLocks noGrp="1"/>
          </p:cNvSpPr>
          <p:nvPr>
            <p:ph type="title"/>
          </p:nvPr>
        </p:nvSpPr>
        <p:spPr>
          <a:xfrm>
            <a:off x="75991" y="73723"/>
            <a:ext cx="8987622" cy="740193"/>
          </a:xfrm>
        </p:spPr>
        <p:txBody>
          <a:bodyPr/>
          <a:lstStyle/>
          <a:p>
            <a:r>
              <a:rPr lang="en-US" sz="4000" b="1" dirty="0"/>
              <a:t>Mitigation Mechanism Evaluation</a:t>
            </a:r>
          </a:p>
        </p:txBody>
      </p:sp>
    </p:spTree>
    <p:extLst>
      <p:ext uri="{BB962C8B-B14F-4D97-AF65-F5344CB8AC3E}">
        <p14:creationId xmlns:p14="http://schemas.microsoft.com/office/powerpoint/2010/main" val="130319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1500"/>
                                        <p:tgtEl>
                                          <p:spTgt spid="12"/>
                                        </p:tgtEl>
                                      </p:cBhvr>
                                    </p:animEffect>
                                  </p:childTnLst>
                                </p:cTn>
                              </p:par>
                              <p:par>
                                <p:cTn id="11" presetID="1" presetClass="entr" presetSubtype="0" fill="hold"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7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5D685CA-F704-4341-9C4A-C5CE1567C5EC}"/>
              </a:ext>
            </a:extLst>
          </p:cNvPr>
          <p:cNvPicPr>
            <a:picLocks noChangeAspect="1"/>
          </p:cNvPicPr>
          <p:nvPr/>
        </p:nvPicPr>
        <p:blipFill rotWithShape="1">
          <a:blip r:embed="rId3"/>
          <a:srcRect l="12303" t="8939" r="9639" b="19407"/>
          <a:stretch/>
        </p:blipFill>
        <p:spPr>
          <a:xfrm>
            <a:off x="1440070" y="1151443"/>
            <a:ext cx="7137584" cy="2184034"/>
          </a:xfrm>
          <a:prstGeom prst="rect">
            <a:avLst/>
          </a:prstGeom>
        </p:spPr>
      </p:pic>
      <p:pic>
        <p:nvPicPr>
          <p:cNvPr id="3" name="Picture 2">
            <a:extLst>
              <a:ext uri="{FF2B5EF4-FFF2-40B4-BE49-F238E27FC236}">
                <a16:creationId xmlns:a16="http://schemas.microsoft.com/office/drawing/2014/main" id="{FE9DF52A-2392-FA46-BF62-EF03E5BC9EC9}"/>
              </a:ext>
            </a:extLst>
          </p:cNvPr>
          <p:cNvPicPr>
            <a:picLocks noChangeAspect="1"/>
          </p:cNvPicPr>
          <p:nvPr/>
        </p:nvPicPr>
        <p:blipFill rotWithShape="1">
          <a:blip r:embed="rId4"/>
          <a:srcRect l="12159" t="9155" r="9784" b="19191"/>
          <a:stretch/>
        </p:blipFill>
        <p:spPr>
          <a:xfrm>
            <a:off x="1420114" y="1160433"/>
            <a:ext cx="7137583" cy="2184034"/>
          </a:xfrm>
          <a:prstGeom prst="rect">
            <a:avLst/>
          </a:prstGeom>
        </p:spPr>
      </p:pic>
      <p:pic>
        <p:nvPicPr>
          <p:cNvPr id="4" name="Picture 3">
            <a:extLst>
              <a:ext uri="{FF2B5EF4-FFF2-40B4-BE49-F238E27FC236}">
                <a16:creationId xmlns:a16="http://schemas.microsoft.com/office/drawing/2014/main" id="{E13C0BF9-1C40-9A49-9910-F1AAB020DF47}"/>
              </a:ext>
            </a:extLst>
          </p:cNvPr>
          <p:cNvPicPr>
            <a:picLocks noChangeAspect="1"/>
          </p:cNvPicPr>
          <p:nvPr/>
        </p:nvPicPr>
        <p:blipFill rotWithShape="1">
          <a:blip r:embed="rId5"/>
          <a:srcRect l="12158" t="9155" r="9785" b="19191"/>
          <a:stretch/>
        </p:blipFill>
        <p:spPr>
          <a:xfrm>
            <a:off x="1423156" y="1155205"/>
            <a:ext cx="7137583" cy="2184034"/>
          </a:xfrm>
          <a:prstGeom prst="rect">
            <a:avLst/>
          </a:prstGeom>
        </p:spPr>
      </p:pic>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6"/>
          <a:srcRect l="12390" t="9371" r="9553" b="18975"/>
          <a:stretch/>
        </p:blipFill>
        <p:spPr>
          <a:xfrm>
            <a:off x="1436257" y="362450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7"/>
          <a:srcRect l="12257" t="9418" r="9295" b="18927"/>
          <a:stretch/>
        </p:blipFill>
        <p:spPr>
          <a:xfrm>
            <a:off x="1419023" y="362450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8"/>
          <a:srcRect l="12318" t="9379" r="9625" b="18966"/>
          <a:stretch/>
        </p:blipFill>
        <p:spPr>
          <a:xfrm>
            <a:off x="1429679" y="3624503"/>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9"/>
          <a:srcRect l="12217" t="8859" r="9714" b="19428"/>
          <a:stretch/>
        </p:blipFill>
        <p:spPr>
          <a:xfrm>
            <a:off x="1417321" y="3610580"/>
            <a:ext cx="7138575" cy="218584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10">
            <a:extLst>
              <a:ext uri="{28A0092B-C50C-407E-A947-70E740481C1C}">
                <a14:useLocalDpi xmlns:a14="http://schemas.microsoft.com/office/drawing/2010/main" val="0"/>
              </a:ext>
            </a:extLst>
          </a:blip>
          <a:srcRect t="32116" r="90291"/>
          <a:stretch/>
        </p:blipFill>
        <p:spPr>
          <a:xfrm>
            <a:off x="569656" y="813916"/>
            <a:ext cx="812637" cy="5505790"/>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045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2911"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0615"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7894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171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162"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1866"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20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4643472" y="6013452"/>
            <a:ext cx="683200"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endParaRPr lang="en-US" sz="1600" i="1" baseline="-25000" dirty="0">
              <a:latin typeface="Cambria" panose="02040503050406030204" pitchFamily="18" charset="0"/>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1"/>
          <a:stretch>
            <a:fillRect/>
          </a:stretch>
        </p:blipFill>
        <p:spPr>
          <a:xfrm>
            <a:off x="1402288" y="900754"/>
            <a:ext cx="7173209" cy="276711"/>
          </a:xfrm>
          <a:prstGeom prst="rect">
            <a:avLst/>
          </a:prstGeom>
        </p:spPr>
      </p:pic>
      <p:grpSp>
        <p:nvGrpSpPr>
          <p:cNvPr id="68" name="Group 67">
            <a:extLst>
              <a:ext uri="{FF2B5EF4-FFF2-40B4-BE49-F238E27FC236}">
                <a16:creationId xmlns:a16="http://schemas.microsoft.com/office/drawing/2014/main" id="{B2457EC3-C580-634A-950C-08D6A00B5680}"/>
              </a:ext>
            </a:extLst>
          </p:cNvPr>
          <p:cNvGrpSpPr/>
          <p:nvPr/>
        </p:nvGrpSpPr>
        <p:grpSpPr>
          <a:xfrm>
            <a:off x="6129502" y="2643406"/>
            <a:ext cx="1140714" cy="2589644"/>
            <a:chOff x="6129502" y="2643406"/>
            <a:chExt cx="1140714" cy="2589644"/>
          </a:xfrm>
        </p:grpSpPr>
        <p:sp>
          <p:nvSpPr>
            <p:cNvPr id="64" name="TextBox 63">
              <a:extLst>
                <a:ext uri="{FF2B5EF4-FFF2-40B4-BE49-F238E27FC236}">
                  <a16:creationId xmlns:a16="http://schemas.microsoft.com/office/drawing/2014/main" id="{C6F42BCF-C099-3443-BB28-C3F04B2A0435}"/>
                </a:ext>
              </a:extLst>
            </p:cNvPr>
            <p:cNvSpPr txBox="1"/>
            <p:nvPr/>
          </p:nvSpPr>
          <p:spPr>
            <a:xfrm>
              <a:off x="6129502" y="2643406"/>
              <a:ext cx="570605" cy="307777"/>
            </a:xfrm>
            <a:prstGeom prst="rect">
              <a:avLst/>
            </a:prstGeom>
            <a:noFill/>
          </p:spPr>
          <p:txBody>
            <a:bodyPr wrap="none" rtlCol="0">
              <a:spAutoFit/>
            </a:bodyPr>
            <a:lstStyle/>
            <a:p>
              <a:r>
                <a:rPr lang="en-US" sz="1400" dirty="0">
                  <a:ln>
                    <a:solidFill>
                      <a:schemeClr val="tx1"/>
                    </a:solidFill>
                  </a:ln>
                </a:rPr>
                <a:t>PARA</a:t>
              </a:r>
            </a:p>
          </p:txBody>
        </p:sp>
        <p:sp>
          <p:nvSpPr>
            <p:cNvPr id="65" name="TextBox 64">
              <a:extLst>
                <a:ext uri="{FF2B5EF4-FFF2-40B4-BE49-F238E27FC236}">
                  <a16:creationId xmlns:a16="http://schemas.microsoft.com/office/drawing/2014/main" id="{8160F3B6-9A44-124A-BB93-E69EA1FB8BA2}"/>
                </a:ext>
              </a:extLst>
            </p:cNvPr>
            <p:cNvSpPr txBox="1"/>
            <p:nvPr/>
          </p:nvSpPr>
          <p:spPr>
            <a:xfrm>
              <a:off x="6699611" y="4925273"/>
              <a:ext cx="570605" cy="307777"/>
            </a:xfrm>
            <a:prstGeom prst="rect">
              <a:avLst/>
            </a:prstGeom>
            <a:noFill/>
          </p:spPr>
          <p:txBody>
            <a:bodyPr wrap="none" rtlCol="0">
              <a:spAutoFit/>
            </a:bodyPr>
            <a:lstStyle/>
            <a:p>
              <a:r>
                <a:rPr lang="en-US" sz="1400" dirty="0">
                  <a:ln>
                    <a:solidFill>
                      <a:schemeClr val="tx1"/>
                    </a:solidFill>
                  </a:ln>
                </a:rPr>
                <a:t>PARA</a:t>
              </a:r>
            </a:p>
          </p:txBody>
        </p:sp>
      </p:gr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33" name="Title 1">
            <a:extLst>
              <a:ext uri="{FF2B5EF4-FFF2-40B4-BE49-F238E27FC236}">
                <a16:creationId xmlns:a16="http://schemas.microsoft.com/office/drawing/2014/main" id="{C29AA687-93FA-0746-875C-34DCDC894A74}"/>
              </a:ext>
            </a:extLst>
          </p:cNvPr>
          <p:cNvSpPr>
            <a:spLocks noGrp="1"/>
          </p:cNvSpPr>
          <p:nvPr>
            <p:ph type="title"/>
          </p:nvPr>
        </p:nvSpPr>
        <p:spPr>
          <a:xfrm>
            <a:off x="75991" y="73723"/>
            <a:ext cx="8987622" cy="740193"/>
          </a:xfrm>
        </p:spPr>
        <p:txBody>
          <a:bodyPr/>
          <a:lstStyle/>
          <a:p>
            <a:r>
              <a:rPr lang="en-US" sz="4000" b="1" dirty="0"/>
              <a:t>Mitigation Mechanism Evaluation</a:t>
            </a:r>
          </a:p>
        </p:txBody>
      </p:sp>
      <p:sp>
        <p:nvSpPr>
          <p:cNvPr id="34" name="TextBox 33">
            <a:extLst>
              <a:ext uri="{FF2B5EF4-FFF2-40B4-BE49-F238E27FC236}">
                <a16:creationId xmlns:a16="http://schemas.microsoft.com/office/drawing/2014/main" id="{0B0F32AA-6D93-A64E-9548-2C333552ACB1}"/>
              </a:ext>
            </a:extLst>
          </p:cNvPr>
          <p:cNvSpPr txBox="1"/>
          <p:nvPr/>
        </p:nvSpPr>
        <p:spPr>
          <a:xfrm>
            <a:off x="5596818" y="3667210"/>
            <a:ext cx="676788" cy="307777"/>
          </a:xfrm>
          <a:prstGeom prst="rect">
            <a:avLst/>
          </a:prstGeom>
          <a:noFill/>
        </p:spPr>
        <p:txBody>
          <a:bodyPr wrap="none" rtlCol="0">
            <a:spAutoFit/>
          </a:bodyPr>
          <a:lstStyle/>
          <a:p>
            <a:r>
              <a:rPr lang="en-US" sz="1400" dirty="0" err="1">
                <a:ln>
                  <a:solidFill>
                    <a:schemeClr val="tx1"/>
                  </a:solidFill>
                </a:ln>
              </a:rPr>
              <a:t>ProHIT</a:t>
            </a:r>
            <a:endParaRPr lang="en-US" sz="1400" dirty="0">
              <a:ln>
                <a:solidFill>
                  <a:schemeClr val="tx1"/>
                </a:solidFill>
              </a:ln>
            </a:endParaRPr>
          </a:p>
        </p:txBody>
      </p:sp>
    </p:spTree>
    <p:extLst>
      <p:ext uri="{BB962C8B-B14F-4D97-AF65-F5344CB8AC3E}">
        <p14:creationId xmlns:p14="http://schemas.microsoft.com/office/powerpoint/2010/main" val="304481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5D685CA-F704-4341-9C4A-C5CE1567C5EC}"/>
              </a:ext>
            </a:extLst>
          </p:cNvPr>
          <p:cNvPicPr>
            <a:picLocks noChangeAspect="1"/>
          </p:cNvPicPr>
          <p:nvPr/>
        </p:nvPicPr>
        <p:blipFill rotWithShape="1">
          <a:blip r:embed="rId3"/>
          <a:srcRect l="12303" t="8939" r="9639" b="19407"/>
          <a:stretch/>
        </p:blipFill>
        <p:spPr>
          <a:xfrm>
            <a:off x="1440070" y="1151443"/>
            <a:ext cx="7137584" cy="2184034"/>
          </a:xfrm>
          <a:prstGeom prst="rect">
            <a:avLst/>
          </a:prstGeom>
        </p:spPr>
      </p:pic>
      <p:pic>
        <p:nvPicPr>
          <p:cNvPr id="3" name="Picture 2">
            <a:extLst>
              <a:ext uri="{FF2B5EF4-FFF2-40B4-BE49-F238E27FC236}">
                <a16:creationId xmlns:a16="http://schemas.microsoft.com/office/drawing/2014/main" id="{FE9DF52A-2392-FA46-BF62-EF03E5BC9EC9}"/>
              </a:ext>
            </a:extLst>
          </p:cNvPr>
          <p:cNvPicPr>
            <a:picLocks noChangeAspect="1"/>
          </p:cNvPicPr>
          <p:nvPr/>
        </p:nvPicPr>
        <p:blipFill rotWithShape="1">
          <a:blip r:embed="rId4"/>
          <a:srcRect l="12159" t="9155" r="9784" b="19191"/>
          <a:stretch/>
        </p:blipFill>
        <p:spPr>
          <a:xfrm>
            <a:off x="1420114" y="1160433"/>
            <a:ext cx="7137583" cy="2184034"/>
          </a:xfrm>
          <a:prstGeom prst="rect">
            <a:avLst/>
          </a:prstGeom>
        </p:spPr>
      </p:pic>
      <p:pic>
        <p:nvPicPr>
          <p:cNvPr id="4" name="Picture 3">
            <a:extLst>
              <a:ext uri="{FF2B5EF4-FFF2-40B4-BE49-F238E27FC236}">
                <a16:creationId xmlns:a16="http://schemas.microsoft.com/office/drawing/2014/main" id="{E13C0BF9-1C40-9A49-9910-F1AAB020DF47}"/>
              </a:ext>
            </a:extLst>
          </p:cNvPr>
          <p:cNvPicPr>
            <a:picLocks noChangeAspect="1"/>
          </p:cNvPicPr>
          <p:nvPr/>
        </p:nvPicPr>
        <p:blipFill rotWithShape="1">
          <a:blip r:embed="rId5"/>
          <a:srcRect l="12158" t="9155" r="9785" b="19191"/>
          <a:stretch/>
        </p:blipFill>
        <p:spPr>
          <a:xfrm>
            <a:off x="1416281" y="1162080"/>
            <a:ext cx="7137583" cy="2184034"/>
          </a:xfrm>
          <a:prstGeom prst="rect">
            <a:avLst/>
          </a:prstGeom>
        </p:spPr>
      </p:pic>
      <p:pic>
        <p:nvPicPr>
          <p:cNvPr id="6" name="Picture 5">
            <a:extLst>
              <a:ext uri="{FF2B5EF4-FFF2-40B4-BE49-F238E27FC236}">
                <a16:creationId xmlns:a16="http://schemas.microsoft.com/office/drawing/2014/main" id="{94667456-D3C1-F04F-9030-EDFAA0C82CF4}"/>
              </a:ext>
            </a:extLst>
          </p:cNvPr>
          <p:cNvPicPr>
            <a:picLocks noChangeAspect="1"/>
          </p:cNvPicPr>
          <p:nvPr/>
        </p:nvPicPr>
        <p:blipFill rotWithShape="1">
          <a:blip r:embed="rId6"/>
          <a:srcRect l="12158" t="9155" r="9785" b="19191"/>
          <a:stretch/>
        </p:blipFill>
        <p:spPr>
          <a:xfrm>
            <a:off x="1425901" y="1153394"/>
            <a:ext cx="7137583" cy="2184034"/>
          </a:xfrm>
          <a:prstGeom prst="rect">
            <a:avLst/>
          </a:prstGeom>
        </p:spPr>
      </p:pic>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7"/>
          <a:srcRect l="12390" t="9371" r="9553" b="18975"/>
          <a:stretch/>
        </p:blipFill>
        <p:spPr>
          <a:xfrm>
            <a:off x="1436257" y="362450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8"/>
          <a:srcRect l="12257" t="9418" r="9295" b="18927"/>
          <a:stretch/>
        </p:blipFill>
        <p:spPr>
          <a:xfrm>
            <a:off x="1419023" y="362450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9"/>
          <a:srcRect l="12318" t="9379" r="9625" b="18966"/>
          <a:stretch/>
        </p:blipFill>
        <p:spPr>
          <a:xfrm>
            <a:off x="1429679" y="3624503"/>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10"/>
          <a:srcRect l="12217" t="8859" r="9714" b="19428"/>
          <a:stretch/>
        </p:blipFill>
        <p:spPr>
          <a:xfrm>
            <a:off x="1417321" y="3610580"/>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11"/>
          <a:srcRect l="12217" t="9196" r="9714" b="19090"/>
          <a:stretch/>
        </p:blipFill>
        <p:spPr>
          <a:xfrm>
            <a:off x="1417321" y="3616887"/>
            <a:ext cx="7138575" cy="218584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12">
            <a:extLst>
              <a:ext uri="{28A0092B-C50C-407E-A947-70E740481C1C}">
                <a14:useLocalDpi xmlns:a14="http://schemas.microsoft.com/office/drawing/2010/main" val="0"/>
              </a:ext>
            </a:extLst>
          </a:blip>
          <a:srcRect t="32116" r="90291"/>
          <a:stretch/>
        </p:blipFill>
        <p:spPr>
          <a:xfrm>
            <a:off x="569656" y="813916"/>
            <a:ext cx="812637" cy="5505790"/>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045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2911"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0615"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7894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171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162"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1866"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20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4643472" y="6013452"/>
            <a:ext cx="683200"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endParaRPr lang="en-US" sz="1600" i="1" baseline="-25000" dirty="0">
              <a:latin typeface="Cambria" panose="02040503050406030204" pitchFamily="18" charset="0"/>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3"/>
          <a:stretch>
            <a:fillRect/>
          </a:stretch>
        </p:blipFill>
        <p:spPr>
          <a:xfrm>
            <a:off x="1402288" y="900754"/>
            <a:ext cx="7173209" cy="276711"/>
          </a:xfrm>
          <a:prstGeom prst="rect">
            <a:avLst/>
          </a:prstGeom>
        </p:spPr>
      </p:pic>
      <p:grpSp>
        <p:nvGrpSpPr>
          <p:cNvPr id="68" name="Group 67">
            <a:extLst>
              <a:ext uri="{FF2B5EF4-FFF2-40B4-BE49-F238E27FC236}">
                <a16:creationId xmlns:a16="http://schemas.microsoft.com/office/drawing/2014/main" id="{B2457EC3-C580-634A-950C-08D6A00B5680}"/>
              </a:ext>
            </a:extLst>
          </p:cNvPr>
          <p:cNvGrpSpPr/>
          <p:nvPr/>
        </p:nvGrpSpPr>
        <p:grpSpPr>
          <a:xfrm>
            <a:off x="6129502" y="2643406"/>
            <a:ext cx="1140714" cy="2589644"/>
            <a:chOff x="6129502" y="2643406"/>
            <a:chExt cx="1140714" cy="2589644"/>
          </a:xfrm>
        </p:grpSpPr>
        <p:sp>
          <p:nvSpPr>
            <p:cNvPr id="64" name="TextBox 63">
              <a:extLst>
                <a:ext uri="{FF2B5EF4-FFF2-40B4-BE49-F238E27FC236}">
                  <a16:creationId xmlns:a16="http://schemas.microsoft.com/office/drawing/2014/main" id="{C6F42BCF-C099-3443-BB28-C3F04B2A0435}"/>
                </a:ext>
              </a:extLst>
            </p:cNvPr>
            <p:cNvSpPr txBox="1"/>
            <p:nvPr/>
          </p:nvSpPr>
          <p:spPr>
            <a:xfrm>
              <a:off x="6129502" y="2643406"/>
              <a:ext cx="570605" cy="307777"/>
            </a:xfrm>
            <a:prstGeom prst="rect">
              <a:avLst/>
            </a:prstGeom>
            <a:noFill/>
          </p:spPr>
          <p:txBody>
            <a:bodyPr wrap="none" rtlCol="0">
              <a:spAutoFit/>
            </a:bodyPr>
            <a:lstStyle/>
            <a:p>
              <a:r>
                <a:rPr lang="en-US" sz="1400" dirty="0">
                  <a:ln>
                    <a:solidFill>
                      <a:schemeClr val="tx1"/>
                    </a:solidFill>
                  </a:ln>
                </a:rPr>
                <a:t>PARA</a:t>
              </a:r>
            </a:p>
          </p:txBody>
        </p:sp>
        <p:sp>
          <p:nvSpPr>
            <p:cNvPr id="65" name="TextBox 64">
              <a:extLst>
                <a:ext uri="{FF2B5EF4-FFF2-40B4-BE49-F238E27FC236}">
                  <a16:creationId xmlns:a16="http://schemas.microsoft.com/office/drawing/2014/main" id="{8160F3B6-9A44-124A-BB93-E69EA1FB8BA2}"/>
                </a:ext>
              </a:extLst>
            </p:cNvPr>
            <p:cNvSpPr txBox="1"/>
            <p:nvPr/>
          </p:nvSpPr>
          <p:spPr>
            <a:xfrm>
              <a:off x="6699611" y="4925273"/>
              <a:ext cx="570605" cy="307777"/>
            </a:xfrm>
            <a:prstGeom prst="rect">
              <a:avLst/>
            </a:prstGeom>
            <a:noFill/>
          </p:spPr>
          <p:txBody>
            <a:bodyPr wrap="none" rtlCol="0">
              <a:spAutoFit/>
            </a:bodyPr>
            <a:lstStyle/>
            <a:p>
              <a:r>
                <a:rPr lang="en-US" sz="1400" dirty="0">
                  <a:ln>
                    <a:solidFill>
                      <a:schemeClr val="tx1"/>
                    </a:solidFill>
                  </a:ln>
                </a:rPr>
                <a:t>PARA</a:t>
              </a:r>
            </a:p>
          </p:txBody>
        </p:sp>
      </p:gr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35" name="Title 1">
            <a:extLst>
              <a:ext uri="{FF2B5EF4-FFF2-40B4-BE49-F238E27FC236}">
                <a16:creationId xmlns:a16="http://schemas.microsoft.com/office/drawing/2014/main" id="{7874A521-A23E-C74E-9323-89E3F008D91A}"/>
              </a:ext>
            </a:extLst>
          </p:cNvPr>
          <p:cNvSpPr>
            <a:spLocks noGrp="1"/>
          </p:cNvSpPr>
          <p:nvPr>
            <p:ph type="title"/>
          </p:nvPr>
        </p:nvSpPr>
        <p:spPr>
          <a:xfrm>
            <a:off x="75991" y="73723"/>
            <a:ext cx="8987622" cy="740193"/>
          </a:xfrm>
        </p:spPr>
        <p:txBody>
          <a:bodyPr/>
          <a:lstStyle/>
          <a:p>
            <a:r>
              <a:rPr lang="en-US" sz="4000" b="1" dirty="0"/>
              <a:t>Mitigation Mechanism Evaluation</a:t>
            </a:r>
          </a:p>
        </p:txBody>
      </p:sp>
      <p:grpSp>
        <p:nvGrpSpPr>
          <p:cNvPr id="15" name="Group 14">
            <a:extLst>
              <a:ext uri="{FF2B5EF4-FFF2-40B4-BE49-F238E27FC236}">
                <a16:creationId xmlns:a16="http://schemas.microsoft.com/office/drawing/2014/main" id="{936D3A8F-C960-A447-8EC7-63FCF812238D}"/>
              </a:ext>
            </a:extLst>
          </p:cNvPr>
          <p:cNvGrpSpPr/>
          <p:nvPr/>
        </p:nvGrpSpPr>
        <p:grpSpPr>
          <a:xfrm>
            <a:off x="5535312" y="1274265"/>
            <a:ext cx="681597" cy="2748487"/>
            <a:chOff x="5535312" y="1274265"/>
            <a:chExt cx="681597" cy="2748487"/>
          </a:xfrm>
        </p:grpSpPr>
        <p:sp>
          <p:nvSpPr>
            <p:cNvPr id="37" name="TextBox 36">
              <a:extLst>
                <a:ext uri="{FF2B5EF4-FFF2-40B4-BE49-F238E27FC236}">
                  <a16:creationId xmlns:a16="http://schemas.microsoft.com/office/drawing/2014/main" id="{EB2D0C6B-DA81-9841-8772-CBB8B25599A2}"/>
                </a:ext>
              </a:extLst>
            </p:cNvPr>
            <p:cNvSpPr txBox="1"/>
            <p:nvPr/>
          </p:nvSpPr>
          <p:spPr>
            <a:xfrm>
              <a:off x="5535312" y="1274265"/>
              <a:ext cx="681597" cy="307777"/>
            </a:xfrm>
            <a:prstGeom prst="rect">
              <a:avLst/>
            </a:prstGeom>
            <a:noFill/>
          </p:spPr>
          <p:txBody>
            <a:bodyPr wrap="none" rtlCol="0">
              <a:spAutoFit/>
            </a:bodyPr>
            <a:lstStyle/>
            <a:p>
              <a:r>
                <a:rPr lang="en-US" sz="1400" dirty="0" err="1">
                  <a:ln>
                    <a:solidFill>
                      <a:schemeClr val="tx1"/>
                    </a:solidFill>
                  </a:ln>
                </a:rPr>
                <a:t>MRLoc</a:t>
              </a:r>
              <a:endParaRPr lang="en-US" sz="1400" dirty="0">
                <a:ln>
                  <a:solidFill>
                    <a:schemeClr val="tx1"/>
                  </a:solidFill>
                </a:ln>
              </a:endParaRPr>
            </a:p>
          </p:txBody>
        </p:sp>
        <p:sp>
          <p:nvSpPr>
            <p:cNvPr id="38" name="TextBox 37">
              <a:extLst>
                <a:ext uri="{FF2B5EF4-FFF2-40B4-BE49-F238E27FC236}">
                  <a16:creationId xmlns:a16="http://schemas.microsoft.com/office/drawing/2014/main" id="{85F9EFCB-6230-8A40-A68B-898EA94A85FA}"/>
                </a:ext>
              </a:extLst>
            </p:cNvPr>
            <p:cNvSpPr txBox="1"/>
            <p:nvPr/>
          </p:nvSpPr>
          <p:spPr>
            <a:xfrm>
              <a:off x="5535312" y="3714975"/>
              <a:ext cx="681597" cy="307777"/>
            </a:xfrm>
            <a:prstGeom prst="rect">
              <a:avLst/>
            </a:prstGeom>
            <a:noFill/>
          </p:spPr>
          <p:txBody>
            <a:bodyPr wrap="none" rtlCol="0">
              <a:spAutoFit/>
            </a:bodyPr>
            <a:lstStyle/>
            <a:p>
              <a:r>
                <a:rPr lang="en-US" sz="1400" dirty="0" err="1">
                  <a:ln>
                    <a:solidFill>
                      <a:schemeClr val="tx1"/>
                    </a:solidFill>
                  </a:ln>
                </a:rPr>
                <a:t>MRLoc</a:t>
              </a:r>
              <a:endParaRPr lang="en-US" sz="1400" dirty="0">
                <a:ln>
                  <a:solidFill>
                    <a:schemeClr val="tx1"/>
                  </a:solidFill>
                </a:ln>
              </a:endParaRPr>
            </a:p>
          </p:txBody>
        </p:sp>
      </p:grpSp>
    </p:spTree>
    <p:extLst>
      <p:ext uri="{BB962C8B-B14F-4D97-AF65-F5344CB8AC3E}">
        <p14:creationId xmlns:p14="http://schemas.microsoft.com/office/powerpoint/2010/main" val="195568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hidden"/>
                                      </p:to>
                                    </p:set>
                                  </p:childTnLst>
                                </p:cTn>
                              </p:par>
                              <p:par>
                                <p:cTn id="10" presetID="1"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5D685CA-F704-4341-9C4A-C5CE1567C5EC}"/>
              </a:ext>
            </a:extLst>
          </p:cNvPr>
          <p:cNvPicPr>
            <a:picLocks noChangeAspect="1"/>
          </p:cNvPicPr>
          <p:nvPr/>
        </p:nvPicPr>
        <p:blipFill rotWithShape="1">
          <a:blip r:embed="rId3"/>
          <a:srcRect l="12303" t="8939" r="9639" b="19407"/>
          <a:stretch/>
        </p:blipFill>
        <p:spPr>
          <a:xfrm>
            <a:off x="1440070" y="1151443"/>
            <a:ext cx="7137584" cy="2184034"/>
          </a:xfrm>
          <a:prstGeom prst="rect">
            <a:avLst/>
          </a:prstGeom>
        </p:spPr>
      </p:pic>
      <p:pic>
        <p:nvPicPr>
          <p:cNvPr id="3" name="Picture 2">
            <a:extLst>
              <a:ext uri="{FF2B5EF4-FFF2-40B4-BE49-F238E27FC236}">
                <a16:creationId xmlns:a16="http://schemas.microsoft.com/office/drawing/2014/main" id="{FE9DF52A-2392-FA46-BF62-EF03E5BC9EC9}"/>
              </a:ext>
            </a:extLst>
          </p:cNvPr>
          <p:cNvPicPr>
            <a:picLocks noChangeAspect="1"/>
          </p:cNvPicPr>
          <p:nvPr/>
        </p:nvPicPr>
        <p:blipFill rotWithShape="1">
          <a:blip r:embed="rId4"/>
          <a:srcRect l="12159" t="9155" r="9784" b="19191"/>
          <a:stretch/>
        </p:blipFill>
        <p:spPr>
          <a:xfrm>
            <a:off x="1420114" y="1160433"/>
            <a:ext cx="7137583" cy="2184034"/>
          </a:xfrm>
          <a:prstGeom prst="rect">
            <a:avLst/>
          </a:prstGeom>
        </p:spPr>
      </p:pic>
      <p:pic>
        <p:nvPicPr>
          <p:cNvPr id="4" name="Picture 3">
            <a:extLst>
              <a:ext uri="{FF2B5EF4-FFF2-40B4-BE49-F238E27FC236}">
                <a16:creationId xmlns:a16="http://schemas.microsoft.com/office/drawing/2014/main" id="{E13C0BF9-1C40-9A49-9910-F1AAB020DF47}"/>
              </a:ext>
            </a:extLst>
          </p:cNvPr>
          <p:cNvPicPr>
            <a:picLocks noChangeAspect="1"/>
          </p:cNvPicPr>
          <p:nvPr/>
        </p:nvPicPr>
        <p:blipFill rotWithShape="1">
          <a:blip r:embed="rId5"/>
          <a:srcRect l="12158" t="9155" r="9785" b="19191"/>
          <a:stretch/>
        </p:blipFill>
        <p:spPr>
          <a:xfrm>
            <a:off x="1416281" y="1162080"/>
            <a:ext cx="7137583" cy="2184034"/>
          </a:xfrm>
          <a:prstGeom prst="rect">
            <a:avLst/>
          </a:prstGeom>
        </p:spPr>
      </p:pic>
      <p:pic>
        <p:nvPicPr>
          <p:cNvPr id="6" name="Picture 5">
            <a:extLst>
              <a:ext uri="{FF2B5EF4-FFF2-40B4-BE49-F238E27FC236}">
                <a16:creationId xmlns:a16="http://schemas.microsoft.com/office/drawing/2014/main" id="{94667456-D3C1-F04F-9030-EDFAA0C82CF4}"/>
              </a:ext>
            </a:extLst>
          </p:cNvPr>
          <p:cNvPicPr>
            <a:picLocks noChangeAspect="1"/>
          </p:cNvPicPr>
          <p:nvPr/>
        </p:nvPicPr>
        <p:blipFill rotWithShape="1">
          <a:blip r:embed="rId6"/>
          <a:srcRect l="12158" t="9155" r="9785" b="19191"/>
          <a:stretch/>
        </p:blipFill>
        <p:spPr>
          <a:xfrm>
            <a:off x="1419026" y="1160269"/>
            <a:ext cx="7137583" cy="2184034"/>
          </a:xfrm>
          <a:prstGeom prst="rect">
            <a:avLst/>
          </a:prstGeom>
        </p:spPr>
      </p:pic>
      <p:grpSp>
        <p:nvGrpSpPr>
          <p:cNvPr id="21" name="Group 20">
            <a:extLst>
              <a:ext uri="{FF2B5EF4-FFF2-40B4-BE49-F238E27FC236}">
                <a16:creationId xmlns:a16="http://schemas.microsoft.com/office/drawing/2014/main" id="{9E2C65ED-3818-2E48-87CA-77906047C81A}"/>
              </a:ext>
            </a:extLst>
          </p:cNvPr>
          <p:cNvGrpSpPr/>
          <p:nvPr/>
        </p:nvGrpSpPr>
        <p:grpSpPr>
          <a:xfrm>
            <a:off x="1419023" y="1160269"/>
            <a:ext cx="7137583" cy="2184034"/>
            <a:chOff x="1002117" y="937095"/>
            <a:chExt cx="7137583" cy="2184034"/>
          </a:xfrm>
        </p:grpSpPr>
        <p:pic>
          <p:nvPicPr>
            <p:cNvPr id="7" name="Picture 6">
              <a:extLst>
                <a:ext uri="{FF2B5EF4-FFF2-40B4-BE49-F238E27FC236}">
                  <a16:creationId xmlns:a16="http://schemas.microsoft.com/office/drawing/2014/main" id="{B2EFC4C3-39DA-AE42-9149-C4937F94A267}"/>
                </a:ext>
              </a:extLst>
            </p:cNvPr>
            <p:cNvPicPr>
              <a:picLocks noChangeAspect="1"/>
            </p:cNvPicPr>
            <p:nvPr/>
          </p:nvPicPr>
          <p:blipFill rotWithShape="1">
            <a:blip r:embed="rId7"/>
            <a:srcRect l="12158" t="9155" r="9785" b="19191"/>
            <a:stretch/>
          </p:blipFill>
          <p:spPr>
            <a:xfrm>
              <a:off x="1002117" y="937095"/>
              <a:ext cx="7137583" cy="2184034"/>
            </a:xfrm>
            <a:prstGeom prst="rect">
              <a:avLst/>
            </a:prstGeom>
          </p:spPr>
        </p:pic>
        <p:pic>
          <p:nvPicPr>
            <p:cNvPr id="20" name="Picture 19">
              <a:extLst>
                <a:ext uri="{FF2B5EF4-FFF2-40B4-BE49-F238E27FC236}">
                  <a16:creationId xmlns:a16="http://schemas.microsoft.com/office/drawing/2014/main" id="{8802DFB9-68E4-A642-8BD7-4C94ABE16C3E}"/>
                </a:ext>
              </a:extLst>
            </p:cNvPr>
            <p:cNvPicPr>
              <a:picLocks noChangeAspect="1"/>
            </p:cNvPicPr>
            <p:nvPr/>
          </p:nvPicPr>
          <p:blipFill rotWithShape="1">
            <a:blip r:embed="rId8"/>
            <a:srcRect l="46805" t="63633" r="45695" b="27504"/>
            <a:stretch/>
          </p:blipFill>
          <p:spPr>
            <a:xfrm>
              <a:off x="4720443" y="2598369"/>
              <a:ext cx="685800" cy="270164"/>
            </a:xfrm>
            <a:prstGeom prst="rect">
              <a:avLst/>
            </a:prstGeom>
          </p:spPr>
        </p:pic>
      </p:grpSp>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9"/>
          <a:srcRect l="12390" t="9371" r="9553" b="18975"/>
          <a:stretch/>
        </p:blipFill>
        <p:spPr>
          <a:xfrm>
            <a:off x="1436257" y="362450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10"/>
          <a:srcRect l="12257" t="9418" r="9295" b="18927"/>
          <a:stretch/>
        </p:blipFill>
        <p:spPr>
          <a:xfrm>
            <a:off x="1419023" y="362450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11"/>
          <a:srcRect l="12318" t="9379" r="9625" b="18966"/>
          <a:stretch/>
        </p:blipFill>
        <p:spPr>
          <a:xfrm>
            <a:off x="1429679" y="3624503"/>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12"/>
          <a:srcRect l="12217" t="8859" r="9714" b="19428"/>
          <a:stretch/>
        </p:blipFill>
        <p:spPr>
          <a:xfrm>
            <a:off x="1417321" y="3610580"/>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13"/>
          <a:srcRect l="12217" t="9196" r="9714" b="19090"/>
          <a:stretch/>
        </p:blipFill>
        <p:spPr>
          <a:xfrm>
            <a:off x="1417321" y="3616887"/>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14"/>
          <a:srcRect l="12218" t="8477" r="9714" b="19869"/>
          <a:stretch/>
        </p:blipFill>
        <p:spPr>
          <a:xfrm>
            <a:off x="1416552" y="3593949"/>
            <a:ext cx="7138577" cy="2184034"/>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15">
            <a:extLst>
              <a:ext uri="{28A0092B-C50C-407E-A947-70E740481C1C}">
                <a14:useLocalDpi xmlns:a14="http://schemas.microsoft.com/office/drawing/2010/main" val="0"/>
              </a:ext>
            </a:extLst>
          </a:blip>
          <a:srcRect t="32116" r="90291"/>
          <a:stretch/>
        </p:blipFill>
        <p:spPr>
          <a:xfrm>
            <a:off x="569656" y="813916"/>
            <a:ext cx="812637" cy="5505790"/>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045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2911"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0615"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7894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171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162"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1866"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20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4643472" y="6013452"/>
            <a:ext cx="683200"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endParaRPr lang="en-US" sz="1600" i="1" baseline="-25000" dirty="0">
              <a:latin typeface="Cambria" panose="02040503050406030204" pitchFamily="18" charset="0"/>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6"/>
          <a:stretch>
            <a:fillRect/>
          </a:stretch>
        </p:blipFill>
        <p:spPr>
          <a:xfrm>
            <a:off x="1402288" y="900754"/>
            <a:ext cx="7173209" cy="276711"/>
          </a:xfrm>
          <a:prstGeom prst="rect">
            <a:avLst/>
          </a:prstGeom>
        </p:spPr>
      </p:pic>
      <p:grpSp>
        <p:nvGrpSpPr>
          <p:cNvPr id="68" name="Group 67">
            <a:extLst>
              <a:ext uri="{FF2B5EF4-FFF2-40B4-BE49-F238E27FC236}">
                <a16:creationId xmlns:a16="http://schemas.microsoft.com/office/drawing/2014/main" id="{B2457EC3-C580-634A-950C-08D6A00B5680}"/>
              </a:ext>
            </a:extLst>
          </p:cNvPr>
          <p:cNvGrpSpPr/>
          <p:nvPr/>
        </p:nvGrpSpPr>
        <p:grpSpPr>
          <a:xfrm>
            <a:off x="6129502" y="2643406"/>
            <a:ext cx="1140714" cy="2589644"/>
            <a:chOff x="6129502" y="2643406"/>
            <a:chExt cx="1140714" cy="2589644"/>
          </a:xfrm>
        </p:grpSpPr>
        <p:sp>
          <p:nvSpPr>
            <p:cNvPr id="64" name="TextBox 63">
              <a:extLst>
                <a:ext uri="{FF2B5EF4-FFF2-40B4-BE49-F238E27FC236}">
                  <a16:creationId xmlns:a16="http://schemas.microsoft.com/office/drawing/2014/main" id="{C6F42BCF-C099-3443-BB28-C3F04B2A0435}"/>
                </a:ext>
              </a:extLst>
            </p:cNvPr>
            <p:cNvSpPr txBox="1"/>
            <p:nvPr/>
          </p:nvSpPr>
          <p:spPr>
            <a:xfrm>
              <a:off x="6129502" y="2643406"/>
              <a:ext cx="570605" cy="307777"/>
            </a:xfrm>
            <a:prstGeom prst="rect">
              <a:avLst/>
            </a:prstGeom>
            <a:noFill/>
          </p:spPr>
          <p:txBody>
            <a:bodyPr wrap="none" rtlCol="0">
              <a:spAutoFit/>
            </a:bodyPr>
            <a:lstStyle/>
            <a:p>
              <a:r>
                <a:rPr lang="en-US" sz="1400" dirty="0">
                  <a:ln>
                    <a:solidFill>
                      <a:schemeClr val="tx1"/>
                    </a:solidFill>
                  </a:ln>
                </a:rPr>
                <a:t>PARA</a:t>
              </a:r>
            </a:p>
          </p:txBody>
        </p:sp>
        <p:sp>
          <p:nvSpPr>
            <p:cNvPr id="65" name="TextBox 64">
              <a:extLst>
                <a:ext uri="{FF2B5EF4-FFF2-40B4-BE49-F238E27FC236}">
                  <a16:creationId xmlns:a16="http://schemas.microsoft.com/office/drawing/2014/main" id="{8160F3B6-9A44-124A-BB93-E69EA1FB8BA2}"/>
                </a:ext>
              </a:extLst>
            </p:cNvPr>
            <p:cNvSpPr txBox="1"/>
            <p:nvPr/>
          </p:nvSpPr>
          <p:spPr>
            <a:xfrm>
              <a:off x="6699611" y="4925273"/>
              <a:ext cx="570605" cy="307777"/>
            </a:xfrm>
            <a:prstGeom prst="rect">
              <a:avLst/>
            </a:prstGeom>
            <a:noFill/>
          </p:spPr>
          <p:txBody>
            <a:bodyPr wrap="none" rtlCol="0">
              <a:spAutoFit/>
            </a:bodyPr>
            <a:lstStyle/>
            <a:p>
              <a:r>
                <a:rPr lang="en-US" sz="1400" dirty="0">
                  <a:ln>
                    <a:solidFill>
                      <a:schemeClr val="tx1"/>
                    </a:solidFill>
                  </a:ln>
                </a:rPr>
                <a:t>PARA</a:t>
              </a:r>
            </a:p>
          </p:txBody>
        </p:sp>
      </p:grpSp>
      <p:grpSp>
        <p:nvGrpSpPr>
          <p:cNvPr id="69" name="Group 68">
            <a:extLst>
              <a:ext uri="{FF2B5EF4-FFF2-40B4-BE49-F238E27FC236}">
                <a16:creationId xmlns:a16="http://schemas.microsoft.com/office/drawing/2014/main" id="{0D003032-767D-1C4C-99DE-C8EDFB799017}"/>
              </a:ext>
            </a:extLst>
          </p:cNvPr>
          <p:cNvGrpSpPr/>
          <p:nvPr/>
        </p:nvGrpSpPr>
        <p:grpSpPr>
          <a:xfrm>
            <a:off x="5008422" y="2034767"/>
            <a:ext cx="2864649" cy="2467033"/>
            <a:chOff x="5008422" y="2034767"/>
            <a:chExt cx="2864649" cy="2467033"/>
          </a:xfrm>
        </p:grpSpPr>
        <p:sp>
          <p:nvSpPr>
            <p:cNvPr id="63" name="TextBox 62">
              <a:extLst>
                <a:ext uri="{FF2B5EF4-FFF2-40B4-BE49-F238E27FC236}">
                  <a16:creationId xmlns:a16="http://schemas.microsoft.com/office/drawing/2014/main" id="{98D1E22E-1F5F-8C43-81E5-8A9F71CEB4F3}"/>
                </a:ext>
              </a:extLst>
            </p:cNvPr>
            <p:cNvSpPr txBox="1"/>
            <p:nvPr/>
          </p:nvSpPr>
          <p:spPr>
            <a:xfrm>
              <a:off x="5008422" y="2034767"/>
              <a:ext cx="1069524" cy="307777"/>
            </a:xfrm>
            <a:prstGeom prst="rect">
              <a:avLst/>
            </a:prstGeom>
            <a:noFill/>
          </p:spPr>
          <p:txBody>
            <a:bodyPr wrap="none" rtlCol="0">
              <a:spAutoFit/>
            </a:bodyPr>
            <a:lstStyle/>
            <a:p>
              <a:r>
                <a:rPr lang="en-US" sz="1400" dirty="0" err="1">
                  <a:ln>
                    <a:solidFill>
                      <a:srgbClr val="555455"/>
                    </a:solidFill>
                  </a:ln>
                  <a:solidFill>
                    <a:srgbClr val="555455"/>
                  </a:solidFill>
                </a:rPr>
                <a:t>TWiCe</a:t>
              </a:r>
              <a:r>
                <a:rPr lang="en-US" sz="1400" dirty="0">
                  <a:ln>
                    <a:solidFill>
                      <a:srgbClr val="555455"/>
                    </a:solidFill>
                  </a:ln>
                  <a:solidFill>
                    <a:srgbClr val="555455"/>
                  </a:solidFill>
                </a:rPr>
                <a:t>-ideal</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3547" y="4194023"/>
              <a:ext cx="1069524" cy="307777"/>
            </a:xfrm>
            <a:prstGeom prst="rect">
              <a:avLst/>
            </a:prstGeom>
            <a:noFill/>
          </p:spPr>
          <p:txBody>
            <a:bodyPr wrap="none" rtlCol="0">
              <a:spAutoFit/>
            </a:bodyPr>
            <a:lstStyle/>
            <a:p>
              <a:r>
                <a:rPr lang="en-US" sz="1400" dirty="0" err="1">
                  <a:ln>
                    <a:solidFill>
                      <a:srgbClr val="555455"/>
                    </a:solidFill>
                  </a:ln>
                  <a:solidFill>
                    <a:srgbClr val="555455"/>
                  </a:solidFill>
                </a:rPr>
                <a:t>TWiCe</a:t>
              </a:r>
              <a:r>
                <a:rPr lang="en-US" sz="1400" dirty="0">
                  <a:ln>
                    <a:solidFill>
                      <a:srgbClr val="555455"/>
                    </a:solidFill>
                  </a:ln>
                  <a:solidFill>
                    <a:srgbClr val="555455"/>
                  </a:solidFill>
                </a:rPr>
                <a:t>-ideal</a:t>
              </a:r>
            </a:p>
          </p:txBody>
        </p:sp>
      </p:gr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42" name="Title 1">
            <a:extLst>
              <a:ext uri="{FF2B5EF4-FFF2-40B4-BE49-F238E27FC236}">
                <a16:creationId xmlns:a16="http://schemas.microsoft.com/office/drawing/2014/main" id="{9F4B1B34-AAA7-534D-981E-426229599624}"/>
              </a:ext>
            </a:extLst>
          </p:cNvPr>
          <p:cNvSpPr>
            <a:spLocks noGrp="1"/>
          </p:cNvSpPr>
          <p:nvPr>
            <p:ph type="title"/>
          </p:nvPr>
        </p:nvSpPr>
        <p:spPr>
          <a:xfrm>
            <a:off x="75991" y="73723"/>
            <a:ext cx="8987622" cy="740193"/>
          </a:xfrm>
        </p:spPr>
        <p:txBody>
          <a:bodyPr/>
          <a:lstStyle/>
          <a:p>
            <a:r>
              <a:rPr lang="en-US" sz="4000" b="1" dirty="0"/>
              <a:t>Mitigation Mechanism Evaluation</a:t>
            </a:r>
          </a:p>
        </p:txBody>
      </p:sp>
      <p:sp>
        <p:nvSpPr>
          <p:cNvPr id="43" name="TextBox 42">
            <a:extLst>
              <a:ext uri="{FF2B5EF4-FFF2-40B4-BE49-F238E27FC236}">
                <a16:creationId xmlns:a16="http://schemas.microsoft.com/office/drawing/2014/main" id="{C245B77A-B297-5349-B1EE-9CE6BB456D56}"/>
              </a:ext>
            </a:extLst>
          </p:cNvPr>
          <p:cNvSpPr txBox="1"/>
          <p:nvPr/>
        </p:nvSpPr>
        <p:spPr>
          <a:xfrm>
            <a:off x="1781700" y="4460178"/>
            <a:ext cx="5203213" cy="1021556"/>
          </a:xfrm>
          <a:prstGeom prst="roundRect">
            <a:avLst/>
          </a:prstGeom>
          <a:solidFill>
            <a:schemeClr val="accent6">
              <a:lumMod val="40000"/>
              <a:lumOff val="60000"/>
            </a:schemeClr>
          </a:solidFill>
          <a:ln>
            <a:solidFill>
              <a:schemeClr val="tx1"/>
            </a:solidFill>
          </a:ln>
        </p:spPr>
        <p:txBody>
          <a:bodyPr wrap="square" rtlCol="0">
            <a:spAutoFit/>
          </a:bodyPr>
          <a:lstStyle/>
          <a:p>
            <a:pPr algn="ctr"/>
            <a:r>
              <a:rPr lang="en-US" dirty="0" err="1"/>
              <a:t>TWiCe’s</a:t>
            </a:r>
            <a:r>
              <a:rPr lang="en-US" dirty="0"/>
              <a:t> current form does not support </a:t>
            </a:r>
            <a:r>
              <a:rPr lang="en-US" dirty="0" err="1"/>
              <a:t>HC</a:t>
            </a:r>
            <a:r>
              <a:rPr lang="en-US" baseline="-25000" dirty="0" err="1"/>
              <a:t>first</a:t>
            </a:r>
            <a:r>
              <a:rPr lang="en-US" dirty="0"/>
              <a:t> &lt; 32k, but we evaluate an ideal version (</a:t>
            </a:r>
            <a:r>
              <a:rPr lang="en-US" dirty="0" err="1"/>
              <a:t>TWiCe</a:t>
            </a:r>
            <a:r>
              <a:rPr lang="en-US" dirty="0"/>
              <a:t>-ideal) assuming it solves two critical design issues</a:t>
            </a:r>
          </a:p>
        </p:txBody>
      </p:sp>
      <p:grpSp>
        <p:nvGrpSpPr>
          <p:cNvPr id="16" name="Group 15">
            <a:extLst>
              <a:ext uri="{FF2B5EF4-FFF2-40B4-BE49-F238E27FC236}">
                <a16:creationId xmlns:a16="http://schemas.microsoft.com/office/drawing/2014/main" id="{EDA69022-9496-D340-BFAF-B57D06F3318F}"/>
              </a:ext>
            </a:extLst>
          </p:cNvPr>
          <p:cNvGrpSpPr/>
          <p:nvPr/>
        </p:nvGrpSpPr>
        <p:grpSpPr>
          <a:xfrm>
            <a:off x="1808089" y="1187496"/>
            <a:ext cx="896945" cy="2908705"/>
            <a:chOff x="1808089" y="1187496"/>
            <a:chExt cx="896945" cy="2908705"/>
          </a:xfrm>
        </p:grpSpPr>
        <p:sp>
          <p:nvSpPr>
            <p:cNvPr id="44" name="TextBox 43">
              <a:extLst>
                <a:ext uri="{FF2B5EF4-FFF2-40B4-BE49-F238E27FC236}">
                  <a16:creationId xmlns:a16="http://schemas.microsoft.com/office/drawing/2014/main" id="{93C45443-5711-2B4B-A65E-9A7E3DB4E65B}"/>
                </a:ext>
              </a:extLst>
            </p:cNvPr>
            <p:cNvSpPr txBox="1"/>
            <p:nvPr/>
          </p:nvSpPr>
          <p:spPr>
            <a:xfrm>
              <a:off x="2044276" y="3788424"/>
              <a:ext cx="660758" cy="307777"/>
            </a:xfrm>
            <a:prstGeom prst="rect">
              <a:avLst/>
            </a:prstGeom>
            <a:noFill/>
          </p:spPr>
          <p:txBody>
            <a:bodyPr wrap="none" rtlCol="0">
              <a:spAutoFit/>
            </a:bodyPr>
            <a:lstStyle/>
            <a:p>
              <a:r>
                <a:rPr lang="en-US" sz="1400" dirty="0" err="1">
                  <a:ln>
                    <a:solidFill>
                      <a:srgbClr val="555455"/>
                    </a:solidFill>
                  </a:ln>
                  <a:solidFill>
                    <a:srgbClr val="555455"/>
                  </a:solidFill>
                </a:rPr>
                <a:t>TWiCe</a:t>
              </a:r>
              <a:endParaRPr lang="en-US" sz="1400" dirty="0">
                <a:ln>
                  <a:solidFill>
                    <a:srgbClr val="555455"/>
                  </a:solidFill>
                </a:ln>
                <a:solidFill>
                  <a:srgbClr val="555455"/>
                </a:solidFill>
              </a:endParaRPr>
            </a:p>
          </p:txBody>
        </p:sp>
        <p:sp>
          <p:nvSpPr>
            <p:cNvPr id="45" name="TextBox 44">
              <a:extLst>
                <a:ext uri="{FF2B5EF4-FFF2-40B4-BE49-F238E27FC236}">
                  <a16:creationId xmlns:a16="http://schemas.microsoft.com/office/drawing/2014/main" id="{119D8ACD-C6BF-9742-ADD7-44387D84A4F8}"/>
                </a:ext>
              </a:extLst>
            </p:cNvPr>
            <p:cNvSpPr txBox="1"/>
            <p:nvPr/>
          </p:nvSpPr>
          <p:spPr>
            <a:xfrm>
              <a:off x="1808089" y="1187496"/>
              <a:ext cx="660758" cy="307777"/>
            </a:xfrm>
            <a:prstGeom prst="rect">
              <a:avLst/>
            </a:prstGeom>
            <a:noFill/>
          </p:spPr>
          <p:txBody>
            <a:bodyPr wrap="none" rtlCol="0">
              <a:spAutoFit/>
            </a:bodyPr>
            <a:lstStyle/>
            <a:p>
              <a:r>
                <a:rPr lang="en-US" sz="1400" dirty="0" err="1">
                  <a:ln>
                    <a:solidFill>
                      <a:srgbClr val="555455"/>
                    </a:solidFill>
                  </a:ln>
                  <a:solidFill>
                    <a:srgbClr val="555455"/>
                  </a:solidFill>
                </a:rPr>
                <a:t>TWiCe</a:t>
              </a:r>
              <a:endParaRPr lang="en-US" sz="1400" dirty="0">
                <a:ln>
                  <a:solidFill>
                    <a:srgbClr val="555455"/>
                  </a:solidFill>
                </a:ln>
                <a:solidFill>
                  <a:srgbClr val="555455"/>
                </a:solidFill>
              </a:endParaRPr>
            </a:p>
          </p:txBody>
        </p:sp>
      </p:grpSp>
    </p:spTree>
    <p:extLst>
      <p:ext uri="{BB962C8B-B14F-4D97-AF65-F5344CB8AC3E}">
        <p14:creationId xmlns:p14="http://schemas.microsoft.com/office/powerpoint/2010/main" val="2257921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500"/>
                                        <p:tgtEl>
                                          <p:spTgt spid="21"/>
                                        </p:tgtEl>
                                      </p:cBhvr>
                                    </p:animEffect>
                                  </p:childTnLst>
                                </p:cTn>
                              </p:par>
                              <p:par>
                                <p:cTn id="8" presetID="22" presetClass="entr" presetSubtype="8"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1500"/>
                                        <p:tgtEl>
                                          <p:spTgt spid="15"/>
                                        </p:tgtEl>
                                      </p:cBhvr>
                                    </p:animEffect>
                                  </p:childTnLst>
                                </p:cTn>
                              </p:par>
                              <p:par>
                                <p:cTn id="11" presetID="1" presetClass="entr" presetSubtype="0" fill="hold" nodeType="withEffect">
                                  <p:stCondLst>
                                    <p:cond delay="0"/>
                                  </p:stCondLst>
                                  <p:childTnLst>
                                    <p:set>
                                      <p:cBhvr>
                                        <p:cTn id="12" dur="1" fill="hold">
                                          <p:stCondLst>
                                            <p:cond delay="0"/>
                                          </p:stCondLst>
                                        </p:cTn>
                                        <p:tgtEl>
                                          <p:spTgt spid="69"/>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76"/>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77"/>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4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5D685CA-F704-4341-9C4A-C5CE1567C5EC}"/>
              </a:ext>
            </a:extLst>
          </p:cNvPr>
          <p:cNvPicPr>
            <a:picLocks noChangeAspect="1"/>
          </p:cNvPicPr>
          <p:nvPr/>
        </p:nvPicPr>
        <p:blipFill rotWithShape="1">
          <a:blip r:embed="rId3"/>
          <a:srcRect l="12303" t="8939" r="9639" b="19407"/>
          <a:stretch/>
        </p:blipFill>
        <p:spPr>
          <a:xfrm>
            <a:off x="1440070" y="1151443"/>
            <a:ext cx="7137584" cy="2184034"/>
          </a:xfrm>
          <a:prstGeom prst="rect">
            <a:avLst/>
          </a:prstGeom>
        </p:spPr>
      </p:pic>
      <p:pic>
        <p:nvPicPr>
          <p:cNvPr id="3" name="Picture 2">
            <a:extLst>
              <a:ext uri="{FF2B5EF4-FFF2-40B4-BE49-F238E27FC236}">
                <a16:creationId xmlns:a16="http://schemas.microsoft.com/office/drawing/2014/main" id="{FE9DF52A-2392-FA46-BF62-EF03E5BC9EC9}"/>
              </a:ext>
            </a:extLst>
          </p:cNvPr>
          <p:cNvPicPr>
            <a:picLocks noChangeAspect="1"/>
          </p:cNvPicPr>
          <p:nvPr/>
        </p:nvPicPr>
        <p:blipFill rotWithShape="1">
          <a:blip r:embed="rId4"/>
          <a:srcRect l="12159" t="9155" r="9784" b="19191"/>
          <a:stretch/>
        </p:blipFill>
        <p:spPr>
          <a:xfrm>
            <a:off x="1420114" y="1160433"/>
            <a:ext cx="7137583" cy="2184034"/>
          </a:xfrm>
          <a:prstGeom prst="rect">
            <a:avLst/>
          </a:prstGeom>
        </p:spPr>
      </p:pic>
      <p:pic>
        <p:nvPicPr>
          <p:cNvPr id="4" name="Picture 3">
            <a:extLst>
              <a:ext uri="{FF2B5EF4-FFF2-40B4-BE49-F238E27FC236}">
                <a16:creationId xmlns:a16="http://schemas.microsoft.com/office/drawing/2014/main" id="{E13C0BF9-1C40-9A49-9910-F1AAB020DF47}"/>
              </a:ext>
            </a:extLst>
          </p:cNvPr>
          <p:cNvPicPr>
            <a:picLocks noChangeAspect="1"/>
          </p:cNvPicPr>
          <p:nvPr/>
        </p:nvPicPr>
        <p:blipFill rotWithShape="1">
          <a:blip r:embed="rId5"/>
          <a:srcRect l="12158" t="9155" r="9785" b="19191"/>
          <a:stretch/>
        </p:blipFill>
        <p:spPr>
          <a:xfrm>
            <a:off x="1416281" y="1162080"/>
            <a:ext cx="7137583" cy="2184034"/>
          </a:xfrm>
          <a:prstGeom prst="rect">
            <a:avLst/>
          </a:prstGeom>
        </p:spPr>
      </p:pic>
      <p:pic>
        <p:nvPicPr>
          <p:cNvPr id="6" name="Picture 5">
            <a:extLst>
              <a:ext uri="{FF2B5EF4-FFF2-40B4-BE49-F238E27FC236}">
                <a16:creationId xmlns:a16="http://schemas.microsoft.com/office/drawing/2014/main" id="{94667456-D3C1-F04F-9030-EDFAA0C82CF4}"/>
              </a:ext>
            </a:extLst>
          </p:cNvPr>
          <p:cNvPicPr>
            <a:picLocks noChangeAspect="1"/>
          </p:cNvPicPr>
          <p:nvPr/>
        </p:nvPicPr>
        <p:blipFill rotWithShape="1">
          <a:blip r:embed="rId6"/>
          <a:srcRect l="12158" t="9155" r="9785" b="19191"/>
          <a:stretch/>
        </p:blipFill>
        <p:spPr>
          <a:xfrm>
            <a:off x="1419026" y="1160269"/>
            <a:ext cx="7137583" cy="2184034"/>
          </a:xfrm>
          <a:prstGeom prst="rect">
            <a:avLst/>
          </a:prstGeom>
        </p:spPr>
      </p:pic>
      <p:grpSp>
        <p:nvGrpSpPr>
          <p:cNvPr id="21" name="Group 20">
            <a:extLst>
              <a:ext uri="{FF2B5EF4-FFF2-40B4-BE49-F238E27FC236}">
                <a16:creationId xmlns:a16="http://schemas.microsoft.com/office/drawing/2014/main" id="{9E2C65ED-3818-2E48-87CA-77906047C81A}"/>
              </a:ext>
            </a:extLst>
          </p:cNvPr>
          <p:cNvGrpSpPr/>
          <p:nvPr/>
        </p:nvGrpSpPr>
        <p:grpSpPr>
          <a:xfrm>
            <a:off x="1419023" y="1160269"/>
            <a:ext cx="7137583" cy="2184034"/>
            <a:chOff x="1002117" y="937095"/>
            <a:chExt cx="7137583" cy="2184034"/>
          </a:xfrm>
        </p:grpSpPr>
        <p:pic>
          <p:nvPicPr>
            <p:cNvPr id="7" name="Picture 6">
              <a:extLst>
                <a:ext uri="{FF2B5EF4-FFF2-40B4-BE49-F238E27FC236}">
                  <a16:creationId xmlns:a16="http://schemas.microsoft.com/office/drawing/2014/main" id="{B2EFC4C3-39DA-AE42-9149-C4937F94A267}"/>
                </a:ext>
              </a:extLst>
            </p:cNvPr>
            <p:cNvPicPr>
              <a:picLocks noChangeAspect="1"/>
            </p:cNvPicPr>
            <p:nvPr/>
          </p:nvPicPr>
          <p:blipFill rotWithShape="1">
            <a:blip r:embed="rId7"/>
            <a:srcRect l="12158" t="9155" r="9785" b="19191"/>
            <a:stretch/>
          </p:blipFill>
          <p:spPr>
            <a:xfrm>
              <a:off x="1002117" y="937095"/>
              <a:ext cx="7137583" cy="2184034"/>
            </a:xfrm>
            <a:prstGeom prst="rect">
              <a:avLst/>
            </a:prstGeom>
          </p:spPr>
        </p:pic>
        <p:pic>
          <p:nvPicPr>
            <p:cNvPr id="20" name="Picture 19">
              <a:extLst>
                <a:ext uri="{FF2B5EF4-FFF2-40B4-BE49-F238E27FC236}">
                  <a16:creationId xmlns:a16="http://schemas.microsoft.com/office/drawing/2014/main" id="{8802DFB9-68E4-A642-8BD7-4C94ABE16C3E}"/>
                </a:ext>
              </a:extLst>
            </p:cNvPr>
            <p:cNvPicPr>
              <a:picLocks noChangeAspect="1"/>
            </p:cNvPicPr>
            <p:nvPr/>
          </p:nvPicPr>
          <p:blipFill rotWithShape="1">
            <a:blip r:embed="rId8"/>
            <a:srcRect l="46805" t="63633" r="45695" b="27504"/>
            <a:stretch/>
          </p:blipFill>
          <p:spPr>
            <a:xfrm>
              <a:off x="4720443" y="2598369"/>
              <a:ext cx="685800" cy="270164"/>
            </a:xfrm>
            <a:prstGeom prst="rect">
              <a:avLst/>
            </a:prstGeom>
          </p:spPr>
        </p:pic>
      </p:grpSp>
      <p:grpSp>
        <p:nvGrpSpPr>
          <p:cNvPr id="19" name="Group 18">
            <a:extLst>
              <a:ext uri="{FF2B5EF4-FFF2-40B4-BE49-F238E27FC236}">
                <a16:creationId xmlns:a16="http://schemas.microsoft.com/office/drawing/2014/main" id="{B33661CE-6829-694A-A06B-EC4EC255316E}"/>
              </a:ext>
            </a:extLst>
          </p:cNvPr>
          <p:cNvGrpSpPr/>
          <p:nvPr/>
        </p:nvGrpSpPr>
        <p:grpSpPr>
          <a:xfrm>
            <a:off x="1419023" y="1160269"/>
            <a:ext cx="7137583" cy="2184034"/>
            <a:chOff x="1002117" y="937095"/>
            <a:chExt cx="7137583" cy="2184034"/>
          </a:xfrm>
        </p:grpSpPr>
        <p:grpSp>
          <p:nvGrpSpPr>
            <p:cNvPr id="5" name="Group 4">
              <a:extLst>
                <a:ext uri="{FF2B5EF4-FFF2-40B4-BE49-F238E27FC236}">
                  <a16:creationId xmlns:a16="http://schemas.microsoft.com/office/drawing/2014/main" id="{6E20EF3F-7F6B-F74A-8CAF-44CAC9252F6F}"/>
                </a:ext>
              </a:extLst>
            </p:cNvPr>
            <p:cNvGrpSpPr/>
            <p:nvPr/>
          </p:nvGrpSpPr>
          <p:grpSpPr>
            <a:xfrm>
              <a:off x="1002117" y="937095"/>
              <a:ext cx="7137583" cy="2184034"/>
              <a:chOff x="1002117" y="937095"/>
              <a:chExt cx="7137583" cy="2184034"/>
            </a:xfrm>
          </p:grpSpPr>
          <p:pic>
            <p:nvPicPr>
              <p:cNvPr id="17" name="Picture 16">
                <a:extLst>
                  <a:ext uri="{FF2B5EF4-FFF2-40B4-BE49-F238E27FC236}">
                    <a16:creationId xmlns:a16="http://schemas.microsoft.com/office/drawing/2014/main" id="{8082BBEF-C6BB-5E49-8BF9-8EBF0F951F80}"/>
                  </a:ext>
                </a:extLst>
              </p:cNvPr>
              <p:cNvPicPr>
                <a:picLocks noChangeAspect="1"/>
              </p:cNvPicPr>
              <p:nvPr/>
            </p:nvPicPr>
            <p:blipFill rotWithShape="1">
              <a:blip r:embed="rId8"/>
              <a:srcRect l="46805" t="63633" r="45695" b="27504"/>
              <a:stretch/>
            </p:blipFill>
            <p:spPr>
              <a:xfrm>
                <a:off x="4720198" y="2597134"/>
                <a:ext cx="685800" cy="270164"/>
              </a:xfrm>
              <a:prstGeom prst="rect">
                <a:avLst/>
              </a:prstGeom>
            </p:spPr>
          </p:pic>
          <p:pic>
            <p:nvPicPr>
              <p:cNvPr id="8" name="Picture 7">
                <a:extLst>
                  <a:ext uri="{FF2B5EF4-FFF2-40B4-BE49-F238E27FC236}">
                    <a16:creationId xmlns:a16="http://schemas.microsoft.com/office/drawing/2014/main" id="{8E4E6863-88C2-D84F-BE2C-D51171991028}"/>
                  </a:ext>
                </a:extLst>
              </p:cNvPr>
              <p:cNvPicPr>
                <a:picLocks noChangeAspect="1"/>
              </p:cNvPicPr>
              <p:nvPr/>
            </p:nvPicPr>
            <p:blipFill rotWithShape="1">
              <a:blip r:embed="rId8"/>
              <a:srcRect l="12158" t="9155" r="9785" b="19191"/>
              <a:stretch/>
            </p:blipFill>
            <p:spPr>
              <a:xfrm>
                <a:off x="1002117" y="937095"/>
                <a:ext cx="7137583" cy="2184034"/>
              </a:xfrm>
              <a:prstGeom prst="rect">
                <a:avLst/>
              </a:prstGeom>
            </p:spPr>
          </p:pic>
        </p:grpSp>
        <p:pic>
          <p:nvPicPr>
            <p:cNvPr id="18" name="Picture 17">
              <a:extLst>
                <a:ext uri="{FF2B5EF4-FFF2-40B4-BE49-F238E27FC236}">
                  <a16:creationId xmlns:a16="http://schemas.microsoft.com/office/drawing/2014/main" id="{8130B345-9DF4-B642-8E2A-54DF1BB0065E}"/>
                </a:ext>
              </a:extLst>
            </p:cNvPr>
            <p:cNvPicPr>
              <a:picLocks noChangeAspect="1"/>
            </p:cNvPicPr>
            <p:nvPr/>
          </p:nvPicPr>
          <p:blipFill rotWithShape="1">
            <a:blip r:embed="rId8"/>
            <a:srcRect l="46805" t="63633" r="45695" b="27504"/>
            <a:stretch/>
          </p:blipFill>
          <p:spPr>
            <a:xfrm>
              <a:off x="4717023" y="2600628"/>
              <a:ext cx="685800" cy="270164"/>
            </a:xfrm>
            <a:prstGeom prst="rect">
              <a:avLst/>
            </a:prstGeom>
          </p:spPr>
        </p:pic>
      </p:grpSp>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9"/>
          <a:srcRect l="12390" t="9371" r="9553" b="18975"/>
          <a:stretch/>
        </p:blipFill>
        <p:spPr>
          <a:xfrm>
            <a:off x="1436257" y="362450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10"/>
          <a:srcRect l="12257" t="9418" r="9295" b="18927"/>
          <a:stretch/>
        </p:blipFill>
        <p:spPr>
          <a:xfrm>
            <a:off x="1419023" y="362450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11"/>
          <a:srcRect l="12318" t="9379" r="9625" b="18966"/>
          <a:stretch/>
        </p:blipFill>
        <p:spPr>
          <a:xfrm>
            <a:off x="1429679" y="3624503"/>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12"/>
          <a:srcRect l="12217" t="8859" r="9714" b="19428"/>
          <a:stretch/>
        </p:blipFill>
        <p:spPr>
          <a:xfrm>
            <a:off x="1417321" y="3610580"/>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13"/>
          <a:srcRect l="12217" t="9196" r="9714" b="19090"/>
          <a:stretch/>
        </p:blipFill>
        <p:spPr>
          <a:xfrm>
            <a:off x="1417321" y="3616887"/>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14"/>
          <a:srcRect l="12218" t="8477" r="9714" b="19869"/>
          <a:stretch/>
        </p:blipFill>
        <p:spPr>
          <a:xfrm>
            <a:off x="1416552" y="3593949"/>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15"/>
          <a:srcRect l="12161" t="8859" r="9782" b="19428"/>
          <a:stretch/>
        </p:blipFill>
        <p:spPr>
          <a:xfrm>
            <a:off x="1401842" y="3600228"/>
            <a:ext cx="7137583" cy="2185846"/>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16">
            <a:extLst>
              <a:ext uri="{28A0092B-C50C-407E-A947-70E740481C1C}">
                <a14:useLocalDpi xmlns:a14="http://schemas.microsoft.com/office/drawing/2010/main" val="0"/>
              </a:ext>
            </a:extLst>
          </a:blip>
          <a:srcRect t="32116" r="90291"/>
          <a:stretch/>
        </p:blipFill>
        <p:spPr>
          <a:xfrm>
            <a:off x="569656" y="813916"/>
            <a:ext cx="812637" cy="5505790"/>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045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2911"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0615"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7894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171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162"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1866"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20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4643472" y="6013452"/>
            <a:ext cx="683200"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endParaRPr lang="en-US" sz="1600" i="1" baseline="-25000" dirty="0">
              <a:latin typeface="Cambria" panose="02040503050406030204" pitchFamily="18" charset="0"/>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7"/>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27003" y="1178002"/>
            <a:ext cx="2663191" cy="4656354"/>
            <a:chOff x="2127003" y="1178002"/>
            <a:chExt cx="2663191" cy="4656354"/>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40EFAB4-F9E9-2F40-B453-030225C5FC47}"/>
                </a:ext>
              </a:extLst>
            </p:cNvPr>
            <p:cNvCxnSpPr/>
            <p:nvPr/>
          </p:nvCxnSpPr>
          <p:spPr>
            <a:xfrm flipV="1">
              <a:off x="2388295" y="1190035"/>
              <a:ext cx="0" cy="212469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A667EE9-986E-834E-B77E-78D74983346E}"/>
                </a:ext>
              </a:extLst>
            </p:cNvPr>
            <p:cNvCxnSpPr/>
            <p:nvPr/>
          </p:nvCxnSpPr>
          <p:spPr>
            <a:xfrm flipV="1">
              <a:off x="3363655" y="1190035"/>
              <a:ext cx="0" cy="2124697"/>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9E144D7C-EEEF-0C42-9D01-3098FEA2F837}"/>
                </a:ext>
              </a:extLst>
            </p:cNvPr>
            <p:cNvCxnSpPr/>
            <p:nvPr/>
          </p:nvCxnSpPr>
          <p:spPr>
            <a:xfrm flipV="1">
              <a:off x="3589207" y="1190034"/>
              <a:ext cx="0" cy="2124697"/>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478D418-C48B-C144-B843-3E84227EE0E4}"/>
                </a:ext>
              </a:extLst>
            </p:cNvPr>
            <p:cNvCxnSpPr/>
            <p:nvPr/>
          </p:nvCxnSpPr>
          <p:spPr>
            <a:xfrm flipV="1">
              <a:off x="3631880" y="1190034"/>
              <a:ext cx="0" cy="2124697"/>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A24BE73-17A3-FD46-9D56-EDECA2A81AC8}"/>
                </a:ext>
              </a:extLst>
            </p:cNvPr>
            <p:cNvCxnSpPr/>
            <p:nvPr/>
          </p:nvCxnSpPr>
          <p:spPr>
            <a:xfrm flipV="1">
              <a:off x="4091518" y="1178002"/>
              <a:ext cx="0" cy="2124697"/>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DAC8A2C-4695-4441-AFE4-08CFE90C7902}"/>
                </a:ext>
              </a:extLst>
            </p:cNvPr>
            <p:cNvCxnSpPr/>
            <p:nvPr/>
          </p:nvCxnSpPr>
          <p:spPr>
            <a:xfrm flipV="1">
              <a:off x="4734036" y="1190034"/>
              <a:ext cx="0" cy="2124697"/>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r>
                <a:rPr lang="en-US" sz="1400" b="1" dirty="0">
                  <a:solidFill>
                    <a:srgbClr val="7C5294"/>
                  </a:solidFill>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r>
                <a:rPr lang="en-US" sz="1400" b="1" dirty="0">
                  <a:solidFill>
                    <a:srgbClr val="00BA93"/>
                  </a:solidFill>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r>
                <a:rPr lang="en-US" sz="1400" b="1" dirty="0">
                  <a:solidFill>
                    <a:srgbClr val="0E83E3"/>
                  </a:solidFill>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r>
                <a:rPr lang="en-US" sz="1400" b="1" dirty="0">
                  <a:solidFill>
                    <a:srgbClr val="D8302E"/>
                  </a:solidFill>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r>
                <a:rPr lang="en-US" sz="1400" b="1" dirty="0">
                  <a:solidFill>
                    <a:srgbClr val="FFCC6E"/>
                  </a:solidFill>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r>
                <a:rPr lang="en-US" sz="1400" b="1" dirty="0">
                  <a:solidFill>
                    <a:srgbClr val="E26F55"/>
                  </a:solidFill>
                </a:rPr>
                <a:t>LPDDR4-1y</a:t>
              </a:r>
            </a:p>
          </p:txBody>
        </p:sp>
        <p:sp>
          <p:nvSpPr>
            <p:cNvPr id="56" name="TextBox 55">
              <a:extLst>
                <a:ext uri="{FF2B5EF4-FFF2-40B4-BE49-F238E27FC236}">
                  <a16:creationId xmlns:a16="http://schemas.microsoft.com/office/drawing/2014/main" id="{6CD96703-51A1-4643-A22C-956BECEB1841}"/>
                </a:ext>
              </a:extLst>
            </p:cNvPr>
            <p:cNvSpPr txBox="1"/>
            <p:nvPr/>
          </p:nvSpPr>
          <p:spPr>
            <a:xfrm rot="16200000">
              <a:off x="1846980" y="2765115"/>
              <a:ext cx="896399" cy="307777"/>
            </a:xfrm>
            <a:prstGeom prst="rect">
              <a:avLst/>
            </a:prstGeom>
            <a:noFill/>
          </p:spPr>
          <p:txBody>
            <a:bodyPr wrap="none" rtlCol="0">
              <a:spAutoFit/>
            </a:bodyPr>
            <a:lstStyle/>
            <a:p>
              <a:r>
                <a:rPr lang="en-US" sz="1400" b="1" dirty="0">
                  <a:solidFill>
                    <a:srgbClr val="7C5294"/>
                  </a:solidFill>
                </a:rPr>
                <a:t>DDR3-old</a:t>
              </a:r>
            </a:p>
          </p:txBody>
        </p:sp>
        <p:sp>
          <p:nvSpPr>
            <p:cNvPr id="57" name="TextBox 56">
              <a:extLst>
                <a:ext uri="{FF2B5EF4-FFF2-40B4-BE49-F238E27FC236}">
                  <a16:creationId xmlns:a16="http://schemas.microsoft.com/office/drawing/2014/main" id="{3891B2C9-B6EC-F942-BF9E-A3B433C50342}"/>
                </a:ext>
              </a:extLst>
            </p:cNvPr>
            <p:cNvSpPr txBox="1"/>
            <p:nvPr/>
          </p:nvSpPr>
          <p:spPr>
            <a:xfrm rot="16200000">
              <a:off x="2774620" y="2737371"/>
              <a:ext cx="977255" cy="307777"/>
            </a:xfrm>
            <a:prstGeom prst="rect">
              <a:avLst/>
            </a:prstGeom>
            <a:noFill/>
          </p:spPr>
          <p:txBody>
            <a:bodyPr wrap="none" rtlCol="0">
              <a:spAutoFit/>
            </a:bodyPr>
            <a:lstStyle/>
            <a:p>
              <a:r>
                <a:rPr lang="en-US" sz="1400" b="1" dirty="0">
                  <a:solidFill>
                    <a:srgbClr val="00BA93"/>
                  </a:solidFill>
                </a:rPr>
                <a:t>DDR3-new</a:t>
              </a:r>
            </a:p>
          </p:txBody>
        </p:sp>
        <p:sp>
          <p:nvSpPr>
            <p:cNvPr id="58" name="TextBox 57">
              <a:extLst>
                <a:ext uri="{FF2B5EF4-FFF2-40B4-BE49-F238E27FC236}">
                  <a16:creationId xmlns:a16="http://schemas.microsoft.com/office/drawing/2014/main" id="{E608604E-0D21-754B-A362-87DA4886B6EF}"/>
                </a:ext>
              </a:extLst>
            </p:cNvPr>
            <p:cNvSpPr txBox="1"/>
            <p:nvPr/>
          </p:nvSpPr>
          <p:spPr>
            <a:xfrm rot="16200000">
              <a:off x="3049496" y="2770613"/>
              <a:ext cx="896399" cy="307777"/>
            </a:xfrm>
            <a:prstGeom prst="rect">
              <a:avLst/>
            </a:prstGeom>
            <a:noFill/>
          </p:spPr>
          <p:txBody>
            <a:bodyPr wrap="none" rtlCol="0">
              <a:spAutoFit/>
            </a:bodyPr>
            <a:lstStyle/>
            <a:p>
              <a:r>
                <a:rPr lang="en-US" sz="1400" b="1" dirty="0">
                  <a:solidFill>
                    <a:srgbClr val="0E83E3"/>
                  </a:solidFill>
                </a:rPr>
                <a:t>DDR4-old</a:t>
              </a:r>
            </a:p>
          </p:txBody>
        </p:sp>
        <p:sp>
          <p:nvSpPr>
            <p:cNvPr id="59" name="TextBox 58">
              <a:extLst>
                <a:ext uri="{FF2B5EF4-FFF2-40B4-BE49-F238E27FC236}">
                  <a16:creationId xmlns:a16="http://schemas.microsoft.com/office/drawing/2014/main" id="{107D619B-2218-1D4A-9FDB-05CDAE94A15C}"/>
                </a:ext>
              </a:extLst>
            </p:cNvPr>
            <p:cNvSpPr txBox="1"/>
            <p:nvPr/>
          </p:nvSpPr>
          <p:spPr>
            <a:xfrm rot="16200000">
              <a:off x="3226354" y="2711297"/>
              <a:ext cx="1003801" cy="307777"/>
            </a:xfrm>
            <a:prstGeom prst="rect">
              <a:avLst/>
            </a:prstGeom>
            <a:noFill/>
          </p:spPr>
          <p:txBody>
            <a:bodyPr wrap="none" rtlCol="0">
              <a:spAutoFit/>
            </a:bodyPr>
            <a:lstStyle/>
            <a:p>
              <a:r>
                <a:rPr lang="en-US" sz="1400" b="1" dirty="0">
                  <a:solidFill>
                    <a:srgbClr val="D8302E"/>
                  </a:solidFill>
                </a:rPr>
                <a:t>LPDDR4-1x</a:t>
              </a:r>
            </a:p>
          </p:txBody>
        </p:sp>
        <p:sp>
          <p:nvSpPr>
            <p:cNvPr id="60" name="TextBox 59">
              <a:extLst>
                <a:ext uri="{FF2B5EF4-FFF2-40B4-BE49-F238E27FC236}">
                  <a16:creationId xmlns:a16="http://schemas.microsoft.com/office/drawing/2014/main" id="{D0B054F7-8067-F842-BB7D-42C8A09D806F}"/>
                </a:ext>
              </a:extLst>
            </p:cNvPr>
            <p:cNvSpPr txBox="1"/>
            <p:nvPr/>
          </p:nvSpPr>
          <p:spPr>
            <a:xfrm rot="16200000">
              <a:off x="3696994" y="2731103"/>
              <a:ext cx="977255" cy="307777"/>
            </a:xfrm>
            <a:prstGeom prst="rect">
              <a:avLst/>
            </a:prstGeom>
            <a:noFill/>
          </p:spPr>
          <p:txBody>
            <a:bodyPr wrap="none" rtlCol="0">
              <a:spAutoFit/>
            </a:bodyPr>
            <a:lstStyle/>
            <a:p>
              <a:r>
                <a:rPr lang="en-US" sz="1400" b="1" dirty="0">
                  <a:solidFill>
                    <a:srgbClr val="FFCC6E"/>
                  </a:solidFill>
                </a:rPr>
                <a:t>DDR4-new</a:t>
              </a:r>
            </a:p>
          </p:txBody>
        </p:sp>
        <p:sp>
          <p:nvSpPr>
            <p:cNvPr id="61" name="TextBox 60">
              <a:extLst>
                <a:ext uri="{FF2B5EF4-FFF2-40B4-BE49-F238E27FC236}">
                  <a16:creationId xmlns:a16="http://schemas.microsoft.com/office/drawing/2014/main" id="{E36ABEC8-6149-234C-BC6A-4E6814693D97}"/>
                </a:ext>
              </a:extLst>
            </p:cNvPr>
            <p:cNvSpPr txBox="1"/>
            <p:nvPr/>
          </p:nvSpPr>
          <p:spPr>
            <a:xfrm rot="16200000">
              <a:off x="4132802" y="2716396"/>
              <a:ext cx="1007007" cy="307777"/>
            </a:xfrm>
            <a:prstGeom prst="rect">
              <a:avLst/>
            </a:prstGeom>
            <a:noFill/>
          </p:spPr>
          <p:txBody>
            <a:bodyPr wrap="none" rtlCol="0">
              <a:spAutoFit/>
            </a:bodyPr>
            <a:lstStyle/>
            <a:p>
              <a:r>
                <a:rPr lang="en-US" sz="1400" b="1" dirty="0">
                  <a:solidFill>
                    <a:srgbClr val="E26F55"/>
                  </a:solidFill>
                </a:rPr>
                <a:t>LPDDR4-1y</a:t>
              </a:r>
            </a:p>
          </p:txBody>
        </p:sp>
      </p:grpSp>
      <p:grpSp>
        <p:nvGrpSpPr>
          <p:cNvPr id="68" name="Group 67">
            <a:extLst>
              <a:ext uri="{FF2B5EF4-FFF2-40B4-BE49-F238E27FC236}">
                <a16:creationId xmlns:a16="http://schemas.microsoft.com/office/drawing/2014/main" id="{B2457EC3-C580-634A-950C-08D6A00B5680}"/>
              </a:ext>
            </a:extLst>
          </p:cNvPr>
          <p:cNvGrpSpPr/>
          <p:nvPr/>
        </p:nvGrpSpPr>
        <p:grpSpPr>
          <a:xfrm>
            <a:off x="6129502" y="2643406"/>
            <a:ext cx="1140714" cy="2589644"/>
            <a:chOff x="6129502" y="2643406"/>
            <a:chExt cx="1140714" cy="2589644"/>
          </a:xfrm>
        </p:grpSpPr>
        <p:sp>
          <p:nvSpPr>
            <p:cNvPr id="64" name="TextBox 63">
              <a:extLst>
                <a:ext uri="{FF2B5EF4-FFF2-40B4-BE49-F238E27FC236}">
                  <a16:creationId xmlns:a16="http://schemas.microsoft.com/office/drawing/2014/main" id="{C6F42BCF-C099-3443-BB28-C3F04B2A0435}"/>
                </a:ext>
              </a:extLst>
            </p:cNvPr>
            <p:cNvSpPr txBox="1"/>
            <p:nvPr/>
          </p:nvSpPr>
          <p:spPr>
            <a:xfrm>
              <a:off x="6129502" y="2643406"/>
              <a:ext cx="570605" cy="307777"/>
            </a:xfrm>
            <a:prstGeom prst="rect">
              <a:avLst/>
            </a:prstGeom>
            <a:noFill/>
          </p:spPr>
          <p:txBody>
            <a:bodyPr wrap="none" rtlCol="0">
              <a:spAutoFit/>
            </a:bodyPr>
            <a:lstStyle/>
            <a:p>
              <a:r>
                <a:rPr lang="en-US" sz="1400" dirty="0">
                  <a:ln>
                    <a:solidFill>
                      <a:schemeClr val="tx1"/>
                    </a:solidFill>
                  </a:ln>
                </a:rPr>
                <a:t>PARA</a:t>
              </a:r>
            </a:p>
          </p:txBody>
        </p:sp>
        <p:sp>
          <p:nvSpPr>
            <p:cNvPr id="65" name="TextBox 64">
              <a:extLst>
                <a:ext uri="{FF2B5EF4-FFF2-40B4-BE49-F238E27FC236}">
                  <a16:creationId xmlns:a16="http://schemas.microsoft.com/office/drawing/2014/main" id="{8160F3B6-9A44-124A-BB93-E69EA1FB8BA2}"/>
                </a:ext>
              </a:extLst>
            </p:cNvPr>
            <p:cNvSpPr txBox="1"/>
            <p:nvPr/>
          </p:nvSpPr>
          <p:spPr>
            <a:xfrm>
              <a:off x="6699611" y="4925273"/>
              <a:ext cx="570605" cy="307777"/>
            </a:xfrm>
            <a:prstGeom prst="rect">
              <a:avLst/>
            </a:prstGeom>
            <a:noFill/>
          </p:spPr>
          <p:txBody>
            <a:bodyPr wrap="none" rtlCol="0">
              <a:spAutoFit/>
            </a:bodyPr>
            <a:lstStyle/>
            <a:p>
              <a:r>
                <a:rPr lang="en-US" sz="1400" dirty="0">
                  <a:ln>
                    <a:solidFill>
                      <a:schemeClr val="tx1"/>
                    </a:solidFill>
                  </a:ln>
                </a:rPr>
                <a:t>PARA</a:t>
              </a:r>
            </a:p>
          </p:txBody>
        </p:sp>
      </p:grpSp>
      <p:grpSp>
        <p:nvGrpSpPr>
          <p:cNvPr id="69" name="Group 68">
            <a:extLst>
              <a:ext uri="{FF2B5EF4-FFF2-40B4-BE49-F238E27FC236}">
                <a16:creationId xmlns:a16="http://schemas.microsoft.com/office/drawing/2014/main" id="{0D003032-767D-1C4C-99DE-C8EDFB799017}"/>
              </a:ext>
            </a:extLst>
          </p:cNvPr>
          <p:cNvGrpSpPr/>
          <p:nvPr/>
        </p:nvGrpSpPr>
        <p:grpSpPr>
          <a:xfrm>
            <a:off x="5008422" y="2034767"/>
            <a:ext cx="2864649" cy="2467033"/>
            <a:chOff x="5008422" y="2034767"/>
            <a:chExt cx="2864649" cy="2467033"/>
          </a:xfrm>
        </p:grpSpPr>
        <p:sp>
          <p:nvSpPr>
            <p:cNvPr id="63" name="TextBox 62">
              <a:extLst>
                <a:ext uri="{FF2B5EF4-FFF2-40B4-BE49-F238E27FC236}">
                  <a16:creationId xmlns:a16="http://schemas.microsoft.com/office/drawing/2014/main" id="{98D1E22E-1F5F-8C43-81E5-8A9F71CEB4F3}"/>
                </a:ext>
              </a:extLst>
            </p:cNvPr>
            <p:cNvSpPr txBox="1"/>
            <p:nvPr/>
          </p:nvSpPr>
          <p:spPr>
            <a:xfrm>
              <a:off x="5008422" y="2034767"/>
              <a:ext cx="1069524" cy="307777"/>
            </a:xfrm>
            <a:prstGeom prst="rect">
              <a:avLst/>
            </a:prstGeom>
            <a:noFill/>
          </p:spPr>
          <p:txBody>
            <a:bodyPr wrap="none" rtlCol="0">
              <a:spAutoFit/>
            </a:bodyPr>
            <a:lstStyle/>
            <a:p>
              <a:r>
                <a:rPr lang="en-US" sz="1400" dirty="0" err="1">
                  <a:ln>
                    <a:solidFill>
                      <a:srgbClr val="555455"/>
                    </a:solidFill>
                  </a:ln>
                  <a:solidFill>
                    <a:srgbClr val="555455"/>
                  </a:solidFill>
                </a:rPr>
                <a:t>TWiCe</a:t>
              </a:r>
              <a:r>
                <a:rPr lang="en-US" sz="1400" dirty="0">
                  <a:ln>
                    <a:solidFill>
                      <a:srgbClr val="555455"/>
                    </a:solidFill>
                  </a:ln>
                  <a:solidFill>
                    <a:srgbClr val="555455"/>
                  </a:solidFill>
                </a:rPr>
                <a:t>-ideal</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3547" y="4194023"/>
              <a:ext cx="1069524" cy="307777"/>
            </a:xfrm>
            <a:prstGeom prst="rect">
              <a:avLst/>
            </a:prstGeom>
            <a:noFill/>
          </p:spPr>
          <p:txBody>
            <a:bodyPr wrap="none" rtlCol="0">
              <a:spAutoFit/>
            </a:bodyPr>
            <a:lstStyle/>
            <a:p>
              <a:r>
                <a:rPr lang="en-US" sz="1400" dirty="0" err="1">
                  <a:ln>
                    <a:solidFill>
                      <a:srgbClr val="555455"/>
                    </a:solidFill>
                  </a:ln>
                  <a:solidFill>
                    <a:srgbClr val="555455"/>
                  </a:solidFill>
                </a:rPr>
                <a:t>TWiCe</a:t>
              </a:r>
              <a:r>
                <a:rPr lang="en-US" sz="1400" dirty="0">
                  <a:ln>
                    <a:solidFill>
                      <a:srgbClr val="555455"/>
                    </a:solidFill>
                  </a:ln>
                  <a:solidFill>
                    <a:srgbClr val="555455"/>
                  </a:solidFill>
                </a:rPr>
                <a:t>-ideal</a:t>
              </a:r>
            </a:p>
          </p:txBody>
        </p:sp>
      </p:grpSp>
      <p:grpSp>
        <p:nvGrpSpPr>
          <p:cNvPr id="70" name="Group 69">
            <a:extLst>
              <a:ext uri="{FF2B5EF4-FFF2-40B4-BE49-F238E27FC236}">
                <a16:creationId xmlns:a16="http://schemas.microsoft.com/office/drawing/2014/main" id="{4ECF360F-D6E2-3540-9794-A49BBF07424A}"/>
              </a:ext>
            </a:extLst>
          </p:cNvPr>
          <p:cNvGrpSpPr/>
          <p:nvPr/>
        </p:nvGrpSpPr>
        <p:grpSpPr>
          <a:xfrm>
            <a:off x="7368064" y="1880878"/>
            <a:ext cx="1196038" cy="2109417"/>
            <a:chOff x="7368064" y="1880878"/>
            <a:chExt cx="1196038" cy="2109417"/>
          </a:xfrm>
        </p:grpSpPr>
        <p:sp>
          <p:nvSpPr>
            <p:cNvPr id="62" name="TextBox 61">
              <a:extLst>
                <a:ext uri="{FF2B5EF4-FFF2-40B4-BE49-F238E27FC236}">
                  <a16:creationId xmlns:a16="http://schemas.microsoft.com/office/drawing/2014/main" id="{A3EE260E-9730-EA48-86B4-9A8D6E4870CC}"/>
                </a:ext>
              </a:extLst>
            </p:cNvPr>
            <p:cNvSpPr txBox="1"/>
            <p:nvPr/>
          </p:nvSpPr>
          <p:spPr>
            <a:xfrm>
              <a:off x="7368064" y="1880878"/>
              <a:ext cx="542136" cy="307777"/>
            </a:xfrm>
            <a:prstGeom prst="rect">
              <a:avLst/>
            </a:prstGeom>
            <a:noFill/>
          </p:spPr>
          <p:txBody>
            <a:bodyPr wrap="none" rtlCol="0">
              <a:spAutoFit/>
            </a:bodyPr>
            <a:lstStyle/>
            <a:p>
              <a:r>
                <a:rPr lang="en-US" sz="1400" dirty="0">
                  <a:ln>
                    <a:solidFill>
                      <a:srgbClr val="66A105"/>
                    </a:solidFill>
                  </a:ln>
                  <a:solidFill>
                    <a:srgbClr val="66A105"/>
                  </a:solidFill>
                </a:rPr>
                <a:t>Ideal</a:t>
              </a:r>
              <a:endParaRPr lang="en-US" dirty="0">
                <a:ln>
                  <a:solidFill>
                    <a:srgbClr val="66A105"/>
                  </a:solidFill>
                </a:ln>
                <a:solidFill>
                  <a:srgbClr val="66A105"/>
                </a:solidFill>
              </a:endParaRPr>
            </a:p>
          </p:txBody>
        </p:sp>
        <p:sp>
          <p:nvSpPr>
            <p:cNvPr id="67" name="TextBox 66">
              <a:extLst>
                <a:ext uri="{FF2B5EF4-FFF2-40B4-BE49-F238E27FC236}">
                  <a16:creationId xmlns:a16="http://schemas.microsoft.com/office/drawing/2014/main" id="{C064FC3A-3D6A-464B-93A9-82BEEC8D5DB1}"/>
                </a:ext>
              </a:extLst>
            </p:cNvPr>
            <p:cNvSpPr txBox="1"/>
            <p:nvPr/>
          </p:nvSpPr>
          <p:spPr>
            <a:xfrm>
              <a:off x="8021966" y="3682518"/>
              <a:ext cx="542136" cy="307777"/>
            </a:xfrm>
            <a:prstGeom prst="rect">
              <a:avLst/>
            </a:prstGeom>
            <a:noFill/>
          </p:spPr>
          <p:txBody>
            <a:bodyPr wrap="none" rtlCol="0">
              <a:spAutoFit/>
            </a:bodyPr>
            <a:lstStyle/>
            <a:p>
              <a:r>
                <a:rPr lang="en-US" sz="1400" dirty="0">
                  <a:ln>
                    <a:solidFill>
                      <a:srgbClr val="66A105"/>
                    </a:solidFill>
                  </a:ln>
                  <a:solidFill>
                    <a:srgbClr val="66A105"/>
                  </a:solidFill>
                </a:rPr>
                <a:t>Ideal</a:t>
              </a:r>
              <a:endParaRPr lang="en-US" dirty="0">
                <a:ln>
                  <a:solidFill>
                    <a:srgbClr val="66A105"/>
                  </a:solidFill>
                </a:ln>
                <a:solidFill>
                  <a:srgbClr val="66A105"/>
                </a:solidFill>
              </a:endParaRPr>
            </a:p>
          </p:txBody>
        </p:sp>
      </p:gr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4000" b="1" dirty="0"/>
              <a:t>Mitigation Mechanism Evaluation</a:t>
            </a:r>
          </a:p>
        </p:txBody>
      </p:sp>
    </p:spTree>
    <p:extLst>
      <p:ext uri="{BB962C8B-B14F-4D97-AF65-F5344CB8AC3E}">
        <p14:creationId xmlns:p14="http://schemas.microsoft.com/office/powerpoint/2010/main" val="134451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500"/>
                                        <p:tgtEl>
                                          <p:spTgt spid="19"/>
                                        </p:tgtEl>
                                      </p:cBhvr>
                                    </p:animEffect>
                                  </p:childTnLst>
                                </p:cTn>
                              </p:par>
                              <p:par>
                                <p:cTn id="8" presetID="22" presetClass="entr" presetSubtype="8"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1500"/>
                                        <p:tgtEl>
                                          <p:spTgt spid="16"/>
                                        </p:tgtEl>
                                      </p:cBhvr>
                                    </p:animEffect>
                                  </p:childTnLst>
                                </p:cTn>
                              </p:par>
                              <p:par>
                                <p:cTn id="11" presetID="1" presetClass="entr" presetSubtype="0" fill="hold" nodeType="withEffect">
                                  <p:stCondLst>
                                    <p:cond delay="0"/>
                                  </p:stCondLst>
                                  <p:childTnLst>
                                    <p:set>
                                      <p:cBhvr>
                                        <p:cTn id="12" dur="1" fill="hold">
                                          <p:stCondLst>
                                            <p:cond delay="0"/>
                                          </p:stCondLst>
                                        </p:cTn>
                                        <p:tgtEl>
                                          <p:spTgt spid="70"/>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7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wipe(down)">
                                      <p:cBhvr>
                                        <p:cTn id="1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4434E13-76BC-5842-B474-85CDBBAC2283}"/>
              </a:ext>
            </a:extLst>
          </p:cNvPr>
          <p:cNvGrpSpPr/>
          <p:nvPr/>
        </p:nvGrpSpPr>
        <p:grpSpPr>
          <a:xfrm>
            <a:off x="1419023" y="1160269"/>
            <a:ext cx="7137583" cy="2184034"/>
            <a:chOff x="1002117" y="937095"/>
            <a:chExt cx="7137583" cy="2184034"/>
          </a:xfrm>
        </p:grpSpPr>
        <p:grpSp>
          <p:nvGrpSpPr>
            <p:cNvPr id="6" name="Group 5">
              <a:extLst>
                <a:ext uri="{FF2B5EF4-FFF2-40B4-BE49-F238E27FC236}">
                  <a16:creationId xmlns:a16="http://schemas.microsoft.com/office/drawing/2014/main" id="{8FD722E4-AA65-B044-85F4-05E1FCFB64E3}"/>
                </a:ext>
              </a:extLst>
            </p:cNvPr>
            <p:cNvGrpSpPr/>
            <p:nvPr/>
          </p:nvGrpSpPr>
          <p:grpSpPr>
            <a:xfrm>
              <a:off x="1002117" y="937095"/>
              <a:ext cx="7137583" cy="2184034"/>
              <a:chOff x="1002117" y="937095"/>
              <a:chExt cx="7137583" cy="2184034"/>
            </a:xfrm>
          </p:grpSpPr>
          <p:pic>
            <p:nvPicPr>
              <p:cNvPr id="8" name="Picture 7">
                <a:extLst>
                  <a:ext uri="{FF2B5EF4-FFF2-40B4-BE49-F238E27FC236}">
                    <a16:creationId xmlns:a16="http://schemas.microsoft.com/office/drawing/2014/main" id="{5A2998CB-CDDF-5E41-8AD9-6BE369F2AF09}"/>
                  </a:ext>
                </a:extLst>
              </p:cNvPr>
              <p:cNvPicPr>
                <a:picLocks noChangeAspect="1"/>
              </p:cNvPicPr>
              <p:nvPr/>
            </p:nvPicPr>
            <p:blipFill rotWithShape="1">
              <a:blip r:embed="rId3"/>
              <a:srcRect l="46805" t="63633" r="45695" b="27504"/>
              <a:stretch/>
            </p:blipFill>
            <p:spPr>
              <a:xfrm>
                <a:off x="4720198" y="2597134"/>
                <a:ext cx="685800" cy="270164"/>
              </a:xfrm>
              <a:prstGeom prst="rect">
                <a:avLst/>
              </a:prstGeom>
            </p:spPr>
          </p:pic>
          <p:pic>
            <p:nvPicPr>
              <p:cNvPr id="9" name="Picture 8">
                <a:extLst>
                  <a:ext uri="{FF2B5EF4-FFF2-40B4-BE49-F238E27FC236}">
                    <a16:creationId xmlns:a16="http://schemas.microsoft.com/office/drawing/2014/main" id="{5DC71AAE-F8EF-384D-A33B-6170B87D8191}"/>
                  </a:ext>
                </a:extLst>
              </p:cNvPr>
              <p:cNvPicPr>
                <a:picLocks noChangeAspect="1"/>
              </p:cNvPicPr>
              <p:nvPr/>
            </p:nvPicPr>
            <p:blipFill rotWithShape="1">
              <a:blip r:embed="rId3"/>
              <a:srcRect l="12158" t="9155" r="9785" b="19191"/>
              <a:stretch/>
            </p:blipFill>
            <p:spPr>
              <a:xfrm>
                <a:off x="1002117" y="937095"/>
                <a:ext cx="7137583" cy="2184034"/>
              </a:xfrm>
              <a:prstGeom prst="rect">
                <a:avLst/>
              </a:prstGeom>
            </p:spPr>
          </p:pic>
        </p:grpSp>
        <p:pic>
          <p:nvPicPr>
            <p:cNvPr id="7" name="Picture 6">
              <a:extLst>
                <a:ext uri="{FF2B5EF4-FFF2-40B4-BE49-F238E27FC236}">
                  <a16:creationId xmlns:a16="http://schemas.microsoft.com/office/drawing/2014/main" id="{9E70A866-5AE3-D547-8C27-4B24C646199A}"/>
                </a:ext>
              </a:extLst>
            </p:cNvPr>
            <p:cNvPicPr>
              <a:picLocks noChangeAspect="1"/>
            </p:cNvPicPr>
            <p:nvPr/>
          </p:nvPicPr>
          <p:blipFill rotWithShape="1">
            <a:blip r:embed="rId3"/>
            <a:srcRect l="46805" t="63633" r="45695" b="27504"/>
            <a:stretch/>
          </p:blipFill>
          <p:spPr>
            <a:xfrm>
              <a:off x="4717023" y="2600628"/>
              <a:ext cx="685800" cy="270164"/>
            </a:xfrm>
            <a:prstGeom prst="rect">
              <a:avLst/>
            </a:prstGeom>
          </p:spPr>
        </p:pic>
      </p:grpSp>
      <p:pic>
        <p:nvPicPr>
          <p:cNvPr id="10" name="Picture 9">
            <a:extLst>
              <a:ext uri="{FF2B5EF4-FFF2-40B4-BE49-F238E27FC236}">
                <a16:creationId xmlns:a16="http://schemas.microsoft.com/office/drawing/2014/main" id="{62BB4EA7-3160-8547-ACD5-CA7F7978F2B6}"/>
              </a:ext>
            </a:extLst>
          </p:cNvPr>
          <p:cNvPicPr>
            <a:picLocks noChangeAspect="1"/>
          </p:cNvPicPr>
          <p:nvPr/>
        </p:nvPicPr>
        <p:blipFill rotWithShape="1">
          <a:blip r:embed="rId4"/>
          <a:srcRect l="12161" t="8859" r="9782" b="19428"/>
          <a:stretch/>
        </p:blipFill>
        <p:spPr>
          <a:xfrm>
            <a:off x="1401842" y="3598636"/>
            <a:ext cx="7137583" cy="2185846"/>
          </a:xfrm>
          <a:prstGeom prst="rect">
            <a:avLst/>
          </a:prstGeom>
        </p:spPr>
      </p:pic>
      <p:pic>
        <p:nvPicPr>
          <p:cNvPr id="11" name="Picture 10">
            <a:extLst>
              <a:ext uri="{FF2B5EF4-FFF2-40B4-BE49-F238E27FC236}">
                <a16:creationId xmlns:a16="http://schemas.microsoft.com/office/drawing/2014/main" id="{20C3A3E8-FFAB-3C41-810E-F034297765E3}"/>
              </a:ext>
            </a:extLst>
          </p:cNvPr>
          <p:cNvPicPr>
            <a:picLocks/>
          </p:cNvPicPr>
          <p:nvPr/>
        </p:nvPicPr>
        <p:blipFill rotWithShape="1">
          <a:blip r:embed="rId5">
            <a:extLst>
              <a:ext uri="{28A0092B-C50C-407E-A947-70E740481C1C}">
                <a14:useLocalDpi xmlns:a14="http://schemas.microsoft.com/office/drawing/2010/main" val="0"/>
              </a:ext>
            </a:extLst>
          </a:blip>
          <a:srcRect t="32116" r="90291"/>
          <a:stretch/>
        </p:blipFill>
        <p:spPr>
          <a:xfrm>
            <a:off x="569656" y="813916"/>
            <a:ext cx="812637" cy="5505790"/>
          </a:xfrm>
          <a:prstGeom prst="rect">
            <a:avLst/>
          </a:prstGeom>
        </p:spPr>
      </p:pic>
      <p:sp>
        <p:nvSpPr>
          <p:cNvPr id="12" name="TextBox 11">
            <a:extLst>
              <a:ext uri="{FF2B5EF4-FFF2-40B4-BE49-F238E27FC236}">
                <a16:creationId xmlns:a16="http://schemas.microsoft.com/office/drawing/2014/main" id="{52101C20-111E-AE4D-9386-17DB73B37F32}"/>
              </a:ext>
            </a:extLst>
          </p:cNvPr>
          <p:cNvSpPr txBox="1"/>
          <p:nvPr/>
        </p:nvSpPr>
        <p:spPr>
          <a:xfrm>
            <a:off x="180045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13" name="TextBox 12">
            <a:extLst>
              <a:ext uri="{FF2B5EF4-FFF2-40B4-BE49-F238E27FC236}">
                <a16:creationId xmlns:a16="http://schemas.microsoft.com/office/drawing/2014/main" id="{850DC898-4654-B444-AB38-D34D645A3510}"/>
              </a:ext>
            </a:extLst>
          </p:cNvPr>
          <p:cNvSpPr txBox="1"/>
          <p:nvPr/>
        </p:nvSpPr>
        <p:spPr>
          <a:xfrm>
            <a:off x="3802911"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14" name="TextBox 13">
            <a:extLst>
              <a:ext uri="{FF2B5EF4-FFF2-40B4-BE49-F238E27FC236}">
                <a16:creationId xmlns:a16="http://schemas.microsoft.com/office/drawing/2014/main" id="{E4CAEF76-27FD-F244-9A80-5D75D7DDEF4C}"/>
              </a:ext>
            </a:extLst>
          </p:cNvPr>
          <p:cNvSpPr txBox="1"/>
          <p:nvPr/>
        </p:nvSpPr>
        <p:spPr>
          <a:xfrm>
            <a:off x="5820615"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15" name="TextBox 14">
            <a:extLst>
              <a:ext uri="{FF2B5EF4-FFF2-40B4-BE49-F238E27FC236}">
                <a16:creationId xmlns:a16="http://schemas.microsoft.com/office/drawing/2014/main" id="{9EDD081D-022C-8746-8D2F-179DC2C9A41B}"/>
              </a:ext>
            </a:extLst>
          </p:cNvPr>
          <p:cNvSpPr txBox="1"/>
          <p:nvPr/>
        </p:nvSpPr>
        <p:spPr>
          <a:xfrm>
            <a:off x="787894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16" name="TextBox 15">
            <a:extLst>
              <a:ext uri="{FF2B5EF4-FFF2-40B4-BE49-F238E27FC236}">
                <a16:creationId xmlns:a16="http://schemas.microsoft.com/office/drawing/2014/main" id="{C6B92BB3-1384-0B4C-97A4-3FCAE0585334}"/>
              </a:ext>
            </a:extLst>
          </p:cNvPr>
          <p:cNvSpPr txBox="1"/>
          <p:nvPr/>
        </p:nvSpPr>
        <p:spPr>
          <a:xfrm>
            <a:off x="4643472" y="6013452"/>
            <a:ext cx="683200"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endParaRPr lang="en-US" sz="1600" i="1" baseline="-25000" dirty="0">
              <a:latin typeface="Cambria" panose="02040503050406030204" pitchFamily="18" charset="0"/>
            </a:endParaRPr>
          </a:p>
        </p:txBody>
      </p:sp>
      <p:grpSp>
        <p:nvGrpSpPr>
          <p:cNvPr id="17" name="Group 16">
            <a:extLst>
              <a:ext uri="{FF2B5EF4-FFF2-40B4-BE49-F238E27FC236}">
                <a16:creationId xmlns:a16="http://schemas.microsoft.com/office/drawing/2014/main" id="{57A0CE62-41E6-314B-8EC0-922E90DA6053}"/>
              </a:ext>
            </a:extLst>
          </p:cNvPr>
          <p:cNvGrpSpPr/>
          <p:nvPr/>
        </p:nvGrpSpPr>
        <p:grpSpPr>
          <a:xfrm>
            <a:off x="2127003" y="1178002"/>
            <a:ext cx="2663191" cy="4656354"/>
            <a:chOff x="2127003" y="1178002"/>
            <a:chExt cx="2663191" cy="4656354"/>
          </a:xfrm>
        </p:grpSpPr>
        <p:cxnSp>
          <p:nvCxnSpPr>
            <p:cNvPr id="18" name="Straight Connector 17">
              <a:extLst>
                <a:ext uri="{FF2B5EF4-FFF2-40B4-BE49-F238E27FC236}">
                  <a16:creationId xmlns:a16="http://schemas.microsoft.com/office/drawing/2014/main" id="{F68C921E-33BB-2948-8F7E-7693AAD4F489}"/>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F7296BB-03F5-7D44-AB25-B003297628C0}"/>
                </a:ext>
              </a:extLst>
            </p:cNvPr>
            <p:cNvCxnSpPr/>
            <p:nvPr/>
          </p:nvCxnSpPr>
          <p:spPr>
            <a:xfrm flipV="1">
              <a:off x="2388295" y="1190035"/>
              <a:ext cx="0" cy="212469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F1A1395-B4A7-B64B-A75D-959543BE92DA}"/>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5CDCD32-E5ED-7748-A08B-44AB1BBC6EAA}"/>
                </a:ext>
              </a:extLst>
            </p:cNvPr>
            <p:cNvCxnSpPr/>
            <p:nvPr/>
          </p:nvCxnSpPr>
          <p:spPr>
            <a:xfrm flipV="1">
              <a:off x="3363655" y="1190035"/>
              <a:ext cx="0" cy="2124697"/>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E7EFCD1-C33B-5042-8A43-C1B76008528A}"/>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8DE75EA-ABA5-D747-A4A3-45DCEB855074}"/>
                </a:ext>
              </a:extLst>
            </p:cNvPr>
            <p:cNvCxnSpPr/>
            <p:nvPr/>
          </p:nvCxnSpPr>
          <p:spPr>
            <a:xfrm flipV="1">
              <a:off x="3589207" y="1190034"/>
              <a:ext cx="0" cy="2124697"/>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C79D9B7-F4D0-A045-BAC2-FCC7A949A8D6}"/>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F45E5A5-DA2A-B846-87AC-237E2EE2C4F2}"/>
                </a:ext>
              </a:extLst>
            </p:cNvPr>
            <p:cNvCxnSpPr/>
            <p:nvPr/>
          </p:nvCxnSpPr>
          <p:spPr>
            <a:xfrm flipV="1">
              <a:off x="3631880" y="1190034"/>
              <a:ext cx="0" cy="2124697"/>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4B4EC90-01EE-FE43-8C29-A4C57D6FC1E4}"/>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6949B37-3337-B145-A996-2756133402AE}"/>
                </a:ext>
              </a:extLst>
            </p:cNvPr>
            <p:cNvCxnSpPr/>
            <p:nvPr/>
          </p:nvCxnSpPr>
          <p:spPr>
            <a:xfrm flipV="1">
              <a:off x="4091518" y="1178002"/>
              <a:ext cx="0" cy="2124697"/>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224C298-4C50-E34A-BD73-017AB83F6335}"/>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F2E841-33F3-0642-BD66-7C033130BF71}"/>
                </a:ext>
              </a:extLst>
            </p:cNvPr>
            <p:cNvCxnSpPr/>
            <p:nvPr/>
          </p:nvCxnSpPr>
          <p:spPr>
            <a:xfrm flipV="1">
              <a:off x="4734036" y="1190034"/>
              <a:ext cx="0" cy="2124697"/>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BF74044-061F-CF49-910E-759B8C0BB827}"/>
                </a:ext>
              </a:extLst>
            </p:cNvPr>
            <p:cNvSpPr txBox="1"/>
            <p:nvPr/>
          </p:nvSpPr>
          <p:spPr>
            <a:xfrm rot="16200000">
              <a:off x="1832692" y="5219584"/>
              <a:ext cx="896399" cy="307777"/>
            </a:xfrm>
            <a:prstGeom prst="rect">
              <a:avLst/>
            </a:prstGeom>
            <a:noFill/>
          </p:spPr>
          <p:txBody>
            <a:bodyPr wrap="none" rtlCol="0">
              <a:spAutoFit/>
            </a:bodyPr>
            <a:lstStyle/>
            <a:p>
              <a:r>
                <a:rPr lang="en-US" sz="1400" b="1" dirty="0">
                  <a:solidFill>
                    <a:srgbClr val="7C5294"/>
                  </a:solidFill>
                </a:rPr>
                <a:t>DDR3-old</a:t>
              </a:r>
            </a:p>
          </p:txBody>
        </p:sp>
        <p:sp>
          <p:nvSpPr>
            <p:cNvPr id="31" name="TextBox 30">
              <a:extLst>
                <a:ext uri="{FF2B5EF4-FFF2-40B4-BE49-F238E27FC236}">
                  <a16:creationId xmlns:a16="http://schemas.microsoft.com/office/drawing/2014/main" id="{54A801BD-E72F-9B4A-A52F-D7AE85F5DFE4}"/>
                </a:ext>
              </a:extLst>
            </p:cNvPr>
            <p:cNvSpPr txBox="1"/>
            <p:nvPr/>
          </p:nvSpPr>
          <p:spPr>
            <a:xfrm rot="16200000">
              <a:off x="2760332" y="5191840"/>
              <a:ext cx="977255" cy="307777"/>
            </a:xfrm>
            <a:prstGeom prst="rect">
              <a:avLst/>
            </a:prstGeom>
            <a:noFill/>
          </p:spPr>
          <p:txBody>
            <a:bodyPr wrap="none" rtlCol="0">
              <a:spAutoFit/>
            </a:bodyPr>
            <a:lstStyle/>
            <a:p>
              <a:r>
                <a:rPr lang="en-US" sz="1400" b="1" dirty="0">
                  <a:solidFill>
                    <a:srgbClr val="00BA93"/>
                  </a:solidFill>
                </a:rPr>
                <a:t>DDR3-new</a:t>
              </a:r>
            </a:p>
          </p:txBody>
        </p:sp>
        <p:sp>
          <p:nvSpPr>
            <p:cNvPr id="32" name="TextBox 31">
              <a:extLst>
                <a:ext uri="{FF2B5EF4-FFF2-40B4-BE49-F238E27FC236}">
                  <a16:creationId xmlns:a16="http://schemas.microsoft.com/office/drawing/2014/main" id="{D3856341-DCEB-104C-AC90-B7ED55E718EB}"/>
                </a:ext>
              </a:extLst>
            </p:cNvPr>
            <p:cNvSpPr txBox="1"/>
            <p:nvPr/>
          </p:nvSpPr>
          <p:spPr>
            <a:xfrm rot="16200000">
              <a:off x="3035208" y="5225082"/>
              <a:ext cx="896399" cy="307777"/>
            </a:xfrm>
            <a:prstGeom prst="rect">
              <a:avLst/>
            </a:prstGeom>
            <a:noFill/>
          </p:spPr>
          <p:txBody>
            <a:bodyPr wrap="none" rtlCol="0">
              <a:spAutoFit/>
            </a:bodyPr>
            <a:lstStyle/>
            <a:p>
              <a:r>
                <a:rPr lang="en-US" sz="1400" b="1" dirty="0">
                  <a:solidFill>
                    <a:srgbClr val="0E83E3"/>
                  </a:solidFill>
                </a:rPr>
                <a:t>DDR4-old</a:t>
              </a:r>
            </a:p>
          </p:txBody>
        </p:sp>
        <p:sp>
          <p:nvSpPr>
            <p:cNvPr id="33" name="TextBox 32">
              <a:extLst>
                <a:ext uri="{FF2B5EF4-FFF2-40B4-BE49-F238E27FC236}">
                  <a16:creationId xmlns:a16="http://schemas.microsoft.com/office/drawing/2014/main" id="{F36F9891-5361-754E-8E25-4F4F7DF2F026}"/>
                </a:ext>
              </a:extLst>
            </p:cNvPr>
            <p:cNvSpPr txBox="1"/>
            <p:nvPr/>
          </p:nvSpPr>
          <p:spPr>
            <a:xfrm rot="16200000">
              <a:off x="3212066" y="5165766"/>
              <a:ext cx="1003801" cy="307777"/>
            </a:xfrm>
            <a:prstGeom prst="rect">
              <a:avLst/>
            </a:prstGeom>
            <a:noFill/>
          </p:spPr>
          <p:txBody>
            <a:bodyPr wrap="none" rtlCol="0">
              <a:spAutoFit/>
            </a:bodyPr>
            <a:lstStyle/>
            <a:p>
              <a:r>
                <a:rPr lang="en-US" sz="1400" b="1" dirty="0">
                  <a:solidFill>
                    <a:srgbClr val="D8302E"/>
                  </a:solidFill>
                </a:rPr>
                <a:t>LPDDR4-1x</a:t>
              </a:r>
            </a:p>
          </p:txBody>
        </p:sp>
        <p:sp>
          <p:nvSpPr>
            <p:cNvPr id="34" name="TextBox 33">
              <a:extLst>
                <a:ext uri="{FF2B5EF4-FFF2-40B4-BE49-F238E27FC236}">
                  <a16:creationId xmlns:a16="http://schemas.microsoft.com/office/drawing/2014/main" id="{DF620616-0227-5F4B-8CF2-8E2FEA2A36E6}"/>
                </a:ext>
              </a:extLst>
            </p:cNvPr>
            <p:cNvSpPr txBox="1"/>
            <p:nvPr/>
          </p:nvSpPr>
          <p:spPr>
            <a:xfrm rot="16200000">
              <a:off x="3682706" y="5185572"/>
              <a:ext cx="977255" cy="307777"/>
            </a:xfrm>
            <a:prstGeom prst="rect">
              <a:avLst/>
            </a:prstGeom>
            <a:noFill/>
          </p:spPr>
          <p:txBody>
            <a:bodyPr wrap="none" rtlCol="0">
              <a:spAutoFit/>
            </a:bodyPr>
            <a:lstStyle/>
            <a:p>
              <a:r>
                <a:rPr lang="en-US" sz="1400" b="1" dirty="0">
                  <a:solidFill>
                    <a:srgbClr val="FFCC6E"/>
                  </a:solidFill>
                </a:rPr>
                <a:t>DDR4-new</a:t>
              </a:r>
            </a:p>
          </p:txBody>
        </p:sp>
        <p:sp>
          <p:nvSpPr>
            <p:cNvPr id="35" name="TextBox 34">
              <a:extLst>
                <a:ext uri="{FF2B5EF4-FFF2-40B4-BE49-F238E27FC236}">
                  <a16:creationId xmlns:a16="http://schemas.microsoft.com/office/drawing/2014/main" id="{1523EC63-6C91-AA40-9CF8-D3C2A0C168E9}"/>
                </a:ext>
              </a:extLst>
            </p:cNvPr>
            <p:cNvSpPr txBox="1"/>
            <p:nvPr/>
          </p:nvSpPr>
          <p:spPr>
            <a:xfrm rot="16200000">
              <a:off x="4118514" y="5170865"/>
              <a:ext cx="1007007" cy="307777"/>
            </a:xfrm>
            <a:prstGeom prst="rect">
              <a:avLst/>
            </a:prstGeom>
            <a:noFill/>
          </p:spPr>
          <p:txBody>
            <a:bodyPr wrap="none" rtlCol="0">
              <a:spAutoFit/>
            </a:bodyPr>
            <a:lstStyle/>
            <a:p>
              <a:r>
                <a:rPr lang="en-US" sz="1400" b="1" dirty="0">
                  <a:solidFill>
                    <a:srgbClr val="E26F55"/>
                  </a:solidFill>
                </a:rPr>
                <a:t>LPDDR4-1y</a:t>
              </a:r>
            </a:p>
          </p:txBody>
        </p:sp>
        <p:sp>
          <p:nvSpPr>
            <p:cNvPr id="36" name="TextBox 35">
              <a:extLst>
                <a:ext uri="{FF2B5EF4-FFF2-40B4-BE49-F238E27FC236}">
                  <a16:creationId xmlns:a16="http://schemas.microsoft.com/office/drawing/2014/main" id="{4B353FEC-1992-DC41-B403-E3CEC44D687B}"/>
                </a:ext>
              </a:extLst>
            </p:cNvPr>
            <p:cNvSpPr txBox="1"/>
            <p:nvPr/>
          </p:nvSpPr>
          <p:spPr>
            <a:xfrm rot="16200000">
              <a:off x="1846980" y="2765115"/>
              <a:ext cx="896399" cy="307777"/>
            </a:xfrm>
            <a:prstGeom prst="rect">
              <a:avLst/>
            </a:prstGeom>
            <a:noFill/>
          </p:spPr>
          <p:txBody>
            <a:bodyPr wrap="none" rtlCol="0">
              <a:spAutoFit/>
            </a:bodyPr>
            <a:lstStyle/>
            <a:p>
              <a:r>
                <a:rPr lang="en-US" sz="1400" b="1" dirty="0">
                  <a:solidFill>
                    <a:srgbClr val="7C5294"/>
                  </a:solidFill>
                </a:rPr>
                <a:t>DDR3-old</a:t>
              </a:r>
            </a:p>
          </p:txBody>
        </p:sp>
        <p:sp>
          <p:nvSpPr>
            <p:cNvPr id="37" name="TextBox 36">
              <a:extLst>
                <a:ext uri="{FF2B5EF4-FFF2-40B4-BE49-F238E27FC236}">
                  <a16:creationId xmlns:a16="http://schemas.microsoft.com/office/drawing/2014/main" id="{5B3C2632-4E00-7847-889E-44200808E18F}"/>
                </a:ext>
              </a:extLst>
            </p:cNvPr>
            <p:cNvSpPr txBox="1"/>
            <p:nvPr/>
          </p:nvSpPr>
          <p:spPr>
            <a:xfrm rot="16200000">
              <a:off x="2774620" y="2737371"/>
              <a:ext cx="977255" cy="307777"/>
            </a:xfrm>
            <a:prstGeom prst="rect">
              <a:avLst/>
            </a:prstGeom>
            <a:noFill/>
          </p:spPr>
          <p:txBody>
            <a:bodyPr wrap="none" rtlCol="0">
              <a:spAutoFit/>
            </a:bodyPr>
            <a:lstStyle/>
            <a:p>
              <a:r>
                <a:rPr lang="en-US" sz="1400" b="1" dirty="0">
                  <a:solidFill>
                    <a:srgbClr val="00BA93"/>
                  </a:solidFill>
                </a:rPr>
                <a:t>DDR3-new</a:t>
              </a:r>
            </a:p>
          </p:txBody>
        </p:sp>
        <p:sp>
          <p:nvSpPr>
            <p:cNvPr id="38" name="TextBox 37">
              <a:extLst>
                <a:ext uri="{FF2B5EF4-FFF2-40B4-BE49-F238E27FC236}">
                  <a16:creationId xmlns:a16="http://schemas.microsoft.com/office/drawing/2014/main" id="{251E9E39-69D2-1C4B-A3FC-8CA60588BB93}"/>
                </a:ext>
              </a:extLst>
            </p:cNvPr>
            <p:cNvSpPr txBox="1"/>
            <p:nvPr/>
          </p:nvSpPr>
          <p:spPr>
            <a:xfrm rot="16200000">
              <a:off x="3049496" y="2770613"/>
              <a:ext cx="896399" cy="307777"/>
            </a:xfrm>
            <a:prstGeom prst="rect">
              <a:avLst/>
            </a:prstGeom>
            <a:noFill/>
          </p:spPr>
          <p:txBody>
            <a:bodyPr wrap="none" rtlCol="0">
              <a:spAutoFit/>
            </a:bodyPr>
            <a:lstStyle/>
            <a:p>
              <a:r>
                <a:rPr lang="en-US" sz="1400" b="1" dirty="0">
                  <a:solidFill>
                    <a:srgbClr val="0E83E3"/>
                  </a:solidFill>
                </a:rPr>
                <a:t>DDR4-old</a:t>
              </a:r>
            </a:p>
          </p:txBody>
        </p:sp>
        <p:sp>
          <p:nvSpPr>
            <p:cNvPr id="39" name="TextBox 38">
              <a:extLst>
                <a:ext uri="{FF2B5EF4-FFF2-40B4-BE49-F238E27FC236}">
                  <a16:creationId xmlns:a16="http://schemas.microsoft.com/office/drawing/2014/main" id="{D6D76C6D-1693-9C4F-9558-B41F74E1F877}"/>
                </a:ext>
              </a:extLst>
            </p:cNvPr>
            <p:cNvSpPr txBox="1"/>
            <p:nvPr/>
          </p:nvSpPr>
          <p:spPr>
            <a:xfrm rot="16200000">
              <a:off x="3226354" y="2711297"/>
              <a:ext cx="1003801" cy="307777"/>
            </a:xfrm>
            <a:prstGeom prst="rect">
              <a:avLst/>
            </a:prstGeom>
            <a:noFill/>
          </p:spPr>
          <p:txBody>
            <a:bodyPr wrap="none" rtlCol="0">
              <a:spAutoFit/>
            </a:bodyPr>
            <a:lstStyle/>
            <a:p>
              <a:r>
                <a:rPr lang="en-US" sz="1400" b="1" dirty="0">
                  <a:solidFill>
                    <a:srgbClr val="D8302E"/>
                  </a:solidFill>
                </a:rPr>
                <a:t>LPDDR4-1x</a:t>
              </a:r>
            </a:p>
          </p:txBody>
        </p:sp>
        <p:sp>
          <p:nvSpPr>
            <p:cNvPr id="40" name="TextBox 39">
              <a:extLst>
                <a:ext uri="{FF2B5EF4-FFF2-40B4-BE49-F238E27FC236}">
                  <a16:creationId xmlns:a16="http://schemas.microsoft.com/office/drawing/2014/main" id="{29BE9EDD-8733-7F4B-BC00-E2FFBB83AC95}"/>
                </a:ext>
              </a:extLst>
            </p:cNvPr>
            <p:cNvSpPr txBox="1"/>
            <p:nvPr/>
          </p:nvSpPr>
          <p:spPr>
            <a:xfrm rot="16200000">
              <a:off x="3696994" y="2731103"/>
              <a:ext cx="977255" cy="307777"/>
            </a:xfrm>
            <a:prstGeom prst="rect">
              <a:avLst/>
            </a:prstGeom>
            <a:noFill/>
          </p:spPr>
          <p:txBody>
            <a:bodyPr wrap="none" rtlCol="0">
              <a:spAutoFit/>
            </a:bodyPr>
            <a:lstStyle/>
            <a:p>
              <a:r>
                <a:rPr lang="en-US" sz="1400" b="1" dirty="0">
                  <a:solidFill>
                    <a:srgbClr val="FFCC6E"/>
                  </a:solidFill>
                </a:rPr>
                <a:t>DDR4-new</a:t>
              </a:r>
            </a:p>
          </p:txBody>
        </p:sp>
        <p:sp>
          <p:nvSpPr>
            <p:cNvPr id="41" name="TextBox 40">
              <a:extLst>
                <a:ext uri="{FF2B5EF4-FFF2-40B4-BE49-F238E27FC236}">
                  <a16:creationId xmlns:a16="http://schemas.microsoft.com/office/drawing/2014/main" id="{7FC611FE-951B-724F-9511-D1178045FE22}"/>
                </a:ext>
              </a:extLst>
            </p:cNvPr>
            <p:cNvSpPr txBox="1"/>
            <p:nvPr/>
          </p:nvSpPr>
          <p:spPr>
            <a:xfrm rot="16200000">
              <a:off x="4132802" y="2716396"/>
              <a:ext cx="1007007" cy="307777"/>
            </a:xfrm>
            <a:prstGeom prst="rect">
              <a:avLst/>
            </a:prstGeom>
            <a:noFill/>
          </p:spPr>
          <p:txBody>
            <a:bodyPr wrap="none" rtlCol="0">
              <a:spAutoFit/>
            </a:bodyPr>
            <a:lstStyle/>
            <a:p>
              <a:r>
                <a:rPr lang="en-US" sz="1400" b="1" dirty="0">
                  <a:solidFill>
                    <a:srgbClr val="E26F55"/>
                  </a:solidFill>
                </a:rPr>
                <a:t>LPDDR4-1y</a:t>
              </a:r>
            </a:p>
          </p:txBody>
        </p:sp>
      </p:grpSp>
      <p:grpSp>
        <p:nvGrpSpPr>
          <p:cNvPr id="42" name="Group 41">
            <a:extLst>
              <a:ext uri="{FF2B5EF4-FFF2-40B4-BE49-F238E27FC236}">
                <a16:creationId xmlns:a16="http://schemas.microsoft.com/office/drawing/2014/main" id="{E4173D79-AC2C-7C4E-8E71-BEDF3B6916E2}"/>
              </a:ext>
            </a:extLst>
          </p:cNvPr>
          <p:cNvGrpSpPr/>
          <p:nvPr/>
        </p:nvGrpSpPr>
        <p:grpSpPr>
          <a:xfrm>
            <a:off x="6129502" y="2643406"/>
            <a:ext cx="1140714" cy="2589644"/>
            <a:chOff x="6129502" y="2643406"/>
            <a:chExt cx="1140714" cy="2589644"/>
          </a:xfrm>
        </p:grpSpPr>
        <p:sp>
          <p:nvSpPr>
            <p:cNvPr id="43" name="TextBox 42">
              <a:extLst>
                <a:ext uri="{FF2B5EF4-FFF2-40B4-BE49-F238E27FC236}">
                  <a16:creationId xmlns:a16="http://schemas.microsoft.com/office/drawing/2014/main" id="{EA812E49-D322-7743-A920-6E6AE55B6DFA}"/>
                </a:ext>
              </a:extLst>
            </p:cNvPr>
            <p:cNvSpPr txBox="1"/>
            <p:nvPr/>
          </p:nvSpPr>
          <p:spPr>
            <a:xfrm>
              <a:off x="6129502" y="2643406"/>
              <a:ext cx="570605" cy="307777"/>
            </a:xfrm>
            <a:prstGeom prst="rect">
              <a:avLst/>
            </a:prstGeom>
            <a:noFill/>
          </p:spPr>
          <p:txBody>
            <a:bodyPr wrap="none" rtlCol="0">
              <a:spAutoFit/>
            </a:bodyPr>
            <a:lstStyle/>
            <a:p>
              <a:r>
                <a:rPr lang="en-US" sz="1400" dirty="0">
                  <a:ln>
                    <a:solidFill>
                      <a:schemeClr val="tx1"/>
                    </a:solidFill>
                  </a:ln>
                </a:rPr>
                <a:t>PARA</a:t>
              </a:r>
            </a:p>
          </p:txBody>
        </p:sp>
        <p:sp>
          <p:nvSpPr>
            <p:cNvPr id="44" name="TextBox 43">
              <a:extLst>
                <a:ext uri="{FF2B5EF4-FFF2-40B4-BE49-F238E27FC236}">
                  <a16:creationId xmlns:a16="http://schemas.microsoft.com/office/drawing/2014/main" id="{5A160D3E-4923-D947-AF57-4FBB7DB52D06}"/>
                </a:ext>
              </a:extLst>
            </p:cNvPr>
            <p:cNvSpPr txBox="1"/>
            <p:nvPr/>
          </p:nvSpPr>
          <p:spPr>
            <a:xfrm>
              <a:off x="6699611" y="4925273"/>
              <a:ext cx="570605" cy="307777"/>
            </a:xfrm>
            <a:prstGeom prst="rect">
              <a:avLst/>
            </a:prstGeom>
            <a:noFill/>
          </p:spPr>
          <p:txBody>
            <a:bodyPr wrap="none" rtlCol="0">
              <a:spAutoFit/>
            </a:bodyPr>
            <a:lstStyle/>
            <a:p>
              <a:r>
                <a:rPr lang="en-US" sz="1400" dirty="0">
                  <a:ln>
                    <a:solidFill>
                      <a:schemeClr val="tx1"/>
                    </a:solidFill>
                  </a:ln>
                </a:rPr>
                <a:t>PARA</a:t>
              </a:r>
            </a:p>
          </p:txBody>
        </p:sp>
      </p:grpSp>
      <p:grpSp>
        <p:nvGrpSpPr>
          <p:cNvPr id="45" name="Group 44">
            <a:extLst>
              <a:ext uri="{FF2B5EF4-FFF2-40B4-BE49-F238E27FC236}">
                <a16:creationId xmlns:a16="http://schemas.microsoft.com/office/drawing/2014/main" id="{6ED24C95-CE09-C94E-AB7F-7C711028644B}"/>
              </a:ext>
            </a:extLst>
          </p:cNvPr>
          <p:cNvGrpSpPr/>
          <p:nvPr/>
        </p:nvGrpSpPr>
        <p:grpSpPr>
          <a:xfrm>
            <a:off x="5008422" y="2034767"/>
            <a:ext cx="2864649" cy="2467033"/>
            <a:chOff x="5008422" y="2034767"/>
            <a:chExt cx="2864649" cy="2467033"/>
          </a:xfrm>
        </p:grpSpPr>
        <p:sp>
          <p:nvSpPr>
            <p:cNvPr id="46" name="TextBox 45">
              <a:extLst>
                <a:ext uri="{FF2B5EF4-FFF2-40B4-BE49-F238E27FC236}">
                  <a16:creationId xmlns:a16="http://schemas.microsoft.com/office/drawing/2014/main" id="{FB5E4A39-AA2B-0142-AC77-BB66BF6CB07E}"/>
                </a:ext>
              </a:extLst>
            </p:cNvPr>
            <p:cNvSpPr txBox="1"/>
            <p:nvPr/>
          </p:nvSpPr>
          <p:spPr>
            <a:xfrm>
              <a:off x="5008422" y="2034767"/>
              <a:ext cx="1069524" cy="307777"/>
            </a:xfrm>
            <a:prstGeom prst="rect">
              <a:avLst/>
            </a:prstGeom>
            <a:noFill/>
          </p:spPr>
          <p:txBody>
            <a:bodyPr wrap="none" rtlCol="0">
              <a:spAutoFit/>
            </a:bodyPr>
            <a:lstStyle/>
            <a:p>
              <a:r>
                <a:rPr lang="en-US" sz="1400" dirty="0" err="1">
                  <a:ln>
                    <a:solidFill>
                      <a:srgbClr val="555455"/>
                    </a:solidFill>
                  </a:ln>
                  <a:solidFill>
                    <a:srgbClr val="555455"/>
                  </a:solidFill>
                </a:rPr>
                <a:t>TWiCe</a:t>
              </a:r>
              <a:r>
                <a:rPr lang="en-US" sz="1400" dirty="0">
                  <a:ln>
                    <a:solidFill>
                      <a:srgbClr val="555455"/>
                    </a:solidFill>
                  </a:ln>
                  <a:solidFill>
                    <a:srgbClr val="555455"/>
                  </a:solidFill>
                </a:rPr>
                <a:t>-ideal</a:t>
              </a:r>
            </a:p>
          </p:txBody>
        </p:sp>
        <p:sp>
          <p:nvSpPr>
            <p:cNvPr id="47" name="TextBox 46">
              <a:extLst>
                <a:ext uri="{FF2B5EF4-FFF2-40B4-BE49-F238E27FC236}">
                  <a16:creationId xmlns:a16="http://schemas.microsoft.com/office/drawing/2014/main" id="{18008573-31A8-F148-8381-B1721662ADA3}"/>
                </a:ext>
              </a:extLst>
            </p:cNvPr>
            <p:cNvSpPr txBox="1"/>
            <p:nvPr/>
          </p:nvSpPr>
          <p:spPr>
            <a:xfrm>
              <a:off x="6803547" y="4194023"/>
              <a:ext cx="1069524" cy="307777"/>
            </a:xfrm>
            <a:prstGeom prst="rect">
              <a:avLst/>
            </a:prstGeom>
            <a:noFill/>
          </p:spPr>
          <p:txBody>
            <a:bodyPr wrap="none" rtlCol="0">
              <a:spAutoFit/>
            </a:bodyPr>
            <a:lstStyle/>
            <a:p>
              <a:r>
                <a:rPr lang="en-US" sz="1400" dirty="0" err="1">
                  <a:ln>
                    <a:solidFill>
                      <a:srgbClr val="555455"/>
                    </a:solidFill>
                  </a:ln>
                  <a:solidFill>
                    <a:srgbClr val="555455"/>
                  </a:solidFill>
                </a:rPr>
                <a:t>TWiCe</a:t>
              </a:r>
              <a:r>
                <a:rPr lang="en-US" sz="1400" dirty="0">
                  <a:ln>
                    <a:solidFill>
                      <a:srgbClr val="555455"/>
                    </a:solidFill>
                  </a:ln>
                  <a:solidFill>
                    <a:srgbClr val="555455"/>
                  </a:solidFill>
                </a:rPr>
                <a:t>-ideal</a:t>
              </a:r>
            </a:p>
          </p:txBody>
        </p:sp>
      </p:grpSp>
      <p:grpSp>
        <p:nvGrpSpPr>
          <p:cNvPr id="48" name="Group 47">
            <a:extLst>
              <a:ext uri="{FF2B5EF4-FFF2-40B4-BE49-F238E27FC236}">
                <a16:creationId xmlns:a16="http://schemas.microsoft.com/office/drawing/2014/main" id="{D078D457-A2C4-AC4E-9E07-75058D2B95B7}"/>
              </a:ext>
            </a:extLst>
          </p:cNvPr>
          <p:cNvGrpSpPr/>
          <p:nvPr/>
        </p:nvGrpSpPr>
        <p:grpSpPr>
          <a:xfrm>
            <a:off x="7368064" y="1880878"/>
            <a:ext cx="1196038" cy="2109417"/>
            <a:chOff x="7368064" y="1880878"/>
            <a:chExt cx="1196038" cy="2109417"/>
          </a:xfrm>
        </p:grpSpPr>
        <p:sp>
          <p:nvSpPr>
            <p:cNvPr id="49" name="TextBox 48">
              <a:extLst>
                <a:ext uri="{FF2B5EF4-FFF2-40B4-BE49-F238E27FC236}">
                  <a16:creationId xmlns:a16="http://schemas.microsoft.com/office/drawing/2014/main" id="{9B385014-529D-504A-8F94-40BB8352FE55}"/>
                </a:ext>
              </a:extLst>
            </p:cNvPr>
            <p:cNvSpPr txBox="1"/>
            <p:nvPr/>
          </p:nvSpPr>
          <p:spPr>
            <a:xfrm>
              <a:off x="7368064" y="1880878"/>
              <a:ext cx="542136" cy="307777"/>
            </a:xfrm>
            <a:prstGeom prst="rect">
              <a:avLst/>
            </a:prstGeom>
            <a:noFill/>
          </p:spPr>
          <p:txBody>
            <a:bodyPr wrap="none" rtlCol="0">
              <a:spAutoFit/>
            </a:bodyPr>
            <a:lstStyle/>
            <a:p>
              <a:r>
                <a:rPr lang="en-US" sz="1400" dirty="0">
                  <a:ln>
                    <a:solidFill>
                      <a:srgbClr val="66A105"/>
                    </a:solidFill>
                  </a:ln>
                  <a:solidFill>
                    <a:srgbClr val="66A105"/>
                  </a:solidFill>
                </a:rPr>
                <a:t>Ideal</a:t>
              </a:r>
              <a:endParaRPr lang="en-US" dirty="0">
                <a:ln>
                  <a:solidFill>
                    <a:srgbClr val="66A105"/>
                  </a:solidFill>
                </a:ln>
                <a:solidFill>
                  <a:srgbClr val="66A105"/>
                </a:solidFill>
              </a:endParaRPr>
            </a:p>
          </p:txBody>
        </p:sp>
        <p:sp>
          <p:nvSpPr>
            <p:cNvPr id="50" name="TextBox 49">
              <a:extLst>
                <a:ext uri="{FF2B5EF4-FFF2-40B4-BE49-F238E27FC236}">
                  <a16:creationId xmlns:a16="http://schemas.microsoft.com/office/drawing/2014/main" id="{3B930DC9-9AE9-5F49-B640-55B78CD0ABA0}"/>
                </a:ext>
              </a:extLst>
            </p:cNvPr>
            <p:cNvSpPr txBox="1"/>
            <p:nvPr/>
          </p:nvSpPr>
          <p:spPr>
            <a:xfrm>
              <a:off x="8021966" y="3682518"/>
              <a:ext cx="542136" cy="307777"/>
            </a:xfrm>
            <a:prstGeom prst="rect">
              <a:avLst/>
            </a:prstGeom>
            <a:noFill/>
          </p:spPr>
          <p:txBody>
            <a:bodyPr wrap="none" rtlCol="0">
              <a:spAutoFit/>
            </a:bodyPr>
            <a:lstStyle/>
            <a:p>
              <a:r>
                <a:rPr lang="en-US" sz="1400" dirty="0">
                  <a:ln>
                    <a:solidFill>
                      <a:srgbClr val="66A105"/>
                    </a:solidFill>
                  </a:ln>
                  <a:solidFill>
                    <a:srgbClr val="66A105"/>
                  </a:solidFill>
                </a:rPr>
                <a:t>Ideal</a:t>
              </a:r>
              <a:endParaRPr lang="en-US" dirty="0">
                <a:ln>
                  <a:solidFill>
                    <a:srgbClr val="66A105"/>
                  </a:solidFill>
                </a:ln>
                <a:solidFill>
                  <a:srgbClr val="66A105"/>
                </a:solidFill>
              </a:endParaRPr>
            </a:p>
          </p:txBody>
        </p:sp>
      </p:grpSp>
      <p:pic>
        <p:nvPicPr>
          <p:cNvPr id="51" name="Picture 50">
            <a:extLst>
              <a:ext uri="{FF2B5EF4-FFF2-40B4-BE49-F238E27FC236}">
                <a16:creationId xmlns:a16="http://schemas.microsoft.com/office/drawing/2014/main" id="{B5B8078B-E173-FD48-BDB7-46E0D9E4B992}"/>
              </a:ext>
            </a:extLst>
          </p:cNvPr>
          <p:cNvPicPr>
            <a:picLocks noChangeAspect="1"/>
          </p:cNvPicPr>
          <p:nvPr/>
        </p:nvPicPr>
        <p:blipFill>
          <a:blip r:embed="rId6"/>
          <a:stretch>
            <a:fillRect/>
          </a:stretch>
        </p:blipFill>
        <p:spPr>
          <a:xfrm>
            <a:off x="1402288" y="900754"/>
            <a:ext cx="7173209" cy="276711"/>
          </a:xfrm>
          <a:prstGeom prst="rect">
            <a:avLst/>
          </a:prstGeom>
        </p:spPr>
      </p:pic>
      <p:sp>
        <p:nvSpPr>
          <p:cNvPr id="52" name="TextBox 51">
            <a:extLst>
              <a:ext uri="{FF2B5EF4-FFF2-40B4-BE49-F238E27FC236}">
                <a16:creationId xmlns:a16="http://schemas.microsoft.com/office/drawing/2014/main" id="{89108B00-30B7-8C45-9C04-30A4192E0314}"/>
              </a:ext>
            </a:extLst>
          </p:cNvPr>
          <p:cNvSpPr txBox="1"/>
          <p:nvPr/>
        </p:nvSpPr>
        <p:spPr>
          <a:xfrm>
            <a:off x="183171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53" name="TextBox 52">
            <a:extLst>
              <a:ext uri="{FF2B5EF4-FFF2-40B4-BE49-F238E27FC236}">
                <a16:creationId xmlns:a16="http://schemas.microsoft.com/office/drawing/2014/main" id="{C2204592-CC16-3C48-BEDB-DE9765DAC500}"/>
              </a:ext>
            </a:extLst>
          </p:cNvPr>
          <p:cNvSpPr txBox="1"/>
          <p:nvPr/>
        </p:nvSpPr>
        <p:spPr>
          <a:xfrm>
            <a:off x="3834162"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54" name="TextBox 53">
            <a:extLst>
              <a:ext uri="{FF2B5EF4-FFF2-40B4-BE49-F238E27FC236}">
                <a16:creationId xmlns:a16="http://schemas.microsoft.com/office/drawing/2014/main" id="{71639709-34EF-E049-AE4A-BF6114EA906B}"/>
              </a:ext>
            </a:extLst>
          </p:cNvPr>
          <p:cNvSpPr txBox="1"/>
          <p:nvPr/>
        </p:nvSpPr>
        <p:spPr>
          <a:xfrm>
            <a:off x="5851866"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55" name="TextBox 54">
            <a:extLst>
              <a:ext uri="{FF2B5EF4-FFF2-40B4-BE49-F238E27FC236}">
                <a16:creationId xmlns:a16="http://schemas.microsoft.com/office/drawing/2014/main" id="{31AF00C0-ADDB-7341-9271-1A8A0B5AE7D6}"/>
              </a:ext>
            </a:extLst>
          </p:cNvPr>
          <p:cNvSpPr txBox="1"/>
          <p:nvPr/>
        </p:nvSpPr>
        <p:spPr>
          <a:xfrm>
            <a:off x="791020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56" name="Rectangle 55">
            <a:extLst>
              <a:ext uri="{FF2B5EF4-FFF2-40B4-BE49-F238E27FC236}">
                <a16:creationId xmlns:a16="http://schemas.microsoft.com/office/drawing/2014/main" id="{2674EA68-9804-524C-B8A0-1C19B92EB4D8}"/>
              </a:ext>
            </a:extLst>
          </p:cNvPr>
          <p:cNvSpPr/>
          <p:nvPr/>
        </p:nvSpPr>
        <p:spPr>
          <a:xfrm>
            <a:off x="0" y="703241"/>
            <a:ext cx="9144000" cy="286964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DBBDB00A-A93B-4F43-8081-C51E12C18172}"/>
              </a:ext>
            </a:extLst>
          </p:cNvPr>
          <p:cNvSpPr txBox="1"/>
          <p:nvPr/>
        </p:nvSpPr>
        <p:spPr>
          <a:xfrm>
            <a:off x="263172" y="1341625"/>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1000" b="1" dirty="0">
              <a:latin typeface="Cambria" charset="0"/>
              <a:ea typeface="Cambria" charset="0"/>
              <a:cs typeface="Cambria" charset="0"/>
            </a:endParaRPr>
          </a:p>
          <a:p>
            <a:pPr algn="ctr"/>
            <a:r>
              <a:rPr lang="en-US" sz="2800" b="1" dirty="0">
                <a:solidFill>
                  <a:schemeClr val="accent5">
                    <a:lumMod val="75000"/>
                  </a:schemeClr>
                </a:solidFill>
                <a:latin typeface="LinLibertineTI"/>
              </a:rPr>
              <a:t>PARA, </a:t>
            </a:r>
            <a:r>
              <a:rPr lang="en-US" sz="2800" b="1" dirty="0" err="1">
                <a:solidFill>
                  <a:schemeClr val="accent5">
                    <a:lumMod val="75000"/>
                  </a:schemeClr>
                </a:solidFill>
                <a:latin typeface="LinLibertineTI"/>
              </a:rPr>
              <a:t>ProHIT</a:t>
            </a:r>
            <a:r>
              <a:rPr lang="en-US" sz="2800" b="1" dirty="0">
                <a:solidFill>
                  <a:schemeClr val="accent5">
                    <a:lumMod val="75000"/>
                  </a:schemeClr>
                </a:solidFill>
                <a:latin typeface="LinLibertineTI"/>
              </a:rPr>
              <a:t>, and </a:t>
            </a:r>
            <a:r>
              <a:rPr lang="en-US" sz="2800" b="1" dirty="0" err="1">
                <a:solidFill>
                  <a:schemeClr val="accent5">
                    <a:lumMod val="75000"/>
                  </a:schemeClr>
                </a:solidFill>
                <a:latin typeface="LinLibertineTI"/>
              </a:rPr>
              <a:t>MRLoc</a:t>
            </a:r>
            <a:r>
              <a:rPr lang="en-US" sz="2800" b="1" dirty="0">
                <a:solidFill>
                  <a:schemeClr val="accent5">
                    <a:lumMod val="75000"/>
                  </a:schemeClr>
                </a:solidFill>
                <a:latin typeface="LinLibertineTI"/>
              </a:rPr>
              <a:t> </a:t>
            </a:r>
            <a:r>
              <a:rPr lang="en-US" sz="2800" b="1" dirty="0">
                <a:latin typeface="LinLibertineTI"/>
              </a:rPr>
              <a:t>are viable options </a:t>
            </a:r>
          </a:p>
          <a:p>
            <a:pPr algn="ctr"/>
            <a:r>
              <a:rPr lang="en-US" sz="2800" b="1" dirty="0">
                <a:latin typeface="LinLibertineTI"/>
              </a:rPr>
              <a:t>for mitigating </a:t>
            </a:r>
            <a:r>
              <a:rPr lang="en-US" sz="2800" b="1" dirty="0" err="1">
                <a:latin typeface="LinLibertineTI"/>
              </a:rPr>
              <a:t>RowHammer</a:t>
            </a:r>
            <a:r>
              <a:rPr lang="en-US" sz="2800" b="1" dirty="0">
                <a:latin typeface="LinLibertineTI"/>
              </a:rPr>
              <a:t> bit flips in </a:t>
            </a:r>
            <a:r>
              <a:rPr lang="en-US" sz="2800" b="1" dirty="0">
                <a:solidFill>
                  <a:schemeClr val="accent5">
                    <a:lumMod val="75000"/>
                  </a:schemeClr>
                </a:solidFill>
                <a:latin typeface="LinLibertineTI"/>
              </a:rPr>
              <a:t>worst chips</a:t>
            </a:r>
            <a:r>
              <a:rPr lang="en-US" sz="2800" b="1" dirty="0">
                <a:latin typeface="LinLibertineTI"/>
              </a:rPr>
              <a:t> today </a:t>
            </a:r>
          </a:p>
          <a:p>
            <a:pPr algn="ctr"/>
            <a:r>
              <a:rPr lang="en-US" sz="2800" b="1" dirty="0">
                <a:latin typeface="LinLibertineTI"/>
              </a:rPr>
              <a:t>with reasonable system performance </a:t>
            </a:r>
            <a:r>
              <a:rPr lang="en-US" sz="2800" b="1" dirty="0">
                <a:solidFill>
                  <a:schemeClr val="accent5">
                    <a:lumMod val="75000"/>
                  </a:schemeClr>
                </a:solidFill>
                <a:latin typeface="LinLibertineTI"/>
              </a:rPr>
              <a:t>(92%, 100%, 100%)</a:t>
            </a:r>
            <a:endParaRPr lang="en-US" sz="2800" b="1" dirty="0">
              <a:solidFill>
                <a:schemeClr val="accent5">
                  <a:lumMod val="75000"/>
                </a:schemeClr>
              </a:solidFill>
            </a:endParaRPr>
          </a:p>
          <a:p>
            <a:pPr algn="ctr"/>
            <a:endParaRPr lang="en-US" sz="1000" b="1" dirty="0">
              <a:latin typeface="Cambria" charset="0"/>
              <a:ea typeface="Cambria" charset="0"/>
              <a:cs typeface="Cambria" charset="0"/>
            </a:endParaRPr>
          </a:p>
        </p:txBody>
      </p:sp>
      <p:sp>
        <p:nvSpPr>
          <p:cNvPr id="58" name="Title 1">
            <a:extLst>
              <a:ext uri="{FF2B5EF4-FFF2-40B4-BE49-F238E27FC236}">
                <a16:creationId xmlns:a16="http://schemas.microsoft.com/office/drawing/2014/main" id="{CBC883BE-6F2F-5B4E-9140-7BE5AFA3BB45}"/>
              </a:ext>
            </a:extLst>
          </p:cNvPr>
          <p:cNvSpPr>
            <a:spLocks noGrp="1"/>
          </p:cNvSpPr>
          <p:nvPr>
            <p:ph type="title"/>
          </p:nvPr>
        </p:nvSpPr>
        <p:spPr>
          <a:xfrm>
            <a:off x="75991" y="73723"/>
            <a:ext cx="8987622" cy="740193"/>
          </a:xfrm>
        </p:spPr>
        <p:txBody>
          <a:bodyPr/>
          <a:lstStyle/>
          <a:p>
            <a:r>
              <a:rPr lang="en-US" sz="4000" b="1" dirty="0"/>
              <a:t>Mitigation Mechanism Evaluation</a:t>
            </a:r>
          </a:p>
        </p:txBody>
      </p:sp>
      <p:sp>
        <p:nvSpPr>
          <p:cNvPr id="59" name="Oval 58">
            <a:extLst>
              <a:ext uri="{FF2B5EF4-FFF2-40B4-BE49-F238E27FC236}">
                <a16:creationId xmlns:a16="http://schemas.microsoft.com/office/drawing/2014/main" id="{69EE6F40-19EC-2149-844B-4FAB2A938490}"/>
              </a:ext>
            </a:extLst>
          </p:cNvPr>
          <p:cNvSpPr/>
          <p:nvPr/>
        </p:nvSpPr>
        <p:spPr>
          <a:xfrm>
            <a:off x="4554627" y="3429000"/>
            <a:ext cx="321733" cy="765023"/>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20572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4434E13-76BC-5842-B474-85CDBBAC2283}"/>
              </a:ext>
            </a:extLst>
          </p:cNvPr>
          <p:cNvGrpSpPr/>
          <p:nvPr/>
        </p:nvGrpSpPr>
        <p:grpSpPr>
          <a:xfrm>
            <a:off x="1419023" y="1160269"/>
            <a:ext cx="7137583" cy="2184034"/>
            <a:chOff x="1002117" y="937095"/>
            <a:chExt cx="7137583" cy="2184034"/>
          </a:xfrm>
        </p:grpSpPr>
        <p:grpSp>
          <p:nvGrpSpPr>
            <p:cNvPr id="6" name="Group 5">
              <a:extLst>
                <a:ext uri="{FF2B5EF4-FFF2-40B4-BE49-F238E27FC236}">
                  <a16:creationId xmlns:a16="http://schemas.microsoft.com/office/drawing/2014/main" id="{8FD722E4-AA65-B044-85F4-05E1FCFB64E3}"/>
                </a:ext>
              </a:extLst>
            </p:cNvPr>
            <p:cNvGrpSpPr/>
            <p:nvPr/>
          </p:nvGrpSpPr>
          <p:grpSpPr>
            <a:xfrm>
              <a:off x="1002117" y="937095"/>
              <a:ext cx="7137583" cy="2184034"/>
              <a:chOff x="1002117" y="937095"/>
              <a:chExt cx="7137583" cy="2184034"/>
            </a:xfrm>
          </p:grpSpPr>
          <p:pic>
            <p:nvPicPr>
              <p:cNvPr id="8" name="Picture 7">
                <a:extLst>
                  <a:ext uri="{FF2B5EF4-FFF2-40B4-BE49-F238E27FC236}">
                    <a16:creationId xmlns:a16="http://schemas.microsoft.com/office/drawing/2014/main" id="{5A2998CB-CDDF-5E41-8AD9-6BE369F2AF09}"/>
                  </a:ext>
                </a:extLst>
              </p:cNvPr>
              <p:cNvPicPr>
                <a:picLocks noChangeAspect="1"/>
              </p:cNvPicPr>
              <p:nvPr/>
            </p:nvPicPr>
            <p:blipFill rotWithShape="1">
              <a:blip r:embed="rId3"/>
              <a:srcRect l="46805" t="63633" r="45695" b="27504"/>
              <a:stretch/>
            </p:blipFill>
            <p:spPr>
              <a:xfrm>
                <a:off x="4720198" y="2597134"/>
                <a:ext cx="685800" cy="270164"/>
              </a:xfrm>
              <a:prstGeom prst="rect">
                <a:avLst/>
              </a:prstGeom>
            </p:spPr>
          </p:pic>
          <p:pic>
            <p:nvPicPr>
              <p:cNvPr id="9" name="Picture 8">
                <a:extLst>
                  <a:ext uri="{FF2B5EF4-FFF2-40B4-BE49-F238E27FC236}">
                    <a16:creationId xmlns:a16="http://schemas.microsoft.com/office/drawing/2014/main" id="{5DC71AAE-F8EF-384D-A33B-6170B87D8191}"/>
                  </a:ext>
                </a:extLst>
              </p:cNvPr>
              <p:cNvPicPr>
                <a:picLocks noChangeAspect="1"/>
              </p:cNvPicPr>
              <p:nvPr/>
            </p:nvPicPr>
            <p:blipFill rotWithShape="1">
              <a:blip r:embed="rId3"/>
              <a:srcRect l="12158" t="9155" r="9785" b="19191"/>
              <a:stretch/>
            </p:blipFill>
            <p:spPr>
              <a:xfrm>
                <a:off x="1002117" y="937095"/>
                <a:ext cx="7137583" cy="2184034"/>
              </a:xfrm>
              <a:prstGeom prst="rect">
                <a:avLst/>
              </a:prstGeom>
            </p:spPr>
          </p:pic>
        </p:grpSp>
        <p:pic>
          <p:nvPicPr>
            <p:cNvPr id="7" name="Picture 6">
              <a:extLst>
                <a:ext uri="{FF2B5EF4-FFF2-40B4-BE49-F238E27FC236}">
                  <a16:creationId xmlns:a16="http://schemas.microsoft.com/office/drawing/2014/main" id="{9E70A866-5AE3-D547-8C27-4B24C646199A}"/>
                </a:ext>
              </a:extLst>
            </p:cNvPr>
            <p:cNvPicPr>
              <a:picLocks noChangeAspect="1"/>
            </p:cNvPicPr>
            <p:nvPr/>
          </p:nvPicPr>
          <p:blipFill rotWithShape="1">
            <a:blip r:embed="rId3"/>
            <a:srcRect l="46805" t="63633" r="45695" b="27504"/>
            <a:stretch/>
          </p:blipFill>
          <p:spPr>
            <a:xfrm>
              <a:off x="4717023" y="2600628"/>
              <a:ext cx="685800" cy="270164"/>
            </a:xfrm>
            <a:prstGeom prst="rect">
              <a:avLst/>
            </a:prstGeom>
          </p:spPr>
        </p:pic>
      </p:grpSp>
      <p:pic>
        <p:nvPicPr>
          <p:cNvPr id="10" name="Picture 9">
            <a:extLst>
              <a:ext uri="{FF2B5EF4-FFF2-40B4-BE49-F238E27FC236}">
                <a16:creationId xmlns:a16="http://schemas.microsoft.com/office/drawing/2014/main" id="{62BB4EA7-3160-8547-ACD5-CA7F7978F2B6}"/>
              </a:ext>
            </a:extLst>
          </p:cNvPr>
          <p:cNvPicPr>
            <a:picLocks noChangeAspect="1"/>
          </p:cNvPicPr>
          <p:nvPr/>
        </p:nvPicPr>
        <p:blipFill rotWithShape="1">
          <a:blip r:embed="rId4"/>
          <a:srcRect l="12161" t="8859" r="9782" b="19428"/>
          <a:stretch/>
        </p:blipFill>
        <p:spPr>
          <a:xfrm>
            <a:off x="1401842" y="3598636"/>
            <a:ext cx="7137583" cy="2185846"/>
          </a:xfrm>
          <a:prstGeom prst="rect">
            <a:avLst/>
          </a:prstGeom>
        </p:spPr>
      </p:pic>
      <p:pic>
        <p:nvPicPr>
          <p:cNvPr id="11" name="Picture 10">
            <a:extLst>
              <a:ext uri="{FF2B5EF4-FFF2-40B4-BE49-F238E27FC236}">
                <a16:creationId xmlns:a16="http://schemas.microsoft.com/office/drawing/2014/main" id="{20C3A3E8-FFAB-3C41-810E-F034297765E3}"/>
              </a:ext>
            </a:extLst>
          </p:cNvPr>
          <p:cNvPicPr>
            <a:picLocks/>
          </p:cNvPicPr>
          <p:nvPr/>
        </p:nvPicPr>
        <p:blipFill rotWithShape="1">
          <a:blip r:embed="rId5">
            <a:extLst>
              <a:ext uri="{28A0092B-C50C-407E-A947-70E740481C1C}">
                <a14:useLocalDpi xmlns:a14="http://schemas.microsoft.com/office/drawing/2010/main" val="0"/>
              </a:ext>
            </a:extLst>
          </a:blip>
          <a:srcRect t="32116" r="90291"/>
          <a:stretch/>
        </p:blipFill>
        <p:spPr>
          <a:xfrm>
            <a:off x="569656" y="813916"/>
            <a:ext cx="812637" cy="5505790"/>
          </a:xfrm>
          <a:prstGeom prst="rect">
            <a:avLst/>
          </a:prstGeom>
        </p:spPr>
      </p:pic>
      <p:sp>
        <p:nvSpPr>
          <p:cNvPr id="12" name="TextBox 11">
            <a:extLst>
              <a:ext uri="{FF2B5EF4-FFF2-40B4-BE49-F238E27FC236}">
                <a16:creationId xmlns:a16="http://schemas.microsoft.com/office/drawing/2014/main" id="{52101C20-111E-AE4D-9386-17DB73B37F32}"/>
              </a:ext>
            </a:extLst>
          </p:cNvPr>
          <p:cNvSpPr txBox="1"/>
          <p:nvPr/>
        </p:nvSpPr>
        <p:spPr>
          <a:xfrm>
            <a:off x="180045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13" name="TextBox 12">
            <a:extLst>
              <a:ext uri="{FF2B5EF4-FFF2-40B4-BE49-F238E27FC236}">
                <a16:creationId xmlns:a16="http://schemas.microsoft.com/office/drawing/2014/main" id="{850DC898-4654-B444-AB38-D34D645A3510}"/>
              </a:ext>
            </a:extLst>
          </p:cNvPr>
          <p:cNvSpPr txBox="1"/>
          <p:nvPr/>
        </p:nvSpPr>
        <p:spPr>
          <a:xfrm>
            <a:off x="3802911"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14" name="TextBox 13">
            <a:extLst>
              <a:ext uri="{FF2B5EF4-FFF2-40B4-BE49-F238E27FC236}">
                <a16:creationId xmlns:a16="http://schemas.microsoft.com/office/drawing/2014/main" id="{E4CAEF76-27FD-F244-9A80-5D75D7DDEF4C}"/>
              </a:ext>
            </a:extLst>
          </p:cNvPr>
          <p:cNvSpPr txBox="1"/>
          <p:nvPr/>
        </p:nvSpPr>
        <p:spPr>
          <a:xfrm>
            <a:off x="5820615"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15" name="TextBox 14">
            <a:extLst>
              <a:ext uri="{FF2B5EF4-FFF2-40B4-BE49-F238E27FC236}">
                <a16:creationId xmlns:a16="http://schemas.microsoft.com/office/drawing/2014/main" id="{9EDD081D-022C-8746-8D2F-179DC2C9A41B}"/>
              </a:ext>
            </a:extLst>
          </p:cNvPr>
          <p:cNvSpPr txBox="1"/>
          <p:nvPr/>
        </p:nvSpPr>
        <p:spPr>
          <a:xfrm>
            <a:off x="787894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16" name="TextBox 15">
            <a:extLst>
              <a:ext uri="{FF2B5EF4-FFF2-40B4-BE49-F238E27FC236}">
                <a16:creationId xmlns:a16="http://schemas.microsoft.com/office/drawing/2014/main" id="{C6B92BB3-1384-0B4C-97A4-3FCAE0585334}"/>
              </a:ext>
            </a:extLst>
          </p:cNvPr>
          <p:cNvSpPr txBox="1"/>
          <p:nvPr/>
        </p:nvSpPr>
        <p:spPr>
          <a:xfrm>
            <a:off x="4643472" y="6013452"/>
            <a:ext cx="683200"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endParaRPr lang="en-US" sz="1600" i="1" baseline="-25000" dirty="0">
              <a:latin typeface="Cambria" panose="02040503050406030204" pitchFamily="18" charset="0"/>
            </a:endParaRPr>
          </a:p>
        </p:txBody>
      </p:sp>
      <p:grpSp>
        <p:nvGrpSpPr>
          <p:cNvPr id="17" name="Group 16">
            <a:extLst>
              <a:ext uri="{FF2B5EF4-FFF2-40B4-BE49-F238E27FC236}">
                <a16:creationId xmlns:a16="http://schemas.microsoft.com/office/drawing/2014/main" id="{57A0CE62-41E6-314B-8EC0-922E90DA6053}"/>
              </a:ext>
            </a:extLst>
          </p:cNvPr>
          <p:cNvGrpSpPr/>
          <p:nvPr/>
        </p:nvGrpSpPr>
        <p:grpSpPr>
          <a:xfrm>
            <a:off x="2127003" y="1178002"/>
            <a:ext cx="2663191" cy="4656354"/>
            <a:chOff x="2127003" y="1178002"/>
            <a:chExt cx="2663191" cy="4656354"/>
          </a:xfrm>
        </p:grpSpPr>
        <p:cxnSp>
          <p:nvCxnSpPr>
            <p:cNvPr id="18" name="Straight Connector 17">
              <a:extLst>
                <a:ext uri="{FF2B5EF4-FFF2-40B4-BE49-F238E27FC236}">
                  <a16:creationId xmlns:a16="http://schemas.microsoft.com/office/drawing/2014/main" id="{F68C921E-33BB-2948-8F7E-7693AAD4F489}"/>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F7296BB-03F5-7D44-AB25-B003297628C0}"/>
                </a:ext>
              </a:extLst>
            </p:cNvPr>
            <p:cNvCxnSpPr/>
            <p:nvPr/>
          </p:nvCxnSpPr>
          <p:spPr>
            <a:xfrm flipV="1">
              <a:off x="2388295" y="1190035"/>
              <a:ext cx="0" cy="212469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F1A1395-B4A7-B64B-A75D-959543BE92DA}"/>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5CDCD32-E5ED-7748-A08B-44AB1BBC6EAA}"/>
                </a:ext>
              </a:extLst>
            </p:cNvPr>
            <p:cNvCxnSpPr/>
            <p:nvPr/>
          </p:nvCxnSpPr>
          <p:spPr>
            <a:xfrm flipV="1">
              <a:off x="3363655" y="1190035"/>
              <a:ext cx="0" cy="2124697"/>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E7EFCD1-C33B-5042-8A43-C1B76008528A}"/>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8DE75EA-ABA5-D747-A4A3-45DCEB855074}"/>
                </a:ext>
              </a:extLst>
            </p:cNvPr>
            <p:cNvCxnSpPr/>
            <p:nvPr/>
          </p:nvCxnSpPr>
          <p:spPr>
            <a:xfrm flipV="1">
              <a:off x="3589207" y="1190034"/>
              <a:ext cx="0" cy="2124697"/>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C79D9B7-F4D0-A045-BAC2-FCC7A949A8D6}"/>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F45E5A5-DA2A-B846-87AC-237E2EE2C4F2}"/>
                </a:ext>
              </a:extLst>
            </p:cNvPr>
            <p:cNvCxnSpPr/>
            <p:nvPr/>
          </p:nvCxnSpPr>
          <p:spPr>
            <a:xfrm flipV="1">
              <a:off x="3631880" y="1190034"/>
              <a:ext cx="0" cy="2124697"/>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4B4EC90-01EE-FE43-8C29-A4C57D6FC1E4}"/>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6949B37-3337-B145-A996-2756133402AE}"/>
                </a:ext>
              </a:extLst>
            </p:cNvPr>
            <p:cNvCxnSpPr/>
            <p:nvPr/>
          </p:nvCxnSpPr>
          <p:spPr>
            <a:xfrm flipV="1">
              <a:off x="4091518" y="1178002"/>
              <a:ext cx="0" cy="2124697"/>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224C298-4C50-E34A-BD73-017AB83F6335}"/>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F2E841-33F3-0642-BD66-7C033130BF71}"/>
                </a:ext>
              </a:extLst>
            </p:cNvPr>
            <p:cNvCxnSpPr/>
            <p:nvPr/>
          </p:nvCxnSpPr>
          <p:spPr>
            <a:xfrm flipV="1">
              <a:off x="4734036" y="1190034"/>
              <a:ext cx="0" cy="2124697"/>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BF74044-061F-CF49-910E-759B8C0BB827}"/>
                </a:ext>
              </a:extLst>
            </p:cNvPr>
            <p:cNvSpPr txBox="1"/>
            <p:nvPr/>
          </p:nvSpPr>
          <p:spPr>
            <a:xfrm rot="16200000">
              <a:off x="1832692" y="5219584"/>
              <a:ext cx="896399" cy="307777"/>
            </a:xfrm>
            <a:prstGeom prst="rect">
              <a:avLst/>
            </a:prstGeom>
            <a:noFill/>
          </p:spPr>
          <p:txBody>
            <a:bodyPr wrap="none" rtlCol="0">
              <a:spAutoFit/>
            </a:bodyPr>
            <a:lstStyle/>
            <a:p>
              <a:r>
                <a:rPr lang="en-US" sz="1400" b="1" dirty="0">
                  <a:solidFill>
                    <a:srgbClr val="7C5294"/>
                  </a:solidFill>
                </a:rPr>
                <a:t>DDR3-old</a:t>
              </a:r>
            </a:p>
          </p:txBody>
        </p:sp>
        <p:sp>
          <p:nvSpPr>
            <p:cNvPr id="31" name="TextBox 30">
              <a:extLst>
                <a:ext uri="{FF2B5EF4-FFF2-40B4-BE49-F238E27FC236}">
                  <a16:creationId xmlns:a16="http://schemas.microsoft.com/office/drawing/2014/main" id="{54A801BD-E72F-9B4A-A52F-D7AE85F5DFE4}"/>
                </a:ext>
              </a:extLst>
            </p:cNvPr>
            <p:cNvSpPr txBox="1"/>
            <p:nvPr/>
          </p:nvSpPr>
          <p:spPr>
            <a:xfrm rot="16200000">
              <a:off x="2760332" y="5191840"/>
              <a:ext cx="977255" cy="307777"/>
            </a:xfrm>
            <a:prstGeom prst="rect">
              <a:avLst/>
            </a:prstGeom>
            <a:noFill/>
          </p:spPr>
          <p:txBody>
            <a:bodyPr wrap="none" rtlCol="0">
              <a:spAutoFit/>
            </a:bodyPr>
            <a:lstStyle/>
            <a:p>
              <a:r>
                <a:rPr lang="en-US" sz="1400" b="1" dirty="0">
                  <a:solidFill>
                    <a:srgbClr val="00BA93"/>
                  </a:solidFill>
                </a:rPr>
                <a:t>DDR3-new</a:t>
              </a:r>
            </a:p>
          </p:txBody>
        </p:sp>
        <p:sp>
          <p:nvSpPr>
            <p:cNvPr id="32" name="TextBox 31">
              <a:extLst>
                <a:ext uri="{FF2B5EF4-FFF2-40B4-BE49-F238E27FC236}">
                  <a16:creationId xmlns:a16="http://schemas.microsoft.com/office/drawing/2014/main" id="{D3856341-DCEB-104C-AC90-B7ED55E718EB}"/>
                </a:ext>
              </a:extLst>
            </p:cNvPr>
            <p:cNvSpPr txBox="1"/>
            <p:nvPr/>
          </p:nvSpPr>
          <p:spPr>
            <a:xfrm rot="16200000">
              <a:off x="3035208" y="5225082"/>
              <a:ext cx="896399" cy="307777"/>
            </a:xfrm>
            <a:prstGeom prst="rect">
              <a:avLst/>
            </a:prstGeom>
            <a:noFill/>
          </p:spPr>
          <p:txBody>
            <a:bodyPr wrap="none" rtlCol="0">
              <a:spAutoFit/>
            </a:bodyPr>
            <a:lstStyle/>
            <a:p>
              <a:r>
                <a:rPr lang="en-US" sz="1400" b="1" dirty="0">
                  <a:solidFill>
                    <a:srgbClr val="0E83E3"/>
                  </a:solidFill>
                </a:rPr>
                <a:t>DDR4-old</a:t>
              </a:r>
            </a:p>
          </p:txBody>
        </p:sp>
        <p:sp>
          <p:nvSpPr>
            <p:cNvPr id="33" name="TextBox 32">
              <a:extLst>
                <a:ext uri="{FF2B5EF4-FFF2-40B4-BE49-F238E27FC236}">
                  <a16:creationId xmlns:a16="http://schemas.microsoft.com/office/drawing/2014/main" id="{F36F9891-5361-754E-8E25-4F4F7DF2F026}"/>
                </a:ext>
              </a:extLst>
            </p:cNvPr>
            <p:cNvSpPr txBox="1"/>
            <p:nvPr/>
          </p:nvSpPr>
          <p:spPr>
            <a:xfrm rot="16200000">
              <a:off x="3212066" y="5165766"/>
              <a:ext cx="1003801" cy="307777"/>
            </a:xfrm>
            <a:prstGeom prst="rect">
              <a:avLst/>
            </a:prstGeom>
            <a:noFill/>
          </p:spPr>
          <p:txBody>
            <a:bodyPr wrap="none" rtlCol="0">
              <a:spAutoFit/>
            </a:bodyPr>
            <a:lstStyle/>
            <a:p>
              <a:r>
                <a:rPr lang="en-US" sz="1400" b="1" dirty="0">
                  <a:solidFill>
                    <a:srgbClr val="D8302E"/>
                  </a:solidFill>
                </a:rPr>
                <a:t>LPDDR4-1x</a:t>
              </a:r>
            </a:p>
          </p:txBody>
        </p:sp>
        <p:sp>
          <p:nvSpPr>
            <p:cNvPr id="34" name="TextBox 33">
              <a:extLst>
                <a:ext uri="{FF2B5EF4-FFF2-40B4-BE49-F238E27FC236}">
                  <a16:creationId xmlns:a16="http://schemas.microsoft.com/office/drawing/2014/main" id="{DF620616-0227-5F4B-8CF2-8E2FEA2A36E6}"/>
                </a:ext>
              </a:extLst>
            </p:cNvPr>
            <p:cNvSpPr txBox="1"/>
            <p:nvPr/>
          </p:nvSpPr>
          <p:spPr>
            <a:xfrm rot="16200000">
              <a:off x="3682706" y="5185572"/>
              <a:ext cx="977255" cy="307777"/>
            </a:xfrm>
            <a:prstGeom prst="rect">
              <a:avLst/>
            </a:prstGeom>
            <a:noFill/>
          </p:spPr>
          <p:txBody>
            <a:bodyPr wrap="none" rtlCol="0">
              <a:spAutoFit/>
            </a:bodyPr>
            <a:lstStyle/>
            <a:p>
              <a:r>
                <a:rPr lang="en-US" sz="1400" b="1" dirty="0">
                  <a:solidFill>
                    <a:srgbClr val="FFCC6E"/>
                  </a:solidFill>
                </a:rPr>
                <a:t>DDR4-new</a:t>
              </a:r>
            </a:p>
          </p:txBody>
        </p:sp>
        <p:sp>
          <p:nvSpPr>
            <p:cNvPr id="35" name="TextBox 34">
              <a:extLst>
                <a:ext uri="{FF2B5EF4-FFF2-40B4-BE49-F238E27FC236}">
                  <a16:creationId xmlns:a16="http://schemas.microsoft.com/office/drawing/2014/main" id="{1523EC63-6C91-AA40-9CF8-D3C2A0C168E9}"/>
                </a:ext>
              </a:extLst>
            </p:cNvPr>
            <p:cNvSpPr txBox="1"/>
            <p:nvPr/>
          </p:nvSpPr>
          <p:spPr>
            <a:xfrm rot="16200000">
              <a:off x="4118514" y="5170865"/>
              <a:ext cx="1007007" cy="307777"/>
            </a:xfrm>
            <a:prstGeom prst="rect">
              <a:avLst/>
            </a:prstGeom>
            <a:noFill/>
          </p:spPr>
          <p:txBody>
            <a:bodyPr wrap="none" rtlCol="0">
              <a:spAutoFit/>
            </a:bodyPr>
            <a:lstStyle/>
            <a:p>
              <a:r>
                <a:rPr lang="en-US" sz="1400" b="1" dirty="0">
                  <a:solidFill>
                    <a:srgbClr val="E26F55"/>
                  </a:solidFill>
                </a:rPr>
                <a:t>LPDDR4-1y</a:t>
              </a:r>
            </a:p>
          </p:txBody>
        </p:sp>
        <p:sp>
          <p:nvSpPr>
            <p:cNvPr id="36" name="TextBox 35">
              <a:extLst>
                <a:ext uri="{FF2B5EF4-FFF2-40B4-BE49-F238E27FC236}">
                  <a16:creationId xmlns:a16="http://schemas.microsoft.com/office/drawing/2014/main" id="{4B353FEC-1992-DC41-B403-E3CEC44D687B}"/>
                </a:ext>
              </a:extLst>
            </p:cNvPr>
            <p:cNvSpPr txBox="1"/>
            <p:nvPr/>
          </p:nvSpPr>
          <p:spPr>
            <a:xfrm rot="16200000">
              <a:off x="1846980" y="2765115"/>
              <a:ext cx="896399" cy="307777"/>
            </a:xfrm>
            <a:prstGeom prst="rect">
              <a:avLst/>
            </a:prstGeom>
            <a:noFill/>
          </p:spPr>
          <p:txBody>
            <a:bodyPr wrap="none" rtlCol="0">
              <a:spAutoFit/>
            </a:bodyPr>
            <a:lstStyle/>
            <a:p>
              <a:r>
                <a:rPr lang="en-US" sz="1400" b="1" dirty="0">
                  <a:solidFill>
                    <a:srgbClr val="7C5294"/>
                  </a:solidFill>
                </a:rPr>
                <a:t>DDR3-old</a:t>
              </a:r>
            </a:p>
          </p:txBody>
        </p:sp>
        <p:sp>
          <p:nvSpPr>
            <p:cNvPr id="37" name="TextBox 36">
              <a:extLst>
                <a:ext uri="{FF2B5EF4-FFF2-40B4-BE49-F238E27FC236}">
                  <a16:creationId xmlns:a16="http://schemas.microsoft.com/office/drawing/2014/main" id="{5B3C2632-4E00-7847-889E-44200808E18F}"/>
                </a:ext>
              </a:extLst>
            </p:cNvPr>
            <p:cNvSpPr txBox="1"/>
            <p:nvPr/>
          </p:nvSpPr>
          <p:spPr>
            <a:xfrm rot="16200000">
              <a:off x="2774620" y="2737371"/>
              <a:ext cx="977255" cy="307777"/>
            </a:xfrm>
            <a:prstGeom prst="rect">
              <a:avLst/>
            </a:prstGeom>
            <a:noFill/>
          </p:spPr>
          <p:txBody>
            <a:bodyPr wrap="none" rtlCol="0">
              <a:spAutoFit/>
            </a:bodyPr>
            <a:lstStyle/>
            <a:p>
              <a:r>
                <a:rPr lang="en-US" sz="1400" b="1" dirty="0">
                  <a:solidFill>
                    <a:srgbClr val="00BA93"/>
                  </a:solidFill>
                </a:rPr>
                <a:t>DDR3-new</a:t>
              </a:r>
            </a:p>
          </p:txBody>
        </p:sp>
        <p:sp>
          <p:nvSpPr>
            <p:cNvPr id="38" name="TextBox 37">
              <a:extLst>
                <a:ext uri="{FF2B5EF4-FFF2-40B4-BE49-F238E27FC236}">
                  <a16:creationId xmlns:a16="http://schemas.microsoft.com/office/drawing/2014/main" id="{251E9E39-69D2-1C4B-A3FC-8CA60588BB93}"/>
                </a:ext>
              </a:extLst>
            </p:cNvPr>
            <p:cNvSpPr txBox="1"/>
            <p:nvPr/>
          </p:nvSpPr>
          <p:spPr>
            <a:xfrm rot="16200000">
              <a:off x="3049496" y="2770613"/>
              <a:ext cx="896399" cy="307777"/>
            </a:xfrm>
            <a:prstGeom prst="rect">
              <a:avLst/>
            </a:prstGeom>
            <a:noFill/>
          </p:spPr>
          <p:txBody>
            <a:bodyPr wrap="none" rtlCol="0">
              <a:spAutoFit/>
            </a:bodyPr>
            <a:lstStyle/>
            <a:p>
              <a:r>
                <a:rPr lang="en-US" sz="1400" b="1" dirty="0">
                  <a:solidFill>
                    <a:srgbClr val="0E83E3"/>
                  </a:solidFill>
                </a:rPr>
                <a:t>DDR4-old</a:t>
              </a:r>
            </a:p>
          </p:txBody>
        </p:sp>
        <p:sp>
          <p:nvSpPr>
            <p:cNvPr id="39" name="TextBox 38">
              <a:extLst>
                <a:ext uri="{FF2B5EF4-FFF2-40B4-BE49-F238E27FC236}">
                  <a16:creationId xmlns:a16="http://schemas.microsoft.com/office/drawing/2014/main" id="{D6D76C6D-1693-9C4F-9558-B41F74E1F877}"/>
                </a:ext>
              </a:extLst>
            </p:cNvPr>
            <p:cNvSpPr txBox="1"/>
            <p:nvPr/>
          </p:nvSpPr>
          <p:spPr>
            <a:xfrm rot="16200000">
              <a:off x="3226354" y="2711297"/>
              <a:ext cx="1003801" cy="307777"/>
            </a:xfrm>
            <a:prstGeom prst="rect">
              <a:avLst/>
            </a:prstGeom>
            <a:noFill/>
          </p:spPr>
          <p:txBody>
            <a:bodyPr wrap="none" rtlCol="0">
              <a:spAutoFit/>
            </a:bodyPr>
            <a:lstStyle/>
            <a:p>
              <a:r>
                <a:rPr lang="en-US" sz="1400" b="1" dirty="0">
                  <a:solidFill>
                    <a:srgbClr val="D8302E"/>
                  </a:solidFill>
                </a:rPr>
                <a:t>LPDDR4-1x</a:t>
              </a:r>
            </a:p>
          </p:txBody>
        </p:sp>
        <p:sp>
          <p:nvSpPr>
            <p:cNvPr id="40" name="TextBox 39">
              <a:extLst>
                <a:ext uri="{FF2B5EF4-FFF2-40B4-BE49-F238E27FC236}">
                  <a16:creationId xmlns:a16="http://schemas.microsoft.com/office/drawing/2014/main" id="{29BE9EDD-8733-7F4B-BC00-E2FFBB83AC95}"/>
                </a:ext>
              </a:extLst>
            </p:cNvPr>
            <p:cNvSpPr txBox="1"/>
            <p:nvPr/>
          </p:nvSpPr>
          <p:spPr>
            <a:xfrm rot="16200000">
              <a:off x="3696994" y="2731103"/>
              <a:ext cx="977255" cy="307777"/>
            </a:xfrm>
            <a:prstGeom prst="rect">
              <a:avLst/>
            </a:prstGeom>
            <a:noFill/>
          </p:spPr>
          <p:txBody>
            <a:bodyPr wrap="none" rtlCol="0">
              <a:spAutoFit/>
            </a:bodyPr>
            <a:lstStyle/>
            <a:p>
              <a:r>
                <a:rPr lang="en-US" sz="1400" b="1" dirty="0">
                  <a:solidFill>
                    <a:srgbClr val="FFCC6E"/>
                  </a:solidFill>
                </a:rPr>
                <a:t>DDR4-new</a:t>
              </a:r>
            </a:p>
          </p:txBody>
        </p:sp>
        <p:sp>
          <p:nvSpPr>
            <p:cNvPr id="41" name="TextBox 40">
              <a:extLst>
                <a:ext uri="{FF2B5EF4-FFF2-40B4-BE49-F238E27FC236}">
                  <a16:creationId xmlns:a16="http://schemas.microsoft.com/office/drawing/2014/main" id="{7FC611FE-951B-724F-9511-D1178045FE22}"/>
                </a:ext>
              </a:extLst>
            </p:cNvPr>
            <p:cNvSpPr txBox="1"/>
            <p:nvPr/>
          </p:nvSpPr>
          <p:spPr>
            <a:xfrm rot="16200000">
              <a:off x="4132802" y="2716396"/>
              <a:ext cx="1007007" cy="307777"/>
            </a:xfrm>
            <a:prstGeom prst="rect">
              <a:avLst/>
            </a:prstGeom>
            <a:noFill/>
          </p:spPr>
          <p:txBody>
            <a:bodyPr wrap="none" rtlCol="0">
              <a:spAutoFit/>
            </a:bodyPr>
            <a:lstStyle/>
            <a:p>
              <a:r>
                <a:rPr lang="en-US" sz="1400" b="1" dirty="0">
                  <a:solidFill>
                    <a:srgbClr val="E26F55"/>
                  </a:solidFill>
                </a:rPr>
                <a:t>LPDDR4-1y</a:t>
              </a:r>
            </a:p>
          </p:txBody>
        </p:sp>
      </p:grpSp>
      <p:grpSp>
        <p:nvGrpSpPr>
          <p:cNvPr id="42" name="Group 41">
            <a:extLst>
              <a:ext uri="{FF2B5EF4-FFF2-40B4-BE49-F238E27FC236}">
                <a16:creationId xmlns:a16="http://schemas.microsoft.com/office/drawing/2014/main" id="{E4173D79-AC2C-7C4E-8E71-BEDF3B6916E2}"/>
              </a:ext>
            </a:extLst>
          </p:cNvPr>
          <p:cNvGrpSpPr/>
          <p:nvPr/>
        </p:nvGrpSpPr>
        <p:grpSpPr>
          <a:xfrm>
            <a:off x="6129502" y="2643406"/>
            <a:ext cx="1140714" cy="2589644"/>
            <a:chOff x="6129502" y="2643406"/>
            <a:chExt cx="1140714" cy="2589644"/>
          </a:xfrm>
        </p:grpSpPr>
        <p:sp>
          <p:nvSpPr>
            <p:cNvPr id="43" name="TextBox 42">
              <a:extLst>
                <a:ext uri="{FF2B5EF4-FFF2-40B4-BE49-F238E27FC236}">
                  <a16:creationId xmlns:a16="http://schemas.microsoft.com/office/drawing/2014/main" id="{EA812E49-D322-7743-A920-6E6AE55B6DFA}"/>
                </a:ext>
              </a:extLst>
            </p:cNvPr>
            <p:cNvSpPr txBox="1"/>
            <p:nvPr/>
          </p:nvSpPr>
          <p:spPr>
            <a:xfrm>
              <a:off x="6129502" y="2643406"/>
              <a:ext cx="570605" cy="307777"/>
            </a:xfrm>
            <a:prstGeom prst="rect">
              <a:avLst/>
            </a:prstGeom>
            <a:noFill/>
          </p:spPr>
          <p:txBody>
            <a:bodyPr wrap="none" rtlCol="0">
              <a:spAutoFit/>
            </a:bodyPr>
            <a:lstStyle/>
            <a:p>
              <a:r>
                <a:rPr lang="en-US" sz="1400" dirty="0">
                  <a:ln>
                    <a:solidFill>
                      <a:schemeClr val="tx1"/>
                    </a:solidFill>
                  </a:ln>
                </a:rPr>
                <a:t>PARA</a:t>
              </a:r>
            </a:p>
          </p:txBody>
        </p:sp>
        <p:sp>
          <p:nvSpPr>
            <p:cNvPr id="44" name="TextBox 43">
              <a:extLst>
                <a:ext uri="{FF2B5EF4-FFF2-40B4-BE49-F238E27FC236}">
                  <a16:creationId xmlns:a16="http://schemas.microsoft.com/office/drawing/2014/main" id="{5A160D3E-4923-D947-AF57-4FBB7DB52D06}"/>
                </a:ext>
              </a:extLst>
            </p:cNvPr>
            <p:cNvSpPr txBox="1"/>
            <p:nvPr/>
          </p:nvSpPr>
          <p:spPr>
            <a:xfrm>
              <a:off x="6699611" y="4925273"/>
              <a:ext cx="570605" cy="307777"/>
            </a:xfrm>
            <a:prstGeom prst="rect">
              <a:avLst/>
            </a:prstGeom>
            <a:noFill/>
          </p:spPr>
          <p:txBody>
            <a:bodyPr wrap="none" rtlCol="0">
              <a:spAutoFit/>
            </a:bodyPr>
            <a:lstStyle/>
            <a:p>
              <a:r>
                <a:rPr lang="en-US" sz="1400" dirty="0">
                  <a:ln>
                    <a:solidFill>
                      <a:schemeClr val="tx1"/>
                    </a:solidFill>
                  </a:ln>
                </a:rPr>
                <a:t>PARA</a:t>
              </a:r>
            </a:p>
          </p:txBody>
        </p:sp>
      </p:grpSp>
      <p:grpSp>
        <p:nvGrpSpPr>
          <p:cNvPr id="45" name="Group 44">
            <a:extLst>
              <a:ext uri="{FF2B5EF4-FFF2-40B4-BE49-F238E27FC236}">
                <a16:creationId xmlns:a16="http://schemas.microsoft.com/office/drawing/2014/main" id="{6ED24C95-CE09-C94E-AB7F-7C711028644B}"/>
              </a:ext>
            </a:extLst>
          </p:cNvPr>
          <p:cNvGrpSpPr/>
          <p:nvPr/>
        </p:nvGrpSpPr>
        <p:grpSpPr>
          <a:xfrm>
            <a:off x="5008422" y="2034767"/>
            <a:ext cx="2864649" cy="2467033"/>
            <a:chOff x="5008422" y="2034767"/>
            <a:chExt cx="2864649" cy="2467033"/>
          </a:xfrm>
        </p:grpSpPr>
        <p:sp>
          <p:nvSpPr>
            <p:cNvPr id="46" name="TextBox 45">
              <a:extLst>
                <a:ext uri="{FF2B5EF4-FFF2-40B4-BE49-F238E27FC236}">
                  <a16:creationId xmlns:a16="http://schemas.microsoft.com/office/drawing/2014/main" id="{FB5E4A39-AA2B-0142-AC77-BB66BF6CB07E}"/>
                </a:ext>
              </a:extLst>
            </p:cNvPr>
            <p:cNvSpPr txBox="1"/>
            <p:nvPr/>
          </p:nvSpPr>
          <p:spPr>
            <a:xfrm>
              <a:off x="5008422" y="2034767"/>
              <a:ext cx="1069524" cy="307777"/>
            </a:xfrm>
            <a:prstGeom prst="rect">
              <a:avLst/>
            </a:prstGeom>
            <a:noFill/>
          </p:spPr>
          <p:txBody>
            <a:bodyPr wrap="none" rtlCol="0">
              <a:spAutoFit/>
            </a:bodyPr>
            <a:lstStyle/>
            <a:p>
              <a:r>
                <a:rPr lang="en-US" sz="1400" dirty="0" err="1">
                  <a:ln>
                    <a:solidFill>
                      <a:srgbClr val="555455"/>
                    </a:solidFill>
                  </a:ln>
                  <a:solidFill>
                    <a:srgbClr val="555455"/>
                  </a:solidFill>
                </a:rPr>
                <a:t>TWiCe</a:t>
              </a:r>
              <a:r>
                <a:rPr lang="en-US" sz="1400" dirty="0">
                  <a:ln>
                    <a:solidFill>
                      <a:srgbClr val="555455"/>
                    </a:solidFill>
                  </a:ln>
                  <a:solidFill>
                    <a:srgbClr val="555455"/>
                  </a:solidFill>
                </a:rPr>
                <a:t>-ideal</a:t>
              </a:r>
            </a:p>
          </p:txBody>
        </p:sp>
        <p:sp>
          <p:nvSpPr>
            <p:cNvPr id="47" name="TextBox 46">
              <a:extLst>
                <a:ext uri="{FF2B5EF4-FFF2-40B4-BE49-F238E27FC236}">
                  <a16:creationId xmlns:a16="http://schemas.microsoft.com/office/drawing/2014/main" id="{18008573-31A8-F148-8381-B1721662ADA3}"/>
                </a:ext>
              </a:extLst>
            </p:cNvPr>
            <p:cNvSpPr txBox="1"/>
            <p:nvPr/>
          </p:nvSpPr>
          <p:spPr>
            <a:xfrm>
              <a:off x="6803547" y="4194023"/>
              <a:ext cx="1069524" cy="307777"/>
            </a:xfrm>
            <a:prstGeom prst="rect">
              <a:avLst/>
            </a:prstGeom>
            <a:noFill/>
          </p:spPr>
          <p:txBody>
            <a:bodyPr wrap="none" rtlCol="0">
              <a:spAutoFit/>
            </a:bodyPr>
            <a:lstStyle/>
            <a:p>
              <a:r>
                <a:rPr lang="en-US" sz="1400" dirty="0" err="1">
                  <a:ln>
                    <a:solidFill>
                      <a:srgbClr val="555455"/>
                    </a:solidFill>
                  </a:ln>
                  <a:solidFill>
                    <a:srgbClr val="555455"/>
                  </a:solidFill>
                </a:rPr>
                <a:t>TWiCe</a:t>
              </a:r>
              <a:r>
                <a:rPr lang="en-US" sz="1400" dirty="0">
                  <a:ln>
                    <a:solidFill>
                      <a:srgbClr val="555455"/>
                    </a:solidFill>
                  </a:ln>
                  <a:solidFill>
                    <a:srgbClr val="555455"/>
                  </a:solidFill>
                </a:rPr>
                <a:t>-ideal</a:t>
              </a:r>
            </a:p>
          </p:txBody>
        </p:sp>
      </p:grpSp>
      <p:grpSp>
        <p:nvGrpSpPr>
          <p:cNvPr id="48" name="Group 47">
            <a:extLst>
              <a:ext uri="{FF2B5EF4-FFF2-40B4-BE49-F238E27FC236}">
                <a16:creationId xmlns:a16="http://schemas.microsoft.com/office/drawing/2014/main" id="{D078D457-A2C4-AC4E-9E07-75058D2B95B7}"/>
              </a:ext>
            </a:extLst>
          </p:cNvPr>
          <p:cNvGrpSpPr/>
          <p:nvPr/>
        </p:nvGrpSpPr>
        <p:grpSpPr>
          <a:xfrm>
            <a:off x="7368064" y="1880878"/>
            <a:ext cx="1196038" cy="2109417"/>
            <a:chOff x="7368064" y="1880878"/>
            <a:chExt cx="1196038" cy="2109417"/>
          </a:xfrm>
        </p:grpSpPr>
        <p:sp>
          <p:nvSpPr>
            <p:cNvPr id="49" name="TextBox 48">
              <a:extLst>
                <a:ext uri="{FF2B5EF4-FFF2-40B4-BE49-F238E27FC236}">
                  <a16:creationId xmlns:a16="http://schemas.microsoft.com/office/drawing/2014/main" id="{9B385014-529D-504A-8F94-40BB8352FE55}"/>
                </a:ext>
              </a:extLst>
            </p:cNvPr>
            <p:cNvSpPr txBox="1"/>
            <p:nvPr/>
          </p:nvSpPr>
          <p:spPr>
            <a:xfrm>
              <a:off x="7368064" y="1880878"/>
              <a:ext cx="542136" cy="307777"/>
            </a:xfrm>
            <a:prstGeom prst="rect">
              <a:avLst/>
            </a:prstGeom>
            <a:noFill/>
          </p:spPr>
          <p:txBody>
            <a:bodyPr wrap="none" rtlCol="0">
              <a:spAutoFit/>
            </a:bodyPr>
            <a:lstStyle/>
            <a:p>
              <a:r>
                <a:rPr lang="en-US" sz="1400" dirty="0">
                  <a:ln>
                    <a:solidFill>
                      <a:srgbClr val="66A105"/>
                    </a:solidFill>
                  </a:ln>
                  <a:solidFill>
                    <a:srgbClr val="66A105"/>
                  </a:solidFill>
                </a:rPr>
                <a:t>Ideal</a:t>
              </a:r>
              <a:endParaRPr lang="en-US" dirty="0">
                <a:ln>
                  <a:solidFill>
                    <a:srgbClr val="66A105"/>
                  </a:solidFill>
                </a:ln>
                <a:solidFill>
                  <a:srgbClr val="66A105"/>
                </a:solidFill>
              </a:endParaRPr>
            </a:p>
          </p:txBody>
        </p:sp>
        <p:sp>
          <p:nvSpPr>
            <p:cNvPr id="50" name="TextBox 49">
              <a:extLst>
                <a:ext uri="{FF2B5EF4-FFF2-40B4-BE49-F238E27FC236}">
                  <a16:creationId xmlns:a16="http://schemas.microsoft.com/office/drawing/2014/main" id="{3B930DC9-9AE9-5F49-B640-55B78CD0ABA0}"/>
                </a:ext>
              </a:extLst>
            </p:cNvPr>
            <p:cNvSpPr txBox="1"/>
            <p:nvPr/>
          </p:nvSpPr>
          <p:spPr>
            <a:xfrm>
              <a:off x="8021966" y="3682518"/>
              <a:ext cx="542136" cy="307777"/>
            </a:xfrm>
            <a:prstGeom prst="rect">
              <a:avLst/>
            </a:prstGeom>
            <a:noFill/>
          </p:spPr>
          <p:txBody>
            <a:bodyPr wrap="none" rtlCol="0">
              <a:spAutoFit/>
            </a:bodyPr>
            <a:lstStyle/>
            <a:p>
              <a:r>
                <a:rPr lang="en-US" sz="1400" dirty="0">
                  <a:ln>
                    <a:solidFill>
                      <a:srgbClr val="66A105"/>
                    </a:solidFill>
                  </a:ln>
                  <a:solidFill>
                    <a:srgbClr val="66A105"/>
                  </a:solidFill>
                </a:rPr>
                <a:t>Ideal</a:t>
              </a:r>
              <a:endParaRPr lang="en-US" dirty="0">
                <a:ln>
                  <a:solidFill>
                    <a:srgbClr val="66A105"/>
                  </a:solidFill>
                </a:ln>
                <a:solidFill>
                  <a:srgbClr val="66A105"/>
                </a:solidFill>
              </a:endParaRPr>
            </a:p>
          </p:txBody>
        </p:sp>
      </p:grpSp>
      <p:pic>
        <p:nvPicPr>
          <p:cNvPr id="51" name="Picture 50">
            <a:extLst>
              <a:ext uri="{FF2B5EF4-FFF2-40B4-BE49-F238E27FC236}">
                <a16:creationId xmlns:a16="http://schemas.microsoft.com/office/drawing/2014/main" id="{B5B8078B-E173-FD48-BDB7-46E0D9E4B992}"/>
              </a:ext>
            </a:extLst>
          </p:cNvPr>
          <p:cNvPicPr>
            <a:picLocks noChangeAspect="1"/>
          </p:cNvPicPr>
          <p:nvPr/>
        </p:nvPicPr>
        <p:blipFill>
          <a:blip r:embed="rId6"/>
          <a:stretch>
            <a:fillRect/>
          </a:stretch>
        </p:blipFill>
        <p:spPr>
          <a:xfrm>
            <a:off x="1402288" y="900754"/>
            <a:ext cx="7173209" cy="276711"/>
          </a:xfrm>
          <a:prstGeom prst="rect">
            <a:avLst/>
          </a:prstGeom>
        </p:spPr>
      </p:pic>
      <p:sp>
        <p:nvSpPr>
          <p:cNvPr id="52" name="TextBox 51">
            <a:extLst>
              <a:ext uri="{FF2B5EF4-FFF2-40B4-BE49-F238E27FC236}">
                <a16:creationId xmlns:a16="http://schemas.microsoft.com/office/drawing/2014/main" id="{89108B00-30B7-8C45-9C04-30A4192E0314}"/>
              </a:ext>
            </a:extLst>
          </p:cNvPr>
          <p:cNvSpPr txBox="1"/>
          <p:nvPr/>
        </p:nvSpPr>
        <p:spPr>
          <a:xfrm>
            <a:off x="183171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53" name="TextBox 52">
            <a:extLst>
              <a:ext uri="{FF2B5EF4-FFF2-40B4-BE49-F238E27FC236}">
                <a16:creationId xmlns:a16="http://schemas.microsoft.com/office/drawing/2014/main" id="{C2204592-CC16-3C48-BEDB-DE9765DAC500}"/>
              </a:ext>
            </a:extLst>
          </p:cNvPr>
          <p:cNvSpPr txBox="1"/>
          <p:nvPr/>
        </p:nvSpPr>
        <p:spPr>
          <a:xfrm>
            <a:off x="3834162"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54" name="TextBox 53">
            <a:extLst>
              <a:ext uri="{FF2B5EF4-FFF2-40B4-BE49-F238E27FC236}">
                <a16:creationId xmlns:a16="http://schemas.microsoft.com/office/drawing/2014/main" id="{71639709-34EF-E049-AE4A-BF6114EA906B}"/>
              </a:ext>
            </a:extLst>
          </p:cNvPr>
          <p:cNvSpPr txBox="1"/>
          <p:nvPr/>
        </p:nvSpPr>
        <p:spPr>
          <a:xfrm>
            <a:off x="5851866"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55" name="TextBox 54">
            <a:extLst>
              <a:ext uri="{FF2B5EF4-FFF2-40B4-BE49-F238E27FC236}">
                <a16:creationId xmlns:a16="http://schemas.microsoft.com/office/drawing/2014/main" id="{31AF00C0-ADDB-7341-9271-1A8A0B5AE7D6}"/>
              </a:ext>
            </a:extLst>
          </p:cNvPr>
          <p:cNvSpPr txBox="1"/>
          <p:nvPr/>
        </p:nvSpPr>
        <p:spPr>
          <a:xfrm>
            <a:off x="791020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56" name="Rectangle 55">
            <a:extLst>
              <a:ext uri="{FF2B5EF4-FFF2-40B4-BE49-F238E27FC236}">
                <a16:creationId xmlns:a16="http://schemas.microsoft.com/office/drawing/2014/main" id="{2674EA68-9804-524C-B8A0-1C19B92EB4D8}"/>
              </a:ext>
            </a:extLst>
          </p:cNvPr>
          <p:cNvSpPr/>
          <p:nvPr/>
        </p:nvSpPr>
        <p:spPr>
          <a:xfrm>
            <a:off x="0" y="703241"/>
            <a:ext cx="9144000" cy="286964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DBBDB00A-A93B-4F43-8081-C51E12C18172}"/>
              </a:ext>
            </a:extLst>
          </p:cNvPr>
          <p:cNvSpPr txBox="1"/>
          <p:nvPr/>
        </p:nvSpPr>
        <p:spPr>
          <a:xfrm>
            <a:off x="263172" y="1341625"/>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1000" b="1" dirty="0">
              <a:latin typeface="Cambria" charset="0"/>
              <a:ea typeface="Cambria" charset="0"/>
              <a:cs typeface="Cambria" charset="0"/>
            </a:endParaRPr>
          </a:p>
          <a:p>
            <a:pPr algn="ctr"/>
            <a:r>
              <a:rPr lang="en-US" sz="2800" b="1" dirty="0">
                <a:solidFill>
                  <a:schemeClr val="accent5">
                    <a:lumMod val="75000"/>
                  </a:schemeClr>
                </a:solidFill>
                <a:latin typeface="LinLibertineTI"/>
              </a:rPr>
              <a:t>Only PARA’s design scales to low </a:t>
            </a:r>
            <a:r>
              <a:rPr lang="en-US" sz="2800" b="1" dirty="0" err="1">
                <a:solidFill>
                  <a:schemeClr val="accent5">
                    <a:lumMod val="75000"/>
                  </a:schemeClr>
                </a:solidFill>
                <a:latin typeface="LinLibertineTI"/>
              </a:rPr>
              <a:t>HC</a:t>
            </a:r>
            <a:r>
              <a:rPr lang="en-US" sz="2800" b="1" baseline="-25000" dirty="0" err="1">
                <a:solidFill>
                  <a:schemeClr val="accent5">
                    <a:lumMod val="75000"/>
                  </a:schemeClr>
                </a:solidFill>
                <a:latin typeface="LinLibertineTI"/>
              </a:rPr>
              <a:t>first</a:t>
            </a:r>
            <a:r>
              <a:rPr lang="en-US" sz="2800" b="1" dirty="0">
                <a:solidFill>
                  <a:schemeClr val="accent5">
                    <a:lumMod val="75000"/>
                  </a:schemeClr>
                </a:solidFill>
                <a:latin typeface="LinLibertineTI"/>
              </a:rPr>
              <a:t> values</a:t>
            </a:r>
            <a:r>
              <a:rPr lang="en-US" sz="2800" b="1" dirty="0">
                <a:latin typeface="LinLibertineTI"/>
              </a:rPr>
              <a:t> </a:t>
            </a:r>
          </a:p>
          <a:p>
            <a:pPr algn="ctr"/>
            <a:r>
              <a:rPr lang="en-US" sz="2800" b="1" dirty="0">
                <a:latin typeface="LinLibertineTI"/>
              </a:rPr>
              <a:t>that we may see in future DRAM chips but </a:t>
            </a:r>
          </a:p>
          <a:p>
            <a:pPr algn="ctr"/>
            <a:r>
              <a:rPr lang="en-US" sz="2800" b="1" dirty="0">
                <a:latin typeface="LinLibertineTI"/>
              </a:rPr>
              <a:t>has very low normalized system performance </a:t>
            </a:r>
          </a:p>
          <a:p>
            <a:pPr algn="ctr"/>
            <a:endParaRPr lang="en-US" sz="1000" b="1" dirty="0">
              <a:latin typeface="Cambria" charset="0"/>
              <a:ea typeface="Cambria" charset="0"/>
              <a:cs typeface="Cambria" charset="0"/>
            </a:endParaRPr>
          </a:p>
        </p:txBody>
      </p:sp>
      <p:sp>
        <p:nvSpPr>
          <p:cNvPr id="58" name="Title 1">
            <a:extLst>
              <a:ext uri="{FF2B5EF4-FFF2-40B4-BE49-F238E27FC236}">
                <a16:creationId xmlns:a16="http://schemas.microsoft.com/office/drawing/2014/main" id="{CBC883BE-6F2F-5B4E-9140-7BE5AFA3BB45}"/>
              </a:ext>
            </a:extLst>
          </p:cNvPr>
          <p:cNvSpPr>
            <a:spLocks noGrp="1"/>
          </p:cNvSpPr>
          <p:nvPr>
            <p:ph type="title"/>
          </p:nvPr>
        </p:nvSpPr>
        <p:spPr>
          <a:xfrm>
            <a:off x="75991" y="73723"/>
            <a:ext cx="8987622" cy="740193"/>
          </a:xfrm>
        </p:spPr>
        <p:txBody>
          <a:bodyPr/>
          <a:lstStyle/>
          <a:p>
            <a:r>
              <a:rPr lang="en-US" sz="4000" b="1" dirty="0"/>
              <a:t>Mitigation Mechanism Evaluation</a:t>
            </a:r>
          </a:p>
        </p:txBody>
      </p:sp>
    </p:spTree>
    <p:extLst>
      <p:ext uri="{BB962C8B-B14F-4D97-AF65-F5344CB8AC3E}">
        <p14:creationId xmlns:p14="http://schemas.microsoft.com/office/powerpoint/2010/main" val="22891225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4434E13-76BC-5842-B474-85CDBBAC2283}"/>
              </a:ext>
            </a:extLst>
          </p:cNvPr>
          <p:cNvGrpSpPr/>
          <p:nvPr/>
        </p:nvGrpSpPr>
        <p:grpSpPr>
          <a:xfrm>
            <a:off x="1419023" y="1160269"/>
            <a:ext cx="7137583" cy="2184034"/>
            <a:chOff x="1002117" y="937095"/>
            <a:chExt cx="7137583" cy="2184034"/>
          </a:xfrm>
        </p:grpSpPr>
        <p:grpSp>
          <p:nvGrpSpPr>
            <p:cNvPr id="6" name="Group 5">
              <a:extLst>
                <a:ext uri="{FF2B5EF4-FFF2-40B4-BE49-F238E27FC236}">
                  <a16:creationId xmlns:a16="http://schemas.microsoft.com/office/drawing/2014/main" id="{8FD722E4-AA65-B044-85F4-05E1FCFB64E3}"/>
                </a:ext>
              </a:extLst>
            </p:cNvPr>
            <p:cNvGrpSpPr/>
            <p:nvPr/>
          </p:nvGrpSpPr>
          <p:grpSpPr>
            <a:xfrm>
              <a:off x="1002117" y="937095"/>
              <a:ext cx="7137583" cy="2184034"/>
              <a:chOff x="1002117" y="937095"/>
              <a:chExt cx="7137583" cy="2184034"/>
            </a:xfrm>
          </p:grpSpPr>
          <p:pic>
            <p:nvPicPr>
              <p:cNvPr id="8" name="Picture 7">
                <a:extLst>
                  <a:ext uri="{FF2B5EF4-FFF2-40B4-BE49-F238E27FC236}">
                    <a16:creationId xmlns:a16="http://schemas.microsoft.com/office/drawing/2014/main" id="{5A2998CB-CDDF-5E41-8AD9-6BE369F2AF09}"/>
                  </a:ext>
                </a:extLst>
              </p:cNvPr>
              <p:cNvPicPr>
                <a:picLocks noChangeAspect="1"/>
              </p:cNvPicPr>
              <p:nvPr/>
            </p:nvPicPr>
            <p:blipFill rotWithShape="1">
              <a:blip r:embed="rId3"/>
              <a:srcRect l="46805" t="63633" r="45695" b="27504"/>
              <a:stretch/>
            </p:blipFill>
            <p:spPr>
              <a:xfrm>
                <a:off x="4720198" y="2597134"/>
                <a:ext cx="685800" cy="270164"/>
              </a:xfrm>
              <a:prstGeom prst="rect">
                <a:avLst/>
              </a:prstGeom>
            </p:spPr>
          </p:pic>
          <p:pic>
            <p:nvPicPr>
              <p:cNvPr id="9" name="Picture 8">
                <a:extLst>
                  <a:ext uri="{FF2B5EF4-FFF2-40B4-BE49-F238E27FC236}">
                    <a16:creationId xmlns:a16="http://schemas.microsoft.com/office/drawing/2014/main" id="{5DC71AAE-F8EF-384D-A33B-6170B87D8191}"/>
                  </a:ext>
                </a:extLst>
              </p:cNvPr>
              <p:cNvPicPr>
                <a:picLocks noChangeAspect="1"/>
              </p:cNvPicPr>
              <p:nvPr/>
            </p:nvPicPr>
            <p:blipFill rotWithShape="1">
              <a:blip r:embed="rId3"/>
              <a:srcRect l="12158" t="9155" r="9785" b="19191"/>
              <a:stretch/>
            </p:blipFill>
            <p:spPr>
              <a:xfrm>
                <a:off x="1002117" y="937095"/>
                <a:ext cx="7137583" cy="2184034"/>
              </a:xfrm>
              <a:prstGeom prst="rect">
                <a:avLst/>
              </a:prstGeom>
            </p:spPr>
          </p:pic>
        </p:grpSp>
        <p:pic>
          <p:nvPicPr>
            <p:cNvPr id="7" name="Picture 6">
              <a:extLst>
                <a:ext uri="{FF2B5EF4-FFF2-40B4-BE49-F238E27FC236}">
                  <a16:creationId xmlns:a16="http://schemas.microsoft.com/office/drawing/2014/main" id="{9E70A866-5AE3-D547-8C27-4B24C646199A}"/>
                </a:ext>
              </a:extLst>
            </p:cNvPr>
            <p:cNvPicPr>
              <a:picLocks noChangeAspect="1"/>
            </p:cNvPicPr>
            <p:nvPr/>
          </p:nvPicPr>
          <p:blipFill rotWithShape="1">
            <a:blip r:embed="rId3"/>
            <a:srcRect l="46805" t="63633" r="45695" b="27504"/>
            <a:stretch/>
          </p:blipFill>
          <p:spPr>
            <a:xfrm>
              <a:off x="4717023" y="2600628"/>
              <a:ext cx="685800" cy="270164"/>
            </a:xfrm>
            <a:prstGeom prst="rect">
              <a:avLst/>
            </a:prstGeom>
          </p:spPr>
        </p:pic>
      </p:grpSp>
      <p:pic>
        <p:nvPicPr>
          <p:cNvPr id="10" name="Picture 9">
            <a:extLst>
              <a:ext uri="{FF2B5EF4-FFF2-40B4-BE49-F238E27FC236}">
                <a16:creationId xmlns:a16="http://schemas.microsoft.com/office/drawing/2014/main" id="{62BB4EA7-3160-8547-ACD5-CA7F7978F2B6}"/>
              </a:ext>
            </a:extLst>
          </p:cNvPr>
          <p:cNvPicPr>
            <a:picLocks noChangeAspect="1"/>
          </p:cNvPicPr>
          <p:nvPr/>
        </p:nvPicPr>
        <p:blipFill rotWithShape="1">
          <a:blip r:embed="rId4"/>
          <a:srcRect l="12161" t="8859" r="9782" b="19428"/>
          <a:stretch/>
        </p:blipFill>
        <p:spPr>
          <a:xfrm>
            <a:off x="1401842" y="3598636"/>
            <a:ext cx="7137583" cy="2185846"/>
          </a:xfrm>
          <a:prstGeom prst="rect">
            <a:avLst/>
          </a:prstGeom>
        </p:spPr>
      </p:pic>
      <p:pic>
        <p:nvPicPr>
          <p:cNvPr id="11" name="Picture 10">
            <a:extLst>
              <a:ext uri="{FF2B5EF4-FFF2-40B4-BE49-F238E27FC236}">
                <a16:creationId xmlns:a16="http://schemas.microsoft.com/office/drawing/2014/main" id="{20C3A3E8-FFAB-3C41-810E-F034297765E3}"/>
              </a:ext>
            </a:extLst>
          </p:cNvPr>
          <p:cNvPicPr>
            <a:picLocks/>
          </p:cNvPicPr>
          <p:nvPr/>
        </p:nvPicPr>
        <p:blipFill rotWithShape="1">
          <a:blip r:embed="rId5">
            <a:extLst>
              <a:ext uri="{28A0092B-C50C-407E-A947-70E740481C1C}">
                <a14:useLocalDpi xmlns:a14="http://schemas.microsoft.com/office/drawing/2010/main" val="0"/>
              </a:ext>
            </a:extLst>
          </a:blip>
          <a:srcRect t="32116" r="90291"/>
          <a:stretch/>
        </p:blipFill>
        <p:spPr>
          <a:xfrm>
            <a:off x="569656" y="813916"/>
            <a:ext cx="812637" cy="5505790"/>
          </a:xfrm>
          <a:prstGeom prst="rect">
            <a:avLst/>
          </a:prstGeom>
        </p:spPr>
      </p:pic>
      <p:sp>
        <p:nvSpPr>
          <p:cNvPr id="12" name="TextBox 11">
            <a:extLst>
              <a:ext uri="{FF2B5EF4-FFF2-40B4-BE49-F238E27FC236}">
                <a16:creationId xmlns:a16="http://schemas.microsoft.com/office/drawing/2014/main" id="{52101C20-111E-AE4D-9386-17DB73B37F32}"/>
              </a:ext>
            </a:extLst>
          </p:cNvPr>
          <p:cNvSpPr txBox="1"/>
          <p:nvPr/>
        </p:nvSpPr>
        <p:spPr>
          <a:xfrm>
            <a:off x="180045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13" name="TextBox 12">
            <a:extLst>
              <a:ext uri="{FF2B5EF4-FFF2-40B4-BE49-F238E27FC236}">
                <a16:creationId xmlns:a16="http://schemas.microsoft.com/office/drawing/2014/main" id="{850DC898-4654-B444-AB38-D34D645A3510}"/>
              </a:ext>
            </a:extLst>
          </p:cNvPr>
          <p:cNvSpPr txBox="1"/>
          <p:nvPr/>
        </p:nvSpPr>
        <p:spPr>
          <a:xfrm>
            <a:off x="3802911"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14" name="TextBox 13">
            <a:extLst>
              <a:ext uri="{FF2B5EF4-FFF2-40B4-BE49-F238E27FC236}">
                <a16:creationId xmlns:a16="http://schemas.microsoft.com/office/drawing/2014/main" id="{E4CAEF76-27FD-F244-9A80-5D75D7DDEF4C}"/>
              </a:ext>
            </a:extLst>
          </p:cNvPr>
          <p:cNvSpPr txBox="1"/>
          <p:nvPr/>
        </p:nvSpPr>
        <p:spPr>
          <a:xfrm>
            <a:off x="5820615"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15" name="TextBox 14">
            <a:extLst>
              <a:ext uri="{FF2B5EF4-FFF2-40B4-BE49-F238E27FC236}">
                <a16:creationId xmlns:a16="http://schemas.microsoft.com/office/drawing/2014/main" id="{9EDD081D-022C-8746-8D2F-179DC2C9A41B}"/>
              </a:ext>
            </a:extLst>
          </p:cNvPr>
          <p:cNvSpPr txBox="1"/>
          <p:nvPr/>
        </p:nvSpPr>
        <p:spPr>
          <a:xfrm>
            <a:off x="7878949" y="5753205"/>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16" name="TextBox 15">
            <a:extLst>
              <a:ext uri="{FF2B5EF4-FFF2-40B4-BE49-F238E27FC236}">
                <a16:creationId xmlns:a16="http://schemas.microsoft.com/office/drawing/2014/main" id="{C6B92BB3-1384-0B4C-97A4-3FCAE0585334}"/>
              </a:ext>
            </a:extLst>
          </p:cNvPr>
          <p:cNvSpPr txBox="1"/>
          <p:nvPr/>
        </p:nvSpPr>
        <p:spPr>
          <a:xfrm>
            <a:off x="4643472" y="6013452"/>
            <a:ext cx="683200" cy="338554"/>
          </a:xfrm>
          <a:prstGeom prst="rect">
            <a:avLst/>
          </a:prstGeom>
          <a:noFill/>
        </p:spPr>
        <p:txBody>
          <a:bodyPr wrap="none" rtlCol="0">
            <a:spAutoFit/>
          </a:bodyPr>
          <a:lstStyle/>
          <a:p>
            <a:r>
              <a:rPr lang="en-US" sz="1600" i="1" dirty="0" err="1">
                <a:latin typeface="Cambria" panose="02040503050406030204" pitchFamily="18" charset="0"/>
              </a:rPr>
              <a:t>HC</a:t>
            </a:r>
            <a:r>
              <a:rPr lang="en-US" sz="1600" i="1" baseline="-25000" dirty="0" err="1">
                <a:latin typeface="Cambria" panose="02040503050406030204" pitchFamily="18" charset="0"/>
              </a:rPr>
              <a:t>first</a:t>
            </a:r>
            <a:endParaRPr lang="en-US" sz="1600" i="1" baseline="-25000" dirty="0">
              <a:latin typeface="Cambria" panose="02040503050406030204" pitchFamily="18" charset="0"/>
            </a:endParaRPr>
          </a:p>
        </p:txBody>
      </p:sp>
      <p:grpSp>
        <p:nvGrpSpPr>
          <p:cNvPr id="17" name="Group 16">
            <a:extLst>
              <a:ext uri="{FF2B5EF4-FFF2-40B4-BE49-F238E27FC236}">
                <a16:creationId xmlns:a16="http://schemas.microsoft.com/office/drawing/2014/main" id="{57A0CE62-41E6-314B-8EC0-922E90DA6053}"/>
              </a:ext>
            </a:extLst>
          </p:cNvPr>
          <p:cNvGrpSpPr/>
          <p:nvPr/>
        </p:nvGrpSpPr>
        <p:grpSpPr>
          <a:xfrm>
            <a:off x="2127003" y="1178002"/>
            <a:ext cx="2663191" cy="4656354"/>
            <a:chOff x="2127003" y="1178002"/>
            <a:chExt cx="2663191" cy="4656354"/>
          </a:xfrm>
        </p:grpSpPr>
        <p:cxnSp>
          <p:nvCxnSpPr>
            <p:cNvPr id="18" name="Straight Connector 17">
              <a:extLst>
                <a:ext uri="{FF2B5EF4-FFF2-40B4-BE49-F238E27FC236}">
                  <a16:creationId xmlns:a16="http://schemas.microsoft.com/office/drawing/2014/main" id="{F68C921E-33BB-2948-8F7E-7693AAD4F489}"/>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F7296BB-03F5-7D44-AB25-B003297628C0}"/>
                </a:ext>
              </a:extLst>
            </p:cNvPr>
            <p:cNvCxnSpPr/>
            <p:nvPr/>
          </p:nvCxnSpPr>
          <p:spPr>
            <a:xfrm flipV="1">
              <a:off x="2388295" y="1190035"/>
              <a:ext cx="0" cy="212469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F1A1395-B4A7-B64B-A75D-959543BE92DA}"/>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5CDCD32-E5ED-7748-A08B-44AB1BBC6EAA}"/>
                </a:ext>
              </a:extLst>
            </p:cNvPr>
            <p:cNvCxnSpPr/>
            <p:nvPr/>
          </p:nvCxnSpPr>
          <p:spPr>
            <a:xfrm flipV="1">
              <a:off x="3363655" y="1190035"/>
              <a:ext cx="0" cy="2124697"/>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E7EFCD1-C33B-5042-8A43-C1B76008528A}"/>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8DE75EA-ABA5-D747-A4A3-45DCEB855074}"/>
                </a:ext>
              </a:extLst>
            </p:cNvPr>
            <p:cNvCxnSpPr/>
            <p:nvPr/>
          </p:nvCxnSpPr>
          <p:spPr>
            <a:xfrm flipV="1">
              <a:off x="3589207" y="1190034"/>
              <a:ext cx="0" cy="2124697"/>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C79D9B7-F4D0-A045-BAC2-FCC7A949A8D6}"/>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F45E5A5-DA2A-B846-87AC-237E2EE2C4F2}"/>
                </a:ext>
              </a:extLst>
            </p:cNvPr>
            <p:cNvCxnSpPr/>
            <p:nvPr/>
          </p:nvCxnSpPr>
          <p:spPr>
            <a:xfrm flipV="1">
              <a:off x="3631880" y="1190034"/>
              <a:ext cx="0" cy="2124697"/>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4B4EC90-01EE-FE43-8C29-A4C57D6FC1E4}"/>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6949B37-3337-B145-A996-2756133402AE}"/>
                </a:ext>
              </a:extLst>
            </p:cNvPr>
            <p:cNvCxnSpPr/>
            <p:nvPr/>
          </p:nvCxnSpPr>
          <p:spPr>
            <a:xfrm flipV="1">
              <a:off x="4091518" y="1178002"/>
              <a:ext cx="0" cy="2124697"/>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224C298-4C50-E34A-BD73-017AB83F6335}"/>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F2E841-33F3-0642-BD66-7C033130BF71}"/>
                </a:ext>
              </a:extLst>
            </p:cNvPr>
            <p:cNvCxnSpPr/>
            <p:nvPr/>
          </p:nvCxnSpPr>
          <p:spPr>
            <a:xfrm flipV="1">
              <a:off x="4734036" y="1190034"/>
              <a:ext cx="0" cy="2124697"/>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BF74044-061F-CF49-910E-759B8C0BB827}"/>
                </a:ext>
              </a:extLst>
            </p:cNvPr>
            <p:cNvSpPr txBox="1"/>
            <p:nvPr/>
          </p:nvSpPr>
          <p:spPr>
            <a:xfrm rot="16200000">
              <a:off x="1832692" y="5219584"/>
              <a:ext cx="896399" cy="307777"/>
            </a:xfrm>
            <a:prstGeom prst="rect">
              <a:avLst/>
            </a:prstGeom>
            <a:noFill/>
          </p:spPr>
          <p:txBody>
            <a:bodyPr wrap="none" rtlCol="0">
              <a:spAutoFit/>
            </a:bodyPr>
            <a:lstStyle/>
            <a:p>
              <a:r>
                <a:rPr lang="en-US" sz="1400" b="1" dirty="0">
                  <a:solidFill>
                    <a:srgbClr val="7C5294"/>
                  </a:solidFill>
                </a:rPr>
                <a:t>DDR3-old</a:t>
              </a:r>
            </a:p>
          </p:txBody>
        </p:sp>
        <p:sp>
          <p:nvSpPr>
            <p:cNvPr id="31" name="TextBox 30">
              <a:extLst>
                <a:ext uri="{FF2B5EF4-FFF2-40B4-BE49-F238E27FC236}">
                  <a16:creationId xmlns:a16="http://schemas.microsoft.com/office/drawing/2014/main" id="{54A801BD-E72F-9B4A-A52F-D7AE85F5DFE4}"/>
                </a:ext>
              </a:extLst>
            </p:cNvPr>
            <p:cNvSpPr txBox="1"/>
            <p:nvPr/>
          </p:nvSpPr>
          <p:spPr>
            <a:xfrm rot="16200000">
              <a:off x="2760332" y="5191840"/>
              <a:ext cx="977255" cy="307777"/>
            </a:xfrm>
            <a:prstGeom prst="rect">
              <a:avLst/>
            </a:prstGeom>
            <a:noFill/>
          </p:spPr>
          <p:txBody>
            <a:bodyPr wrap="none" rtlCol="0">
              <a:spAutoFit/>
            </a:bodyPr>
            <a:lstStyle/>
            <a:p>
              <a:r>
                <a:rPr lang="en-US" sz="1400" b="1" dirty="0">
                  <a:solidFill>
                    <a:srgbClr val="00BA93"/>
                  </a:solidFill>
                </a:rPr>
                <a:t>DDR3-new</a:t>
              </a:r>
            </a:p>
          </p:txBody>
        </p:sp>
        <p:sp>
          <p:nvSpPr>
            <p:cNvPr id="32" name="TextBox 31">
              <a:extLst>
                <a:ext uri="{FF2B5EF4-FFF2-40B4-BE49-F238E27FC236}">
                  <a16:creationId xmlns:a16="http://schemas.microsoft.com/office/drawing/2014/main" id="{D3856341-DCEB-104C-AC90-B7ED55E718EB}"/>
                </a:ext>
              </a:extLst>
            </p:cNvPr>
            <p:cNvSpPr txBox="1"/>
            <p:nvPr/>
          </p:nvSpPr>
          <p:spPr>
            <a:xfrm rot="16200000">
              <a:off x="3035208" y="5225082"/>
              <a:ext cx="896399" cy="307777"/>
            </a:xfrm>
            <a:prstGeom prst="rect">
              <a:avLst/>
            </a:prstGeom>
            <a:noFill/>
          </p:spPr>
          <p:txBody>
            <a:bodyPr wrap="none" rtlCol="0">
              <a:spAutoFit/>
            </a:bodyPr>
            <a:lstStyle/>
            <a:p>
              <a:r>
                <a:rPr lang="en-US" sz="1400" b="1" dirty="0">
                  <a:solidFill>
                    <a:srgbClr val="0E83E3"/>
                  </a:solidFill>
                </a:rPr>
                <a:t>DDR4-old</a:t>
              </a:r>
            </a:p>
          </p:txBody>
        </p:sp>
        <p:sp>
          <p:nvSpPr>
            <p:cNvPr id="33" name="TextBox 32">
              <a:extLst>
                <a:ext uri="{FF2B5EF4-FFF2-40B4-BE49-F238E27FC236}">
                  <a16:creationId xmlns:a16="http://schemas.microsoft.com/office/drawing/2014/main" id="{F36F9891-5361-754E-8E25-4F4F7DF2F026}"/>
                </a:ext>
              </a:extLst>
            </p:cNvPr>
            <p:cNvSpPr txBox="1"/>
            <p:nvPr/>
          </p:nvSpPr>
          <p:spPr>
            <a:xfrm rot="16200000">
              <a:off x="3212066" y="5165766"/>
              <a:ext cx="1003801" cy="307777"/>
            </a:xfrm>
            <a:prstGeom prst="rect">
              <a:avLst/>
            </a:prstGeom>
            <a:noFill/>
          </p:spPr>
          <p:txBody>
            <a:bodyPr wrap="none" rtlCol="0">
              <a:spAutoFit/>
            </a:bodyPr>
            <a:lstStyle/>
            <a:p>
              <a:r>
                <a:rPr lang="en-US" sz="1400" b="1" dirty="0">
                  <a:solidFill>
                    <a:srgbClr val="D8302E"/>
                  </a:solidFill>
                </a:rPr>
                <a:t>LPDDR4-1x</a:t>
              </a:r>
            </a:p>
          </p:txBody>
        </p:sp>
        <p:sp>
          <p:nvSpPr>
            <p:cNvPr id="34" name="TextBox 33">
              <a:extLst>
                <a:ext uri="{FF2B5EF4-FFF2-40B4-BE49-F238E27FC236}">
                  <a16:creationId xmlns:a16="http://schemas.microsoft.com/office/drawing/2014/main" id="{DF620616-0227-5F4B-8CF2-8E2FEA2A36E6}"/>
                </a:ext>
              </a:extLst>
            </p:cNvPr>
            <p:cNvSpPr txBox="1"/>
            <p:nvPr/>
          </p:nvSpPr>
          <p:spPr>
            <a:xfrm rot="16200000">
              <a:off x="3682706" y="5185572"/>
              <a:ext cx="977255" cy="307777"/>
            </a:xfrm>
            <a:prstGeom prst="rect">
              <a:avLst/>
            </a:prstGeom>
            <a:noFill/>
          </p:spPr>
          <p:txBody>
            <a:bodyPr wrap="none" rtlCol="0">
              <a:spAutoFit/>
            </a:bodyPr>
            <a:lstStyle/>
            <a:p>
              <a:r>
                <a:rPr lang="en-US" sz="1400" b="1" dirty="0">
                  <a:solidFill>
                    <a:srgbClr val="FFCC6E"/>
                  </a:solidFill>
                </a:rPr>
                <a:t>DDR4-new</a:t>
              </a:r>
            </a:p>
          </p:txBody>
        </p:sp>
        <p:sp>
          <p:nvSpPr>
            <p:cNvPr id="35" name="TextBox 34">
              <a:extLst>
                <a:ext uri="{FF2B5EF4-FFF2-40B4-BE49-F238E27FC236}">
                  <a16:creationId xmlns:a16="http://schemas.microsoft.com/office/drawing/2014/main" id="{1523EC63-6C91-AA40-9CF8-D3C2A0C168E9}"/>
                </a:ext>
              </a:extLst>
            </p:cNvPr>
            <p:cNvSpPr txBox="1"/>
            <p:nvPr/>
          </p:nvSpPr>
          <p:spPr>
            <a:xfrm rot="16200000">
              <a:off x="4118514" y="5170865"/>
              <a:ext cx="1007007" cy="307777"/>
            </a:xfrm>
            <a:prstGeom prst="rect">
              <a:avLst/>
            </a:prstGeom>
            <a:noFill/>
          </p:spPr>
          <p:txBody>
            <a:bodyPr wrap="none" rtlCol="0">
              <a:spAutoFit/>
            </a:bodyPr>
            <a:lstStyle/>
            <a:p>
              <a:r>
                <a:rPr lang="en-US" sz="1400" b="1" dirty="0">
                  <a:solidFill>
                    <a:srgbClr val="E26F55"/>
                  </a:solidFill>
                </a:rPr>
                <a:t>LPDDR4-1y</a:t>
              </a:r>
            </a:p>
          </p:txBody>
        </p:sp>
        <p:sp>
          <p:nvSpPr>
            <p:cNvPr id="36" name="TextBox 35">
              <a:extLst>
                <a:ext uri="{FF2B5EF4-FFF2-40B4-BE49-F238E27FC236}">
                  <a16:creationId xmlns:a16="http://schemas.microsoft.com/office/drawing/2014/main" id="{4B353FEC-1992-DC41-B403-E3CEC44D687B}"/>
                </a:ext>
              </a:extLst>
            </p:cNvPr>
            <p:cNvSpPr txBox="1"/>
            <p:nvPr/>
          </p:nvSpPr>
          <p:spPr>
            <a:xfrm rot="16200000">
              <a:off x="1846980" y="2765115"/>
              <a:ext cx="896399" cy="307777"/>
            </a:xfrm>
            <a:prstGeom prst="rect">
              <a:avLst/>
            </a:prstGeom>
            <a:noFill/>
          </p:spPr>
          <p:txBody>
            <a:bodyPr wrap="none" rtlCol="0">
              <a:spAutoFit/>
            </a:bodyPr>
            <a:lstStyle/>
            <a:p>
              <a:r>
                <a:rPr lang="en-US" sz="1400" b="1" dirty="0">
                  <a:solidFill>
                    <a:srgbClr val="7C5294"/>
                  </a:solidFill>
                </a:rPr>
                <a:t>DDR3-old</a:t>
              </a:r>
            </a:p>
          </p:txBody>
        </p:sp>
        <p:sp>
          <p:nvSpPr>
            <p:cNvPr id="37" name="TextBox 36">
              <a:extLst>
                <a:ext uri="{FF2B5EF4-FFF2-40B4-BE49-F238E27FC236}">
                  <a16:creationId xmlns:a16="http://schemas.microsoft.com/office/drawing/2014/main" id="{5B3C2632-4E00-7847-889E-44200808E18F}"/>
                </a:ext>
              </a:extLst>
            </p:cNvPr>
            <p:cNvSpPr txBox="1"/>
            <p:nvPr/>
          </p:nvSpPr>
          <p:spPr>
            <a:xfrm rot="16200000">
              <a:off x="2774620" y="2737371"/>
              <a:ext cx="977255" cy="307777"/>
            </a:xfrm>
            <a:prstGeom prst="rect">
              <a:avLst/>
            </a:prstGeom>
            <a:noFill/>
          </p:spPr>
          <p:txBody>
            <a:bodyPr wrap="none" rtlCol="0">
              <a:spAutoFit/>
            </a:bodyPr>
            <a:lstStyle/>
            <a:p>
              <a:r>
                <a:rPr lang="en-US" sz="1400" b="1" dirty="0">
                  <a:solidFill>
                    <a:srgbClr val="00BA93"/>
                  </a:solidFill>
                </a:rPr>
                <a:t>DDR3-new</a:t>
              </a:r>
            </a:p>
          </p:txBody>
        </p:sp>
        <p:sp>
          <p:nvSpPr>
            <p:cNvPr id="38" name="TextBox 37">
              <a:extLst>
                <a:ext uri="{FF2B5EF4-FFF2-40B4-BE49-F238E27FC236}">
                  <a16:creationId xmlns:a16="http://schemas.microsoft.com/office/drawing/2014/main" id="{251E9E39-69D2-1C4B-A3FC-8CA60588BB93}"/>
                </a:ext>
              </a:extLst>
            </p:cNvPr>
            <p:cNvSpPr txBox="1"/>
            <p:nvPr/>
          </p:nvSpPr>
          <p:spPr>
            <a:xfrm rot="16200000">
              <a:off x="3049496" y="2770613"/>
              <a:ext cx="896399" cy="307777"/>
            </a:xfrm>
            <a:prstGeom prst="rect">
              <a:avLst/>
            </a:prstGeom>
            <a:noFill/>
          </p:spPr>
          <p:txBody>
            <a:bodyPr wrap="none" rtlCol="0">
              <a:spAutoFit/>
            </a:bodyPr>
            <a:lstStyle/>
            <a:p>
              <a:r>
                <a:rPr lang="en-US" sz="1400" b="1" dirty="0">
                  <a:solidFill>
                    <a:srgbClr val="0E83E3"/>
                  </a:solidFill>
                </a:rPr>
                <a:t>DDR4-old</a:t>
              </a:r>
            </a:p>
          </p:txBody>
        </p:sp>
        <p:sp>
          <p:nvSpPr>
            <p:cNvPr id="39" name="TextBox 38">
              <a:extLst>
                <a:ext uri="{FF2B5EF4-FFF2-40B4-BE49-F238E27FC236}">
                  <a16:creationId xmlns:a16="http://schemas.microsoft.com/office/drawing/2014/main" id="{D6D76C6D-1693-9C4F-9558-B41F74E1F877}"/>
                </a:ext>
              </a:extLst>
            </p:cNvPr>
            <p:cNvSpPr txBox="1"/>
            <p:nvPr/>
          </p:nvSpPr>
          <p:spPr>
            <a:xfrm rot="16200000">
              <a:off x="3226354" y="2711297"/>
              <a:ext cx="1003801" cy="307777"/>
            </a:xfrm>
            <a:prstGeom prst="rect">
              <a:avLst/>
            </a:prstGeom>
            <a:noFill/>
          </p:spPr>
          <p:txBody>
            <a:bodyPr wrap="none" rtlCol="0">
              <a:spAutoFit/>
            </a:bodyPr>
            <a:lstStyle/>
            <a:p>
              <a:r>
                <a:rPr lang="en-US" sz="1400" b="1" dirty="0">
                  <a:solidFill>
                    <a:srgbClr val="D8302E"/>
                  </a:solidFill>
                </a:rPr>
                <a:t>LPDDR4-1x</a:t>
              </a:r>
            </a:p>
          </p:txBody>
        </p:sp>
        <p:sp>
          <p:nvSpPr>
            <p:cNvPr id="40" name="TextBox 39">
              <a:extLst>
                <a:ext uri="{FF2B5EF4-FFF2-40B4-BE49-F238E27FC236}">
                  <a16:creationId xmlns:a16="http://schemas.microsoft.com/office/drawing/2014/main" id="{29BE9EDD-8733-7F4B-BC00-E2FFBB83AC95}"/>
                </a:ext>
              </a:extLst>
            </p:cNvPr>
            <p:cNvSpPr txBox="1"/>
            <p:nvPr/>
          </p:nvSpPr>
          <p:spPr>
            <a:xfrm rot="16200000">
              <a:off x="3696994" y="2731103"/>
              <a:ext cx="977255" cy="307777"/>
            </a:xfrm>
            <a:prstGeom prst="rect">
              <a:avLst/>
            </a:prstGeom>
            <a:noFill/>
          </p:spPr>
          <p:txBody>
            <a:bodyPr wrap="none" rtlCol="0">
              <a:spAutoFit/>
            </a:bodyPr>
            <a:lstStyle/>
            <a:p>
              <a:r>
                <a:rPr lang="en-US" sz="1400" b="1" dirty="0">
                  <a:solidFill>
                    <a:srgbClr val="FFCC6E"/>
                  </a:solidFill>
                </a:rPr>
                <a:t>DDR4-new</a:t>
              </a:r>
            </a:p>
          </p:txBody>
        </p:sp>
        <p:sp>
          <p:nvSpPr>
            <p:cNvPr id="41" name="TextBox 40">
              <a:extLst>
                <a:ext uri="{FF2B5EF4-FFF2-40B4-BE49-F238E27FC236}">
                  <a16:creationId xmlns:a16="http://schemas.microsoft.com/office/drawing/2014/main" id="{7FC611FE-951B-724F-9511-D1178045FE22}"/>
                </a:ext>
              </a:extLst>
            </p:cNvPr>
            <p:cNvSpPr txBox="1"/>
            <p:nvPr/>
          </p:nvSpPr>
          <p:spPr>
            <a:xfrm rot="16200000">
              <a:off x="4132802" y="2716396"/>
              <a:ext cx="1007007" cy="307777"/>
            </a:xfrm>
            <a:prstGeom prst="rect">
              <a:avLst/>
            </a:prstGeom>
            <a:noFill/>
          </p:spPr>
          <p:txBody>
            <a:bodyPr wrap="none" rtlCol="0">
              <a:spAutoFit/>
            </a:bodyPr>
            <a:lstStyle/>
            <a:p>
              <a:r>
                <a:rPr lang="en-US" sz="1400" b="1" dirty="0">
                  <a:solidFill>
                    <a:srgbClr val="E26F55"/>
                  </a:solidFill>
                </a:rPr>
                <a:t>LPDDR4-1y</a:t>
              </a:r>
            </a:p>
          </p:txBody>
        </p:sp>
      </p:grpSp>
      <p:grpSp>
        <p:nvGrpSpPr>
          <p:cNvPr id="42" name="Group 41">
            <a:extLst>
              <a:ext uri="{FF2B5EF4-FFF2-40B4-BE49-F238E27FC236}">
                <a16:creationId xmlns:a16="http://schemas.microsoft.com/office/drawing/2014/main" id="{E4173D79-AC2C-7C4E-8E71-BEDF3B6916E2}"/>
              </a:ext>
            </a:extLst>
          </p:cNvPr>
          <p:cNvGrpSpPr/>
          <p:nvPr/>
        </p:nvGrpSpPr>
        <p:grpSpPr>
          <a:xfrm>
            <a:off x="6129502" y="2643406"/>
            <a:ext cx="1140714" cy="2589644"/>
            <a:chOff x="6129502" y="2643406"/>
            <a:chExt cx="1140714" cy="2589644"/>
          </a:xfrm>
        </p:grpSpPr>
        <p:sp>
          <p:nvSpPr>
            <p:cNvPr id="43" name="TextBox 42">
              <a:extLst>
                <a:ext uri="{FF2B5EF4-FFF2-40B4-BE49-F238E27FC236}">
                  <a16:creationId xmlns:a16="http://schemas.microsoft.com/office/drawing/2014/main" id="{EA812E49-D322-7743-A920-6E6AE55B6DFA}"/>
                </a:ext>
              </a:extLst>
            </p:cNvPr>
            <p:cNvSpPr txBox="1"/>
            <p:nvPr/>
          </p:nvSpPr>
          <p:spPr>
            <a:xfrm>
              <a:off x="6129502" y="2643406"/>
              <a:ext cx="570605" cy="307777"/>
            </a:xfrm>
            <a:prstGeom prst="rect">
              <a:avLst/>
            </a:prstGeom>
            <a:noFill/>
          </p:spPr>
          <p:txBody>
            <a:bodyPr wrap="none" rtlCol="0">
              <a:spAutoFit/>
            </a:bodyPr>
            <a:lstStyle/>
            <a:p>
              <a:r>
                <a:rPr lang="en-US" sz="1400" dirty="0">
                  <a:ln>
                    <a:solidFill>
                      <a:schemeClr val="tx1"/>
                    </a:solidFill>
                  </a:ln>
                </a:rPr>
                <a:t>PARA</a:t>
              </a:r>
            </a:p>
          </p:txBody>
        </p:sp>
        <p:sp>
          <p:nvSpPr>
            <p:cNvPr id="44" name="TextBox 43">
              <a:extLst>
                <a:ext uri="{FF2B5EF4-FFF2-40B4-BE49-F238E27FC236}">
                  <a16:creationId xmlns:a16="http://schemas.microsoft.com/office/drawing/2014/main" id="{5A160D3E-4923-D947-AF57-4FBB7DB52D06}"/>
                </a:ext>
              </a:extLst>
            </p:cNvPr>
            <p:cNvSpPr txBox="1"/>
            <p:nvPr/>
          </p:nvSpPr>
          <p:spPr>
            <a:xfrm>
              <a:off x="6699611" y="4925273"/>
              <a:ext cx="570605" cy="307777"/>
            </a:xfrm>
            <a:prstGeom prst="rect">
              <a:avLst/>
            </a:prstGeom>
            <a:noFill/>
          </p:spPr>
          <p:txBody>
            <a:bodyPr wrap="none" rtlCol="0">
              <a:spAutoFit/>
            </a:bodyPr>
            <a:lstStyle/>
            <a:p>
              <a:r>
                <a:rPr lang="en-US" sz="1400" dirty="0">
                  <a:ln>
                    <a:solidFill>
                      <a:schemeClr val="tx1"/>
                    </a:solidFill>
                  </a:ln>
                </a:rPr>
                <a:t>PARA</a:t>
              </a:r>
            </a:p>
          </p:txBody>
        </p:sp>
      </p:grpSp>
      <p:grpSp>
        <p:nvGrpSpPr>
          <p:cNvPr id="45" name="Group 44">
            <a:extLst>
              <a:ext uri="{FF2B5EF4-FFF2-40B4-BE49-F238E27FC236}">
                <a16:creationId xmlns:a16="http://schemas.microsoft.com/office/drawing/2014/main" id="{6ED24C95-CE09-C94E-AB7F-7C711028644B}"/>
              </a:ext>
            </a:extLst>
          </p:cNvPr>
          <p:cNvGrpSpPr/>
          <p:nvPr/>
        </p:nvGrpSpPr>
        <p:grpSpPr>
          <a:xfrm>
            <a:off x="5008422" y="2034767"/>
            <a:ext cx="2864649" cy="2467033"/>
            <a:chOff x="5008422" y="2034767"/>
            <a:chExt cx="2864649" cy="2467033"/>
          </a:xfrm>
        </p:grpSpPr>
        <p:sp>
          <p:nvSpPr>
            <p:cNvPr id="46" name="TextBox 45">
              <a:extLst>
                <a:ext uri="{FF2B5EF4-FFF2-40B4-BE49-F238E27FC236}">
                  <a16:creationId xmlns:a16="http://schemas.microsoft.com/office/drawing/2014/main" id="{FB5E4A39-AA2B-0142-AC77-BB66BF6CB07E}"/>
                </a:ext>
              </a:extLst>
            </p:cNvPr>
            <p:cNvSpPr txBox="1"/>
            <p:nvPr/>
          </p:nvSpPr>
          <p:spPr>
            <a:xfrm>
              <a:off x="5008422" y="2034767"/>
              <a:ext cx="1069524" cy="307777"/>
            </a:xfrm>
            <a:prstGeom prst="rect">
              <a:avLst/>
            </a:prstGeom>
            <a:noFill/>
          </p:spPr>
          <p:txBody>
            <a:bodyPr wrap="none" rtlCol="0">
              <a:spAutoFit/>
            </a:bodyPr>
            <a:lstStyle/>
            <a:p>
              <a:r>
                <a:rPr lang="en-US" sz="1400" dirty="0" err="1">
                  <a:ln>
                    <a:solidFill>
                      <a:srgbClr val="555455"/>
                    </a:solidFill>
                  </a:ln>
                  <a:solidFill>
                    <a:srgbClr val="555455"/>
                  </a:solidFill>
                </a:rPr>
                <a:t>TWiCe</a:t>
              </a:r>
              <a:r>
                <a:rPr lang="en-US" sz="1400" dirty="0">
                  <a:ln>
                    <a:solidFill>
                      <a:srgbClr val="555455"/>
                    </a:solidFill>
                  </a:ln>
                  <a:solidFill>
                    <a:srgbClr val="555455"/>
                  </a:solidFill>
                </a:rPr>
                <a:t>-ideal</a:t>
              </a:r>
            </a:p>
          </p:txBody>
        </p:sp>
        <p:sp>
          <p:nvSpPr>
            <p:cNvPr id="47" name="TextBox 46">
              <a:extLst>
                <a:ext uri="{FF2B5EF4-FFF2-40B4-BE49-F238E27FC236}">
                  <a16:creationId xmlns:a16="http://schemas.microsoft.com/office/drawing/2014/main" id="{18008573-31A8-F148-8381-B1721662ADA3}"/>
                </a:ext>
              </a:extLst>
            </p:cNvPr>
            <p:cNvSpPr txBox="1"/>
            <p:nvPr/>
          </p:nvSpPr>
          <p:spPr>
            <a:xfrm>
              <a:off x="6803547" y="4194023"/>
              <a:ext cx="1069524" cy="307777"/>
            </a:xfrm>
            <a:prstGeom prst="rect">
              <a:avLst/>
            </a:prstGeom>
            <a:noFill/>
          </p:spPr>
          <p:txBody>
            <a:bodyPr wrap="none" rtlCol="0">
              <a:spAutoFit/>
            </a:bodyPr>
            <a:lstStyle/>
            <a:p>
              <a:r>
                <a:rPr lang="en-US" sz="1400" dirty="0" err="1">
                  <a:ln>
                    <a:solidFill>
                      <a:srgbClr val="555455"/>
                    </a:solidFill>
                  </a:ln>
                  <a:solidFill>
                    <a:srgbClr val="555455"/>
                  </a:solidFill>
                </a:rPr>
                <a:t>TWiCe</a:t>
              </a:r>
              <a:r>
                <a:rPr lang="en-US" sz="1400" dirty="0">
                  <a:ln>
                    <a:solidFill>
                      <a:srgbClr val="555455"/>
                    </a:solidFill>
                  </a:ln>
                  <a:solidFill>
                    <a:srgbClr val="555455"/>
                  </a:solidFill>
                </a:rPr>
                <a:t>-ideal</a:t>
              </a:r>
            </a:p>
          </p:txBody>
        </p:sp>
      </p:grpSp>
      <p:grpSp>
        <p:nvGrpSpPr>
          <p:cNvPr id="48" name="Group 47">
            <a:extLst>
              <a:ext uri="{FF2B5EF4-FFF2-40B4-BE49-F238E27FC236}">
                <a16:creationId xmlns:a16="http://schemas.microsoft.com/office/drawing/2014/main" id="{D078D457-A2C4-AC4E-9E07-75058D2B95B7}"/>
              </a:ext>
            </a:extLst>
          </p:cNvPr>
          <p:cNvGrpSpPr/>
          <p:nvPr/>
        </p:nvGrpSpPr>
        <p:grpSpPr>
          <a:xfrm>
            <a:off x="7368064" y="1880878"/>
            <a:ext cx="1196038" cy="2109417"/>
            <a:chOff x="7368064" y="1880878"/>
            <a:chExt cx="1196038" cy="2109417"/>
          </a:xfrm>
        </p:grpSpPr>
        <p:sp>
          <p:nvSpPr>
            <p:cNvPr id="49" name="TextBox 48">
              <a:extLst>
                <a:ext uri="{FF2B5EF4-FFF2-40B4-BE49-F238E27FC236}">
                  <a16:creationId xmlns:a16="http://schemas.microsoft.com/office/drawing/2014/main" id="{9B385014-529D-504A-8F94-40BB8352FE55}"/>
                </a:ext>
              </a:extLst>
            </p:cNvPr>
            <p:cNvSpPr txBox="1"/>
            <p:nvPr/>
          </p:nvSpPr>
          <p:spPr>
            <a:xfrm>
              <a:off x="7368064" y="1880878"/>
              <a:ext cx="542136" cy="307777"/>
            </a:xfrm>
            <a:prstGeom prst="rect">
              <a:avLst/>
            </a:prstGeom>
            <a:noFill/>
          </p:spPr>
          <p:txBody>
            <a:bodyPr wrap="none" rtlCol="0">
              <a:spAutoFit/>
            </a:bodyPr>
            <a:lstStyle/>
            <a:p>
              <a:r>
                <a:rPr lang="en-US" sz="1400" dirty="0">
                  <a:ln>
                    <a:solidFill>
                      <a:srgbClr val="66A105"/>
                    </a:solidFill>
                  </a:ln>
                  <a:solidFill>
                    <a:srgbClr val="66A105"/>
                  </a:solidFill>
                </a:rPr>
                <a:t>Ideal</a:t>
              </a:r>
              <a:endParaRPr lang="en-US" dirty="0">
                <a:ln>
                  <a:solidFill>
                    <a:srgbClr val="66A105"/>
                  </a:solidFill>
                </a:ln>
                <a:solidFill>
                  <a:srgbClr val="66A105"/>
                </a:solidFill>
              </a:endParaRPr>
            </a:p>
          </p:txBody>
        </p:sp>
        <p:sp>
          <p:nvSpPr>
            <p:cNvPr id="50" name="TextBox 49">
              <a:extLst>
                <a:ext uri="{FF2B5EF4-FFF2-40B4-BE49-F238E27FC236}">
                  <a16:creationId xmlns:a16="http://schemas.microsoft.com/office/drawing/2014/main" id="{3B930DC9-9AE9-5F49-B640-55B78CD0ABA0}"/>
                </a:ext>
              </a:extLst>
            </p:cNvPr>
            <p:cNvSpPr txBox="1"/>
            <p:nvPr/>
          </p:nvSpPr>
          <p:spPr>
            <a:xfrm>
              <a:off x="8021966" y="3682518"/>
              <a:ext cx="542136" cy="307777"/>
            </a:xfrm>
            <a:prstGeom prst="rect">
              <a:avLst/>
            </a:prstGeom>
            <a:noFill/>
          </p:spPr>
          <p:txBody>
            <a:bodyPr wrap="none" rtlCol="0">
              <a:spAutoFit/>
            </a:bodyPr>
            <a:lstStyle/>
            <a:p>
              <a:r>
                <a:rPr lang="en-US" sz="1400" dirty="0">
                  <a:ln>
                    <a:solidFill>
                      <a:srgbClr val="66A105"/>
                    </a:solidFill>
                  </a:ln>
                  <a:solidFill>
                    <a:srgbClr val="66A105"/>
                  </a:solidFill>
                </a:rPr>
                <a:t>Ideal</a:t>
              </a:r>
              <a:endParaRPr lang="en-US" dirty="0">
                <a:ln>
                  <a:solidFill>
                    <a:srgbClr val="66A105"/>
                  </a:solidFill>
                </a:ln>
                <a:solidFill>
                  <a:srgbClr val="66A105"/>
                </a:solidFill>
              </a:endParaRPr>
            </a:p>
          </p:txBody>
        </p:sp>
      </p:grpSp>
      <p:pic>
        <p:nvPicPr>
          <p:cNvPr id="51" name="Picture 50">
            <a:extLst>
              <a:ext uri="{FF2B5EF4-FFF2-40B4-BE49-F238E27FC236}">
                <a16:creationId xmlns:a16="http://schemas.microsoft.com/office/drawing/2014/main" id="{B5B8078B-E173-FD48-BDB7-46E0D9E4B992}"/>
              </a:ext>
            </a:extLst>
          </p:cNvPr>
          <p:cNvPicPr>
            <a:picLocks noChangeAspect="1"/>
          </p:cNvPicPr>
          <p:nvPr/>
        </p:nvPicPr>
        <p:blipFill>
          <a:blip r:embed="rId6"/>
          <a:stretch>
            <a:fillRect/>
          </a:stretch>
        </p:blipFill>
        <p:spPr>
          <a:xfrm>
            <a:off x="1402288" y="900754"/>
            <a:ext cx="7173209" cy="276711"/>
          </a:xfrm>
          <a:prstGeom prst="rect">
            <a:avLst/>
          </a:prstGeom>
        </p:spPr>
      </p:pic>
      <p:sp>
        <p:nvSpPr>
          <p:cNvPr id="52" name="TextBox 51">
            <a:extLst>
              <a:ext uri="{FF2B5EF4-FFF2-40B4-BE49-F238E27FC236}">
                <a16:creationId xmlns:a16="http://schemas.microsoft.com/office/drawing/2014/main" id="{89108B00-30B7-8C45-9C04-30A4192E0314}"/>
              </a:ext>
            </a:extLst>
          </p:cNvPr>
          <p:cNvSpPr txBox="1"/>
          <p:nvPr/>
        </p:nvSpPr>
        <p:spPr>
          <a:xfrm>
            <a:off x="183171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5</a:t>
            </a:r>
          </a:p>
        </p:txBody>
      </p:sp>
      <p:sp>
        <p:nvSpPr>
          <p:cNvPr id="53" name="TextBox 52">
            <a:extLst>
              <a:ext uri="{FF2B5EF4-FFF2-40B4-BE49-F238E27FC236}">
                <a16:creationId xmlns:a16="http://schemas.microsoft.com/office/drawing/2014/main" id="{C2204592-CC16-3C48-BEDB-DE9765DAC500}"/>
              </a:ext>
            </a:extLst>
          </p:cNvPr>
          <p:cNvSpPr txBox="1"/>
          <p:nvPr/>
        </p:nvSpPr>
        <p:spPr>
          <a:xfrm>
            <a:off x="3834162"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4</a:t>
            </a:r>
          </a:p>
        </p:txBody>
      </p:sp>
      <p:sp>
        <p:nvSpPr>
          <p:cNvPr id="54" name="TextBox 53">
            <a:extLst>
              <a:ext uri="{FF2B5EF4-FFF2-40B4-BE49-F238E27FC236}">
                <a16:creationId xmlns:a16="http://schemas.microsoft.com/office/drawing/2014/main" id="{71639709-34EF-E049-AE4A-BF6114EA906B}"/>
              </a:ext>
            </a:extLst>
          </p:cNvPr>
          <p:cNvSpPr txBox="1"/>
          <p:nvPr/>
        </p:nvSpPr>
        <p:spPr>
          <a:xfrm>
            <a:off x="5851866"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3</a:t>
            </a:r>
          </a:p>
        </p:txBody>
      </p:sp>
      <p:sp>
        <p:nvSpPr>
          <p:cNvPr id="55" name="TextBox 54">
            <a:extLst>
              <a:ext uri="{FF2B5EF4-FFF2-40B4-BE49-F238E27FC236}">
                <a16:creationId xmlns:a16="http://schemas.microsoft.com/office/drawing/2014/main" id="{31AF00C0-ADDB-7341-9271-1A8A0B5AE7D6}"/>
              </a:ext>
            </a:extLst>
          </p:cNvPr>
          <p:cNvSpPr txBox="1"/>
          <p:nvPr/>
        </p:nvSpPr>
        <p:spPr>
          <a:xfrm>
            <a:off x="7910200" y="3314732"/>
            <a:ext cx="487634" cy="338554"/>
          </a:xfrm>
          <a:prstGeom prst="rect">
            <a:avLst/>
          </a:prstGeom>
          <a:noFill/>
        </p:spPr>
        <p:txBody>
          <a:bodyPr wrap="none" rtlCol="0">
            <a:spAutoFit/>
          </a:bodyPr>
          <a:lstStyle/>
          <a:p>
            <a:r>
              <a:rPr lang="en-US" sz="1600" dirty="0">
                <a:latin typeface="Cambria" panose="02040503050406030204" pitchFamily="18" charset="0"/>
              </a:rPr>
              <a:t>10</a:t>
            </a:r>
            <a:r>
              <a:rPr lang="en-US" sz="1600" baseline="30000" dirty="0">
                <a:latin typeface="Cambria" panose="02040503050406030204" pitchFamily="18" charset="0"/>
              </a:rPr>
              <a:t>2</a:t>
            </a:r>
          </a:p>
        </p:txBody>
      </p:sp>
      <p:sp>
        <p:nvSpPr>
          <p:cNvPr id="56" name="Rectangle 55">
            <a:extLst>
              <a:ext uri="{FF2B5EF4-FFF2-40B4-BE49-F238E27FC236}">
                <a16:creationId xmlns:a16="http://schemas.microsoft.com/office/drawing/2014/main" id="{2674EA68-9804-524C-B8A0-1C19B92EB4D8}"/>
              </a:ext>
            </a:extLst>
          </p:cNvPr>
          <p:cNvSpPr/>
          <p:nvPr/>
        </p:nvSpPr>
        <p:spPr>
          <a:xfrm>
            <a:off x="0" y="703241"/>
            <a:ext cx="9144000" cy="286964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DBBDB00A-A93B-4F43-8081-C51E12C18172}"/>
              </a:ext>
            </a:extLst>
          </p:cNvPr>
          <p:cNvSpPr txBox="1"/>
          <p:nvPr/>
        </p:nvSpPr>
        <p:spPr>
          <a:xfrm>
            <a:off x="263172" y="1341625"/>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1000" b="1" dirty="0">
              <a:latin typeface="Cambria" charset="0"/>
              <a:ea typeface="Cambria" charset="0"/>
              <a:cs typeface="Cambria" charset="0"/>
            </a:endParaRPr>
          </a:p>
          <a:p>
            <a:pPr algn="ctr"/>
            <a:r>
              <a:rPr lang="en-US" sz="2800" b="1" dirty="0">
                <a:latin typeface="LinLibertineTI"/>
              </a:rPr>
              <a:t>The ideal refresh-based mitigation mechanism </a:t>
            </a:r>
          </a:p>
          <a:p>
            <a:pPr algn="ctr"/>
            <a:r>
              <a:rPr lang="en-US" sz="2800" b="1" dirty="0">
                <a:latin typeface="LinLibertineTI"/>
              </a:rPr>
              <a:t>is significantly better than any existing mechanism </a:t>
            </a:r>
          </a:p>
          <a:p>
            <a:pPr algn="ctr"/>
            <a:r>
              <a:rPr lang="en-US" sz="2800" b="1" dirty="0">
                <a:latin typeface="LinLibertineTI"/>
              </a:rPr>
              <a:t>as </a:t>
            </a:r>
            <a:r>
              <a:rPr lang="en-US" sz="2800" b="1" dirty="0" err="1">
                <a:solidFill>
                  <a:schemeClr val="accent5">
                    <a:lumMod val="75000"/>
                  </a:schemeClr>
                </a:solidFill>
                <a:latin typeface="LinLibertineTI"/>
              </a:rPr>
              <a:t>HC</a:t>
            </a:r>
            <a:r>
              <a:rPr lang="en-US" sz="2800" b="1" baseline="-25000" dirty="0" err="1">
                <a:solidFill>
                  <a:schemeClr val="accent5">
                    <a:lumMod val="75000"/>
                  </a:schemeClr>
                </a:solidFill>
                <a:latin typeface="LinLibertineTI"/>
              </a:rPr>
              <a:t>first</a:t>
            </a:r>
            <a:r>
              <a:rPr lang="en-US" sz="2800" b="1" dirty="0">
                <a:solidFill>
                  <a:schemeClr val="accent5">
                    <a:lumMod val="75000"/>
                  </a:schemeClr>
                </a:solidFill>
                <a:latin typeface="LinLibertineTI"/>
              </a:rPr>
              <a:t> reduces below 1024</a:t>
            </a:r>
          </a:p>
          <a:p>
            <a:pPr algn="ctr"/>
            <a:endParaRPr lang="en-US" sz="1000" b="1" dirty="0">
              <a:latin typeface="Cambria" charset="0"/>
              <a:ea typeface="Cambria" charset="0"/>
              <a:cs typeface="Cambria" charset="0"/>
            </a:endParaRPr>
          </a:p>
        </p:txBody>
      </p:sp>
      <p:sp>
        <p:nvSpPr>
          <p:cNvPr id="58" name="Title 1">
            <a:extLst>
              <a:ext uri="{FF2B5EF4-FFF2-40B4-BE49-F238E27FC236}">
                <a16:creationId xmlns:a16="http://schemas.microsoft.com/office/drawing/2014/main" id="{CBC883BE-6F2F-5B4E-9140-7BE5AFA3BB45}"/>
              </a:ext>
            </a:extLst>
          </p:cNvPr>
          <p:cNvSpPr>
            <a:spLocks noGrp="1"/>
          </p:cNvSpPr>
          <p:nvPr>
            <p:ph type="title"/>
          </p:nvPr>
        </p:nvSpPr>
        <p:spPr>
          <a:xfrm>
            <a:off x="75991" y="73723"/>
            <a:ext cx="8987622" cy="740193"/>
          </a:xfrm>
        </p:spPr>
        <p:txBody>
          <a:bodyPr/>
          <a:lstStyle/>
          <a:p>
            <a:r>
              <a:rPr lang="en-US" sz="4000" b="1" dirty="0"/>
              <a:t>Mitigation Mechanism Evaluation</a:t>
            </a:r>
          </a:p>
        </p:txBody>
      </p:sp>
      <p:sp>
        <p:nvSpPr>
          <p:cNvPr id="60" name="Rectangle 59">
            <a:extLst>
              <a:ext uri="{FF2B5EF4-FFF2-40B4-BE49-F238E27FC236}">
                <a16:creationId xmlns:a16="http://schemas.microsoft.com/office/drawing/2014/main" id="{8C49378C-260F-0E40-99B5-9092BB2C5A16}"/>
              </a:ext>
            </a:extLst>
          </p:cNvPr>
          <p:cNvSpPr/>
          <p:nvPr/>
        </p:nvSpPr>
        <p:spPr>
          <a:xfrm>
            <a:off x="0" y="3606162"/>
            <a:ext cx="9144000" cy="286964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a:extLst>
              <a:ext uri="{FF2B5EF4-FFF2-40B4-BE49-F238E27FC236}">
                <a16:creationId xmlns:a16="http://schemas.microsoft.com/office/drawing/2014/main" id="{575F6DB4-4897-9144-9AB9-864C8DD7037C}"/>
              </a:ext>
            </a:extLst>
          </p:cNvPr>
          <p:cNvSpPr txBox="1"/>
          <p:nvPr/>
        </p:nvSpPr>
        <p:spPr>
          <a:xfrm>
            <a:off x="235383" y="3907714"/>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1000" b="1" dirty="0">
              <a:latin typeface="Cambria" charset="0"/>
              <a:ea typeface="Cambria" charset="0"/>
              <a:cs typeface="Cambria" charset="0"/>
            </a:endParaRPr>
          </a:p>
          <a:p>
            <a:pPr algn="ctr"/>
            <a:r>
              <a:rPr lang="en-US" sz="2800" b="1" dirty="0">
                <a:latin typeface="LinLibertineTI"/>
              </a:rPr>
              <a:t>This indicates </a:t>
            </a:r>
            <a:r>
              <a:rPr lang="en-US" sz="2800" b="1" dirty="0">
                <a:solidFill>
                  <a:schemeClr val="accent5">
                    <a:lumMod val="75000"/>
                  </a:schemeClr>
                </a:solidFill>
                <a:latin typeface="LinLibertineTI"/>
              </a:rPr>
              <a:t>significant opportunity </a:t>
            </a:r>
            <a:r>
              <a:rPr lang="en-US" sz="2800" b="1" dirty="0">
                <a:latin typeface="LinLibertineTI"/>
              </a:rPr>
              <a:t>for developing </a:t>
            </a:r>
          </a:p>
          <a:p>
            <a:pPr algn="ctr"/>
            <a:r>
              <a:rPr lang="en-US" sz="2800" b="1" dirty="0">
                <a:latin typeface="LinLibertineTI"/>
              </a:rPr>
              <a:t>a </a:t>
            </a:r>
            <a:r>
              <a:rPr lang="en-US" sz="2800" b="1" dirty="0" err="1">
                <a:latin typeface="LinLibertineTI"/>
              </a:rPr>
              <a:t>RowHammer</a:t>
            </a:r>
            <a:r>
              <a:rPr lang="en-US" sz="2800" b="1" dirty="0">
                <a:latin typeface="LinLibertineTI"/>
              </a:rPr>
              <a:t> solution with low performance overhead that also scales to low </a:t>
            </a:r>
            <a:r>
              <a:rPr lang="en-US" sz="2800" b="1" dirty="0" err="1">
                <a:latin typeface="LinLibertineTI"/>
              </a:rPr>
              <a:t>HC</a:t>
            </a:r>
            <a:r>
              <a:rPr lang="en-US" sz="2800" b="1" baseline="-25000" dirty="0" err="1">
                <a:latin typeface="LinLibertineTI"/>
              </a:rPr>
              <a:t>first</a:t>
            </a:r>
            <a:r>
              <a:rPr lang="en-US" sz="2800" b="1" dirty="0">
                <a:latin typeface="LinLibertineTI"/>
              </a:rPr>
              <a:t> values</a:t>
            </a:r>
          </a:p>
          <a:p>
            <a:pPr algn="ctr"/>
            <a:endParaRPr lang="en-US" sz="1000" b="1" dirty="0">
              <a:latin typeface="Cambria" charset="0"/>
              <a:ea typeface="Cambria" charset="0"/>
              <a:cs typeface="Cambria" charset="0"/>
            </a:endParaRPr>
          </a:p>
        </p:txBody>
      </p:sp>
    </p:spTree>
    <p:extLst>
      <p:ext uri="{BB962C8B-B14F-4D97-AF65-F5344CB8AC3E}">
        <p14:creationId xmlns:p14="http://schemas.microsoft.com/office/powerpoint/2010/main" val="79076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59" grpId="0" animBg="1"/>
    </p:bld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History of </a:t>
            </a:r>
            <a:r>
              <a:rPr lang="en-US" b="1" dirty="0" err="1"/>
              <a:t>RowHammer</a:t>
            </a:r>
            <a:endParaRPr lang="en-US" b="1" dirty="0"/>
          </a:p>
        </p:txBody>
      </p:sp>
      <p:cxnSp>
        <p:nvCxnSpPr>
          <p:cNvPr id="8" name="Straight Connector 7">
            <a:extLst>
              <a:ext uri="{FF2B5EF4-FFF2-40B4-BE49-F238E27FC236}">
                <a16:creationId xmlns:a16="http://schemas.microsoft.com/office/drawing/2014/main" id="{1DCA4950-2A9C-4D6F-96E5-02568678B6B7}"/>
              </a:ext>
            </a:extLst>
          </p:cNvPr>
          <p:cNvCxnSpPr>
            <a:cxnSpLocks/>
          </p:cNvCxnSpPr>
          <p:nvPr/>
        </p:nvCxnSpPr>
        <p:spPr>
          <a:xfrm>
            <a:off x="1885274" y="1223493"/>
            <a:ext cx="0" cy="1803042"/>
          </a:xfrm>
          <a:prstGeom prst="line">
            <a:avLst/>
          </a:prstGeom>
          <a:ln w="76200">
            <a:solidFill>
              <a:schemeClr val="tx1"/>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52" name="Content Placeholder 2">
            <a:extLst>
              <a:ext uri="{FF2B5EF4-FFF2-40B4-BE49-F238E27FC236}">
                <a16:creationId xmlns:a16="http://schemas.microsoft.com/office/drawing/2014/main" id="{F1623ADA-F637-4EA2-AC2E-D10945101CB1}"/>
              </a:ext>
            </a:extLst>
          </p:cNvPr>
          <p:cNvSpPr txBox="1">
            <a:spLocks/>
          </p:cNvSpPr>
          <p:nvPr/>
        </p:nvSpPr>
        <p:spPr>
          <a:xfrm>
            <a:off x="-2964" y="1583822"/>
            <a:ext cx="1684815" cy="6145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i="1" dirty="0"/>
              <a:t>DDR3</a:t>
            </a:r>
            <a:endParaRPr lang="en-US" sz="3200" b="1" i="1" dirty="0"/>
          </a:p>
        </p:txBody>
      </p:sp>
      <p:sp>
        <p:nvSpPr>
          <p:cNvPr id="53" name="Content Placeholder 2">
            <a:extLst>
              <a:ext uri="{FF2B5EF4-FFF2-40B4-BE49-F238E27FC236}">
                <a16:creationId xmlns:a16="http://schemas.microsoft.com/office/drawing/2014/main" id="{562444C5-F033-4C38-9DC8-01E3224DABF2}"/>
              </a:ext>
            </a:extLst>
          </p:cNvPr>
          <p:cNvSpPr txBox="1">
            <a:spLocks/>
          </p:cNvSpPr>
          <p:nvPr/>
        </p:nvSpPr>
        <p:spPr>
          <a:xfrm>
            <a:off x="-2964" y="3081270"/>
            <a:ext cx="1684815" cy="6145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i="1" dirty="0"/>
              <a:t>DDR4</a:t>
            </a:r>
            <a:endParaRPr lang="en-US" sz="3200" b="1" i="1" dirty="0"/>
          </a:p>
        </p:txBody>
      </p:sp>
      <p:sp>
        <p:nvSpPr>
          <p:cNvPr id="55" name="Content Placeholder 2">
            <a:extLst>
              <a:ext uri="{FF2B5EF4-FFF2-40B4-BE49-F238E27FC236}">
                <a16:creationId xmlns:a16="http://schemas.microsoft.com/office/drawing/2014/main" id="{9711ABED-49D5-42DF-A490-DDB4DC8F0008}"/>
              </a:ext>
            </a:extLst>
          </p:cNvPr>
          <p:cNvSpPr txBox="1">
            <a:spLocks/>
          </p:cNvSpPr>
          <p:nvPr/>
        </p:nvSpPr>
        <p:spPr>
          <a:xfrm>
            <a:off x="-2964" y="4578718"/>
            <a:ext cx="1684815" cy="6145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i="1" dirty="0"/>
              <a:t>LPDDR4</a:t>
            </a:r>
            <a:endParaRPr lang="en-US" sz="3200" b="1" i="1" dirty="0"/>
          </a:p>
        </p:txBody>
      </p:sp>
      <p:sp>
        <p:nvSpPr>
          <p:cNvPr id="56" name="Content Placeholder 2">
            <a:extLst>
              <a:ext uri="{FF2B5EF4-FFF2-40B4-BE49-F238E27FC236}">
                <a16:creationId xmlns:a16="http://schemas.microsoft.com/office/drawing/2014/main" id="{52855329-53CF-4BD9-B3C5-69CEFDBFABB1}"/>
              </a:ext>
            </a:extLst>
          </p:cNvPr>
          <p:cNvSpPr txBox="1">
            <a:spLocks/>
          </p:cNvSpPr>
          <p:nvPr/>
        </p:nvSpPr>
        <p:spPr>
          <a:xfrm>
            <a:off x="2348915" y="5295055"/>
            <a:ext cx="5970836" cy="6145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i="1" dirty="0"/>
              <a:t>2020</a:t>
            </a:r>
            <a:r>
              <a:rPr lang="en-US" sz="3200" b="1" dirty="0"/>
              <a:t> - </a:t>
            </a:r>
            <a:r>
              <a:rPr lang="en-US" sz="3200" dirty="0"/>
              <a:t>Our Work</a:t>
            </a:r>
          </a:p>
        </p:txBody>
      </p:sp>
      <p:sp>
        <p:nvSpPr>
          <p:cNvPr id="57" name="Content Placeholder 2">
            <a:extLst>
              <a:ext uri="{FF2B5EF4-FFF2-40B4-BE49-F238E27FC236}">
                <a16:creationId xmlns:a16="http://schemas.microsoft.com/office/drawing/2014/main" id="{39BCC77F-6B18-4B04-94DB-1B6891CEACAD}"/>
              </a:ext>
            </a:extLst>
          </p:cNvPr>
          <p:cNvSpPr txBox="1">
            <a:spLocks/>
          </p:cNvSpPr>
          <p:nvPr/>
        </p:nvSpPr>
        <p:spPr>
          <a:xfrm>
            <a:off x="2348914" y="969312"/>
            <a:ext cx="6714693" cy="6145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i="1" dirty="0"/>
              <a:t>2014 -</a:t>
            </a:r>
            <a:r>
              <a:rPr lang="en-US" sz="3200" dirty="0"/>
              <a:t> First </a:t>
            </a:r>
            <a:r>
              <a:rPr lang="en-US" sz="3200" dirty="0" err="1"/>
              <a:t>RowHammer</a:t>
            </a:r>
            <a:r>
              <a:rPr lang="en-US" sz="3200" dirty="0"/>
              <a:t> publication</a:t>
            </a:r>
          </a:p>
        </p:txBody>
      </p:sp>
      <p:sp>
        <p:nvSpPr>
          <p:cNvPr id="58" name="Content Placeholder 2">
            <a:extLst>
              <a:ext uri="{FF2B5EF4-FFF2-40B4-BE49-F238E27FC236}">
                <a16:creationId xmlns:a16="http://schemas.microsoft.com/office/drawing/2014/main" id="{13B1E162-202C-4EC2-A2FF-964393E54111}"/>
              </a:ext>
            </a:extLst>
          </p:cNvPr>
          <p:cNvSpPr txBox="1">
            <a:spLocks/>
          </p:cNvSpPr>
          <p:nvPr/>
        </p:nvSpPr>
        <p:spPr>
          <a:xfrm>
            <a:off x="2348914" y="2824928"/>
            <a:ext cx="6714693" cy="61451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i="1" dirty="0"/>
              <a:t>????</a:t>
            </a:r>
            <a:endParaRPr lang="en-US" sz="3200" dirty="0"/>
          </a:p>
        </p:txBody>
      </p:sp>
      <p:cxnSp>
        <p:nvCxnSpPr>
          <p:cNvPr id="60" name="Straight Connector 59">
            <a:extLst>
              <a:ext uri="{FF2B5EF4-FFF2-40B4-BE49-F238E27FC236}">
                <a16:creationId xmlns:a16="http://schemas.microsoft.com/office/drawing/2014/main" id="{6DB27763-46F5-4C18-925B-E93DF1407DE8}"/>
              </a:ext>
            </a:extLst>
          </p:cNvPr>
          <p:cNvCxnSpPr>
            <a:cxnSpLocks/>
          </p:cNvCxnSpPr>
          <p:nvPr/>
        </p:nvCxnSpPr>
        <p:spPr>
          <a:xfrm>
            <a:off x="1885274" y="2998218"/>
            <a:ext cx="0" cy="2533258"/>
          </a:xfrm>
          <a:prstGeom prst="line">
            <a:avLst/>
          </a:prstGeom>
          <a:ln w="76200">
            <a:solidFill>
              <a:schemeClr val="tx1"/>
            </a:solidFill>
            <a:headEnd type="diamond"/>
            <a:tailEnd type="diamo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11578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8B5402-AD3D-C543-9CA5-52F2AA233B3A}"/>
              </a:ext>
            </a:extLst>
          </p:cNvPr>
          <p:cNvGrpSpPr/>
          <p:nvPr/>
        </p:nvGrpSpPr>
        <p:grpSpPr>
          <a:xfrm>
            <a:off x="284223" y="1491199"/>
            <a:ext cx="8596008" cy="3971302"/>
            <a:chOff x="284223" y="1491199"/>
            <a:chExt cx="8596008" cy="3971302"/>
          </a:xfrm>
        </p:grpSpPr>
        <p:sp>
          <p:nvSpPr>
            <p:cNvPr id="3" name="Rounded Rectangle 2">
              <a:extLst>
                <a:ext uri="{FF2B5EF4-FFF2-40B4-BE49-F238E27FC236}">
                  <a16:creationId xmlns:a16="http://schemas.microsoft.com/office/drawing/2014/main" id="{3A15883B-C8FD-1142-9A7E-A33BC1068EAD}"/>
                </a:ext>
              </a:extLst>
            </p:cNvPr>
            <p:cNvSpPr/>
            <p:nvPr/>
          </p:nvSpPr>
          <p:spPr>
            <a:xfrm>
              <a:off x="284223" y="1491199"/>
              <a:ext cx="8596008" cy="39713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016459A-A9C6-4F4A-91EA-703BF695DAA6}"/>
                </a:ext>
              </a:extLst>
            </p:cNvPr>
            <p:cNvSpPr txBox="1"/>
            <p:nvPr/>
          </p:nvSpPr>
          <p:spPr>
            <a:xfrm rot="16200000">
              <a:off x="-459645" y="3153685"/>
              <a:ext cx="2709396" cy="646331"/>
            </a:xfrm>
            <a:prstGeom prst="rect">
              <a:avLst/>
            </a:prstGeom>
            <a:noFill/>
          </p:spPr>
          <p:txBody>
            <a:bodyPr wrap="none" rtlCol="0">
              <a:spAutoFit/>
            </a:bodyPr>
            <a:lstStyle/>
            <a:p>
              <a:r>
                <a:rPr lang="en-US" sz="3600" b="1" dirty="0">
                  <a:solidFill>
                    <a:schemeClr val="bg1"/>
                  </a:solidFill>
                  <a:latin typeface="Cambria" panose="02040503050406030204" pitchFamily="18" charset="0"/>
                </a:rPr>
                <a:t>DRAM Bank</a:t>
              </a:r>
            </a:p>
          </p:txBody>
        </p:sp>
      </p:grpSp>
      <p:grpSp>
        <p:nvGrpSpPr>
          <p:cNvPr id="27" name="Group 26">
            <a:extLst>
              <a:ext uri="{FF2B5EF4-FFF2-40B4-BE49-F238E27FC236}">
                <a16:creationId xmlns:a16="http://schemas.microsoft.com/office/drawing/2014/main" id="{B6DD2C0A-9E42-2541-9B0A-A6C746166FCB}"/>
              </a:ext>
            </a:extLst>
          </p:cNvPr>
          <p:cNvGrpSpPr/>
          <p:nvPr/>
        </p:nvGrpSpPr>
        <p:grpSpPr>
          <a:xfrm>
            <a:off x="1433494" y="1618066"/>
            <a:ext cx="7097077" cy="3717568"/>
            <a:chOff x="-1897305" y="3904724"/>
            <a:chExt cx="6942834" cy="3639868"/>
          </a:xfrm>
        </p:grpSpPr>
        <p:pic>
          <p:nvPicPr>
            <p:cNvPr id="6" name="Picture 5">
              <a:extLst>
                <a:ext uri="{FF2B5EF4-FFF2-40B4-BE49-F238E27FC236}">
                  <a16:creationId xmlns:a16="http://schemas.microsoft.com/office/drawing/2014/main" id="{E365DDBC-8500-9842-A287-D07D0D3FE43B}"/>
                </a:ext>
              </a:extLst>
            </p:cNvPr>
            <p:cNvPicPr>
              <a:picLocks noChangeAspect="1"/>
            </p:cNvPicPr>
            <p:nvPr/>
          </p:nvPicPr>
          <p:blipFill>
            <a:blip r:embed="rId3"/>
            <a:stretch>
              <a:fillRect/>
            </a:stretch>
          </p:blipFill>
          <p:spPr>
            <a:xfrm>
              <a:off x="-1897305" y="3904724"/>
              <a:ext cx="6871179" cy="3639868"/>
            </a:xfrm>
            <a:prstGeom prst="rect">
              <a:avLst/>
            </a:prstGeom>
          </p:spPr>
        </p:pic>
        <p:sp>
          <p:nvSpPr>
            <p:cNvPr id="26" name="Rectangle 25">
              <a:extLst>
                <a:ext uri="{FF2B5EF4-FFF2-40B4-BE49-F238E27FC236}">
                  <a16:creationId xmlns:a16="http://schemas.microsoft.com/office/drawing/2014/main" id="{9819C880-CB3E-2A4B-B894-8FDB71E01169}"/>
                </a:ext>
              </a:extLst>
            </p:cNvPr>
            <p:cNvSpPr/>
            <p:nvPr/>
          </p:nvSpPr>
          <p:spPr>
            <a:xfrm>
              <a:off x="-783771" y="3904724"/>
              <a:ext cx="5829300" cy="30185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a:extLst>
              <a:ext uri="{FF2B5EF4-FFF2-40B4-BE49-F238E27FC236}">
                <a16:creationId xmlns:a16="http://schemas.microsoft.com/office/drawing/2014/main" id="{D4D4913E-C363-254E-82B4-F8C648A5B86A}"/>
              </a:ext>
            </a:extLst>
          </p:cNvPr>
          <p:cNvSpPr>
            <a:spLocks noGrp="1"/>
          </p:cNvSpPr>
          <p:nvPr>
            <p:ph type="sldNum" sz="quarter" idx="4"/>
          </p:nvPr>
        </p:nvSpPr>
        <p:spPr/>
        <p:txBody>
          <a:bodyPr/>
          <a:lstStyle/>
          <a:p>
            <a:r>
              <a:rPr lang="en-US" dirty="0"/>
              <a:t> </a:t>
            </a:r>
          </a:p>
        </p:txBody>
      </p:sp>
      <p:pic>
        <p:nvPicPr>
          <p:cNvPr id="8" name="Picture 7">
            <a:extLst>
              <a:ext uri="{FF2B5EF4-FFF2-40B4-BE49-F238E27FC236}">
                <a16:creationId xmlns:a16="http://schemas.microsoft.com/office/drawing/2014/main" id="{FD4465F2-C3BD-274F-B55B-5A8A76911EAB}"/>
              </a:ext>
            </a:extLst>
          </p:cNvPr>
          <p:cNvPicPr>
            <a:picLocks noChangeAspect="1"/>
          </p:cNvPicPr>
          <p:nvPr/>
        </p:nvPicPr>
        <p:blipFill>
          <a:blip r:embed="rId4"/>
          <a:stretch>
            <a:fillRect/>
          </a:stretch>
        </p:blipFill>
        <p:spPr>
          <a:xfrm>
            <a:off x="2659213" y="1775717"/>
            <a:ext cx="5871359" cy="2935680"/>
          </a:xfrm>
          <a:prstGeom prst="rect">
            <a:avLst/>
          </a:prstGeom>
        </p:spPr>
      </p:pic>
      <p:pic>
        <p:nvPicPr>
          <p:cNvPr id="15" name="Picture 14">
            <a:extLst>
              <a:ext uri="{FF2B5EF4-FFF2-40B4-BE49-F238E27FC236}">
                <a16:creationId xmlns:a16="http://schemas.microsoft.com/office/drawing/2014/main" id="{C8F36EB8-527F-5F40-9324-02DAEB039E31}"/>
              </a:ext>
            </a:extLst>
          </p:cNvPr>
          <p:cNvPicPr>
            <a:picLocks noChangeAspect="1"/>
          </p:cNvPicPr>
          <p:nvPr/>
        </p:nvPicPr>
        <p:blipFill>
          <a:blip r:embed="rId5"/>
          <a:stretch>
            <a:fillRect/>
          </a:stretch>
        </p:blipFill>
        <p:spPr>
          <a:xfrm>
            <a:off x="2611638" y="1754871"/>
            <a:ext cx="5702379" cy="2745590"/>
          </a:xfrm>
          <a:prstGeom prst="rect">
            <a:avLst/>
          </a:prstGeom>
        </p:spPr>
      </p:pic>
      <p:pic>
        <p:nvPicPr>
          <p:cNvPr id="14" name="Picture 13">
            <a:extLst>
              <a:ext uri="{FF2B5EF4-FFF2-40B4-BE49-F238E27FC236}">
                <a16:creationId xmlns:a16="http://schemas.microsoft.com/office/drawing/2014/main" id="{0848C1F6-6D5F-5845-8FE6-BE9371AC0A2F}"/>
              </a:ext>
            </a:extLst>
          </p:cNvPr>
          <p:cNvPicPr>
            <a:picLocks noChangeAspect="1"/>
          </p:cNvPicPr>
          <p:nvPr/>
        </p:nvPicPr>
        <p:blipFill rotWithShape="1">
          <a:blip r:embed="rId6"/>
          <a:srcRect l="14265" t="28435" r="15789" b="18559"/>
          <a:stretch/>
        </p:blipFill>
        <p:spPr>
          <a:xfrm>
            <a:off x="3416155" y="2537574"/>
            <a:ext cx="4002375" cy="1454047"/>
          </a:xfrm>
          <a:prstGeom prst="rect">
            <a:avLst/>
          </a:prstGeom>
        </p:spPr>
      </p:pic>
      <p:sp>
        <p:nvSpPr>
          <p:cNvPr id="16" name="TextBox 15">
            <a:extLst>
              <a:ext uri="{FF2B5EF4-FFF2-40B4-BE49-F238E27FC236}">
                <a16:creationId xmlns:a16="http://schemas.microsoft.com/office/drawing/2014/main" id="{7EE208A8-3B04-5E47-BEDB-9443751977E4}"/>
              </a:ext>
            </a:extLst>
          </p:cNvPr>
          <p:cNvSpPr txBox="1"/>
          <p:nvPr/>
        </p:nvSpPr>
        <p:spPr>
          <a:xfrm>
            <a:off x="3513823" y="1898445"/>
            <a:ext cx="960519" cy="707886"/>
          </a:xfrm>
          <a:prstGeom prst="rect">
            <a:avLst/>
          </a:prstGeom>
          <a:noFill/>
        </p:spPr>
        <p:txBody>
          <a:bodyPr wrap="none" rtlCol="0">
            <a:spAutoFit/>
          </a:bodyPr>
          <a:lstStyle/>
          <a:p>
            <a:r>
              <a:rPr lang="en-US" sz="2000" b="1" dirty="0">
                <a:solidFill>
                  <a:srgbClr val="4674C1"/>
                </a:solidFill>
                <a:latin typeface="Cambria" panose="02040503050406030204" pitchFamily="18" charset="0"/>
              </a:rPr>
              <a:t>local</a:t>
            </a:r>
          </a:p>
          <a:p>
            <a:r>
              <a:rPr lang="en-US" sz="2000" b="1" dirty="0" err="1">
                <a:solidFill>
                  <a:srgbClr val="4674C1"/>
                </a:solidFill>
                <a:latin typeface="Cambria" panose="02040503050406030204" pitchFamily="18" charset="0"/>
              </a:rPr>
              <a:t>bitline</a:t>
            </a:r>
            <a:endParaRPr lang="en-US" sz="2400" b="1" dirty="0">
              <a:solidFill>
                <a:srgbClr val="4674C1"/>
              </a:solidFill>
              <a:latin typeface="Cambria" panose="02040503050406030204" pitchFamily="18" charset="0"/>
            </a:endParaRPr>
          </a:p>
        </p:txBody>
      </p:sp>
      <p:sp>
        <p:nvSpPr>
          <p:cNvPr id="17" name="TextBox 16">
            <a:extLst>
              <a:ext uri="{FF2B5EF4-FFF2-40B4-BE49-F238E27FC236}">
                <a16:creationId xmlns:a16="http://schemas.microsoft.com/office/drawing/2014/main" id="{81F1E77D-1D10-2C41-837A-E499DF34B570}"/>
              </a:ext>
            </a:extLst>
          </p:cNvPr>
          <p:cNvSpPr txBox="1"/>
          <p:nvPr/>
        </p:nvSpPr>
        <p:spPr>
          <a:xfrm>
            <a:off x="6981938" y="2390511"/>
            <a:ext cx="1248612" cy="400110"/>
          </a:xfrm>
          <a:prstGeom prst="rect">
            <a:avLst/>
          </a:prstGeom>
          <a:noFill/>
        </p:spPr>
        <p:txBody>
          <a:bodyPr wrap="none" rtlCol="0">
            <a:spAutoFit/>
          </a:bodyPr>
          <a:lstStyle/>
          <a:p>
            <a:r>
              <a:rPr lang="en-US" sz="2000" b="1" dirty="0" err="1">
                <a:solidFill>
                  <a:srgbClr val="C00000"/>
                </a:solidFill>
                <a:latin typeface="Cambria" panose="02040503050406030204" pitchFamily="18" charset="0"/>
              </a:rPr>
              <a:t>wordline</a:t>
            </a:r>
            <a:endParaRPr lang="en-US" sz="2000" b="1" dirty="0">
              <a:solidFill>
                <a:srgbClr val="C00000"/>
              </a:solidFill>
              <a:latin typeface="Cambria" panose="02040503050406030204" pitchFamily="18" charset="0"/>
            </a:endParaRPr>
          </a:p>
        </p:txBody>
      </p:sp>
      <p:grpSp>
        <p:nvGrpSpPr>
          <p:cNvPr id="18" name="Group 17">
            <a:extLst>
              <a:ext uri="{FF2B5EF4-FFF2-40B4-BE49-F238E27FC236}">
                <a16:creationId xmlns:a16="http://schemas.microsoft.com/office/drawing/2014/main" id="{D93E3379-1FBB-F54E-A588-1009913E41EA}"/>
              </a:ext>
            </a:extLst>
          </p:cNvPr>
          <p:cNvGrpSpPr/>
          <p:nvPr/>
        </p:nvGrpSpPr>
        <p:grpSpPr>
          <a:xfrm>
            <a:off x="6710000" y="1852278"/>
            <a:ext cx="1564529" cy="862050"/>
            <a:chOff x="6153150" y="1824000"/>
            <a:chExt cx="1564529" cy="862050"/>
          </a:xfrm>
        </p:grpSpPr>
        <p:sp>
          <p:nvSpPr>
            <p:cNvPr id="19" name="TextBox 18">
              <a:extLst>
                <a:ext uri="{FF2B5EF4-FFF2-40B4-BE49-F238E27FC236}">
                  <a16:creationId xmlns:a16="http://schemas.microsoft.com/office/drawing/2014/main" id="{C09F58C5-ADB0-A449-8A0C-3F646C4963EC}"/>
                </a:ext>
              </a:extLst>
            </p:cNvPr>
            <p:cNvSpPr txBox="1"/>
            <p:nvPr/>
          </p:nvSpPr>
          <p:spPr>
            <a:xfrm>
              <a:off x="6330761" y="1824000"/>
              <a:ext cx="1386918" cy="400110"/>
            </a:xfrm>
            <a:prstGeom prst="rect">
              <a:avLst/>
            </a:prstGeom>
            <a:noFill/>
          </p:spPr>
          <p:txBody>
            <a:bodyPr wrap="none" rtlCol="0">
              <a:spAutoFit/>
            </a:bodyPr>
            <a:lstStyle/>
            <a:p>
              <a:r>
                <a:rPr lang="en-US" sz="2000" b="1" dirty="0">
                  <a:latin typeface="Cambria" panose="02040503050406030204" pitchFamily="18" charset="0"/>
                </a:rPr>
                <a:t>DRAM cell</a:t>
              </a:r>
            </a:p>
          </p:txBody>
        </p:sp>
        <p:cxnSp>
          <p:nvCxnSpPr>
            <p:cNvPr id="20" name="Straight Arrow Connector 19">
              <a:extLst>
                <a:ext uri="{FF2B5EF4-FFF2-40B4-BE49-F238E27FC236}">
                  <a16:creationId xmlns:a16="http://schemas.microsoft.com/office/drawing/2014/main" id="{1F74F261-0F3F-6540-8C4E-3F5DA9DA4C62}"/>
                </a:ext>
              </a:extLst>
            </p:cNvPr>
            <p:cNvCxnSpPr>
              <a:cxnSpLocks/>
            </p:cNvCxnSpPr>
            <p:nvPr/>
          </p:nvCxnSpPr>
          <p:spPr>
            <a:xfrm flipV="1">
              <a:off x="6153150" y="2190750"/>
              <a:ext cx="342900" cy="4953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39909A89-AFC9-C947-AEF6-EA0DCA9C0FC2}"/>
              </a:ext>
            </a:extLst>
          </p:cNvPr>
          <p:cNvGrpSpPr/>
          <p:nvPr/>
        </p:nvGrpSpPr>
        <p:grpSpPr>
          <a:xfrm>
            <a:off x="2659214" y="2226686"/>
            <a:ext cx="4901249" cy="2109447"/>
            <a:chOff x="2038196" y="2230492"/>
            <a:chExt cx="4901249" cy="2109447"/>
          </a:xfrm>
        </p:grpSpPr>
        <p:pic>
          <p:nvPicPr>
            <p:cNvPr id="24" name="Picture 23">
              <a:extLst>
                <a:ext uri="{FF2B5EF4-FFF2-40B4-BE49-F238E27FC236}">
                  <a16:creationId xmlns:a16="http://schemas.microsoft.com/office/drawing/2014/main" id="{D2C4B04D-9163-914B-8E6F-1D7E2F707B6E}"/>
                </a:ext>
              </a:extLst>
            </p:cNvPr>
            <p:cNvPicPr>
              <a:picLocks noChangeAspect="1"/>
            </p:cNvPicPr>
            <p:nvPr/>
          </p:nvPicPr>
          <p:blipFill rotWithShape="1">
            <a:blip r:embed="rId7"/>
            <a:srcRect l="17254" t="74933" r="13235" b="5853"/>
            <a:stretch/>
          </p:blipFill>
          <p:spPr>
            <a:xfrm>
              <a:off x="2969611" y="3812400"/>
              <a:ext cx="3969834" cy="527539"/>
            </a:xfrm>
            <a:prstGeom prst="rect">
              <a:avLst/>
            </a:prstGeom>
          </p:spPr>
        </p:pic>
        <p:pic>
          <p:nvPicPr>
            <p:cNvPr id="10" name="Picture 9">
              <a:extLst>
                <a:ext uri="{FF2B5EF4-FFF2-40B4-BE49-F238E27FC236}">
                  <a16:creationId xmlns:a16="http://schemas.microsoft.com/office/drawing/2014/main" id="{A7E0F63D-2C24-984B-B085-0CECEBBC108F}"/>
                </a:ext>
              </a:extLst>
            </p:cNvPr>
            <p:cNvPicPr>
              <a:picLocks noChangeAspect="1"/>
            </p:cNvPicPr>
            <p:nvPr/>
          </p:nvPicPr>
          <p:blipFill rotWithShape="1">
            <a:blip r:embed="rId7"/>
            <a:srcRect l="1299" t="16891" r="82526" b="14684"/>
            <a:stretch/>
          </p:blipFill>
          <p:spPr>
            <a:xfrm>
              <a:off x="2038196" y="2230492"/>
              <a:ext cx="928858" cy="1872766"/>
            </a:xfrm>
            <a:prstGeom prst="rect">
              <a:avLst/>
            </a:prstGeom>
          </p:spPr>
        </p:pic>
      </p:grpSp>
      <p:grpSp>
        <p:nvGrpSpPr>
          <p:cNvPr id="21" name="Group 20">
            <a:extLst>
              <a:ext uri="{FF2B5EF4-FFF2-40B4-BE49-F238E27FC236}">
                <a16:creationId xmlns:a16="http://schemas.microsoft.com/office/drawing/2014/main" id="{953DC345-2A54-EC46-9182-409CC2ACE801}"/>
              </a:ext>
            </a:extLst>
          </p:cNvPr>
          <p:cNvGrpSpPr/>
          <p:nvPr/>
        </p:nvGrpSpPr>
        <p:grpSpPr>
          <a:xfrm>
            <a:off x="6870875" y="3463294"/>
            <a:ext cx="1773381" cy="489119"/>
            <a:chOff x="6287608" y="3467100"/>
            <a:chExt cx="1544875" cy="2679507"/>
          </a:xfrm>
        </p:grpSpPr>
        <p:sp>
          <p:nvSpPr>
            <p:cNvPr id="22" name="TextBox 21">
              <a:extLst>
                <a:ext uri="{FF2B5EF4-FFF2-40B4-BE49-F238E27FC236}">
                  <a16:creationId xmlns:a16="http://schemas.microsoft.com/office/drawing/2014/main" id="{AA152C3D-4DC0-C048-AC54-A19FD0DB1DF0}"/>
                </a:ext>
              </a:extLst>
            </p:cNvPr>
            <p:cNvSpPr txBox="1"/>
            <p:nvPr/>
          </p:nvSpPr>
          <p:spPr>
            <a:xfrm>
              <a:off x="6287608" y="3954712"/>
              <a:ext cx="1544875" cy="2191895"/>
            </a:xfrm>
            <a:prstGeom prst="rect">
              <a:avLst/>
            </a:prstGeom>
            <a:noFill/>
          </p:spPr>
          <p:txBody>
            <a:bodyPr wrap="square" rtlCol="0">
              <a:spAutoFit/>
            </a:bodyPr>
            <a:lstStyle/>
            <a:p>
              <a:r>
                <a:rPr lang="en-US" sz="2000" b="1" dirty="0">
                  <a:latin typeface="Cambria" panose="02040503050406030204" pitchFamily="18" charset="0"/>
                </a:rPr>
                <a:t>DRAM row</a:t>
              </a:r>
            </a:p>
          </p:txBody>
        </p:sp>
        <p:cxnSp>
          <p:nvCxnSpPr>
            <p:cNvPr id="23" name="Straight Arrow Connector 22">
              <a:extLst>
                <a:ext uri="{FF2B5EF4-FFF2-40B4-BE49-F238E27FC236}">
                  <a16:creationId xmlns:a16="http://schemas.microsoft.com/office/drawing/2014/main" id="{83EF8AAD-EE04-2140-ACB1-675D31361361}"/>
                </a:ext>
              </a:extLst>
            </p:cNvPr>
            <p:cNvCxnSpPr>
              <a:cxnSpLocks/>
            </p:cNvCxnSpPr>
            <p:nvPr/>
          </p:nvCxnSpPr>
          <p:spPr>
            <a:xfrm>
              <a:off x="6477000" y="3467100"/>
              <a:ext cx="132459" cy="8918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TextBox 27">
            <a:extLst>
              <a:ext uri="{FF2B5EF4-FFF2-40B4-BE49-F238E27FC236}">
                <a16:creationId xmlns:a16="http://schemas.microsoft.com/office/drawing/2014/main" id="{B478B9CA-7C0C-BC4E-9C42-EFFA74BC7A72}"/>
              </a:ext>
            </a:extLst>
          </p:cNvPr>
          <p:cNvSpPr txBox="1"/>
          <p:nvPr/>
        </p:nvSpPr>
        <p:spPr>
          <a:xfrm>
            <a:off x="284223" y="918136"/>
            <a:ext cx="8816196" cy="523220"/>
          </a:xfrm>
          <a:prstGeom prst="rect">
            <a:avLst/>
          </a:prstGeom>
          <a:noFill/>
        </p:spPr>
        <p:txBody>
          <a:bodyPr wrap="none" rtlCol="0">
            <a:spAutoFit/>
          </a:bodyPr>
          <a:lstStyle/>
          <a:p>
            <a:r>
              <a:rPr lang="en-US" sz="2800" dirty="0">
                <a:latin typeface="Cambria" panose="02040503050406030204" pitchFamily="18" charset="0"/>
              </a:rPr>
              <a:t>A DRAM bank is hierarchically organized into </a:t>
            </a:r>
            <a:r>
              <a:rPr lang="en-US" sz="2800" b="1" dirty="0">
                <a:solidFill>
                  <a:schemeClr val="accent1"/>
                </a:solidFill>
                <a:latin typeface="Cambria" panose="02040503050406030204" pitchFamily="18" charset="0"/>
              </a:rPr>
              <a:t>subarrays</a:t>
            </a:r>
          </a:p>
        </p:txBody>
      </p:sp>
      <p:sp>
        <p:nvSpPr>
          <p:cNvPr id="29" name="TextBox 28">
            <a:extLst>
              <a:ext uri="{FF2B5EF4-FFF2-40B4-BE49-F238E27FC236}">
                <a16:creationId xmlns:a16="http://schemas.microsoft.com/office/drawing/2014/main" id="{C9BDB401-3D3A-1847-BBE4-D6FA9DBDEADF}"/>
              </a:ext>
            </a:extLst>
          </p:cNvPr>
          <p:cNvSpPr txBox="1"/>
          <p:nvPr/>
        </p:nvSpPr>
        <p:spPr>
          <a:xfrm>
            <a:off x="284223" y="5512344"/>
            <a:ext cx="7778283" cy="954107"/>
          </a:xfrm>
          <a:prstGeom prst="rect">
            <a:avLst/>
          </a:prstGeom>
          <a:noFill/>
        </p:spPr>
        <p:txBody>
          <a:bodyPr wrap="none" rtlCol="0">
            <a:spAutoFit/>
          </a:bodyPr>
          <a:lstStyle/>
          <a:p>
            <a:r>
              <a:rPr lang="en-US" sz="2800" dirty="0">
                <a:latin typeface="Cambria" panose="02040503050406030204" pitchFamily="18" charset="0"/>
              </a:rPr>
              <a:t>Columns of cells in subarrays share a</a:t>
            </a:r>
            <a:r>
              <a:rPr lang="en-US" sz="2800" b="1" dirty="0">
                <a:solidFill>
                  <a:schemeClr val="accent1"/>
                </a:solidFill>
                <a:latin typeface="Cambria" panose="02040503050406030204" pitchFamily="18" charset="0"/>
              </a:rPr>
              <a:t> local </a:t>
            </a:r>
            <a:r>
              <a:rPr lang="en-US" sz="2800" b="1" dirty="0" err="1">
                <a:solidFill>
                  <a:schemeClr val="accent1"/>
                </a:solidFill>
                <a:latin typeface="Cambria" panose="02040503050406030204" pitchFamily="18" charset="0"/>
              </a:rPr>
              <a:t>bitline</a:t>
            </a:r>
            <a:endParaRPr lang="en-US" sz="2800" b="1" dirty="0">
              <a:solidFill>
                <a:schemeClr val="accent1"/>
              </a:solidFill>
              <a:latin typeface="Cambria" panose="02040503050406030204" pitchFamily="18" charset="0"/>
            </a:endParaRPr>
          </a:p>
          <a:p>
            <a:r>
              <a:rPr lang="en-US" sz="2800" dirty="0">
                <a:latin typeface="Cambria" panose="02040503050406030204" pitchFamily="18" charset="0"/>
              </a:rPr>
              <a:t>Rows of cells in a subarray share a </a:t>
            </a:r>
            <a:r>
              <a:rPr lang="en-US" sz="2800" b="1" dirty="0" err="1">
                <a:solidFill>
                  <a:srgbClr val="C00000"/>
                </a:solidFill>
                <a:latin typeface="Cambria" panose="02040503050406030204" pitchFamily="18" charset="0"/>
              </a:rPr>
              <a:t>wordline</a:t>
            </a:r>
            <a:endParaRPr lang="en-US" sz="2800" b="1" dirty="0">
              <a:solidFill>
                <a:srgbClr val="C00000"/>
              </a:solidFill>
              <a:latin typeface="Cambria" panose="02040503050406030204" pitchFamily="18" charset="0"/>
            </a:endParaRPr>
          </a:p>
        </p:txBody>
      </p:sp>
      <p:sp>
        <p:nvSpPr>
          <p:cNvPr id="30" name="Title 1">
            <a:extLst>
              <a:ext uri="{FF2B5EF4-FFF2-40B4-BE49-F238E27FC236}">
                <a16:creationId xmlns:a16="http://schemas.microsoft.com/office/drawing/2014/main" id="{372EDF60-1521-FC44-A4A7-152409958096}"/>
              </a:ext>
            </a:extLst>
          </p:cNvPr>
          <p:cNvSpPr txBox="1">
            <a:spLocks/>
          </p:cNvSpPr>
          <p:nvPr/>
        </p:nvSpPr>
        <p:spPr>
          <a:xfrm>
            <a:off x="55075" y="57551"/>
            <a:ext cx="8708780" cy="74112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latin typeface="Cambria" panose="02040503050406030204" pitchFamily="18" charset="0"/>
              </a:rPr>
              <a:t>DRAM Organization</a:t>
            </a:r>
          </a:p>
        </p:txBody>
      </p:sp>
    </p:spTree>
    <p:extLst>
      <p:ext uri="{BB962C8B-B14F-4D97-AF65-F5344CB8AC3E}">
        <p14:creationId xmlns:p14="http://schemas.microsoft.com/office/powerpoint/2010/main" val="1810008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8" grpId="0"/>
    </p:bldLst>
  </p:timing>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D7CF83C-76D4-724E-8209-26E3F3BB9A28}"/>
              </a:ext>
            </a:extLst>
          </p:cNvPr>
          <p:cNvSpPr>
            <a:spLocks noGrp="1"/>
          </p:cNvSpPr>
          <p:nvPr>
            <p:ph type="sldNum" sz="quarter" idx="4"/>
          </p:nvPr>
        </p:nvSpPr>
        <p:spPr/>
        <p:txBody>
          <a:bodyPr/>
          <a:lstStyle/>
          <a:p>
            <a:r>
              <a:rPr lang="en-US" dirty="0"/>
              <a:t> </a:t>
            </a:r>
          </a:p>
        </p:txBody>
      </p:sp>
      <p:sp>
        <p:nvSpPr>
          <p:cNvPr id="20" name="Title 1">
            <a:extLst>
              <a:ext uri="{FF2B5EF4-FFF2-40B4-BE49-F238E27FC236}">
                <a16:creationId xmlns:a16="http://schemas.microsoft.com/office/drawing/2014/main" id="{5DC9BEB3-BE5B-1043-B36C-CA9168FA5321}"/>
              </a:ext>
            </a:extLst>
          </p:cNvPr>
          <p:cNvSpPr txBox="1">
            <a:spLocks/>
          </p:cNvSpPr>
          <p:nvPr/>
        </p:nvSpPr>
        <p:spPr>
          <a:xfrm>
            <a:off x="71701" y="57552"/>
            <a:ext cx="8708780" cy="74112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latin typeface="Cambria" panose="02040503050406030204" pitchFamily="18" charset="0"/>
              </a:rPr>
              <a:t>DRAM Operation</a:t>
            </a:r>
          </a:p>
        </p:txBody>
      </p:sp>
      <p:cxnSp>
        <p:nvCxnSpPr>
          <p:cNvPr id="26" name="Straight Connector 25">
            <a:extLst>
              <a:ext uri="{FF2B5EF4-FFF2-40B4-BE49-F238E27FC236}">
                <a16:creationId xmlns:a16="http://schemas.microsoft.com/office/drawing/2014/main" id="{9B70E0E7-6C84-FB4C-9330-221680F849FD}"/>
              </a:ext>
            </a:extLst>
          </p:cNvPr>
          <p:cNvCxnSpPr>
            <a:cxnSpLocks/>
          </p:cNvCxnSpPr>
          <p:nvPr/>
        </p:nvCxnSpPr>
        <p:spPr>
          <a:xfrm>
            <a:off x="1849829" y="1819638"/>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A1D7BC7-79FD-0243-B37D-DDCB833407C6}"/>
              </a:ext>
            </a:extLst>
          </p:cNvPr>
          <p:cNvCxnSpPr>
            <a:cxnSpLocks/>
          </p:cNvCxnSpPr>
          <p:nvPr/>
        </p:nvCxnSpPr>
        <p:spPr>
          <a:xfrm>
            <a:off x="1849828" y="2663697"/>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3E40EB8-15C9-894D-B7AE-5CAD0E9F6756}"/>
              </a:ext>
            </a:extLst>
          </p:cNvPr>
          <p:cNvCxnSpPr>
            <a:cxnSpLocks/>
          </p:cNvCxnSpPr>
          <p:nvPr/>
        </p:nvCxnSpPr>
        <p:spPr>
          <a:xfrm>
            <a:off x="2400813"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AB13C52-B41E-354B-84DC-493BA72AE506}"/>
              </a:ext>
            </a:extLst>
          </p:cNvPr>
          <p:cNvCxnSpPr>
            <a:cxnSpLocks/>
          </p:cNvCxnSpPr>
          <p:nvPr/>
        </p:nvCxnSpPr>
        <p:spPr>
          <a:xfrm>
            <a:off x="3596567"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CBC824-ABBD-E04E-A5EE-D8BEE1518F0F}"/>
              </a:ext>
            </a:extLst>
          </p:cNvPr>
          <p:cNvCxnSpPr>
            <a:cxnSpLocks/>
          </p:cNvCxnSpPr>
          <p:nvPr/>
        </p:nvCxnSpPr>
        <p:spPr>
          <a:xfrm>
            <a:off x="4921275"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34DA913-2E69-FB4C-9943-C30247319383}"/>
              </a:ext>
            </a:extLst>
          </p:cNvPr>
          <p:cNvCxnSpPr>
            <a:cxnSpLocks/>
          </p:cNvCxnSpPr>
          <p:nvPr/>
        </p:nvCxnSpPr>
        <p:spPr>
          <a:xfrm>
            <a:off x="4335121"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22FD591-DEB7-1E40-8CB7-42C8FA54E7B5}"/>
              </a:ext>
            </a:extLst>
          </p:cNvPr>
          <p:cNvCxnSpPr>
            <a:cxnSpLocks/>
          </p:cNvCxnSpPr>
          <p:nvPr/>
        </p:nvCxnSpPr>
        <p:spPr>
          <a:xfrm>
            <a:off x="5530875"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869BCA0-8D54-0B4F-85C0-1054B0F89148}"/>
              </a:ext>
            </a:extLst>
          </p:cNvPr>
          <p:cNvCxnSpPr>
            <a:cxnSpLocks/>
          </p:cNvCxnSpPr>
          <p:nvPr/>
        </p:nvCxnSpPr>
        <p:spPr>
          <a:xfrm>
            <a:off x="3010412"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5C87994-1EF0-A546-92CE-9CBEA9F4BE0F}"/>
              </a:ext>
            </a:extLst>
          </p:cNvPr>
          <p:cNvSpPr txBox="1"/>
          <p:nvPr/>
        </p:nvSpPr>
        <p:spPr>
          <a:xfrm>
            <a:off x="8013956" y="2264919"/>
            <a:ext cx="476412" cy="584775"/>
          </a:xfrm>
          <a:prstGeom prst="rect">
            <a:avLst/>
          </a:prstGeom>
          <a:noFill/>
        </p:spPr>
        <p:txBody>
          <a:bodyPr wrap="none" rtlCol="0">
            <a:spAutoFit/>
          </a:bodyPr>
          <a:lstStyle/>
          <a:p>
            <a:r>
              <a:rPr lang="en-US" sz="3200" b="1" dirty="0"/>
              <a:t>…</a:t>
            </a:r>
          </a:p>
        </p:txBody>
      </p:sp>
      <p:sp>
        <p:nvSpPr>
          <p:cNvPr id="35" name="TextBox 34">
            <a:extLst>
              <a:ext uri="{FF2B5EF4-FFF2-40B4-BE49-F238E27FC236}">
                <a16:creationId xmlns:a16="http://schemas.microsoft.com/office/drawing/2014/main" id="{D7545019-E112-D542-A85E-5D575A8DF349}"/>
              </a:ext>
            </a:extLst>
          </p:cNvPr>
          <p:cNvSpPr txBox="1"/>
          <p:nvPr/>
        </p:nvSpPr>
        <p:spPr>
          <a:xfrm>
            <a:off x="8011081" y="1433909"/>
            <a:ext cx="476412" cy="584775"/>
          </a:xfrm>
          <a:prstGeom prst="rect">
            <a:avLst/>
          </a:prstGeom>
          <a:noFill/>
        </p:spPr>
        <p:txBody>
          <a:bodyPr wrap="none" rtlCol="0">
            <a:spAutoFit/>
          </a:bodyPr>
          <a:lstStyle/>
          <a:p>
            <a:r>
              <a:rPr lang="en-US" sz="3200" b="1" dirty="0"/>
              <a:t>…</a:t>
            </a:r>
          </a:p>
        </p:txBody>
      </p:sp>
      <p:sp>
        <p:nvSpPr>
          <p:cNvPr id="36" name="TextBox 35">
            <a:extLst>
              <a:ext uri="{FF2B5EF4-FFF2-40B4-BE49-F238E27FC236}">
                <a16:creationId xmlns:a16="http://schemas.microsoft.com/office/drawing/2014/main" id="{BF4EE280-17AA-594E-83E0-6610E705FD78}"/>
              </a:ext>
            </a:extLst>
          </p:cNvPr>
          <p:cNvSpPr txBox="1"/>
          <p:nvPr/>
        </p:nvSpPr>
        <p:spPr>
          <a:xfrm rot="5400000">
            <a:off x="3850273" y="3035548"/>
            <a:ext cx="476412" cy="584775"/>
          </a:xfrm>
          <a:prstGeom prst="rect">
            <a:avLst/>
          </a:prstGeom>
          <a:noFill/>
        </p:spPr>
        <p:txBody>
          <a:bodyPr wrap="none" rtlCol="0">
            <a:spAutoFit/>
          </a:bodyPr>
          <a:lstStyle/>
          <a:p>
            <a:r>
              <a:rPr lang="en-US" sz="3200" b="1" dirty="0"/>
              <a:t>…</a:t>
            </a:r>
          </a:p>
        </p:txBody>
      </p:sp>
      <p:sp>
        <p:nvSpPr>
          <p:cNvPr id="37" name="TextBox 36">
            <a:extLst>
              <a:ext uri="{FF2B5EF4-FFF2-40B4-BE49-F238E27FC236}">
                <a16:creationId xmlns:a16="http://schemas.microsoft.com/office/drawing/2014/main" id="{5E1C3CB2-8F93-9A46-9A91-A8E533449738}"/>
              </a:ext>
            </a:extLst>
          </p:cNvPr>
          <p:cNvSpPr txBox="1"/>
          <p:nvPr/>
        </p:nvSpPr>
        <p:spPr>
          <a:xfrm rot="5400000">
            <a:off x="2568101" y="3051250"/>
            <a:ext cx="476412" cy="584775"/>
          </a:xfrm>
          <a:prstGeom prst="rect">
            <a:avLst/>
          </a:prstGeom>
          <a:noFill/>
        </p:spPr>
        <p:txBody>
          <a:bodyPr wrap="none" rtlCol="0">
            <a:spAutoFit/>
          </a:bodyPr>
          <a:lstStyle/>
          <a:p>
            <a:r>
              <a:rPr lang="en-US" sz="3200" b="1" dirty="0"/>
              <a:t>…</a:t>
            </a:r>
          </a:p>
        </p:txBody>
      </p:sp>
      <p:sp>
        <p:nvSpPr>
          <p:cNvPr id="38" name="TextBox 37">
            <a:extLst>
              <a:ext uri="{FF2B5EF4-FFF2-40B4-BE49-F238E27FC236}">
                <a16:creationId xmlns:a16="http://schemas.microsoft.com/office/drawing/2014/main" id="{58148967-2E2B-EB45-97A8-70B5675185F8}"/>
              </a:ext>
            </a:extLst>
          </p:cNvPr>
          <p:cNvSpPr txBox="1"/>
          <p:nvPr/>
        </p:nvSpPr>
        <p:spPr>
          <a:xfrm rot="5400000">
            <a:off x="5760579" y="3031225"/>
            <a:ext cx="476412" cy="584775"/>
          </a:xfrm>
          <a:prstGeom prst="rect">
            <a:avLst/>
          </a:prstGeom>
          <a:noFill/>
        </p:spPr>
        <p:txBody>
          <a:bodyPr wrap="none" rtlCol="0">
            <a:spAutoFit/>
          </a:bodyPr>
          <a:lstStyle/>
          <a:p>
            <a:r>
              <a:rPr lang="en-US" sz="3200" b="1" dirty="0"/>
              <a:t>…</a:t>
            </a:r>
          </a:p>
        </p:txBody>
      </p:sp>
      <p:cxnSp>
        <p:nvCxnSpPr>
          <p:cNvPr id="39" name="Straight Connector 38">
            <a:extLst>
              <a:ext uri="{FF2B5EF4-FFF2-40B4-BE49-F238E27FC236}">
                <a16:creationId xmlns:a16="http://schemas.microsoft.com/office/drawing/2014/main" id="{4CE9EC84-D6DF-CE46-A1D7-C8231883A456}"/>
              </a:ext>
            </a:extLst>
          </p:cNvPr>
          <p:cNvCxnSpPr>
            <a:cxnSpLocks/>
          </p:cNvCxnSpPr>
          <p:nvPr/>
        </p:nvCxnSpPr>
        <p:spPr>
          <a:xfrm>
            <a:off x="6816211"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62FDCAF-A7FA-CC41-966B-790A945C37F2}"/>
              </a:ext>
            </a:extLst>
          </p:cNvPr>
          <p:cNvCxnSpPr>
            <a:cxnSpLocks/>
          </p:cNvCxnSpPr>
          <p:nvPr/>
        </p:nvCxnSpPr>
        <p:spPr>
          <a:xfrm>
            <a:off x="6230057"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617EAB3-F9D5-3244-A386-81ABA4C3F6C9}"/>
              </a:ext>
            </a:extLst>
          </p:cNvPr>
          <p:cNvCxnSpPr>
            <a:cxnSpLocks/>
          </p:cNvCxnSpPr>
          <p:nvPr/>
        </p:nvCxnSpPr>
        <p:spPr>
          <a:xfrm>
            <a:off x="7425811"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ounded Rectangle 46">
            <a:extLst>
              <a:ext uri="{FF2B5EF4-FFF2-40B4-BE49-F238E27FC236}">
                <a16:creationId xmlns:a16="http://schemas.microsoft.com/office/drawing/2014/main" id="{13A6A90D-7822-7F4A-A7B2-99659708FF5A}"/>
              </a:ext>
            </a:extLst>
          </p:cNvPr>
          <p:cNvSpPr/>
          <p:nvPr/>
        </p:nvSpPr>
        <p:spPr>
          <a:xfrm>
            <a:off x="2107735" y="3578101"/>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Local Row Buffer</a:t>
            </a:r>
          </a:p>
        </p:txBody>
      </p:sp>
      <p:cxnSp>
        <p:nvCxnSpPr>
          <p:cNvPr id="49" name="Straight Connector 48">
            <a:extLst>
              <a:ext uri="{FF2B5EF4-FFF2-40B4-BE49-F238E27FC236}">
                <a16:creationId xmlns:a16="http://schemas.microsoft.com/office/drawing/2014/main" id="{03E8C19B-AF1D-9441-B410-4AC117467E8A}"/>
              </a:ext>
            </a:extLst>
          </p:cNvPr>
          <p:cNvCxnSpPr>
            <a:cxnSpLocks/>
          </p:cNvCxnSpPr>
          <p:nvPr/>
        </p:nvCxnSpPr>
        <p:spPr>
          <a:xfrm>
            <a:off x="1679513" y="1907230"/>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0" name="Rounded Rectangle 49">
            <a:extLst>
              <a:ext uri="{FF2B5EF4-FFF2-40B4-BE49-F238E27FC236}">
                <a16:creationId xmlns:a16="http://schemas.microsoft.com/office/drawing/2014/main" id="{8A2C7358-EA5D-1B48-869C-4435B2192829}"/>
              </a:ext>
            </a:extLst>
          </p:cNvPr>
          <p:cNvSpPr/>
          <p:nvPr/>
        </p:nvSpPr>
        <p:spPr>
          <a:xfrm>
            <a:off x="2097049" y="3577539"/>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Local Row Buffer</a:t>
            </a:r>
          </a:p>
        </p:txBody>
      </p:sp>
      <p:sp>
        <p:nvSpPr>
          <p:cNvPr id="61" name="Rounded Rectangle 60">
            <a:extLst>
              <a:ext uri="{FF2B5EF4-FFF2-40B4-BE49-F238E27FC236}">
                <a16:creationId xmlns:a16="http://schemas.microsoft.com/office/drawing/2014/main" id="{87840D1C-B8A4-944C-95F3-060CF8D79F0B}"/>
              </a:ext>
            </a:extLst>
          </p:cNvPr>
          <p:cNvSpPr/>
          <p:nvPr/>
        </p:nvSpPr>
        <p:spPr>
          <a:xfrm>
            <a:off x="2107736" y="1550009"/>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Cache line</a:t>
            </a:r>
          </a:p>
        </p:txBody>
      </p:sp>
      <p:sp>
        <p:nvSpPr>
          <p:cNvPr id="62" name="Rounded Rectangle 61">
            <a:extLst>
              <a:ext uri="{FF2B5EF4-FFF2-40B4-BE49-F238E27FC236}">
                <a16:creationId xmlns:a16="http://schemas.microsoft.com/office/drawing/2014/main" id="{B85600ED-B185-DA41-8A75-6B0187040DE6}"/>
              </a:ext>
            </a:extLst>
          </p:cNvPr>
          <p:cNvSpPr/>
          <p:nvPr/>
        </p:nvSpPr>
        <p:spPr>
          <a:xfrm>
            <a:off x="4018598" y="1550008"/>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63" name="Rounded Rectangle 62">
            <a:extLst>
              <a:ext uri="{FF2B5EF4-FFF2-40B4-BE49-F238E27FC236}">
                <a16:creationId xmlns:a16="http://schemas.microsoft.com/office/drawing/2014/main" id="{008226AC-3D90-814E-841D-4D6E9AEB9F0F}"/>
              </a:ext>
            </a:extLst>
          </p:cNvPr>
          <p:cNvSpPr/>
          <p:nvPr/>
        </p:nvSpPr>
        <p:spPr>
          <a:xfrm>
            <a:off x="5929460" y="1550008"/>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65" name="Rounded Rectangle 64">
            <a:extLst>
              <a:ext uri="{FF2B5EF4-FFF2-40B4-BE49-F238E27FC236}">
                <a16:creationId xmlns:a16="http://schemas.microsoft.com/office/drawing/2014/main" id="{B2866AD4-F277-294F-B130-B09BEFDED699}"/>
              </a:ext>
            </a:extLst>
          </p:cNvPr>
          <p:cNvSpPr/>
          <p:nvPr/>
        </p:nvSpPr>
        <p:spPr>
          <a:xfrm>
            <a:off x="2138171" y="3598026"/>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READ</a:t>
            </a:r>
          </a:p>
        </p:txBody>
      </p:sp>
      <p:sp>
        <p:nvSpPr>
          <p:cNvPr id="71" name="TextBox 70">
            <a:extLst>
              <a:ext uri="{FF2B5EF4-FFF2-40B4-BE49-F238E27FC236}">
                <a16:creationId xmlns:a16="http://schemas.microsoft.com/office/drawing/2014/main" id="{259912AE-BB48-5A4C-A4F2-0573FA3DAE02}"/>
              </a:ext>
            </a:extLst>
          </p:cNvPr>
          <p:cNvSpPr txBox="1"/>
          <p:nvPr/>
        </p:nvSpPr>
        <p:spPr>
          <a:xfrm rot="5400000">
            <a:off x="7032533" y="3021197"/>
            <a:ext cx="476412" cy="584775"/>
          </a:xfrm>
          <a:prstGeom prst="rect">
            <a:avLst/>
          </a:prstGeom>
          <a:noFill/>
        </p:spPr>
        <p:txBody>
          <a:bodyPr wrap="none" rtlCol="0">
            <a:spAutoFit/>
          </a:bodyPr>
          <a:lstStyle/>
          <a:p>
            <a:r>
              <a:rPr lang="en-US" sz="3200" b="1" dirty="0"/>
              <a:t>…</a:t>
            </a:r>
          </a:p>
        </p:txBody>
      </p:sp>
      <p:sp>
        <p:nvSpPr>
          <p:cNvPr id="72" name="Rounded Rectangle 71">
            <a:extLst>
              <a:ext uri="{FF2B5EF4-FFF2-40B4-BE49-F238E27FC236}">
                <a16:creationId xmlns:a16="http://schemas.microsoft.com/office/drawing/2014/main" id="{1FA1DFE8-F51E-6B4C-A221-C5BA666A05EC}"/>
              </a:ext>
            </a:extLst>
          </p:cNvPr>
          <p:cNvSpPr/>
          <p:nvPr/>
        </p:nvSpPr>
        <p:spPr>
          <a:xfrm>
            <a:off x="4014322" y="3601996"/>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READ</a:t>
            </a:r>
          </a:p>
        </p:txBody>
      </p:sp>
      <p:sp>
        <p:nvSpPr>
          <p:cNvPr id="73" name="Rounded Rectangle 72">
            <a:extLst>
              <a:ext uri="{FF2B5EF4-FFF2-40B4-BE49-F238E27FC236}">
                <a16:creationId xmlns:a16="http://schemas.microsoft.com/office/drawing/2014/main" id="{BF8B5715-BA0F-F04B-9858-93D908809CC3}"/>
              </a:ext>
            </a:extLst>
          </p:cNvPr>
          <p:cNvSpPr/>
          <p:nvPr/>
        </p:nvSpPr>
        <p:spPr>
          <a:xfrm>
            <a:off x="5880949" y="3604699"/>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READ</a:t>
            </a:r>
          </a:p>
        </p:txBody>
      </p:sp>
      <p:cxnSp>
        <p:nvCxnSpPr>
          <p:cNvPr id="74" name="Straight Connector 73">
            <a:extLst>
              <a:ext uri="{FF2B5EF4-FFF2-40B4-BE49-F238E27FC236}">
                <a16:creationId xmlns:a16="http://schemas.microsoft.com/office/drawing/2014/main" id="{DE1ED3B7-F0CF-8044-A1B5-DBB49BB2B166}"/>
              </a:ext>
            </a:extLst>
          </p:cNvPr>
          <p:cNvCxnSpPr>
            <a:cxnSpLocks/>
          </p:cNvCxnSpPr>
          <p:nvPr/>
        </p:nvCxnSpPr>
        <p:spPr>
          <a:xfrm>
            <a:off x="1679512" y="2744086"/>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5" name="Rounded Rectangle 44">
            <a:extLst>
              <a:ext uri="{FF2B5EF4-FFF2-40B4-BE49-F238E27FC236}">
                <a16:creationId xmlns:a16="http://schemas.microsoft.com/office/drawing/2014/main" id="{3CE6D9FA-AE25-D34D-BBED-47A09740AB53}"/>
              </a:ext>
            </a:extLst>
          </p:cNvPr>
          <p:cNvSpPr/>
          <p:nvPr/>
        </p:nvSpPr>
        <p:spPr>
          <a:xfrm>
            <a:off x="2107735" y="2394068"/>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mbria" panose="02040503050406030204" pitchFamily="18" charset="0"/>
            </a:endParaRPr>
          </a:p>
        </p:txBody>
      </p:sp>
      <p:sp>
        <p:nvSpPr>
          <p:cNvPr id="46" name="Rounded Rectangle 45">
            <a:extLst>
              <a:ext uri="{FF2B5EF4-FFF2-40B4-BE49-F238E27FC236}">
                <a16:creationId xmlns:a16="http://schemas.microsoft.com/office/drawing/2014/main" id="{25A26FB7-DC88-DA42-A522-BBCD634F7E4B}"/>
              </a:ext>
            </a:extLst>
          </p:cNvPr>
          <p:cNvSpPr/>
          <p:nvPr/>
        </p:nvSpPr>
        <p:spPr>
          <a:xfrm>
            <a:off x="4018598" y="2394067"/>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sp>
        <p:nvSpPr>
          <p:cNvPr id="48" name="Rounded Rectangle 47">
            <a:extLst>
              <a:ext uri="{FF2B5EF4-FFF2-40B4-BE49-F238E27FC236}">
                <a16:creationId xmlns:a16="http://schemas.microsoft.com/office/drawing/2014/main" id="{50F35488-E6A2-A04A-9B0D-2FAD428F8474}"/>
              </a:ext>
            </a:extLst>
          </p:cNvPr>
          <p:cNvSpPr/>
          <p:nvPr/>
        </p:nvSpPr>
        <p:spPr>
          <a:xfrm>
            <a:off x="5929460" y="2394067"/>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ndParaRPr>
          </a:p>
        </p:txBody>
      </p:sp>
      <p:grpSp>
        <p:nvGrpSpPr>
          <p:cNvPr id="51" name="Group 50">
            <a:extLst>
              <a:ext uri="{FF2B5EF4-FFF2-40B4-BE49-F238E27FC236}">
                <a16:creationId xmlns:a16="http://schemas.microsoft.com/office/drawing/2014/main" id="{B6DF2231-DB85-B241-9993-8AE1DB16EE7F}"/>
              </a:ext>
            </a:extLst>
          </p:cNvPr>
          <p:cNvGrpSpPr/>
          <p:nvPr/>
        </p:nvGrpSpPr>
        <p:grpSpPr>
          <a:xfrm>
            <a:off x="2223724" y="2217982"/>
            <a:ext cx="5425328" cy="1445694"/>
            <a:chOff x="2215130" y="3511029"/>
            <a:chExt cx="5425328" cy="1445694"/>
          </a:xfrm>
        </p:grpSpPr>
        <p:sp>
          <p:nvSpPr>
            <p:cNvPr id="52" name="Down Arrow 51">
              <a:extLst>
                <a:ext uri="{FF2B5EF4-FFF2-40B4-BE49-F238E27FC236}">
                  <a16:creationId xmlns:a16="http://schemas.microsoft.com/office/drawing/2014/main" id="{F8A55AE1-BC0C-764F-AB49-7D43A5C49DEB}"/>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Down Arrow 52">
              <a:extLst>
                <a:ext uri="{FF2B5EF4-FFF2-40B4-BE49-F238E27FC236}">
                  <a16:creationId xmlns:a16="http://schemas.microsoft.com/office/drawing/2014/main" id="{F029D9EA-22AF-6142-A5CD-807D56CC0CE2}"/>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Down Arrow 53">
              <a:extLst>
                <a:ext uri="{FF2B5EF4-FFF2-40B4-BE49-F238E27FC236}">
                  <a16:creationId xmlns:a16="http://schemas.microsoft.com/office/drawing/2014/main" id="{2C949FA9-465A-EE4C-A6A8-198071917687}"/>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Down Arrow 54">
              <a:extLst>
                <a:ext uri="{FF2B5EF4-FFF2-40B4-BE49-F238E27FC236}">
                  <a16:creationId xmlns:a16="http://schemas.microsoft.com/office/drawing/2014/main" id="{F8956FBA-648F-5D47-820D-E0372C2A9818}"/>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Down Arrow 55">
              <a:extLst>
                <a:ext uri="{FF2B5EF4-FFF2-40B4-BE49-F238E27FC236}">
                  <a16:creationId xmlns:a16="http://schemas.microsoft.com/office/drawing/2014/main" id="{51736CD9-D762-F14A-8EF4-4F72B39971DD}"/>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Down Arrow 56">
              <a:extLst>
                <a:ext uri="{FF2B5EF4-FFF2-40B4-BE49-F238E27FC236}">
                  <a16:creationId xmlns:a16="http://schemas.microsoft.com/office/drawing/2014/main" id="{D672F57B-DCF2-DE45-814E-C5A69EB2B9B2}"/>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Down Arrow 57">
              <a:extLst>
                <a:ext uri="{FF2B5EF4-FFF2-40B4-BE49-F238E27FC236}">
                  <a16:creationId xmlns:a16="http://schemas.microsoft.com/office/drawing/2014/main" id="{09F6F610-BCEB-E54A-AFF8-B8DAEE688C8C}"/>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Down Arrow 58">
              <a:extLst>
                <a:ext uri="{FF2B5EF4-FFF2-40B4-BE49-F238E27FC236}">
                  <a16:creationId xmlns:a16="http://schemas.microsoft.com/office/drawing/2014/main" id="{6446C428-5BFA-C04F-AA33-DF76AEA64A86}"/>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Down Arrow 59">
              <a:extLst>
                <a:ext uri="{FF2B5EF4-FFF2-40B4-BE49-F238E27FC236}">
                  <a16:creationId xmlns:a16="http://schemas.microsoft.com/office/drawing/2014/main" id="{08277E65-FB07-F141-88D1-98F02F64A7F0}"/>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Rounded Rectangle 63">
            <a:extLst>
              <a:ext uri="{FF2B5EF4-FFF2-40B4-BE49-F238E27FC236}">
                <a16:creationId xmlns:a16="http://schemas.microsoft.com/office/drawing/2014/main" id="{5F875A74-3FA0-6A43-A54C-A5CECB7AD656}"/>
              </a:ext>
            </a:extLst>
          </p:cNvPr>
          <p:cNvSpPr/>
          <p:nvPr/>
        </p:nvSpPr>
        <p:spPr>
          <a:xfrm rot="16200000">
            <a:off x="196875" y="2194778"/>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Decoder</a:t>
            </a:r>
          </a:p>
        </p:txBody>
      </p:sp>
      <p:sp>
        <p:nvSpPr>
          <p:cNvPr id="85" name="Rounded Rectangle 84">
            <a:extLst>
              <a:ext uri="{FF2B5EF4-FFF2-40B4-BE49-F238E27FC236}">
                <a16:creationId xmlns:a16="http://schemas.microsoft.com/office/drawing/2014/main" id="{B0E2F4EC-3988-8041-8DC0-4C91D1B9D002}"/>
              </a:ext>
            </a:extLst>
          </p:cNvPr>
          <p:cNvSpPr/>
          <p:nvPr/>
        </p:nvSpPr>
        <p:spPr>
          <a:xfrm>
            <a:off x="2097049" y="3580242"/>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Local Row Buffer</a:t>
            </a:r>
          </a:p>
        </p:txBody>
      </p:sp>
      <p:grpSp>
        <p:nvGrpSpPr>
          <p:cNvPr id="75" name="Group 74">
            <a:extLst>
              <a:ext uri="{FF2B5EF4-FFF2-40B4-BE49-F238E27FC236}">
                <a16:creationId xmlns:a16="http://schemas.microsoft.com/office/drawing/2014/main" id="{C7931A7D-3E87-B24F-A6C2-EA7C20BDA50B}"/>
              </a:ext>
            </a:extLst>
          </p:cNvPr>
          <p:cNvGrpSpPr/>
          <p:nvPr/>
        </p:nvGrpSpPr>
        <p:grpSpPr>
          <a:xfrm>
            <a:off x="2225401" y="3061507"/>
            <a:ext cx="5425328" cy="593799"/>
            <a:chOff x="2215130" y="3511029"/>
            <a:chExt cx="5425328" cy="1445694"/>
          </a:xfrm>
        </p:grpSpPr>
        <p:sp>
          <p:nvSpPr>
            <p:cNvPr id="76" name="Down Arrow 75">
              <a:extLst>
                <a:ext uri="{FF2B5EF4-FFF2-40B4-BE49-F238E27FC236}">
                  <a16:creationId xmlns:a16="http://schemas.microsoft.com/office/drawing/2014/main" id="{2D046AFB-8E70-DE46-A213-BABB07377FA5}"/>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Down Arrow 76">
              <a:extLst>
                <a:ext uri="{FF2B5EF4-FFF2-40B4-BE49-F238E27FC236}">
                  <a16:creationId xmlns:a16="http://schemas.microsoft.com/office/drawing/2014/main" id="{61C35E40-8973-A64C-9A74-0EA64A899425}"/>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Down Arrow 77">
              <a:extLst>
                <a:ext uri="{FF2B5EF4-FFF2-40B4-BE49-F238E27FC236}">
                  <a16:creationId xmlns:a16="http://schemas.microsoft.com/office/drawing/2014/main" id="{255C93AA-D729-9B4D-8340-CD9CC10D53E5}"/>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Down Arrow 78">
              <a:extLst>
                <a:ext uri="{FF2B5EF4-FFF2-40B4-BE49-F238E27FC236}">
                  <a16:creationId xmlns:a16="http://schemas.microsoft.com/office/drawing/2014/main" id="{7323D263-3357-7346-9F17-054D9900B65F}"/>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Down Arrow 79">
              <a:extLst>
                <a:ext uri="{FF2B5EF4-FFF2-40B4-BE49-F238E27FC236}">
                  <a16:creationId xmlns:a16="http://schemas.microsoft.com/office/drawing/2014/main" id="{FD98BB0A-8985-EF41-8EE7-2DFA25690F6B}"/>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Down Arrow 80">
              <a:extLst>
                <a:ext uri="{FF2B5EF4-FFF2-40B4-BE49-F238E27FC236}">
                  <a16:creationId xmlns:a16="http://schemas.microsoft.com/office/drawing/2014/main" id="{CA7B0E8A-4AF9-B64F-9AAC-8F2040BE079E}"/>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Down Arrow 81">
              <a:extLst>
                <a:ext uri="{FF2B5EF4-FFF2-40B4-BE49-F238E27FC236}">
                  <a16:creationId xmlns:a16="http://schemas.microsoft.com/office/drawing/2014/main" id="{B1FFFE46-5689-E848-AEAB-EE0ADEF3EF24}"/>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Down Arrow 82">
              <a:extLst>
                <a:ext uri="{FF2B5EF4-FFF2-40B4-BE49-F238E27FC236}">
                  <a16:creationId xmlns:a16="http://schemas.microsoft.com/office/drawing/2014/main" id="{2B3CD94E-BAAD-1643-8E9A-A251763AFF87}"/>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Down Arrow 83">
              <a:extLst>
                <a:ext uri="{FF2B5EF4-FFF2-40B4-BE49-F238E27FC236}">
                  <a16:creationId xmlns:a16="http://schemas.microsoft.com/office/drawing/2014/main" id="{DEF390EC-37F9-8B49-A703-B69F2A640B5A}"/>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6" name="Rounded Rectangle 85">
            <a:extLst>
              <a:ext uri="{FF2B5EF4-FFF2-40B4-BE49-F238E27FC236}">
                <a16:creationId xmlns:a16="http://schemas.microsoft.com/office/drawing/2014/main" id="{19F29BC6-0AF5-0F4C-B4A5-934C80D0B34D}"/>
              </a:ext>
            </a:extLst>
          </p:cNvPr>
          <p:cNvSpPr/>
          <p:nvPr/>
        </p:nvSpPr>
        <p:spPr>
          <a:xfrm>
            <a:off x="2123016" y="3604698"/>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READ</a:t>
            </a:r>
          </a:p>
        </p:txBody>
      </p:sp>
      <p:sp>
        <p:nvSpPr>
          <p:cNvPr id="87" name="Rounded Rectangle 86">
            <a:extLst>
              <a:ext uri="{FF2B5EF4-FFF2-40B4-BE49-F238E27FC236}">
                <a16:creationId xmlns:a16="http://schemas.microsoft.com/office/drawing/2014/main" id="{F9A6104E-DE4E-D847-98DC-A146729432F7}"/>
              </a:ext>
            </a:extLst>
          </p:cNvPr>
          <p:cNvSpPr/>
          <p:nvPr/>
        </p:nvSpPr>
        <p:spPr>
          <a:xfrm>
            <a:off x="4014322" y="3604699"/>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READ</a:t>
            </a:r>
          </a:p>
        </p:txBody>
      </p:sp>
      <p:sp>
        <p:nvSpPr>
          <p:cNvPr id="88" name="Rounded Rectangle 87">
            <a:extLst>
              <a:ext uri="{FF2B5EF4-FFF2-40B4-BE49-F238E27FC236}">
                <a16:creationId xmlns:a16="http://schemas.microsoft.com/office/drawing/2014/main" id="{5AA5AC22-4071-DD48-84DE-446B88A1D361}"/>
              </a:ext>
            </a:extLst>
          </p:cNvPr>
          <p:cNvSpPr/>
          <p:nvPr/>
        </p:nvSpPr>
        <p:spPr>
          <a:xfrm>
            <a:off x="5912497" y="3599667"/>
            <a:ext cx="180115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rPr>
              <a:t>READ</a:t>
            </a:r>
          </a:p>
        </p:txBody>
      </p:sp>
      <p:sp>
        <p:nvSpPr>
          <p:cNvPr id="89" name="Rounded Rectangle 88">
            <a:extLst>
              <a:ext uri="{FF2B5EF4-FFF2-40B4-BE49-F238E27FC236}">
                <a16:creationId xmlns:a16="http://schemas.microsoft.com/office/drawing/2014/main" id="{A66FEADF-FBA5-D942-A5BF-2E48971EAA44}"/>
              </a:ext>
            </a:extLst>
          </p:cNvPr>
          <p:cNvSpPr/>
          <p:nvPr/>
        </p:nvSpPr>
        <p:spPr>
          <a:xfrm>
            <a:off x="899227" y="540095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rPr>
              <a:t>ACT R0</a:t>
            </a:r>
          </a:p>
        </p:txBody>
      </p:sp>
      <p:sp>
        <p:nvSpPr>
          <p:cNvPr id="90" name="Rounded Rectangle 89">
            <a:extLst>
              <a:ext uri="{FF2B5EF4-FFF2-40B4-BE49-F238E27FC236}">
                <a16:creationId xmlns:a16="http://schemas.microsoft.com/office/drawing/2014/main" id="{A5733E0B-DCDB-5B49-B417-6746129102D8}"/>
              </a:ext>
            </a:extLst>
          </p:cNvPr>
          <p:cNvSpPr/>
          <p:nvPr/>
        </p:nvSpPr>
        <p:spPr>
          <a:xfrm>
            <a:off x="2059909" y="540095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RD</a:t>
            </a:r>
          </a:p>
        </p:txBody>
      </p:sp>
      <p:sp>
        <p:nvSpPr>
          <p:cNvPr id="92" name="Rounded Rectangle 91">
            <a:extLst>
              <a:ext uri="{FF2B5EF4-FFF2-40B4-BE49-F238E27FC236}">
                <a16:creationId xmlns:a16="http://schemas.microsoft.com/office/drawing/2014/main" id="{3D272EA8-6DE6-354C-8561-9164D1E57058}"/>
              </a:ext>
            </a:extLst>
          </p:cNvPr>
          <p:cNvSpPr/>
          <p:nvPr/>
        </p:nvSpPr>
        <p:spPr>
          <a:xfrm>
            <a:off x="4087995" y="5397862"/>
            <a:ext cx="1200882" cy="476247"/>
          </a:xfrm>
          <a:prstGeom prst="roundRect">
            <a:avLst>
              <a:gd name="adj" fmla="val 30435"/>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rPr>
              <a:t>PRE R0</a:t>
            </a:r>
          </a:p>
        </p:txBody>
      </p:sp>
      <p:sp>
        <p:nvSpPr>
          <p:cNvPr id="93" name="Rounded Rectangle 92">
            <a:extLst>
              <a:ext uri="{FF2B5EF4-FFF2-40B4-BE49-F238E27FC236}">
                <a16:creationId xmlns:a16="http://schemas.microsoft.com/office/drawing/2014/main" id="{C4DAEE76-D520-B74D-BD4A-49EA8E5D4A80}"/>
              </a:ext>
            </a:extLst>
          </p:cNvPr>
          <p:cNvSpPr/>
          <p:nvPr/>
        </p:nvSpPr>
        <p:spPr>
          <a:xfrm>
            <a:off x="2750390" y="539390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RD</a:t>
            </a:r>
          </a:p>
        </p:txBody>
      </p:sp>
      <p:sp>
        <p:nvSpPr>
          <p:cNvPr id="94" name="Rounded Rectangle 93">
            <a:extLst>
              <a:ext uri="{FF2B5EF4-FFF2-40B4-BE49-F238E27FC236}">
                <a16:creationId xmlns:a16="http://schemas.microsoft.com/office/drawing/2014/main" id="{19CC8096-46E9-D746-B451-CD8DCA6C2948}"/>
              </a:ext>
            </a:extLst>
          </p:cNvPr>
          <p:cNvSpPr/>
          <p:nvPr/>
        </p:nvSpPr>
        <p:spPr>
          <a:xfrm>
            <a:off x="3396180" y="539582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RD</a:t>
            </a:r>
          </a:p>
        </p:txBody>
      </p:sp>
      <p:sp>
        <p:nvSpPr>
          <p:cNvPr id="95" name="Rounded Rectangle 94">
            <a:extLst>
              <a:ext uri="{FF2B5EF4-FFF2-40B4-BE49-F238E27FC236}">
                <a16:creationId xmlns:a16="http://schemas.microsoft.com/office/drawing/2014/main" id="{818CB4BD-0B9C-C449-BF62-D753D6F767C8}"/>
              </a:ext>
            </a:extLst>
          </p:cNvPr>
          <p:cNvSpPr/>
          <p:nvPr/>
        </p:nvSpPr>
        <p:spPr>
          <a:xfrm>
            <a:off x="5344881" y="539891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rPr>
              <a:t>ACT R1</a:t>
            </a:r>
          </a:p>
        </p:txBody>
      </p:sp>
      <p:sp>
        <p:nvSpPr>
          <p:cNvPr id="96" name="Rounded Rectangle 95">
            <a:extLst>
              <a:ext uri="{FF2B5EF4-FFF2-40B4-BE49-F238E27FC236}">
                <a16:creationId xmlns:a16="http://schemas.microsoft.com/office/drawing/2014/main" id="{F869F965-0D30-8B4B-8976-B19A2BCDAE6B}"/>
              </a:ext>
            </a:extLst>
          </p:cNvPr>
          <p:cNvSpPr/>
          <p:nvPr/>
        </p:nvSpPr>
        <p:spPr>
          <a:xfrm>
            <a:off x="6505563" y="539891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RD</a:t>
            </a:r>
          </a:p>
        </p:txBody>
      </p:sp>
      <p:sp>
        <p:nvSpPr>
          <p:cNvPr id="98" name="Rounded Rectangle 97">
            <a:extLst>
              <a:ext uri="{FF2B5EF4-FFF2-40B4-BE49-F238E27FC236}">
                <a16:creationId xmlns:a16="http://schemas.microsoft.com/office/drawing/2014/main" id="{106BF458-D3AD-3C4B-ADC4-3A79CB232325}"/>
              </a:ext>
            </a:extLst>
          </p:cNvPr>
          <p:cNvSpPr/>
          <p:nvPr/>
        </p:nvSpPr>
        <p:spPr>
          <a:xfrm>
            <a:off x="7196044" y="539186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RD</a:t>
            </a:r>
          </a:p>
        </p:txBody>
      </p:sp>
      <p:sp>
        <p:nvSpPr>
          <p:cNvPr id="99" name="Rounded Rectangle 98">
            <a:extLst>
              <a:ext uri="{FF2B5EF4-FFF2-40B4-BE49-F238E27FC236}">
                <a16:creationId xmlns:a16="http://schemas.microsoft.com/office/drawing/2014/main" id="{F49F66E1-36E0-E14F-AF86-95ED86EC6972}"/>
              </a:ext>
            </a:extLst>
          </p:cNvPr>
          <p:cNvSpPr/>
          <p:nvPr/>
        </p:nvSpPr>
        <p:spPr>
          <a:xfrm>
            <a:off x="7841834" y="539378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RD</a:t>
            </a:r>
          </a:p>
        </p:txBody>
      </p:sp>
      <p:cxnSp>
        <p:nvCxnSpPr>
          <p:cNvPr id="68" name="Straight Arrow Connector 67">
            <a:extLst>
              <a:ext uri="{FF2B5EF4-FFF2-40B4-BE49-F238E27FC236}">
                <a16:creationId xmlns:a16="http://schemas.microsoft.com/office/drawing/2014/main" id="{1E636FCD-9BAA-437B-B3C8-612A514A3BA4}"/>
              </a:ext>
            </a:extLst>
          </p:cNvPr>
          <p:cNvCxnSpPr>
            <a:cxnSpLocks/>
          </p:cNvCxnSpPr>
          <p:nvPr/>
        </p:nvCxnSpPr>
        <p:spPr>
          <a:xfrm>
            <a:off x="899227" y="6081385"/>
            <a:ext cx="7586811"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63B11406-47B6-4EDE-B648-28865FB60007}"/>
              </a:ext>
            </a:extLst>
          </p:cNvPr>
          <p:cNvSpPr/>
          <p:nvPr/>
        </p:nvSpPr>
        <p:spPr>
          <a:xfrm>
            <a:off x="3340766" y="608138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Cambria" panose="02040503050406030204" pitchFamily="18" charset="0"/>
              </a:rPr>
              <a:t>time</a:t>
            </a:r>
          </a:p>
        </p:txBody>
      </p:sp>
      <p:sp>
        <p:nvSpPr>
          <p:cNvPr id="91" name="Rectangle 90">
            <a:extLst>
              <a:ext uri="{FF2B5EF4-FFF2-40B4-BE49-F238E27FC236}">
                <a16:creationId xmlns:a16="http://schemas.microsoft.com/office/drawing/2014/main" id="{730D0332-B9F0-42DF-8281-4A827C037350}"/>
              </a:ext>
            </a:extLst>
          </p:cNvPr>
          <p:cNvSpPr/>
          <p:nvPr/>
        </p:nvSpPr>
        <p:spPr>
          <a:xfrm>
            <a:off x="2437902" y="4808093"/>
            <a:ext cx="4501068"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DRAM Command Sequence</a:t>
            </a:r>
          </a:p>
        </p:txBody>
      </p:sp>
    </p:spTree>
    <p:extLst>
      <p:ext uri="{BB962C8B-B14F-4D97-AF65-F5344CB8AC3E}">
        <p14:creationId xmlns:p14="http://schemas.microsoft.com/office/powerpoint/2010/main" val="2003386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left)">
                                      <p:cBhvr>
                                        <p:cTn id="59" dur="1000"/>
                                        <p:tgtEl>
                                          <p:spTgt spid="49"/>
                                        </p:tgtEl>
                                      </p:cBhvr>
                                    </p:animEffect>
                                  </p:childTnLst>
                                </p:cTn>
                              </p:par>
                              <p:par>
                                <p:cTn id="60" presetID="1" presetClass="entr" presetSubtype="0" fill="hold" grpId="0" nodeType="withEffect">
                                  <p:stCondLst>
                                    <p:cond delay="0"/>
                                  </p:stCondLst>
                                  <p:childTnLst>
                                    <p:set>
                                      <p:cBhvr>
                                        <p:cTn id="61" dur="1" fill="hold">
                                          <p:stCondLst>
                                            <p:cond delay="0"/>
                                          </p:stCondLst>
                                        </p:cTn>
                                        <p:tgtEl>
                                          <p:spTgt spid="89"/>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nodeType="click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up)">
                                      <p:cBhvr>
                                        <p:cTn id="66" dur="500"/>
                                        <p:tgtEl>
                                          <p:spTgt spid="51"/>
                                        </p:tgtEl>
                                      </p:cBhvr>
                                    </p:animEffect>
                                  </p:childTnLst>
                                </p:cTn>
                              </p:par>
                              <p:par>
                                <p:cTn id="67" presetID="22" presetClass="entr" presetSubtype="1" fill="hold" grpId="0" nodeType="withEffect">
                                  <p:stCondLst>
                                    <p:cond delay="300"/>
                                  </p:stCondLst>
                                  <p:childTnLst>
                                    <p:set>
                                      <p:cBhvr>
                                        <p:cTn id="68" dur="1" fill="hold">
                                          <p:stCondLst>
                                            <p:cond delay="0"/>
                                          </p:stCondLst>
                                        </p:cTn>
                                        <p:tgtEl>
                                          <p:spTgt spid="50"/>
                                        </p:tgtEl>
                                        <p:attrNameLst>
                                          <p:attrName>style.visibility</p:attrName>
                                        </p:attrNameLst>
                                      </p:cBhvr>
                                      <p:to>
                                        <p:strVal val="visible"/>
                                      </p:to>
                                    </p:set>
                                    <p:animEffect transition="in" filter="wipe(up)">
                                      <p:cBhvr>
                                        <p:cTn id="69" dur="1000"/>
                                        <p:tgtEl>
                                          <p:spTgt spid="50"/>
                                        </p:tgtEl>
                                      </p:cBhvr>
                                    </p:animEffect>
                                  </p:childTnLst>
                                </p:cTn>
                              </p:par>
                              <p:par>
                                <p:cTn id="70" presetID="22" presetClass="exit" presetSubtype="1" fill="hold" nodeType="withEffect">
                                  <p:stCondLst>
                                    <p:cond delay="400"/>
                                  </p:stCondLst>
                                  <p:childTnLst>
                                    <p:animEffect transition="out" filter="wipe(up)">
                                      <p:cBhvr>
                                        <p:cTn id="71" dur="500"/>
                                        <p:tgtEl>
                                          <p:spTgt spid="51"/>
                                        </p:tgtEl>
                                      </p:cBhvr>
                                    </p:animEffect>
                                    <p:set>
                                      <p:cBhvr>
                                        <p:cTn id="72" dur="1" fill="hold">
                                          <p:stCondLst>
                                            <p:cond delay="499"/>
                                          </p:stCondLst>
                                        </p:cTn>
                                        <p:tgtEl>
                                          <p:spTgt spid="51"/>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6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7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93"/>
                                        </p:tgtEl>
                                        <p:attrNameLst>
                                          <p:attrName>style.visibility</p:attrName>
                                        </p:attrNameLst>
                                      </p:cBhvr>
                                      <p:to>
                                        <p:strVal val="visible"/>
                                      </p:to>
                                    </p:set>
                                  </p:childTnLst>
                                </p:cTn>
                              </p:par>
                              <p:par>
                                <p:cTn id="85" presetID="1" presetClass="exit" presetSubtype="0" fill="hold" grpId="1" nodeType="withEffect">
                                  <p:stCondLst>
                                    <p:cond delay="0"/>
                                  </p:stCondLst>
                                  <p:childTnLst>
                                    <p:set>
                                      <p:cBhvr>
                                        <p:cTn id="86" dur="1" fill="hold">
                                          <p:stCondLst>
                                            <p:cond delay="0"/>
                                          </p:stCondLst>
                                        </p:cTn>
                                        <p:tgtEl>
                                          <p:spTgt spid="65"/>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7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94"/>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72"/>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22" presetClass="exit" presetSubtype="2" fill="hold" nodeType="clickEffect">
                                  <p:stCondLst>
                                    <p:cond delay="0"/>
                                  </p:stCondLst>
                                  <p:childTnLst>
                                    <p:animEffect transition="out" filter="wipe(right)">
                                      <p:cBhvr>
                                        <p:cTn id="98" dur="1000"/>
                                        <p:tgtEl>
                                          <p:spTgt spid="49"/>
                                        </p:tgtEl>
                                      </p:cBhvr>
                                    </p:animEffect>
                                    <p:set>
                                      <p:cBhvr>
                                        <p:cTn id="99" dur="1" fill="hold">
                                          <p:stCondLst>
                                            <p:cond delay="999"/>
                                          </p:stCondLst>
                                        </p:cTn>
                                        <p:tgtEl>
                                          <p:spTgt spid="49"/>
                                        </p:tgtEl>
                                        <p:attrNameLst>
                                          <p:attrName>style.visibility</p:attrName>
                                        </p:attrNameLst>
                                      </p:cBhvr>
                                      <p:to>
                                        <p:strVal val="hidden"/>
                                      </p:to>
                                    </p:set>
                                  </p:childTnLst>
                                </p:cTn>
                              </p:par>
                              <p:par>
                                <p:cTn id="100" presetID="1" presetClass="entr" presetSubtype="0" fill="hold" grpId="0" nodeType="withEffect">
                                  <p:stCondLst>
                                    <p:cond delay="0"/>
                                  </p:stCondLst>
                                  <p:childTnLst>
                                    <p:set>
                                      <p:cBhvr>
                                        <p:cTn id="101" dur="1" fill="hold">
                                          <p:stCondLst>
                                            <p:cond delay="0"/>
                                          </p:stCondLst>
                                        </p:cTn>
                                        <p:tgtEl>
                                          <p:spTgt spid="92"/>
                                        </p:tgtEl>
                                        <p:attrNameLst>
                                          <p:attrName>style.visibility</p:attrName>
                                        </p:attrNameLst>
                                      </p:cBhvr>
                                      <p:to>
                                        <p:strVal val="visible"/>
                                      </p:to>
                                    </p:set>
                                  </p:childTnLst>
                                </p:cTn>
                              </p:par>
                              <p:par>
                                <p:cTn id="102" presetID="1" presetClass="exit" presetSubtype="0" fill="hold" grpId="1" nodeType="withEffect">
                                  <p:stCondLst>
                                    <p:cond delay="0"/>
                                  </p:stCondLst>
                                  <p:childTnLst>
                                    <p:set>
                                      <p:cBhvr>
                                        <p:cTn id="103" dur="1" fill="hold">
                                          <p:stCondLst>
                                            <p:cond delay="0"/>
                                          </p:stCondLst>
                                        </p:cTn>
                                        <p:tgtEl>
                                          <p:spTgt spid="50"/>
                                        </p:tgtEl>
                                        <p:attrNameLst>
                                          <p:attrName>style.visibility</p:attrName>
                                        </p:attrNameLst>
                                      </p:cBhvr>
                                      <p:to>
                                        <p:strVal val="hidden"/>
                                      </p:to>
                                    </p:set>
                                  </p:childTnLst>
                                </p:cTn>
                              </p:par>
                              <p:par>
                                <p:cTn id="104" presetID="1" presetClass="exit" presetSubtype="0" fill="hold" grpId="1" nodeType="withEffect">
                                  <p:stCondLst>
                                    <p:cond delay="0"/>
                                  </p:stCondLst>
                                  <p:childTnLst>
                                    <p:set>
                                      <p:cBhvr>
                                        <p:cTn id="105" dur="1" fill="hold">
                                          <p:stCondLst>
                                            <p:cond delay="0"/>
                                          </p:stCondLst>
                                        </p:cTn>
                                        <p:tgtEl>
                                          <p:spTgt spid="73"/>
                                        </p:tgtEl>
                                        <p:attrNameLst>
                                          <p:attrName>style.visibility</p:attrName>
                                        </p:attrNameLst>
                                      </p:cBhvr>
                                      <p:to>
                                        <p:strVal val="hidden"/>
                                      </p:to>
                                    </p:set>
                                  </p:childTnLst>
                                </p:cTn>
                              </p:par>
                            </p:childTnLst>
                          </p:cTn>
                        </p:par>
                      </p:childTnLst>
                    </p:cTn>
                  </p:par>
                  <p:par>
                    <p:cTn id="106" fill="hold">
                      <p:stCondLst>
                        <p:cond delay="indefinite"/>
                      </p:stCondLst>
                      <p:childTnLst>
                        <p:par>
                          <p:cTn id="107" fill="hold">
                            <p:stCondLst>
                              <p:cond delay="0"/>
                            </p:stCondLst>
                            <p:childTnLst>
                              <p:par>
                                <p:cTn id="108" presetID="22" presetClass="entr" presetSubtype="8" fill="hold" nodeType="clickEffect">
                                  <p:stCondLst>
                                    <p:cond delay="0"/>
                                  </p:stCondLst>
                                  <p:childTnLst>
                                    <p:set>
                                      <p:cBhvr>
                                        <p:cTn id="109" dur="1" fill="hold">
                                          <p:stCondLst>
                                            <p:cond delay="0"/>
                                          </p:stCondLst>
                                        </p:cTn>
                                        <p:tgtEl>
                                          <p:spTgt spid="74"/>
                                        </p:tgtEl>
                                        <p:attrNameLst>
                                          <p:attrName>style.visibility</p:attrName>
                                        </p:attrNameLst>
                                      </p:cBhvr>
                                      <p:to>
                                        <p:strVal val="visible"/>
                                      </p:to>
                                    </p:set>
                                    <p:animEffect transition="in" filter="wipe(left)">
                                      <p:cBhvr>
                                        <p:cTn id="110" dur="1000"/>
                                        <p:tgtEl>
                                          <p:spTgt spid="74"/>
                                        </p:tgtEl>
                                      </p:cBhvr>
                                    </p:animEffect>
                                  </p:childTnLst>
                                </p:cTn>
                              </p:par>
                              <p:par>
                                <p:cTn id="111" presetID="1" presetClass="entr" presetSubtype="0" fill="hold" grpId="0" nodeType="withEffect">
                                  <p:stCondLst>
                                    <p:cond delay="0"/>
                                  </p:stCondLst>
                                  <p:childTnLst>
                                    <p:set>
                                      <p:cBhvr>
                                        <p:cTn id="112" dur="1" fill="hold">
                                          <p:stCondLst>
                                            <p:cond delay="0"/>
                                          </p:stCondLst>
                                        </p:cTn>
                                        <p:tgtEl>
                                          <p:spTgt spid="95"/>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22" presetClass="entr" presetSubtype="1" fill="hold" nodeType="clickEffect">
                                  <p:stCondLst>
                                    <p:cond delay="0"/>
                                  </p:stCondLst>
                                  <p:childTnLst>
                                    <p:set>
                                      <p:cBhvr>
                                        <p:cTn id="116" dur="1" fill="hold">
                                          <p:stCondLst>
                                            <p:cond delay="0"/>
                                          </p:stCondLst>
                                        </p:cTn>
                                        <p:tgtEl>
                                          <p:spTgt spid="75"/>
                                        </p:tgtEl>
                                        <p:attrNameLst>
                                          <p:attrName>style.visibility</p:attrName>
                                        </p:attrNameLst>
                                      </p:cBhvr>
                                      <p:to>
                                        <p:strVal val="visible"/>
                                      </p:to>
                                    </p:set>
                                    <p:animEffect transition="in" filter="wipe(up)">
                                      <p:cBhvr>
                                        <p:cTn id="117" dur="500"/>
                                        <p:tgtEl>
                                          <p:spTgt spid="75"/>
                                        </p:tgtEl>
                                      </p:cBhvr>
                                    </p:animEffect>
                                  </p:childTnLst>
                                </p:cTn>
                              </p:par>
                              <p:par>
                                <p:cTn id="118" presetID="22" presetClass="exit" presetSubtype="1" fill="hold" nodeType="withEffect">
                                  <p:stCondLst>
                                    <p:cond delay="400"/>
                                  </p:stCondLst>
                                  <p:childTnLst>
                                    <p:animEffect transition="out" filter="wipe(up)">
                                      <p:cBhvr>
                                        <p:cTn id="119" dur="500"/>
                                        <p:tgtEl>
                                          <p:spTgt spid="75"/>
                                        </p:tgtEl>
                                      </p:cBhvr>
                                    </p:animEffect>
                                    <p:set>
                                      <p:cBhvr>
                                        <p:cTn id="120" dur="1" fill="hold">
                                          <p:stCondLst>
                                            <p:cond delay="499"/>
                                          </p:stCondLst>
                                        </p:cTn>
                                        <p:tgtEl>
                                          <p:spTgt spid="75"/>
                                        </p:tgtEl>
                                        <p:attrNameLst>
                                          <p:attrName>style.visibility</p:attrName>
                                        </p:attrNameLst>
                                      </p:cBhvr>
                                      <p:to>
                                        <p:strVal val="hidden"/>
                                      </p:to>
                                    </p:set>
                                  </p:childTnLst>
                                </p:cTn>
                              </p:par>
                              <p:par>
                                <p:cTn id="121" presetID="22" presetClass="entr" presetSubtype="1" fill="hold" grpId="0" nodeType="withEffect">
                                  <p:stCondLst>
                                    <p:cond delay="300"/>
                                  </p:stCondLst>
                                  <p:childTnLst>
                                    <p:set>
                                      <p:cBhvr>
                                        <p:cTn id="122" dur="1" fill="hold">
                                          <p:stCondLst>
                                            <p:cond delay="0"/>
                                          </p:stCondLst>
                                        </p:cTn>
                                        <p:tgtEl>
                                          <p:spTgt spid="85"/>
                                        </p:tgtEl>
                                        <p:attrNameLst>
                                          <p:attrName>style.visibility</p:attrName>
                                        </p:attrNameLst>
                                      </p:cBhvr>
                                      <p:to>
                                        <p:strVal val="visible"/>
                                      </p:to>
                                    </p:set>
                                    <p:animEffect transition="in" filter="wipe(up)">
                                      <p:cBhvr>
                                        <p:cTn id="123" dur="500"/>
                                        <p:tgtEl>
                                          <p:spTgt spid="85"/>
                                        </p:tgtEl>
                                      </p:cBhvr>
                                    </p:animEffec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86"/>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96"/>
                                        </p:tgtEl>
                                        <p:attrNameLst>
                                          <p:attrName>style.visibility</p:attrName>
                                        </p:attrNameLst>
                                      </p:cBhvr>
                                      <p:to>
                                        <p:strVal val="visible"/>
                                      </p:to>
                                    </p:set>
                                  </p:childTnLst>
                                </p:cTn>
                              </p:par>
                            </p:childTnLst>
                          </p:cTn>
                        </p:par>
                      </p:childTnLst>
                    </p:cTn>
                  </p:par>
                  <p:par>
                    <p:cTn id="130" fill="hold">
                      <p:stCondLst>
                        <p:cond delay="indefinite"/>
                      </p:stCondLst>
                      <p:childTnLst>
                        <p:par>
                          <p:cTn id="131" fill="hold">
                            <p:stCondLst>
                              <p:cond delay="0"/>
                            </p:stCondLst>
                            <p:childTnLst>
                              <p:par>
                                <p:cTn id="132" presetID="1" presetClass="entr" presetSubtype="0" fill="hold" grpId="0" nodeType="clickEffect">
                                  <p:stCondLst>
                                    <p:cond delay="0"/>
                                  </p:stCondLst>
                                  <p:childTnLst>
                                    <p:set>
                                      <p:cBhvr>
                                        <p:cTn id="133" dur="1" fill="hold">
                                          <p:stCondLst>
                                            <p:cond delay="0"/>
                                          </p:stCondLst>
                                        </p:cTn>
                                        <p:tgtEl>
                                          <p:spTgt spid="87"/>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98"/>
                                        </p:tgtEl>
                                        <p:attrNameLst>
                                          <p:attrName>style.visibility</p:attrName>
                                        </p:attrNameLst>
                                      </p:cBhvr>
                                      <p:to>
                                        <p:strVal val="visible"/>
                                      </p:to>
                                    </p:set>
                                  </p:childTnLst>
                                </p:cTn>
                              </p:par>
                              <p:par>
                                <p:cTn id="136" presetID="1" presetClass="exit" presetSubtype="0" fill="hold" grpId="1" nodeType="withEffect">
                                  <p:stCondLst>
                                    <p:cond delay="0"/>
                                  </p:stCondLst>
                                  <p:childTnLst>
                                    <p:set>
                                      <p:cBhvr>
                                        <p:cTn id="137" dur="1" fill="hold">
                                          <p:stCondLst>
                                            <p:cond delay="0"/>
                                          </p:stCondLst>
                                        </p:cTn>
                                        <p:tgtEl>
                                          <p:spTgt spid="86"/>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88"/>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99"/>
                                        </p:tgtEl>
                                        <p:attrNameLst>
                                          <p:attrName>style.visibility</p:attrName>
                                        </p:attrNameLst>
                                      </p:cBhvr>
                                      <p:to>
                                        <p:strVal val="visible"/>
                                      </p:to>
                                    </p:set>
                                  </p:childTnLst>
                                </p:cTn>
                              </p:par>
                              <p:par>
                                <p:cTn id="144" presetID="1" presetClass="exit" presetSubtype="0" fill="hold" grpId="1" nodeType="withEffect">
                                  <p:stCondLst>
                                    <p:cond delay="0"/>
                                  </p:stCondLst>
                                  <p:childTnLst>
                                    <p:set>
                                      <p:cBhvr>
                                        <p:cTn id="145" dur="1" fill="hold">
                                          <p:stCondLst>
                                            <p:cond delay="0"/>
                                          </p:stCondLst>
                                        </p:cTn>
                                        <p:tgtEl>
                                          <p:spTgt spid="87"/>
                                        </p:tgtEl>
                                        <p:attrNameLst>
                                          <p:attrName>style.visibility</p:attrName>
                                        </p:attrNameLst>
                                      </p:cBhvr>
                                      <p:to>
                                        <p:strVal val="hidden"/>
                                      </p:to>
                                    </p:set>
                                  </p:childTnLst>
                                </p:cTn>
                              </p:par>
                            </p:childTnLst>
                          </p:cTn>
                        </p:par>
                      </p:childTnLst>
                    </p:cTn>
                  </p:par>
                  <p:par>
                    <p:cTn id="146" fill="hold">
                      <p:stCondLst>
                        <p:cond delay="indefinite"/>
                      </p:stCondLst>
                      <p:childTnLst>
                        <p:par>
                          <p:cTn id="147" fill="hold">
                            <p:stCondLst>
                              <p:cond delay="0"/>
                            </p:stCondLst>
                            <p:childTnLst>
                              <p:par>
                                <p:cTn id="148" presetID="1" presetClass="exit" presetSubtype="0" fill="hold" grpId="1" nodeType="clickEffect">
                                  <p:stCondLst>
                                    <p:cond delay="0"/>
                                  </p:stCondLst>
                                  <p:childTnLst>
                                    <p:set>
                                      <p:cBhvr>
                                        <p:cTn id="149" dur="1" fill="hold">
                                          <p:stCondLst>
                                            <p:cond delay="0"/>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7" grpId="0" animBg="1"/>
      <p:bldP spid="50" grpId="0" animBg="1"/>
      <p:bldP spid="50" grpId="1" animBg="1"/>
      <p:bldP spid="61" grpId="0" animBg="1"/>
      <p:bldP spid="62" grpId="0" animBg="1"/>
      <p:bldP spid="63" grpId="0" animBg="1"/>
      <p:bldP spid="65" grpId="0" animBg="1"/>
      <p:bldP spid="65" grpId="1" animBg="1"/>
      <p:bldP spid="71" grpId="0"/>
      <p:bldP spid="72" grpId="0" animBg="1"/>
      <p:bldP spid="72" grpId="1" animBg="1"/>
      <p:bldP spid="73" grpId="0" animBg="1"/>
      <p:bldP spid="73" grpId="1" animBg="1"/>
      <p:bldP spid="45" grpId="0" animBg="1"/>
      <p:bldP spid="46" grpId="0" animBg="1"/>
      <p:bldP spid="48" grpId="0" animBg="1"/>
      <p:bldP spid="64" grpId="0" animBg="1"/>
      <p:bldP spid="85" grpId="0" animBg="1"/>
      <p:bldP spid="86" grpId="0" animBg="1"/>
      <p:bldP spid="86" grpId="1" animBg="1"/>
      <p:bldP spid="87" grpId="0" animBg="1"/>
      <p:bldP spid="87" grpId="1" animBg="1"/>
      <p:bldP spid="88" grpId="0" animBg="1"/>
      <p:bldP spid="88" grpId="1" animBg="1"/>
      <p:bldP spid="89" grpId="0" animBg="1"/>
      <p:bldP spid="90" grpId="0" animBg="1"/>
      <p:bldP spid="92" grpId="0" animBg="1"/>
      <p:bldP spid="93" grpId="0" animBg="1"/>
      <p:bldP spid="94" grpId="0" animBg="1"/>
      <p:bldP spid="95" grpId="0" animBg="1"/>
      <p:bldP spid="96" grpId="0" animBg="1"/>
      <p:bldP spid="98" grpId="0" animBg="1"/>
      <p:bldP spid="99" grpId="0" animBg="1"/>
    </p:bld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586BA-B332-6042-9F37-42FBF7B51971}"/>
              </a:ext>
            </a:extLst>
          </p:cNvPr>
          <p:cNvSpPr>
            <a:spLocks noGrp="1"/>
          </p:cNvSpPr>
          <p:nvPr>
            <p:ph type="title"/>
          </p:nvPr>
        </p:nvSpPr>
        <p:spPr/>
        <p:txBody>
          <a:bodyPr/>
          <a:lstStyle/>
          <a:p>
            <a:r>
              <a:rPr lang="en-US" b="1" dirty="0"/>
              <a:t>Characterization Results</a:t>
            </a:r>
          </a:p>
        </p:txBody>
      </p:sp>
      <p:sp>
        <p:nvSpPr>
          <p:cNvPr id="3" name="Content Placeholder 2">
            <a:extLst>
              <a:ext uri="{FF2B5EF4-FFF2-40B4-BE49-F238E27FC236}">
                <a16:creationId xmlns:a16="http://schemas.microsoft.com/office/drawing/2014/main" id="{174E40E4-85C2-4C44-A476-CA7E10B3C69B}"/>
              </a:ext>
            </a:extLst>
          </p:cNvPr>
          <p:cNvSpPr>
            <a:spLocks noGrp="1"/>
          </p:cNvSpPr>
          <p:nvPr>
            <p:ph idx="1"/>
          </p:nvPr>
        </p:nvSpPr>
        <p:spPr>
          <a:xfrm>
            <a:off x="75991" y="1016732"/>
            <a:ext cx="8987622" cy="5318753"/>
          </a:xfrm>
        </p:spPr>
        <p:txBody>
          <a:bodyPr/>
          <a:lstStyle/>
          <a:p>
            <a:pPr marL="514350" indent="-514350">
              <a:spcBef>
                <a:spcPts val="600"/>
              </a:spcBef>
              <a:buFont typeface="+mj-lt"/>
              <a:buAutoNum type="arabicPeriod"/>
            </a:pPr>
            <a:r>
              <a:rPr lang="en-US" sz="2800" dirty="0"/>
              <a:t> </a:t>
            </a:r>
            <a:r>
              <a:rPr lang="en-US" sz="2800" b="1" dirty="0" err="1">
                <a:solidFill>
                  <a:schemeClr val="accent5">
                    <a:lumMod val="75000"/>
                  </a:schemeClr>
                </a:solidFill>
              </a:rPr>
              <a:t>RowHammer</a:t>
            </a:r>
            <a:r>
              <a:rPr lang="en-US" sz="2800" b="1" dirty="0">
                <a:solidFill>
                  <a:schemeClr val="accent5">
                    <a:lumMod val="75000"/>
                  </a:schemeClr>
                </a:solidFill>
              </a:rPr>
              <a:t> Vulnerability</a:t>
            </a:r>
            <a:r>
              <a:rPr lang="en-US" sz="2800" b="1" dirty="0"/>
              <a:t> </a:t>
            </a:r>
            <a:r>
              <a:rPr lang="en-US" sz="2800" dirty="0"/>
              <a:t>of DRAM chips we test</a:t>
            </a:r>
          </a:p>
          <a:p>
            <a:pPr marL="514350" indent="-514350">
              <a:spcBef>
                <a:spcPts val="600"/>
              </a:spcBef>
              <a:buFont typeface="+mj-lt"/>
              <a:buAutoNum type="arabicPeriod"/>
            </a:pPr>
            <a:endParaRPr lang="en-US" sz="2800" dirty="0"/>
          </a:p>
          <a:p>
            <a:pPr marL="514350" indent="-514350">
              <a:spcBef>
                <a:spcPts val="600"/>
              </a:spcBef>
              <a:buFont typeface="+mj-lt"/>
              <a:buAutoNum type="arabicPeriod"/>
            </a:pPr>
            <a:r>
              <a:rPr lang="en-US" sz="2800" dirty="0"/>
              <a:t> </a:t>
            </a:r>
            <a:r>
              <a:rPr lang="en-US" sz="2800" b="1" dirty="0">
                <a:solidFill>
                  <a:schemeClr val="accent5">
                    <a:lumMod val="75000"/>
                  </a:schemeClr>
                </a:solidFill>
              </a:rPr>
              <a:t>Data Pattern Dependence </a:t>
            </a:r>
            <a:r>
              <a:rPr lang="en-US" sz="2800" dirty="0"/>
              <a:t>of </a:t>
            </a:r>
            <a:r>
              <a:rPr lang="en-US" sz="2800" dirty="0" err="1"/>
              <a:t>RowHammer</a:t>
            </a:r>
            <a:r>
              <a:rPr lang="en-US" sz="2800" dirty="0"/>
              <a:t> bit flips</a:t>
            </a:r>
          </a:p>
          <a:p>
            <a:pPr marL="514350" indent="-514350">
              <a:spcBef>
                <a:spcPts val="600"/>
              </a:spcBef>
              <a:buFont typeface="+mj-lt"/>
              <a:buAutoNum type="arabicPeriod"/>
            </a:pPr>
            <a:endParaRPr lang="en-US" sz="2800" dirty="0"/>
          </a:p>
          <a:p>
            <a:pPr marL="514350" indent="-514350">
              <a:spcBef>
                <a:spcPts val="600"/>
              </a:spcBef>
              <a:buFont typeface="+mj-lt"/>
              <a:buAutoNum type="arabicPeriod"/>
            </a:pPr>
            <a:r>
              <a:rPr lang="en-US" sz="2800" dirty="0"/>
              <a:t> </a:t>
            </a:r>
            <a:r>
              <a:rPr lang="en-US" sz="2800" b="1" dirty="0">
                <a:solidFill>
                  <a:schemeClr val="accent5">
                    <a:lumMod val="75000"/>
                  </a:schemeClr>
                </a:solidFill>
              </a:rPr>
              <a:t>Hammer Count effects </a:t>
            </a:r>
            <a:r>
              <a:rPr lang="en-US" sz="2800" dirty="0"/>
              <a:t>on </a:t>
            </a:r>
            <a:r>
              <a:rPr lang="en-US" sz="2800" dirty="0" err="1"/>
              <a:t>RowHammer</a:t>
            </a:r>
            <a:r>
              <a:rPr lang="en-US" sz="2800" dirty="0"/>
              <a:t> bit flips</a:t>
            </a:r>
          </a:p>
          <a:p>
            <a:pPr marL="514350" indent="-514350">
              <a:spcBef>
                <a:spcPts val="600"/>
              </a:spcBef>
              <a:buFont typeface="+mj-lt"/>
              <a:buAutoNum type="arabicPeriod"/>
            </a:pPr>
            <a:endParaRPr lang="en-US" sz="2800" dirty="0"/>
          </a:p>
          <a:p>
            <a:pPr marL="514350" indent="-514350">
              <a:spcBef>
                <a:spcPts val="600"/>
              </a:spcBef>
              <a:buFont typeface="+mj-lt"/>
              <a:buAutoNum type="arabicPeriod"/>
            </a:pPr>
            <a:r>
              <a:rPr lang="en-US" sz="2800" dirty="0"/>
              <a:t> </a:t>
            </a:r>
            <a:r>
              <a:rPr lang="en-US" sz="2800" b="1" dirty="0">
                <a:solidFill>
                  <a:schemeClr val="accent5">
                    <a:lumMod val="75000"/>
                  </a:schemeClr>
                </a:solidFill>
              </a:rPr>
              <a:t>Spatial Analysis </a:t>
            </a:r>
            <a:r>
              <a:rPr lang="en-US" sz="2800" dirty="0"/>
              <a:t>on </a:t>
            </a:r>
            <a:r>
              <a:rPr lang="en-US" sz="2800" dirty="0" err="1"/>
              <a:t>RowHammer</a:t>
            </a:r>
            <a:r>
              <a:rPr lang="en-US" sz="2800" dirty="0"/>
              <a:t> bit flips</a:t>
            </a:r>
          </a:p>
          <a:p>
            <a:pPr marL="514350" indent="-514350">
              <a:spcBef>
                <a:spcPts val="600"/>
              </a:spcBef>
              <a:buFont typeface="+mj-lt"/>
              <a:buAutoNum type="arabicPeriod"/>
            </a:pPr>
            <a:endParaRPr lang="en-US" sz="2800" dirty="0"/>
          </a:p>
          <a:p>
            <a:pPr marL="514350" indent="-514350">
              <a:spcBef>
                <a:spcPts val="600"/>
              </a:spcBef>
              <a:buFont typeface="+mj-lt"/>
              <a:buAutoNum type="arabicPeriod"/>
            </a:pPr>
            <a:r>
              <a:rPr lang="en-US" sz="2800" dirty="0"/>
              <a:t> </a:t>
            </a:r>
            <a:r>
              <a:rPr lang="en-US" sz="2800" b="1" dirty="0">
                <a:solidFill>
                  <a:schemeClr val="accent5">
                    <a:lumMod val="75000"/>
                  </a:schemeClr>
                </a:solidFill>
              </a:rPr>
              <a:t>First </a:t>
            </a:r>
            <a:r>
              <a:rPr lang="en-US" sz="2800" b="1" dirty="0" err="1">
                <a:solidFill>
                  <a:schemeClr val="accent5">
                    <a:lumMod val="75000"/>
                  </a:schemeClr>
                </a:solidFill>
              </a:rPr>
              <a:t>RowHammer</a:t>
            </a:r>
            <a:r>
              <a:rPr lang="en-US" sz="2800" b="1" dirty="0">
                <a:solidFill>
                  <a:schemeClr val="accent5">
                    <a:lumMod val="75000"/>
                  </a:schemeClr>
                </a:solidFill>
              </a:rPr>
              <a:t> Bit Flips </a:t>
            </a:r>
            <a:r>
              <a:rPr lang="en-US" sz="2800" dirty="0"/>
              <a:t>per device</a:t>
            </a:r>
          </a:p>
          <a:p>
            <a:pPr marL="514350" indent="-514350">
              <a:spcBef>
                <a:spcPts val="600"/>
              </a:spcBef>
              <a:buFont typeface="+mj-lt"/>
              <a:buAutoNum type="arabicPeriod"/>
            </a:pPr>
            <a:endParaRPr lang="en-US" sz="2800" b="1" dirty="0">
              <a:solidFill>
                <a:schemeClr val="accent5">
                  <a:lumMod val="75000"/>
                </a:schemeClr>
              </a:solidFill>
            </a:endParaRPr>
          </a:p>
          <a:p>
            <a:pPr marL="514350" indent="-514350">
              <a:spcBef>
                <a:spcPts val="600"/>
              </a:spcBef>
              <a:buFont typeface="+mj-lt"/>
              <a:buAutoNum type="arabicPeriod"/>
            </a:pPr>
            <a:r>
              <a:rPr lang="en-US" sz="2800" dirty="0"/>
              <a:t> </a:t>
            </a:r>
            <a:r>
              <a:rPr lang="en-US" sz="2800" b="1" dirty="0">
                <a:solidFill>
                  <a:schemeClr val="accent5">
                    <a:lumMod val="75000"/>
                  </a:schemeClr>
                </a:solidFill>
              </a:rPr>
              <a:t>Error Correcting Codes </a:t>
            </a:r>
            <a:r>
              <a:rPr lang="en-US" sz="2800" dirty="0"/>
              <a:t>in </a:t>
            </a:r>
            <a:r>
              <a:rPr lang="en-US" sz="2800" dirty="0" err="1"/>
              <a:t>RowHammer</a:t>
            </a:r>
            <a:r>
              <a:rPr lang="en-US" sz="2800" dirty="0"/>
              <a:t> mitigation</a:t>
            </a:r>
            <a:endParaRPr lang="en-US" sz="2800" b="1" dirty="0">
              <a:solidFill>
                <a:schemeClr val="accent5">
                  <a:lumMod val="75000"/>
                </a:schemeClr>
              </a:solidFill>
            </a:endParaRPr>
          </a:p>
        </p:txBody>
      </p:sp>
    </p:spTree>
    <p:extLst>
      <p:ext uri="{BB962C8B-B14F-4D97-AF65-F5344CB8AC3E}">
        <p14:creationId xmlns:p14="http://schemas.microsoft.com/office/powerpoint/2010/main" val="3998145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178-1C0F-FC4B-BBE6-F1D08B320385}"/>
              </a:ext>
            </a:extLst>
          </p:cNvPr>
          <p:cNvSpPr>
            <a:spLocks noGrp="1"/>
          </p:cNvSpPr>
          <p:nvPr>
            <p:ph type="title"/>
          </p:nvPr>
        </p:nvSpPr>
        <p:spPr/>
        <p:txBody>
          <a:bodyPr/>
          <a:lstStyle/>
          <a:p>
            <a:r>
              <a:rPr lang="en-US" b="1" dirty="0"/>
              <a:t>1. </a:t>
            </a:r>
            <a:r>
              <a:rPr lang="en-US" b="1" dirty="0" err="1"/>
              <a:t>RowHammer</a:t>
            </a:r>
            <a:r>
              <a:rPr lang="en-US" b="1" dirty="0"/>
              <a:t> Vulnerability</a:t>
            </a:r>
          </a:p>
        </p:txBody>
      </p:sp>
      <p:pic>
        <p:nvPicPr>
          <p:cNvPr id="4" name="Picture 3">
            <a:extLst>
              <a:ext uri="{FF2B5EF4-FFF2-40B4-BE49-F238E27FC236}">
                <a16:creationId xmlns:a16="http://schemas.microsoft.com/office/drawing/2014/main" id="{C941A5E6-372A-B848-A23C-872EB6F6D1A2}"/>
              </a:ext>
            </a:extLst>
          </p:cNvPr>
          <p:cNvPicPr>
            <a:picLocks noChangeAspect="1"/>
          </p:cNvPicPr>
          <p:nvPr/>
        </p:nvPicPr>
        <p:blipFill>
          <a:blip r:embed="rId3"/>
          <a:stretch>
            <a:fillRect/>
          </a:stretch>
        </p:blipFill>
        <p:spPr>
          <a:xfrm>
            <a:off x="1747648" y="2930418"/>
            <a:ext cx="5644307" cy="1845254"/>
          </a:xfrm>
          <a:prstGeom prst="rect">
            <a:avLst/>
          </a:prstGeom>
        </p:spPr>
      </p:pic>
      <p:sp>
        <p:nvSpPr>
          <p:cNvPr id="5" name="Rectangle 4">
            <a:extLst>
              <a:ext uri="{FF2B5EF4-FFF2-40B4-BE49-F238E27FC236}">
                <a16:creationId xmlns:a16="http://schemas.microsoft.com/office/drawing/2014/main" id="{232B28C5-64F3-CA48-8D0D-FFB485FA996D}"/>
              </a:ext>
            </a:extLst>
          </p:cNvPr>
          <p:cNvSpPr/>
          <p:nvPr/>
        </p:nvSpPr>
        <p:spPr>
          <a:xfrm>
            <a:off x="0" y="5155759"/>
            <a:ext cx="9144000" cy="1169551"/>
          </a:xfrm>
          <a:prstGeom prst="rect">
            <a:avLst/>
          </a:prstGeom>
          <a:solidFill>
            <a:schemeClr val="accent6">
              <a:lumMod val="40000"/>
              <a:lumOff val="60000"/>
            </a:schemeClr>
          </a:solidFill>
        </p:spPr>
        <p:txBody>
          <a:bodyPr wrap="square" anchor="ctr">
            <a:spAutoFit/>
          </a:bodyPr>
          <a:lstStyle/>
          <a:p>
            <a:pPr algn="ctr"/>
            <a:endParaRPr lang="en-US" sz="2300" b="1" dirty="0">
              <a:latin typeface="Cambria" panose="02040503050406030204" pitchFamily="18" charset="0"/>
            </a:endParaRPr>
          </a:p>
          <a:p>
            <a:pPr algn="ctr"/>
            <a:r>
              <a:rPr lang="en-US" sz="2300" b="1" dirty="0">
                <a:latin typeface="Cambria" panose="02040503050406030204" pitchFamily="18" charset="0"/>
              </a:rPr>
              <a:t>Newer DRAM chips appear to be more vulnerable to </a:t>
            </a:r>
            <a:r>
              <a:rPr lang="en-US" sz="2300" b="1" dirty="0" err="1">
                <a:latin typeface="Cambria" panose="02040503050406030204" pitchFamily="18" charset="0"/>
              </a:rPr>
              <a:t>RowHammer</a:t>
            </a:r>
            <a:endParaRPr lang="en-US" sz="2300" b="1" dirty="0">
              <a:latin typeface="Cambria" panose="02040503050406030204" pitchFamily="18" charset="0"/>
            </a:endParaRPr>
          </a:p>
          <a:p>
            <a:pPr algn="ctr"/>
            <a:endParaRPr lang="en-US" sz="2400" dirty="0">
              <a:latin typeface="Cambria" panose="02040503050406030204" pitchFamily="18" charset="0"/>
            </a:endParaRPr>
          </a:p>
        </p:txBody>
      </p:sp>
      <p:sp>
        <p:nvSpPr>
          <p:cNvPr id="6" name="Rectangle 5">
            <a:extLst>
              <a:ext uri="{FF2B5EF4-FFF2-40B4-BE49-F238E27FC236}">
                <a16:creationId xmlns:a16="http://schemas.microsoft.com/office/drawing/2014/main" id="{096BDEAF-CA8D-C44F-B20D-5D7797EB5909}"/>
              </a:ext>
            </a:extLst>
          </p:cNvPr>
          <p:cNvSpPr/>
          <p:nvPr/>
        </p:nvSpPr>
        <p:spPr>
          <a:xfrm>
            <a:off x="220920" y="763116"/>
            <a:ext cx="8973879" cy="430887"/>
          </a:xfrm>
          <a:prstGeom prst="rect">
            <a:avLst/>
          </a:prstGeom>
        </p:spPr>
        <p:txBody>
          <a:bodyPr wrap="square">
            <a:spAutoFit/>
          </a:bodyPr>
          <a:lstStyle/>
          <a:p>
            <a:r>
              <a:rPr lang="en-US" sz="2200" dirty="0">
                <a:latin typeface="Cambria" panose="02040503050406030204" pitchFamily="18" charset="0"/>
              </a:rPr>
              <a:t>Can we induce </a:t>
            </a:r>
            <a:r>
              <a:rPr lang="en-US" sz="2200" dirty="0" err="1">
                <a:latin typeface="Cambria" panose="02040503050406030204" pitchFamily="18" charset="0"/>
              </a:rPr>
              <a:t>RowHammer</a:t>
            </a:r>
            <a:r>
              <a:rPr lang="en-US" sz="2200" dirty="0">
                <a:latin typeface="Cambria" panose="02040503050406030204" pitchFamily="18" charset="0"/>
              </a:rPr>
              <a:t> bit flips in all of our DRAM chips?</a:t>
            </a:r>
          </a:p>
        </p:txBody>
      </p:sp>
      <p:sp>
        <p:nvSpPr>
          <p:cNvPr id="7" name="Rectangle 6">
            <a:extLst>
              <a:ext uri="{FF2B5EF4-FFF2-40B4-BE49-F238E27FC236}">
                <a16:creationId xmlns:a16="http://schemas.microsoft.com/office/drawing/2014/main" id="{46F97381-C3F1-784A-8083-D7240A959A21}"/>
              </a:ext>
            </a:extLst>
          </p:cNvPr>
          <p:cNvSpPr/>
          <p:nvPr/>
        </p:nvSpPr>
        <p:spPr>
          <a:xfrm>
            <a:off x="220920" y="1729118"/>
            <a:ext cx="8973879" cy="769441"/>
          </a:xfrm>
          <a:prstGeom prst="rect">
            <a:avLst/>
          </a:prstGeom>
        </p:spPr>
        <p:txBody>
          <a:bodyPr wrap="square">
            <a:spAutoFit/>
          </a:bodyPr>
          <a:lstStyle/>
          <a:p>
            <a:r>
              <a:rPr lang="en-US" sz="2200" dirty="0">
                <a:latin typeface="Cambria" panose="02040503050406030204" pitchFamily="18" charset="0"/>
              </a:rPr>
              <a:t>We are able to induce </a:t>
            </a:r>
            <a:r>
              <a:rPr lang="en-US" sz="2200" dirty="0" err="1">
                <a:latin typeface="Cambria" panose="02040503050406030204" pitchFamily="18" charset="0"/>
              </a:rPr>
              <a:t>RowHammer</a:t>
            </a:r>
            <a:r>
              <a:rPr lang="en-US" sz="2200" dirty="0">
                <a:latin typeface="Cambria" panose="02040503050406030204" pitchFamily="18" charset="0"/>
              </a:rPr>
              <a:t> bit flips in all chips we test except many DDR3 DRAM chips</a:t>
            </a:r>
          </a:p>
        </p:txBody>
      </p:sp>
      <p:sp>
        <p:nvSpPr>
          <p:cNvPr id="9" name="TextBox 8">
            <a:extLst>
              <a:ext uri="{FF2B5EF4-FFF2-40B4-BE49-F238E27FC236}">
                <a16:creationId xmlns:a16="http://schemas.microsoft.com/office/drawing/2014/main" id="{1BBA3971-6301-B647-83BF-68BFE5692858}"/>
              </a:ext>
            </a:extLst>
          </p:cNvPr>
          <p:cNvSpPr txBox="1"/>
          <p:nvPr/>
        </p:nvSpPr>
        <p:spPr>
          <a:xfrm>
            <a:off x="-8863124" y="2482587"/>
            <a:ext cx="8494721" cy="1892826"/>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1050" b="1" dirty="0">
              <a:latin typeface="Cambria" charset="0"/>
              <a:ea typeface="Cambria" charset="0"/>
              <a:cs typeface="Cambria" charset="0"/>
            </a:endParaRPr>
          </a:p>
          <a:p>
            <a:pPr algn="ctr"/>
            <a:r>
              <a:rPr lang="en-US" sz="3200" b="1" dirty="0">
                <a:latin typeface="Cambria" charset="0"/>
                <a:ea typeface="Cambria" charset="0"/>
                <a:cs typeface="Cambria" charset="0"/>
              </a:rPr>
              <a:t>We </a:t>
            </a:r>
            <a:r>
              <a:rPr lang="en-US" sz="3200" b="1" dirty="0">
                <a:solidFill>
                  <a:schemeClr val="accent5">
                    <a:lumMod val="75000"/>
                  </a:schemeClr>
                </a:solidFill>
                <a:latin typeface="Cambria" charset="0"/>
                <a:ea typeface="Cambria" charset="0"/>
                <a:cs typeface="Cambria" charset="0"/>
              </a:rPr>
              <a:t>only</a:t>
            </a:r>
            <a:r>
              <a:rPr lang="en-US" sz="3200" b="1" dirty="0">
                <a:latin typeface="Cambria" charset="0"/>
                <a:ea typeface="Cambria" charset="0"/>
                <a:cs typeface="Cambria" charset="0"/>
              </a:rPr>
              <a:t> show results </a:t>
            </a:r>
          </a:p>
          <a:p>
            <a:pPr algn="ctr"/>
            <a:r>
              <a:rPr lang="en-US" sz="3200" b="1" dirty="0">
                <a:latin typeface="Cambria" charset="0"/>
                <a:ea typeface="Cambria" charset="0"/>
                <a:cs typeface="Cambria" charset="0"/>
              </a:rPr>
              <a:t>for chips that we can induce </a:t>
            </a:r>
          </a:p>
          <a:p>
            <a:pPr algn="ctr"/>
            <a:r>
              <a:rPr lang="en-US" sz="3200" b="1" dirty="0">
                <a:solidFill>
                  <a:schemeClr val="accent5">
                    <a:lumMod val="75000"/>
                  </a:schemeClr>
                </a:solidFill>
                <a:latin typeface="Cambria" charset="0"/>
                <a:ea typeface="Cambria" charset="0"/>
                <a:cs typeface="Cambria" charset="0"/>
              </a:rPr>
              <a:t>enough</a:t>
            </a:r>
            <a:r>
              <a:rPr lang="en-US" sz="3200" b="1" dirty="0">
                <a:latin typeface="Cambria" charset="0"/>
                <a:ea typeface="Cambria" charset="0"/>
                <a:cs typeface="Cambria" charset="0"/>
              </a:rPr>
              <a:t> </a:t>
            </a:r>
            <a:r>
              <a:rPr lang="en-US" sz="3200" b="1" dirty="0" err="1">
                <a:latin typeface="Cambria" charset="0"/>
                <a:ea typeface="Cambria" charset="0"/>
                <a:cs typeface="Cambria" charset="0"/>
              </a:rPr>
              <a:t>RowHammer</a:t>
            </a:r>
            <a:r>
              <a:rPr lang="en-US" sz="3200" b="1" dirty="0">
                <a:latin typeface="Cambria" charset="0"/>
                <a:ea typeface="Cambria" charset="0"/>
                <a:cs typeface="Cambria" charset="0"/>
              </a:rPr>
              <a:t> bit flips in</a:t>
            </a:r>
          </a:p>
          <a:p>
            <a:pPr algn="ctr"/>
            <a:endParaRPr lang="en-US" sz="1050" b="1" dirty="0">
              <a:latin typeface="Cambria" charset="0"/>
              <a:ea typeface="Cambria" charset="0"/>
              <a:cs typeface="Cambria" charset="0"/>
            </a:endParaRPr>
          </a:p>
        </p:txBody>
      </p:sp>
    </p:spTree>
    <p:extLst>
      <p:ext uri="{BB962C8B-B14F-4D97-AF65-F5344CB8AC3E}">
        <p14:creationId xmlns:p14="http://schemas.microsoft.com/office/powerpoint/2010/main" val="27230318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Evaluated Mitigation Mechanisms</a:t>
            </a:r>
          </a:p>
        </p:txBody>
      </p:sp>
      <p:sp>
        <p:nvSpPr>
          <p:cNvPr id="3" name="Content Placeholder 2"/>
          <p:cNvSpPr>
            <a:spLocks noGrp="1"/>
          </p:cNvSpPr>
          <p:nvPr>
            <p:ph idx="1"/>
          </p:nvPr>
        </p:nvSpPr>
        <p:spPr>
          <a:xfrm>
            <a:off x="75990" y="764417"/>
            <a:ext cx="9068009" cy="5549734"/>
          </a:xfrm>
        </p:spPr>
        <p:txBody>
          <a:bodyPr/>
          <a:lstStyle/>
          <a:p>
            <a:pPr marL="0" indent="0">
              <a:spcBef>
                <a:spcPts val="300"/>
              </a:spcBef>
              <a:buNone/>
            </a:pPr>
            <a:r>
              <a:rPr lang="en-US" sz="2400" b="1" dirty="0">
                <a:solidFill>
                  <a:schemeClr val="accent2">
                    <a:lumMod val="75000"/>
                  </a:schemeClr>
                </a:solidFill>
              </a:rPr>
              <a:t>Five state-of-the-art mitigation mechanisms:</a:t>
            </a:r>
          </a:p>
          <a:p>
            <a:pPr marL="514350" indent="-514350">
              <a:spcBef>
                <a:spcPts val="500"/>
              </a:spcBef>
              <a:buFont typeface="+mj-lt"/>
              <a:buAutoNum type="arabicPeriod"/>
            </a:pPr>
            <a:r>
              <a:rPr lang="en-US" sz="2400" b="1" dirty="0">
                <a:solidFill>
                  <a:schemeClr val="accent2">
                    <a:lumMod val="75000"/>
                  </a:schemeClr>
                </a:solidFill>
              </a:rPr>
              <a:t>Increased Refresh Rate </a:t>
            </a:r>
            <a:r>
              <a:rPr lang="en-US" sz="1800" b="1" dirty="0">
                <a:solidFill>
                  <a:schemeClr val="accent2">
                    <a:lumMod val="75000"/>
                  </a:schemeClr>
                </a:solidFill>
              </a:rPr>
              <a:t>[Kim+, ISCA’14]</a:t>
            </a:r>
            <a:r>
              <a:rPr lang="en-US" sz="2400" dirty="0">
                <a:solidFill>
                  <a:schemeClr val="accent2">
                    <a:lumMod val="75000"/>
                  </a:schemeClr>
                </a:solidFill>
              </a:rPr>
              <a:t>: </a:t>
            </a:r>
            <a:r>
              <a:rPr lang="en-US" sz="2400" dirty="0"/>
              <a:t>Refresh at a high enough rate such that </a:t>
            </a:r>
            <a:r>
              <a:rPr lang="en-US" sz="2400" dirty="0" err="1"/>
              <a:t>RowHammer</a:t>
            </a:r>
            <a:r>
              <a:rPr lang="en-US" sz="2400" dirty="0"/>
              <a:t> bit flips do not occur</a:t>
            </a:r>
            <a:endParaRPr lang="en-US" sz="2400" b="1" dirty="0"/>
          </a:p>
          <a:p>
            <a:pPr marL="514350" indent="-514350">
              <a:spcBef>
                <a:spcPts val="500"/>
              </a:spcBef>
              <a:buFont typeface="+mj-lt"/>
              <a:buAutoNum type="arabicPeriod"/>
            </a:pPr>
            <a:r>
              <a:rPr lang="en-US" sz="2400" b="1" dirty="0">
                <a:solidFill>
                  <a:schemeClr val="accent2">
                    <a:lumMod val="75000"/>
                  </a:schemeClr>
                </a:solidFill>
              </a:rPr>
              <a:t>PARA</a:t>
            </a:r>
            <a:r>
              <a:rPr lang="en-US" sz="2400" dirty="0">
                <a:solidFill>
                  <a:schemeClr val="accent2">
                    <a:lumMod val="75000"/>
                  </a:schemeClr>
                </a:solidFill>
              </a:rPr>
              <a:t> </a:t>
            </a:r>
            <a:r>
              <a:rPr lang="en-US" sz="1800" b="1" dirty="0">
                <a:solidFill>
                  <a:schemeClr val="accent2">
                    <a:lumMod val="75000"/>
                  </a:schemeClr>
                </a:solidFill>
              </a:rPr>
              <a:t>[Kim+, ISCA’14]: </a:t>
            </a:r>
            <a:r>
              <a:rPr lang="en-US" sz="2400" dirty="0"/>
              <a:t>Every time a row is opened and closed, PARA refreshes adjacent rows with a low probability</a:t>
            </a:r>
            <a:endParaRPr lang="en-US" sz="2400" b="1" dirty="0">
              <a:solidFill>
                <a:schemeClr val="accent2">
                  <a:lumMod val="75000"/>
                </a:schemeClr>
              </a:solidFill>
            </a:endParaRPr>
          </a:p>
          <a:p>
            <a:pPr marL="514350" indent="-514350">
              <a:spcBef>
                <a:spcPts val="500"/>
              </a:spcBef>
              <a:buFont typeface="+mj-lt"/>
              <a:buAutoNum type="arabicPeriod"/>
            </a:pPr>
            <a:r>
              <a:rPr lang="en-US" sz="2400" b="1" dirty="0" err="1">
                <a:solidFill>
                  <a:schemeClr val="accent2">
                    <a:lumMod val="75000"/>
                  </a:schemeClr>
                </a:solidFill>
              </a:rPr>
              <a:t>ProHIT</a:t>
            </a:r>
            <a:r>
              <a:rPr lang="en-US" sz="2400" dirty="0">
                <a:solidFill>
                  <a:schemeClr val="accent2">
                    <a:lumMod val="75000"/>
                  </a:schemeClr>
                </a:solidFill>
              </a:rPr>
              <a:t> </a:t>
            </a:r>
            <a:r>
              <a:rPr lang="en-US" sz="1800" b="1" dirty="0">
                <a:solidFill>
                  <a:schemeClr val="accent2">
                    <a:lumMod val="75000"/>
                  </a:schemeClr>
                </a:solidFill>
              </a:rPr>
              <a:t>[Son+, DAC’17]:</a:t>
            </a:r>
            <a:r>
              <a:rPr lang="en-US" sz="1400" b="1" dirty="0">
                <a:solidFill>
                  <a:schemeClr val="accent2">
                    <a:lumMod val="75000"/>
                  </a:schemeClr>
                </a:solidFill>
              </a:rPr>
              <a:t> </a:t>
            </a:r>
            <a:r>
              <a:rPr lang="en-US" sz="2400" dirty="0"/>
              <a:t>Probabilistically manages “Hot” and “Cold” tables to track frequently activated rows to refresh victim rows</a:t>
            </a:r>
            <a:endParaRPr lang="en-US" sz="1800" b="1" dirty="0">
              <a:solidFill>
                <a:schemeClr val="accent2">
                  <a:lumMod val="75000"/>
                </a:schemeClr>
              </a:solidFill>
            </a:endParaRPr>
          </a:p>
          <a:p>
            <a:pPr marL="514350" indent="-514350">
              <a:spcBef>
                <a:spcPts val="500"/>
              </a:spcBef>
              <a:buFont typeface="+mj-lt"/>
              <a:buAutoNum type="arabicPeriod"/>
            </a:pPr>
            <a:r>
              <a:rPr lang="en-US" sz="2400" b="1" dirty="0" err="1">
                <a:solidFill>
                  <a:schemeClr val="accent2">
                    <a:lumMod val="75000"/>
                  </a:schemeClr>
                </a:solidFill>
              </a:rPr>
              <a:t>MRLoc</a:t>
            </a:r>
            <a:r>
              <a:rPr lang="en-US" sz="2400" dirty="0">
                <a:solidFill>
                  <a:schemeClr val="accent2">
                    <a:lumMod val="75000"/>
                  </a:schemeClr>
                </a:solidFill>
              </a:rPr>
              <a:t> </a:t>
            </a:r>
            <a:r>
              <a:rPr lang="en-US" sz="1800" b="1" dirty="0">
                <a:solidFill>
                  <a:schemeClr val="accent2">
                    <a:lumMod val="75000"/>
                  </a:schemeClr>
                </a:solidFill>
              </a:rPr>
              <a:t>[You+, DAC’19]:</a:t>
            </a:r>
            <a:r>
              <a:rPr lang="en-US" sz="1400" b="1" dirty="0">
                <a:solidFill>
                  <a:schemeClr val="accent2">
                    <a:lumMod val="75000"/>
                  </a:schemeClr>
                </a:solidFill>
              </a:rPr>
              <a:t> </a:t>
            </a:r>
            <a:r>
              <a:rPr lang="en-US" sz="2400" dirty="0"/>
              <a:t>Estimates activation rates via queue and probabilistically refreshes based on estimated activation rate</a:t>
            </a:r>
            <a:endParaRPr lang="en-US" sz="1800" b="1" dirty="0">
              <a:solidFill>
                <a:schemeClr val="accent2">
                  <a:lumMod val="75000"/>
                </a:schemeClr>
              </a:solidFill>
            </a:endParaRPr>
          </a:p>
          <a:p>
            <a:pPr marL="514350" indent="-514350">
              <a:spcBef>
                <a:spcPts val="500"/>
              </a:spcBef>
              <a:buFont typeface="+mj-lt"/>
              <a:buAutoNum type="arabicPeriod"/>
            </a:pPr>
            <a:r>
              <a:rPr lang="en-US" sz="2400" b="1" dirty="0" err="1">
                <a:solidFill>
                  <a:schemeClr val="accent2">
                    <a:lumMod val="75000"/>
                  </a:schemeClr>
                </a:solidFill>
              </a:rPr>
              <a:t>TWiCe</a:t>
            </a:r>
            <a:r>
              <a:rPr lang="en-US" sz="2400" dirty="0">
                <a:solidFill>
                  <a:schemeClr val="accent2">
                    <a:lumMod val="75000"/>
                  </a:schemeClr>
                </a:solidFill>
              </a:rPr>
              <a:t> </a:t>
            </a:r>
            <a:r>
              <a:rPr lang="en-US" sz="1800" b="1" dirty="0">
                <a:solidFill>
                  <a:schemeClr val="accent2">
                    <a:lumMod val="75000"/>
                  </a:schemeClr>
                </a:solidFill>
              </a:rPr>
              <a:t>[Lee+, ISCA’19]:</a:t>
            </a:r>
            <a:r>
              <a:rPr lang="en-US" sz="1400" b="1" dirty="0">
                <a:solidFill>
                  <a:schemeClr val="accent2">
                    <a:lumMod val="75000"/>
                  </a:schemeClr>
                </a:solidFill>
              </a:rPr>
              <a:t> </a:t>
            </a:r>
            <a:r>
              <a:rPr lang="en-US" sz="2400" dirty="0"/>
              <a:t>Uses tables with lifetime counter and activation counter to determine activation rate and prunes table to minimize overhead according to an activation rate threshold</a:t>
            </a:r>
          </a:p>
          <a:p>
            <a:pPr marL="514350" indent="-514350">
              <a:spcBef>
                <a:spcPts val="500"/>
              </a:spcBef>
              <a:buFont typeface="+mj-lt"/>
              <a:buAutoNum type="arabicPeriod"/>
            </a:pPr>
            <a:endParaRPr lang="en-US" sz="500" dirty="0"/>
          </a:p>
          <a:p>
            <a:pPr marL="0" indent="0">
              <a:spcBef>
                <a:spcPts val="300"/>
              </a:spcBef>
              <a:buNone/>
            </a:pPr>
            <a:r>
              <a:rPr lang="en-US" sz="2400" b="1" dirty="0">
                <a:solidFill>
                  <a:schemeClr val="accent6">
                    <a:lumMod val="75000"/>
                  </a:schemeClr>
                </a:solidFill>
              </a:rPr>
              <a:t>One ideal refresh-based mitigation mechanism:</a:t>
            </a:r>
            <a:endParaRPr lang="en-US" sz="1800" b="1" dirty="0">
              <a:solidFill>
                <a:schemeClr val="accent6">
                  <a:lumMod val="75000"/>
                </a:schemeClr>
              </a:solidFill>
            </a:endParaRPr>
          </a:p>
          <a:p>
            <a:pPr marL="514350" indent="-514350">
              <a:spcBef>
                <a:spcPts val="300"/>
              </a:spcBef>
              <a:buFont typeface="+mj-lt"/>
              <a:buAutoNum type="arabicPeriod"/>
            </a:pPr>
            <a:r>
              <a:rPr lang="en-US" sz="2400" b="1" dirty="0">
                <a:solidFill>
                  <a:schemeClr val="accent6">
                    <a:lumMod val="75000"/>
                  </a:schemeClr>
                </a:solidFill>
              </a:rPr>
              <a:t>Ideal Refresh-based:</a:t>
            </a:r>
            <a:r>
              <a:rPr lang="en-US" sz="2400" dirty="0">
                <a:solidFill>
                  <a:schemeClr val="accent6">
                    <a:lumMod val="75000"/>
                  </a:schemeClr>
                </a:solidFill>
              </a:rPr>
              <a:t> </a:t>
            </a:r>
            <a:r>
              <a:rPr lang="en-US" sz="2400" dirty="0"/>
              <a:t>Issues a refresh command to a row only right before it can potentially experience a </a:t>
            </a:r>
            <a:r>
              <a:rPr lang="en-US" sz="2400" dirty="0" err="1"/>
              <a:t>RowHammer</a:t>
            </a:r>
            <a:r>
              <a:rPr lang="en-US" sz="2400" dirty="0"/>
              <a:t> bit flip. </a:t>
            </a:r>
            <a:endParaRPr lang="en-US" sz="2400" dirty="0">
              <a:solidFill>
                <a:schemeClr val="accent2">
                  <a:lumMod val="75000"/>
                </a:schemeClr>
              </a:solidFill>
            </a:endParaRPr>
          </a:p>
        </p:txBody>
      </p:sp>
      <p:sp>
        <p:nvSpPr>
          <p:cNvPr id="4" name="Rectangle 3">
            <a:extLst>
              <a:ext uri="{FF2B5EF4-FFF2-40B4-BE49-F238E27FC236}">
                <a16:creationId xmlns:a16="http://schemas.microsoft.com/office/drawing/2014/main" id="{2091E53E-CEBB-8A47-9384-9D5D1EB566F5}"/>
              </a:ext>
            </a:extLst>
          </p:cNvPr>
          <p:cNvSpPr/>
          <p:nvPr/>
        </p:nvSpPr>
        <p:spPr>
          <a:xfrm>
            <a:off x="1848640" y="6377042"/>
            <a:ext cx="5442324" cy="461665"/>
          </a:xfrm>
          <a:prstGeom prst="rect">
            <a:avLst/>
          </a:prstGeom>
        </p:spPr>
        <p:txBody>
          <a:bodyPr wrap="none">
            <a:spAutoFit/>
          </a:bodyPr>
          <a:lstStyle/>
          <a:p>
            <a:r>
              <a:rPr lang="en-US" sz="2400" b="1" dirty="0">
                <a:solidFill>
                  <a:srgbClr val="7030A0"/>
                </a:solidFill>
              </a:rPr>
              <a:t>[More detailed descriptions in the paper]</a:t>
            </a:r>
          </a:p>
        </p:txBody>
      </p:sp>
    </p:spTree>
    <p:extLst>
      <p:ext uri="{BB962C8B-B14F-4D97-AF65-F5344CB8AC3E}">
        <p14:creationId xmlns:p14="http://schemas.microsoft.com/office/powerpoint/2010/main" val="387520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pic>
        <p:nvPicPr>
          <p:cNvPr id="2" name="Picture 1">
            <a:extLst>
              <a:ext uri="{FF2B5EF4-FFF2-40B4-BE49-F238E27FC236}">
                <a16:creationId xmlns:a16="http://schemas.microsoft.com/office/drawing/2014/main" id="{FBDEBF23-881E-A148-99CE-4F55D7DE4678}"/>
              </a:ext>
            </a:extLst>
          </p:cNvPr>
          <p:cNvPicPr>
            <a:picLocks noChangeAspect="1"/>
          </p:cNvPicPr>
          <p:nvPr/>
        </p:nvPicPr>
        <p:blipFill>
          <a:blip r:embed="rId3"/>
          <a:stretch>
            <a:fillRect/>
          </a:stretch>
        </p:blipFill>
        <p:spPr>
          <a:xfrm>
            <a:off x="2418080" y="1537603"/>
            <a:ext cx="4110311" cy="3605189"/>
          </a:xfrm>
          <a:prstGeom prst="rect">
            <a:avLst/>
          </a:prstGeom>
        </p:spPr>
      </p:pic>
      <p:sp>
        <p:nvSpPr>
          <p:cNvPr id="5" name="Rectangle 4">
            <a:extLst>
              <a:ext uri="{FF2B5EF4-FFF2-40B4-BE49-F238E27FC236}">
                <a16:creationId xmlns:a16="http://schemas.microsoft.com/office/drawing/2014/main" id="{A5CCB74D-ACE7-8349-BBA4-FF1E9353B9D7}"/>
              </a:ext>
            </a:extLst>
          </p:cNvPr>
          <p:cNvSpPr/>
          <p:nvPr/>
        </p:nvSpPr>
        <p:spPr>
          <a:xfrm>
            <a:off x="0" y="5526396"/>
            <a:ext cx="9144000" cy="830997"/>
          </a:xfrm>
          <a:prstGeom prst="rect">
            <a:avLst/>
          </a:prstGeom>
          <a:solidFill>
            <a:schemeClr val="accent6">
              <a:lumMod val="40000"/>
              <a:lumOff val="60000"/>
            </a:schemeClr>
          </a:solidFill>
        </p:spPr>
        <p:txBody>
          <a:bodyPr wrap="square">
            <a:spAutoFit/>
          </a:bodyPr>
          <a:lstStyle/>
          <a:p>
            <a:pPr algn="ctr"/>
            <a:r>
              <a:rPr lang="en-US" sz="2400" b="1" dirty="0">
                <a:latin typeface="Cambria" panose="02040503050406030204" pitchFamily="18" charset="0"/>
              </a:rPr>
              <a:t>Testing with different data patterns is essential </a:t>
            </a:r>
          </a:p>
          <a:p>
            <a:pPr algn="ctr"/>
            <a:r>
              <a:rPr lang="en-US" sz="2400" dirty="0">
                <a:latin typeface="Cambria" panose="02040503050406030204" pitchFamily="18" charset="0"/>
              </a:rPr>
              <a:t>for comprehensively identifying </a:t>
            </a:r>
            <a:r>
              <a:rPr lang="en-US" sz="2400" dirty="0" err="1">
                <a:latin typeface="Cambria" panose="02040503050406030204" pitchFamily="18" charset="0"/>
              </a:rPr>
              <a:t>RowHammer</a:t>
            </a:r>
            <a:r>
              <a:rPr lang="en-US" sz="2400" dirty="0">
                <a:latin typeface="Cambria" panose="02040503050406030204" pitchFamily="18" charset="0"/>
              </a:rPr>
              <a:t> bit flips</a:t>
            </a:r>
          </a:p>
        </p:txBody>
      </p:sp>
      <p:sp>
        <p:nvSpPr>
          <p:cNvPr id="6" name="Rectangle 5">
            <a:extLst>
              <a:ext uri="{FF2B5EF4-FFF2-40B4-BE49-F238E27FC236}">
                <a16:creationId xmlns:a16="http://schemas.microsoft.com/office/drawing/2014/main" id="{3DDC69C9-C4EF-0442-B810-8426034FCA38}"/>
              </a:ext>
            </a:extLst>
          </p:cNvPr>
          <p:cNvSpPr/>
          <p:nvPr/>
        </p:nvSpPr>
        <p:spPr>
          <a:xfrm>
            <a:off x="183863" y="723112"/>
            <a:ext cx="8973879" cy="430887"/>
          </a:xfrm>
          <a:prstGeom prst="rect">
            <a:avLst/>
          </a:prstGeom>
        </p:spPr>
        <p:txBody>
          <a:bodyPr wrap="square">
            <a:spAutoFit/>
          </a:bodyPr>
          <a:lstStyle/>
          <a:p>
            <a:r>
              <a:rPr lang="en-US" sz="2200" i="1" dirty="0">
                <a:solidFill>
                  <a:srgbClr val="C00000"/>
                </a:solidFill>
                <a:latin typeface="Cambria" panose="02040503050406030204" pitchFamily="18" charset="0"/>
              </a:rPr>
              <a:t>Q. Are some data patterns more effective in inducing </a:t>
            </a:r>
            <a:r>
              <a:rPr lang="en-US" sz="2200" i="1" dirty="0" err="1">
                <a:solidFill>
                  <a:srgbClr val="C00000"/>
                </a:solidFill>
                <a:latin typeface="Cambria" panose="02040503050406030204" pitchFamily="18" charset="0"/>
              </a:rPr>
              <a:t>RowHammer</a:t>
            </a:r>
            <a:r>
              <a:rPr lang="en-US" sz="2200" i="1" dirty="0">
                <a:solidFill>
                  <a:srgbClr val="C00000"/>
                </a:solidFill>
                <a:latin typeface="Cambria" panose="02040503050406030204" pitchFamily="18" charset="0"/>
              </a:rPr>
              <a:t> bit flips?</a:t>
            </a:r>
          </a:p>
        </p:txBody>
      </p:sp>
    </p:spTree>
    <p:extLst>
      <p:ext uri="{BB962C8B-B14F-4D97-AF65-F5344CB8AC3E}">
        <p14:creationId xmlns:p14="http://schemas.microsoft.com/office/powerpoint/2010/main" val="3830542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pic>
        <p:nvPicPr>
          <p:cNvPr id="3" name="Picture 2">
            <a:extLst>
              <a:ext uri="{FF2B5EF4-FFF2-40B4-BE49-F238E27FC236}">
                <a16:creationId xmlns:a16="http://schemas.microsoft.com/office/drawing/2014/main" id="{D4743B1D-0A84-654B-8EBB-774B9D7863F1}"/>
              </a:ext>
            </a:extLst>
          </p:cNvPr>
          <p:cNvPicPr>
            <a:picLocks noChangeAspect="1"/>
          </p:cNvPicPr>
          <p:nvPr/>
        </p:nvPicPr>
        <p:blipFill>
          <a:blip r:embed="rId3"/>
          <a:stretch>
            <a:fillRect/>
          </a:stretch>
        </p:blipFill>
        <p:spPr>
          <a:xfrm>
            <a:off x="1032474" y="793368"/>
            <a:ext cx="7079051" cy="4665246"/>
          </a:xfrm>
          <a:prstGeom prst="rect">
            <a:avLst/>
          </a:prstGeom>
        </p:spPr>
      </p:pic>
      <p:sp>
        <p:nvSpPr>
          <p:cNvPr id="5" name="Rectangle 4">
            <a:extLst>
              <a:ext uri="{FF2B5EF4-FFF2-40B4-BE49-F238E27FC236}">
                <a16:creationId xmlns:a16="http://schemas.microsoft.com/office/drawing/2014/main" id="{1B83388D-F729-484A-9C32-97A81131AE27}"/>
              </a:ext>
            </a:extLst>
          </p:cNvPr>
          <p:cNvSpPr/>
          <p:nvPr/>
        </p:nvSpPr>
        <p:spPr>
          <a:xfrm>
            <a:off x="0" y="5540806"/>
            <a:ext cx="9144000" cy="830997"/>
          </a:xfrm>
          <a:prstGeom prst="rect">
            <a:avLst/>
          </a:prstGeom>
          <a:solidFill>
            <a:schemeClr val="accent6">
              <a:lumMod val="40000"/>
              <a:lumOff val="60000"/>
            </a:schemeClr>
          </a:solidFill>
        </p:spPr>
        <p:txBody>
          <a:bodyPr wrap="square">
            <a:spAutoFit/>
          </a:bodyPr>
          <a:lstStyle/>
          <a:p>
            <a:pPr algn="ctr"/>
            <a:r>
              <a:rPr lang="en-US" sz="2400" b="1" dirty="0">
                <a:latin typeface="Cambria" panose="02040503050406030204" pitchFamily="18" charset="0"/>
              </a:rPr>
              <a:t>The worst-case data pattern is consistent across chips</a:t>
            </a:r>
            <a:r>
              <a:rPr lang="en-US" sz="2400" dirty="0">
                <a:latin typeface="Cambria" panose="02040503050406030204" pitchFamily="18" charset="0"/>
              </a:rPr>
              <a:t> </a:t>
            </a:r>
          </a:p>
          <a:p>
            <a:pPr algn="ctr"/>
            <a:r>
              <a:rPr lang="en-US" sz="2400" dirty="0">
                <a:latin typeface="Cambria" panose="02040503050406030204" pitchFamily="18" charset="0"/>
              </a:rPr>
              <a:t>of the same manufacturer and DRAM type-node configuration</a:t>
            </a:r>
          </a:p>
        </p:txBody>
      </p:sp>
    </p:spTree>
    <p:extLst>
      <p:ext uri="{BB962C8B-B14F-4D97-AF65-F5344CB8AC3E}">
        <p14:creationId xmlns:p14="http://schemas.microsoft.com/office/powerpoint/2010/main" val="149267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pic>
        <p:nvPicPr>
          <p:cNvPr id="3" name="Picture 2">
            <a:extLst>
              <a:ext uri="{FF2B5EF4-FFF2-40B4-BE49-F238E27FC236}">
                <a16:creationId xmlns:a16="http://schemas.microsoft.com/office/drawing/2014/main" id="{D4743B1D-0A84-654B-8EBB-774B9D7863F1}"/>
              </a:ext>
            </a:extLst>
          </p:cNvPr>
          <p:cNvPicPr>
            <a:picLocks noChangeAspect="1"/>
          </p:cNvPicPr>
          <p:nvPr/>
        </p:nvPicPr>
        <p:blipFill>
          <a:blip r:embed="rId3"/>
          <a:stretch>
            <a:fillRect/>
          </a:stretch>
        </p:blipFill>
        <p:spPr>
          <a:xfrm>
            <a:off x="1032474" y="793368"/>
            <a:ext cx="7079051" cy="4665246"/>
          </a:xfrm>
          <a:prstGeom prst="rect">
            <a:avLst/>
          </a:prstGeom>
        </p:spPr>
      </p:pic>
      <p:sp>
        <p:nvSpPr>
          <p:cNvPr id="5" name="Rectangle 4">
            <a:extLst>
              <a:ext uri="{FF2B5EF4-FFF2-40B4-BE49-F238E27FC236}">
                <a16:creationId xmlns:a16="http://schemas.microsoft.com/office/drawing/2014/main" id="{1B83388D-F729-484A-9C32-97A81131AE27}"/>
              </a:ext>
            </a:extLst>
          </p:cNvPr>
          <p:cNvSpPr/>
          <p:nvPr/>
        </p:nvSpPr>
        <p:spPr>
          <a:xfrm>
            <a:off x="0" y="5540806"/>
            <a:ext cx="9144000" cy="830997"/>
          </a:xfrm>
          <a:prstGeom prst="rect">
            <a:avLst/>
          </a:prstGeom>
          <a:solidFill>
            <a:schemeClr val="accent6">
              <a:lumMod val="40000"/>
              <a:lumOff val="60000"/>
            </a:schemeClr>
          </a:solidFill>
        </p:spPr>
        <p:txBody>
          <a:bodyPr wrap="square">
            <a:spAutoFit/>
          </a:bodyPr>
          <a:lstStyle/>
          <a:p>
            <a:pPr algn="ctr"/>
            <a:r>
              <a:rPr lang="en-US" sz="2400" b="1" dirty="0">
                <a:latin typeface="Cambria" panose="02040503050406030204" pitchFamily="18" charset="0"/>
              </a:rPr>
              <a:t>The worst-case data pattern is consistent across chips</a:t>
            </a:r>
            <a:r>
              <a:rPr lang="en-US" sz="2400" dirty="0">
                <a:latin typeface="Cambria" panose="02040503050406030204" pitchFamily="18" charset="0"/>
              </a:rPr>
              <a:t> of the same manufacturer and DRAM type-node configuration</a:t>
            </a:r>
          </a:p>
        </p:txBody>
      </p:sp>
      <p:sp>
        <p:nvSpPr>
          <p:cNvPr id="6" name="Rectangle 5">
            <a:extLst>
              <a:ext uri="{FF2B5EF4-FFF2-40B4-BE49-F238E27FC236}">
                <a16:creationId xmlns:a16="http://schemas.microsoft.com/office/drawing/2014/main" id="{690808C3-E11D-2843-A5F2-8A344E03D180}"/>
              </a:ext>
            </a:extLst>
          </p:cNvPr>
          <p:cNvSpPr/>
          <p:nvPr/>
        </p:nvSpPr>
        <p:spPr>
          <a:xfrm>
            <a:off x="0" y="813916"/>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1F42BAE-9204-F74D-9F62-A336153C678E}"/>
              </a:ext>
            </a:extLst>
          </p:cNvPr>
          <p:cNvSpPr txBox="1"/>
          <p:nvPr/>
        </p:nvSpPr>
        <p:spPr>
          <a:xfrm>
            <a:off x="322441" y="2236366"/>
            <a:ext cx="8494721" cy="2385268"/>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1050" b="1" dirty="0">
              <a:latin typeface="Cambria" charset="0"/>
              <a:ea typeface="Cambria" charset="0"/>
              <a:cs typeface="Cambria" charset="0"/>
            </a:endParaRPr>
          </a:p>
          <a:p>
            <a:pPr algn="ctr"/>
            <a:r>
              <a:rPr lang="en-US" sz="3200" b="1" dirty="0">
                <a:latin typeface="Cambria" charset="0"/>
                <a:ea typeface="Cambria" charset="0"/>
                <a:cs typeface="Cambria" charset="0"/>
              </a:rPr>
              <a:t>We use the </a:t>
            </a:r>
            <a:r>
              <a:rPr lang="en-US" sz="3200" b="1" dirty="0">
                <a:solidFill>
                  <a:schemeClr val="accent5">
                    <a:lumMod val="75000"/>
                  </a:schemeClr>
                </a:solidFill>
                <a:latin typeface="Cambria" charset="0"/>
                <a:ea typeface="Cambria" charset="0"/>
                <a:cs typeface="Cambria" charset="0"/>
              </a:rPr>
              <a:t>worst-case data pattern </a:t>
            </a:r>
          </a:p>
          <a:p>
            <a:pPr algn="ctr"/>
            <a:r>
              <a:rPr lang="en-US" sz="3200" b="1" dirty="0">
                <a:latin typeface="Cambria" charset="0"/>
                <a:ea typeface="Cambria" charset="0"/>
                <a:cs typeface="Cambria" charset="0"/>
              </a:rPr>
              <a:t>per DRAM chip to characterize each chip</a:t>
            </a:r>
          </a:p>
          <a:p>
            <a:pPr algn="ctr"/>
            <a:r>
              <a:rPr lang="en-US" sz="3200" b="1" dirty="0">
                <a:latin typeface="Cambria" charset="0"/>
                <a:ea typeface="Cambria" charset="0"/>
                <a:cs typeface="Cambria" charset="0"/>
              </a:rPr>
              <a:t>at </a:t>
            </a:r>
            <a:r>
              <a:rPr lang="en-US" sz="3200" b="1" dirty="0">
                <a:solidFill>
                  <a:schemeClr val="accent5">
                    <a:lumMod val="75000"/>
                  </a:schemeClr>
                </a:solidFill>
                <a:latin typeface="Cambria" charset="0"/>
                <a:ea typeface="Cambria" charset="0"/>
                <a:cs typeface="Cambria" charset="0"/>
              </a:rPr>
              <a:t>worst-case conditions</a:t>
            </a:r>
            <a:r>
              <a:rPr lang="en-US" sz="3200" b="1" dirty="0">
                <a:latin typeface="Cambria" charset="0"/>
                <a:ea typeface="Cambria" charset="0"/>
                <a:cs typeface="Cambria" charset="0"/>
              </a:rPr>
              <a:t> </a:t>
            </a:r>
          </a:p>
          <a:p>
            <a:pPr algn="ctr"/>
            <a:r>
              <a:rPr lang="en-US" sz="3200" b="1" dirty="0">
                <a:latin typeface="Cambria" charset="0"/>
                <a:ea typeface="Cambria" charset="0"/>
                <a:cs typeface="Cambria" charset="0"/>
              </a:rPr>
              <a:t>and </a:t>
            </a:r>
            <a:r>
              <a:rPr lang="en-US" sz="3200" b="1" dirty="0">
                <a:solidFill>
                  <a:schemeClr val="accent5">
                    <a:lumMod val="75000"/>
                  </a:schemeClr>
                </a:solidFill>
                <a:latin typeface="Cambria" charset="0"/>
                <a:ea typeface="Cambria" charset="0"/>
                <a:cs typeface="Cambria" charset="0"/>
              </a:rPr>
              <a:t>minimize the extensive testing time</a:t>
            </a:r>
          </a:p>
          <a:p>
            <a:pPr algn="ctr"/>
            <a:endParaRPr lang="en-US" sz="1050" b="1" dirty="0">
              <a:latin typeface="Cambria" charset="0"/>
              <a:ea typeface="Cambria" charset="0"/>
              <a:cs typeface="Cambria" charset="0"/>
            </a:endParaRPr>
          </a:p>
        </p:txBody>
      </p:sp>
    </p:spTree>
    <p:extLst>
      <p:ext uri="{BB962C8B-B14F-4D97-AF65-F5344CB8AC3E}">
        <p14:creationId xmlns:p14="http://schemas.microsoft.com/office/powerpoint/2010/main" val="1590538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a:t>Effective </a:t>
            </a:r>
            <a:r>
              <a:rPr lang="en-US" sz="3800" b="1" dirty="0" err="1"/>
              <a:t>RowHammer</a:t>
            </a:r>
            <a:r>
              <a:rPr lang="en-US" sz="3800" b="1" dirty="0"/>
              <a:t> Characterization </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20570" y="706582"/>
            <a:ext cx="9068009" cy="5523395"/>
          </a:xfrm>
        </p:spPr>
        <p:txBody>
          <a:bodyPr/>
          <a:lstStyle/>
          <a:p>
            <a:pPr marL="0" indent="0">
              <a:buNone/>
            </a:pPr>
            <a:r>
              <a:rPr lang="en-US" sz="2600" dirty="0"/>
              <a:t>To characterize our DRAM chips at </a:t>
            </a:r>
            <a:r>
              <a:rPr lang="en-US" sz="2600" b="1" dirty="0"/>
              <a:t>worst-case</a:t>
            </a:r>
            <a:r>
              <a:rPr lang="en-US" sz="2600" dirty="0"/>
              <a:t> conditions, we:</a:t>
            </a:r>
          </a:p>
          <a:p>
            <a:pPr marL="457200" indent="-457200">
              <a:buFont typeface="+mj-lt"/>
              <a:buAutoNum type="arabicPeriod"/>
            </a:pPr>
            <a:r>
              <a:rPr lang="en-US" sz="2400" b="1" dirty="0">
                <a:solidFill>
                  <a:schemeClr val="accent6">
                    <a:lumMod val="75000"/>
                  </a:schemeClr>
                </a:solidFill>
              </a:rPr>
              <a:t>Prevent sources of interference during core test loop</a:t>
            </a:r>
          </a:p>
          <a:p>
            <a:pPr marL="365760" lvl="1"/>
            <a:r>
              <a:rPr lang="en-US" sz="1800" b="1" dirty="0"/>
              <a:t>We disable</a:t>
            </a:r>
            <a:r>
              <a:rPr lang="en-US" sz="1800" dirty="0"/>
              <a:t>: DRAM refresh, DRAM calibration events, </a:t>
            </a:r>
            <a:r>
              <a:rPr lang="en-US" sz="1800" dirty="0" err="1"/>
              <a:t>RowHammer</a:t>
            </a:r>
            <a:r>
              <a:rPr lang="en-US" sz="1800" dirty="0"/>
              <a:t> mitigation mechanisms</a:t>
            </a:r>
          </a:p>
          <a:p>
            <a:pPr marL="365760" lvl="1"/>
            <a:r>
              <a:rPr lang="en-US" sz="1800" dirty="0"/>
              <a:t>Ensure </a:t>
            </a:r>
            <a:r>
              <a:rPr lang="en-US" sz="1800" b="1" dirty="0"/>
              <a:t>test shorter than refresh window </a:t>
            </a:r>
            <a:r>
              <a:rPr lang="en-US" sz="1800" dirty="0"/>
              <a:t>(i.e., 32ms) to prevent retention failures</a:t>
            </a:r>
          </a:p>
          <a:p>
            <a:pPr lvl="1"/>
            <a:endParaRPr lang="en-US" sz="1800" dirty="0"/>
          </a:p>
          <a:p>
            <a:pPr marL="457200" indent="-457200">
              <a:buFont typeface="+mj-lt"/>
              <a:buAutoNum type="arabicPeriod"/>
            </a:pPr>
            <a:r>
              <a:rPr lang="en-US" sz="2400" b="1" dirty="0">
                <a:solidFill>
                  <a:schemeClr val="accent5">
                    <a:lumMod val="75000"/>
                  </a:schemeClr>
                </a:solidFill>
              </a:rPr>
              <a:t>Worst-case access sequence</a:t>
            </a:r>
          </a:p>
          <a:p>
            <a:pPr marL="274320" indent="0">
              <a:buNone/>
            </a:pPr>
            <a:r>
              <a:rPr lang="en-US" sz="1800" dirty="0"/>
              <a:t>We construct based on three observations from prior work: </a:t>
            </a:r>
          </a:p>
          <a:p>
            <a:pPr marL="365760" indent="-342900">
              <a:spcBef>
                <a:spcPts val="800"/>
              </a:spcBef>
              <a:buFont typeface="+mj-lt"/>
              <a:buAutoNum type="arabicPeriod"/>
            </a:pPr>
            <a:r>
              <a:rPr lang="en-US" sz="1800" dirty="0"/>
              <a:t> An aggressor row causes the most </a:t>
            </a:r>
            <a:r>
              <a:rPr lang="en-US" sz="1800" dirty="0" err="1"/>
              <a:t>RowHammer</a:t>
            </a:r>
            <a:r>
              <a:rPr lang="en-US" sz="1800" dirty="0"/>
              <a:t> bit flips in immediately </a:t>
            </a:r>
            <a:r>
              <a:rPr lang="en-US" sz="1800" b="1" dirty="0"/>
              <a:t>adjacent</a:t>
            </a:r>
            <a:r>
              <a:rPr lang="en-US" sz="1800" dirty="0"/>
              <a:t> rows</a:t>
            </a:r>
          </a:p>
          <a:p>
            <a:pPr marL="365760" indent="-342900">
              <a:spcBef>
                <a:spcPts val="800"/>
              </a:spcBef>
              <a:buFont typeface="+mj-lt"/>
              <a:buAutoNum type="arabicPeriod"/>
            </a:pPr>
            <a:r>
              <a:rPr lang="en-US" sz="1800" dirty="0"/>
              <a:t> A </a:t>
            </a:r>
            <a:r>
              <a:rPr lang="en-US" sz="1800" b="1" dirty="0"/>
              <a:t>double-sided hammer</a:t>
            </a:r>
            <a:r>
              <a:rPr lang="en-US" sz="1800" dirty="0"/>
              <a:t> targeting victim row N (i.e., repeatedly accessing rows N+1 and N-1) causes the most bit flips in row N compared to other access patterns</a:t>
            </a:r>
          </a:p>
          <a:p>
            <a:pPr marL="365760" indent="-342900">
              <a:spcBef>
                <a:spcPts val="800"/>
              </a:spcBef>
              <a:buFont typeface="+mj-lt"/>
              <a:buAutoNum type="arabicPeriod"/>
            </a:pPr>
            <a:r>
              <a:rPr lang="en-US" sz="1800" dirty="0"/>
              <a:t> </a:t>
            </a:r>
            <a:r>
              <a:rPr lang="en-US" sz="1800" b="1" dirty="0"/>
              <a:t>Increasing the rate of DRAM activations</a:t>
            </a:r>
            <a:r>
              <a:rPr lang="en-US" sz="1800" dirty="0"/>
              <a:t> results in more </a:t>
            </a:r>
            <a:r>
              <a:rPr lang="en-US" sz="1800" dirty="0" err="1"/>
              <a:t>RowHammer</a:t>
            </a:r>
            <a:r>
              <a:rPr lang="en-US" sz="1800" dirty="0"/>
              <a:t> bit flips</a:t>
            </a:r>
            <a:endParaRPr lang="en-US" sz="2400" dirty="0"/>
          </a:p>
          <a:p>
            <a:pPr marL="457200" lvl="1" indent="0">
              <a:buNone/>
            </a:pPr>
            <a:endParaRPr lang="en-US" sz="2000" dirty="0"/>
          </a:p>
          <a:p>
            <a:pPr marL="457200" lvl="1" indent="0" algn="ctr">
              <a:buNone/>
            </a:pPr>
            <a:endParaRPr lang="en-US" sz="2400" b="1" dirty="0"/>
          </a:p>
        </p:txBody>
      </p:sp>
      <p:sp>
        <p:nvSpPr>
          <p:cNvPr id="4" name="Rectangle 3">
            <a:extLst>
              <a:ext uri="{FF2B5EF4-FFF2-40B4-BE49-F238E27FC236}">
                <a16:creationId xmlns:a16="http://schemas.microsoft.com/office/drawing/2014/main" id="{7482F81C-CBED-C540-869C-24FFA773BB0F}"/>
              </a:ext>
            </a:extLst>
          </p:cNvPr>
          <p:cNvSpPr/>
          <p:nvPr/>
        </p:nvSpPr>
        <p:spPr>
          <a:xfrm>
            <a:off x="415635" y="5427176"/>
            <a:ext cx="7952509" cy="1015663"/>
          </a:xfrm>
          <a:prstGeom prst="rect">
            <a:avLst/>
          </a:prstGeom>
        </p:spPr>
        <p:txBody>
          <a:bodyPr wrap="square">
            <a:spAutoFit/>
          </a:bodyPr>
          <a:lstStyle/>
          <a:p>
            <a:pPr lvl="1" algn="ctr"/>
            <a:r>
              <a:rPr lang="en-US" sz="2000" dirty="0"/>
              <a:t>Using these observations, we test each row’s worst-case vulnerability to </a:t>
            </a:r>
            <a:r>
              <a:rPr lang="en-US" sz="2000" dirty="0" err="1"/>
              <a:t>RowHammer</a:t>
            </a:r>
            <a:r>
              <a:rPr lang="en-US" sz="2000" dirty="0"/>
              <a:t> by </a:t>
            </a:r>
            <a:r>
              <a:rPr lang="en-US" sz="2000" b="1" dirty="0"/>
              <a:t>repeatedly accessing the two directly </a:t>
            </a:r>
          </a:p>
          <a:p>
            <a:pPr lvl="1" algn="ctr"/>
            <a:r>
              <a:rPr lang="en-US" sz="2000" b="1" dirty="0"/>
              <a:t>physically-adjacent rows as fast as possible </a:t>
            </a:r>
            <a:endParaRPr lang="en-US" dirty="0"/>
          </a:p>
        </p:txBody>
      </p:sp>
    </p:spTree>
    <p:extLst>
      <p:ext uri="{BB962C8B-B14F-4D97-AF65-F5344CB8AC3E}">
        <p14:creationId xmlns:p14="http://schemas.microsoft.com/office/powerpoint/2010/main" val="1257068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000" b="1" dirty="0"/>
              <a:t>6. Error-Correcting Code (ECC) Effects</a:t>
            </a:r>
          </a:p>
        </p:txBody>
      </p:sp>
      <p:pic>
        <p:nvPicPr>
          <p:cNvPr id="2" name="Picture 1">
            <a:extLst>
              <a:ext uri="{FF2B5EF4-FFF2-40B4-BE49-F238E27FC236}">
                <a16:creationId xmlns:a16="http://schemas.microsoft.com/office/drawing/2014/main" id="{9271CC81-F645-E845-B5C3-FA492251C505}"/>
              </a:ext>
            </a:extLst>
          </p:cNvPr>
          <p:cNvPicPr>
            <a:picLocks noChangeAspect="1"/>
          </p:cNvPicPr>
          <p:nvPr/>
        </p:nvPicPr>
        <p:blipFill>
          <a:blip r:embed="rId3"/>
          <a:stretch>
            <a:fillRect/>
          </a:stretch>
        </p:blipFill>
        <p:spPr>
          <a:xfrm>
            <a:off x="416211" y="1811268"/>
            <a:ext cx="7708900" cy="3810000"/>
          </a:xfrm>
          <a:prstGeom prst="rect">
            <a:avLst/>
          </a:prstGeom>
        </p:spPr>
      </p:pic>
      <p:pic>
        <p:nvPicPr>
          <p:cNvPr id="5" name="Picture 4">
            <a:extLst>
              <a:ext uri="{FF2B5EF4-FFF2-40B4-BE49-F238E27FC236}">
                <a16:creationId xmlns:a16="http://schemas.microsoft.com/office/drawing/2014/main" id="{217E067E-21C0-3148-88E3-E4456D2D3E50}"/>
              </a:ext>
            </a:extLst>
          </p:cNvPr>
          <p:cNvPicPr>
            <a:picLocks noChangeAspect="1"/>
          </p:cNvPicPr>
          <p:nvPr/>
        </p:nvPicPr>
        <p:blipFill>
          <a:blip r:embed="rId4"/>
          <a:stretch>
            <a:fillRect/>
          </a:stretch>
        </p:blipFill>
        <p:spPr>
          <a:xfrm>
            <a:off x="387350" y="1804918"/>
            <a:ext cx="8369300" cy="3822700"/>
          </a:xfrm>
          <a:prstGeom prst="rect">
            <a:avLst/>
          </a:prstGeom>
        </p:spPr>
      </p:pic>
      <p:sp>
        <p:nvSpPr>
          <p:cNvPr id="6" name="Rectangle 5">
            <a:extLst>
              <a:ext uri="{FF2B5EF4-FFF2-40B4-BE49-F238E27FC236}">
                <a16:creationId xmlns:a16="http://schemas.microsoft.com/office/drawing/2014/main" id="{FC2090FF-6241-C546-A452-B4DA9ACB99EF}"/>
              </a:ext>
            </a:extLst>
          </p:cNvPr>
          <p:cNvSpPr/>
          <p:nvPr/>
        </p:nvSpPr>
        <p:spPr>
          <a:xfrm>
            <a:off x="170121" y="627189"/>
            <a:ext cx="8973879" cy="800219"/>
          </a:xfrm>
          <a:prstGeom prst="rect">
            <a:avLst/>
          </a:prstGeom>
        </p:spPr>
        <p:txBody>
          <a:bodyPr wrap="square">
            <a:spAutoFit/>
          </a:bodyPr>
          <a:lstStyle/>
          <a:p>
            <a:r>
              <a:rPr lang="en-US" sz="2300" i="1" dirty="0">
                <a:solidFill>
                  <a:srgbClr val="C00000"/>
                </a:solidFill>
                <a:latin typeface="Cambria" panose="02040503050406030204" pitchFamily="18" charset="0"/>
              </a:rPr>
              <a:t>Q. How would different Error Correction Codes (ECC) change </a:t>
            </a:r>
          </a:p>
          <a:p>
            <a:r>
              <a:rPr lang="en-US" sz="2300" i="1" dirty="0">
                <a:solidFill>
                  <a:srgbClr val="C00000"/>
                </a:solidFill>
                <a:latin typeface="Cambria" panose="02040503050406030204" pitchFamily="18" charset="0"/>
              </a:rPr>
              <a:t>the Hammer Count required to cause </a:t>
            </a:r>
            <a:r>
              <a:rPr lang="en-US" sz="2300" i="1" dirty="0" err="1">
                <a:solidFill>
                  <a:srgbClr val="C00000"/>
                </a:solidFill>
                <a:latin typeface="Cambria" panose="02040503050406030204" pitchFamily="18" charset="0"/>
              </a:rPr>
              <a:t>RowHammer</a:t>
            </a:r>
            <a:r>
              <a:rPr lang="en-US" sz="2300" i="1" dirty="0">
                <a:solidFill>
                  <a:srgbClr val="C00000"/>
                </a:solidFill>
                <a:latin typeface="Cambria" panose="02040503050406030204" pitchFamily="18" charset="0"/>
              </a:rPr>
              <a:t> bit flips?</a:t>
            </a:r>
          </a:p>
        </p:txBody>
      </p:sp>
    </p:spTree>
    <p:extLst>
      <p:ext uri="{BB962C8B-B14F-4D97-AF65-F5344CB8AC3E}">
        <p14:creationId xmlns:p14="http://schemas.microsoft.com/office/powerpoint/2010/main" val="1241809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1EECA-C2D9-1B4C-B033-2D7176AAE85D}"/>
              </a:ext>
            </a:extLst>
          </p:cNvPr>
          <p:cNvSpPr>
            <a:spLocks noGrp="1"/>
          </p:cNvSpPr>
          <p:nvPr>
            <p:ph type="title"/>
          </p:nvPr>
        </p:nvSpPr>
        <p:spPr/>
        <p:txBody>
          <a:bodyPr/>
          <a:lstStyle/>
          <a:p>
            <a:r>
              <a:rPr lang="en-US" sz="4000" b="1" dirty="0"/>
              <a:t>6. Error-Correcting Code (ECC) Effects</a:t>
            </a:r>
            <a:endParaRPr lang="en-US" sz="4000" dirty="0"/>
          </a:p>
        </p:txBody>
      </p:sp>
      <p:pic>
        <p:nvPicPr>
          <p:cNvPr id="4" name="Picture 3">
            <a:extLst>
              <a:ext uri="{FF2B5EF4-FFF2-40B4-BE49-F238E27FC236}">
                <a16:creationId xmlns:a16="http://schemas.microsoft.com/office/drawing/2014/main" id="{E902838F-ACC3-4849-A724-BCD8BD27F87B}"/>
              </a:ext>
            </a:extLst>
          </p:cNvPr>
          <p:cNvPicPr>
            <a:picLocks noChangeAspect="1"/>
          </p:cNvPicPr>
          <p:nvPr/>
        </p:nvPicPr>
        <p:blipFill>
          <a:blip r:embed="rId3"/>
          <a:stretch>
            <a:fillRect/>
          </a:stretch>
        </p:blipFill>
        <p:spPr>
          <a:xfrm>
            <a:off x="271545" y="904412"/>
            <a:ext cx="8526030" cy="3754582"/>
          </a:xfrm>
          <a:prstGeom prst="rect">
            <a:avLst/>
          </a:prstGeom>
        </p:spPr>
      </p:pic>
      <p:sp>
        <p:nvSpPr>
          <p:cNvPr id="5" name="Rectangle 4">
            <a:extLst>
              <a:ext uri="{FF2B5EF4-FFF2-40B4-BE49-F238E27FC236}">
                <a16:creationId xmlns:a16="http://schemas.microsoft.com/office/drawing/2014/main" id="{4DFED29B-E374-BE43-97C3-9BB90902EC47}"/>
              </a:ext>
            </a:extLst>
          </p:cNvPr>
          <p:cNvSpPr/>
          <p:nvPr/>
        </p:nvSpPr>
        <p:spPr>
          <a:xfrm>
            <a:off x="-3753" y="4982741"/>
            <a:ext cx="9147109" cy="1154162"/>
          </a:xfrm>
          <a:prstGeom prst="rect">
            <a:avLst/>
          </a:prstGeom>
          <a:solidFill>
            <a:schemeClr val="accent6">
              <a:lumMod val="40000"/>
              <a:lumOff val="60000"/>
            </a:schemeClr>
          </a:solidFill>
        </p:spPr>
        <p:txBody>
          <a:bodyPr wrap="square">
            <a:spAutoFit/>
          </a:bodyPr>
          <a:lstStyle/>
          <a:p>
            <a:pPr algn="ctr"/>
            <a:endParaRPr lang="en-US" sz="1050" dirty="0">
              <a:latin typeface="LinLibertineTI"/>
            </a:endParaRPr>
          </a:p>
          <a:p>
            <a:pPr algn="ctr"/>
            <a:r>
              <a:rPr lang="en-US" sz="2400" dirty="0">
                <a:latin typeface="LinLibertineTI"/>
              </a:rPr>
              <a:t>Single-error correcting code can improve </a:t>
            </a:r>
            <a:r>
              <a:rPr lang="en-US" sz="2400" dirty="0" err="1">
                <a:latin typeface="LinLibertineTI"/>
              </a:rPr>
              <a:t>HC</a:t>
            </a:r>
            <a:r>
              <a:rPr lang="en-US" sz="2400" baseline="-25000" dirty="0" err="1">
                <a:latin typeface="LinLibertineTI"/>
              </a:rPr>
              <a:t>first</a:t>
            </a:r>
            <a:r>
              <a:rPr lang="en-US" sz="2400" dirty="0">
                <a:latin typeface="LinLibertineTI"/>
              </a:rPr>
              <a:t> by up to </a:t>
            </a:r>
            <a:r>
              <a:rPr lang="en-US" sz="2400" dirty="0">
                <a:latin typeface="LinLibertineT"/>
              </a:rPr>
              <a:t>2.78</a:t>
            </a:r>
            <a:r>
              <a:rPr lang="en-US" sz="2400" dirty="0">
                <a:latin typeface="LMMathSymbols10"/>
              </a:rPr>
              <a:t>× </a:t>
            </a:r>
            <a:r>
              <a:rPr lang="en-US" sz="2400" dirty="0">
                <a:latin typeface="LinLibertineTI"/>
              </a:rPr>
              <a:t>in DDR4 DRAM chips, and </a:t>
            </a:r>
            <a:r>
              <a:rPr lang="en-US" sz="2400" dirty="0">
                <a:latin typeface="LinLibertineT"/>
              </a:rPr>
              <a:t>1.65</a:t>
            </a:r>
            <a:r>
              <a:rPr lang="en-US" sz="2400" dirty="0">
                <a:latin typeface="LMMathSymbols10"/>
              </a:rPr>
              <a:t>× </a:t>
            </a:r>
            <a:r>
              <a:rPr lang="en-US" sz="2400" dirty="0">
                <a:latin typeface="LinLibertineTI"/>
              </a:rPr>
              <a:t>in DDR3-new DRAM chips. </a:t>
            </a:r>
          </a:p>
          <a:p>
            <a:pPr algn="ctr"/>
            <a:endParaRPr lang="en-US" sz="1050" dirty="0"/>
          </a:p>
        </p:txBody>
      </p:sp>
    </p:spTree>
    <p:extLst>
      <p:ext uri="{BB962C8B-B14F-4D97-AF65-F5344CB8AC3E}">
        <p14:creationId xmlns:p14="http://schemas.microsoft.com/office/powerpoint/2010/main" val="4216034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RowHammer</a:t>
            </a:r>
            <a:r>
              <a:rPr lang="en-US" sz="3600" b="1" dirty="0"/>
              <a:t> Solutions Going Forward</a:t>
            </a:r>
          </a:p>
        </p:txBody>
      </p:sp>
      <p:sp>
        <p:nvSpPr>
          <p:cNvPr id="3" name="Content Placeholder 2"/>
          <p:cNvSpPr>
            <a:spLocks noGrp="1"/>
          </p:cNvSpPr>
          <p:nvPr>
            <p:ph idx="1"/>
          </p:nvPr>
        </p:nvSpPr>
        <p:spPr>
          <a:xfrm>
            <a:off x="75990" y="737054"/>
            <a:ext cx="9068009" cy="5549734"/>
          </a:xfrm>
        </p:spPr>
        <p:txBody>
          <a:bodyPr/>
          <a:lstStyle/>
          <a:p>
            <a:pPr marL="0" indent="0">
              <a:buNone/>
            </a:pPr>
            <a:r>
              <a:rPr lang="en-US" sz="2700" b="1" dirty="0"/>
              <a:t>Two</a:t>
            </a:r>
            <a:r>
              <a:rPr lang="en-US" sz="2700" dirty="0"/>
              <a:t> promising directions for new </a:t>
            </a:r>
            <a:r>
              <a:rPr lang="en-US" sz="2700" dirty="0" err="1"/>
              <a:t>RowHammer</a:t>
            </a:r>
            <a:r>
              <a:rPr lang="en-US" sz="2700" dirty="0"/>
              <a:t> solutions:</a:t>
            </a:r>
          </a:p>
          <a:p>
            <a:pPr marL="514350" indent="-514350">
              <a:buFont typeface="+mj-lt"/>
              <a:buAutoNum type="arabicPeriod"/>
            </a:pPr>
            <a:r>
              <a:rPr lang="en-US" sz="2700" b="1" dirty="0">
                <a:solidFill>
                  <a:schemeClr val="accent5">
                    <a:lumMod val="75000"/>
                  </a:schemeClr>
                </a:solidFill>
              </a:rPr>
              <a:t>DRAM-system cooperation</a:t>
            </a:r>
          </a:p>
          <a:p>
            <a:pPr marL="320040" lvl="1"/>
            <a:r>
              <a:rPr lang="en-US" sz="2100" dirty="0"/>
              <a:t>DRAM-based or system-level mechanism </a:t>
            </a:r>
            <a:r>
              <a:rPr lang="en-US" sz="2100" b="1" dirty="0"/>
              <a:t>alone</a:t>
            </a:r>
            <a:r>
              <a:rPr lang="en-US" sz="2100" dirty="0"/>
              <a:t> ignores potential benefits of addressing the </a:t>
            </a:r>
            <a:r>
              <a:rPr lang="en-US" sz="2100" dirty="0" err="1"/>
              <a:t>RowHammer</a:t>
            </a:r>
            <a:r>
              <a:rPr lang="en-US" sz="2100" dirty="0"/>
              <a:t> vulnerability </a:t>
            </a:r>
            <a:r>
              <a:rPr lang="en-US" sz="2100" b="1" dirty="0"/>
              <a:t>holistically</a:t>
            </a:r>
          </a:p>
          <a:p>
            <a:pPr marL="320040" lvl="1"/>
            <a:r>
              <a:rPr lang="en-US" sz="2100" dirty="0"/>
              <a:t>We believe a </a:t>
            </a:r>
            <a:r>
              <a:rPr lang="en-US" sz="2100" b="1" dirty="0"/>
              <a:t>holistic</a:t>
            </a:r>
            <a:r>
              <a:rPr lang="en-US" sz="2100" dirty="0"/>
              <a:t> solution can prevent </a:t>
            </a:r>
            <a:r>
              <a:rPr lang="en-US" sz="2100" dirty="0" err="1"/>
              <a:t>RowHammer</a:t>
            </a:r>
            <a:r>
              <a:rPr lang="en-US" sz="2100" dirty="0"/>
              <a:t> at </a:t>
            </a:r>
            <a:r>
              <a:rPr lang="en-US" sz="2100" b="1" dirty="0"/>
              <a:t>low cost</a:t>
            </a:r>
          </a:p>
          <a:p>
            <a:pPr lvl="1"/>
            <a:endParaRPr lang="en-US" sz="2000" dirty="0"/>
          </a:p>
          <a:p>
            <a:pPr marL="514350" indent="-514350">
              <a:buFont typeface="+mj-lt"/>
              <a:buAutoNum type="arabicPeriod"/>
            </a:pPr>
            <a:r>
              <a:rPr lang="en-US" sz="2700" b="1" dirty="0">
                <a:solidFill>
                  <a:schemeClr val="accent6">
                    <a:lumMod val="75000"/>
                  </a:schemeClr>
                </a:solidFill>
              </a:rPr>
              <a:t>Profile-guided</a:t>
            </a:r>
          </a:p>
          <a:p>
            <a:pPr marL="320040" lvl="1"/>
            <a:r>
              <a:rPr lang="en-US" sz="2100" dirty="0"/>
              <a:t>Accurate </a:t>
            </a:r>
            <a:r>
              <a:rPr lang="en-US" sz="2100" b="1" dirty="0"/>
              <a:t>profile of </a:t>
            </a:r>
            <a:r>
              <a:rPr lang="en-US" sz="2100" b="1" dirty="0" err="1"/>
              <a:t>RowHammer</a:t>
            </a:r>
            <a:r>
              <a:rPr lang="en-US" sz="2100" b="1" dirty="0"/>
              <a:t>-susceptible cells </a:t>
            </a:r>
            <a:r>
              <a:rPr lang="en-US" sz="2100" dirty="0"/>
              <a:t>in DRAM provides a powerful substrate for building </a:t>
            </a:r>
            <a:r>
              <a:rPr lang="en-US" sz="2100" b="1" dirty="0"/>
              <a:t>targeted</a:t>
            </a:r>
            <a:r>
              <a:rPr lang="en-US" sz="2100" dirty="0"/>
              <a:t> </a:t>
            </a:r>
            <a:r>
              <a:rPr lang="en-US" sz="2100" dirty="0" err="1"/>
              <a:t>RowHammer</a:t>
            </a:r>
            <a:r>
              <a:rPr lang="en-US" sz="2100" dirty="0"/>
              <a:t> solutions, e.g.:</a:t>
            </a:r>
          </a:p>
          <a:p>
            <a:pPr marL="777240" lvl="2"/>
            <a:r>
              <a:rPr lang="en-US" sz="1800" dirty="0"/>
              <a:t>Only increase the refresh rate for rows containing </a:t>
            </a:r>
            <a:r>
              <a:rPr lang="en-US" sz="1800" dirty="0" err="1"/>
              <a:t>RowHammer</a:t>
            </a:r>
            <a:r>
              <a:rPr lang="en-US" sz="1800" dirty="0"/>
              <a:t>-susceptible cells</a:t>
            </a:r>
          </a:p>
          <a:p>
            <a:pPr lvl="2"/>
            <a:endParaRPr lang="en-US" sz="1600" dirty="0"/>
          </a:p>
          <a:p>
            <a:pPr lvl="2"/>
            <a:endParaRPr lang="en-US" sz="1600" dirty="0"/>
          </a:p>
          <a:p>
            <a:pPr marL="320040" lvl="1"/>
            <a:r>
              <a:rPr lang="en-US" sz="2100" dirty="0"/>
              <a:t>We believe a </a:t>
            </a:r>
            <a:r>
              <a:rPr lang="en-US" sz="2100" b="1" dirty="0">
                <a:solidFill>
                  <a:schemeClr val="accent5">
                    <a:lumMod val="75000"/>
                  </a:schemeClr>
                </a:solidFill>
              </a:rPr>
              <a:t>fast and accurate </a:t>
            </a:r>
            <a:r>
              <a:rPr lang="en-US" sz="2100" dirty="0"/>
              <a:t>profiling mechanism is a key research challenge for developing low-overhead and scalable </a:t>
            </a:r>
            <a:r>
              <a:rPr lang="en-US" sz="2100" dirty="0" err="1"/>
              <a:t>RowHammer</a:t>
            </a:r>
            <a:r>
              <a:rPr lang="en-US" sz="2100" dirty="0"/>
              <a:t> solutions</a:t>
            </a:r>
          </a:p>
        </p:txBody>
      </p:sp>
    </p:spTree>
    <p:extLst>
      <p:ext uri="{BB962C8B-B14F-4D97-AF65-F5344CB8AC3E}">
        <p14:creationId xmlns:p14="http://schemas.microsoft.com/office/powerpoint/2010/main" val="69577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150996</TotalTime>
  <Words>11164</Words>
  <Application>Microsoft Macintosh PowerPoint</Application>
  <PresentationFormat>On-screen Show (4:3)</PresentationFormat>
  <Paragraphs>1552</Paragraphs>
  <Slides>78</Slides>
  <Notes>78</Notes>
  <HiddenSlides>9</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78</vt:i4>
      </vt:variant>
    </vt:vector>
  </HeadingPairs>
  <TitlesOfParts>
    <vt:vector size="87" baseType="lpstr">
      <vt:lpstr>LinLibertineT</vt:lpstr>
      <vt:lpstr>LinLibertineTI</vt:lpstr>
      <vt:lpstr>LMMathSymbols10</vt:lpstr>
      <vt:lpstr>Arial</vt:lpstr>
      <vt:lpstr>Calibri</vt:lpstr>
      <vt:lpstr>Calibri Light</vt:lpstr>
      <vt:lpstr>Cambria</vt:lpstr>
      <vt:lpstr>Cambria Math</vt:lpstr>
      <vt:lpstr>Office Theme</vt:lpstr>
      <vt:lpstr>Revisiting RowHammer   An Experimental Analysis of Modern Devices and Mitigation Techniques</vt:lpstr>
      <vt:lpstr>Executive Summary</vt:lpstr>
      <vt:lpstr>Outline</vt:lpstr>
      <vt:lpstr>Outline</vt:lpstr>
      <vt:lpstr>The RowHammer Vulnerability</vt:lpstr>
      <vt:lpstr>Outline</vt:lpstr>
      <vt:lpstr>DRAM Organization</vt:lpstr>
      <vt:lpstr>DRAM Cell Leakage</vt:lpstr>
      <vt:lpstr>DRAM Refresh</vt:lpstr>
      <vt:lpstr>RowHammer Bit Flips</vt:lpstr>
      <vt:lpstr>Cell-to-Cell Variation</vt:lpstr>
      <vt:lpstr>Outline</vt:lpstr>
      <vt:lpstr>Motivation</vt:lpstr>
      <vt:lpstr>Goal</vt:lpstr>
      <vt:lpstr>Outline</vt:lpstr>
      <vt:lpstr>DRAM Testing Infrastructures</vt:lpstr>
      <vt:lpstr>DRAM Chips Tested</vt:lpstr>
      <vt:lpstr>Effective RowHammer Characterization </vt:lpstr>
      <vt:lpstr>Testing Methodology</vt:lpstr>
      <vt:lpstr>Testing Methodology</vt:lpstr>
      <vt:lpstr>Outline</vt:lpstr>
      <vt:lpstr>Key Takeaways from 1580 Chips</vt:lpstr>
      <vt:lpstr>1. RowHammer Vulnerability</vt:lpstr>
      <vt:lpstr>2. Data Pattern Dependence</vt:lpstr>
      <vt:lpstr>3. Hammer Count (HC) Effects</vt:lpstr>
      <vt:lpstr>3. Hammer Count (HC) Effects</vt:lpstr>
      <vt:lpstr>4. Spatial Effects: Row Distance</vt:lpstr>
      <vt:lpstr>4. Spatial Effects: Row Distance</vt:lpstr>
      <vt:lpstr>4. Spatial Effects: Row Distance</vt:lpstr>
      <vt:lpstr>4. Spatial Distribution of Bit Flips</vt:lpstr>
      <vt:lpstr>4. Spatial Distribution of Bit Flips</vt:lpstr>
      <vt:lpstr>5. First RowHammer Bit Flips per Chip</vt:lpstr>
      <vt:lpstr>5. First RowHammer Bit Flips per Chip</vt:lpstr>
      <vt:lpstr>5. First RowHammer Bit Flips per Chip</vt:lpstr>
      <vt:lpstr>5. First RowHammer Bit Flips per Chip</vt:lpstr>
      <vt:lpstr>Key Takeaways from 1580 Chips</vt:lpstr>
      <vt:lpstr>Outline</vt:lpstr>
      <vt:lpstr>Evaluation Methodology</vt:lpstr>
      <vt:lpstr>Evaluation Methodology</vt:lpstr>
      <vt:lpstr>Mitigation Mech. Eval. (Increased Refresh)</vt:lpstr>
      <vt:lpstr>Mitigation Mechanism Evaluation (PARA) </vt:lpstr>
      <vt:lpstr>Mitigation Mechanism Evaluation (ProHIT)</vt:lpstr>
      <vt:lpstr>Mitigation Mechanism Evaluation (MRLoc)</vt:lpstr>
      <vt:lpstr>Mitigation Mechanism Evaluation (TWiCe)</vt:lpstr>
      <vt:lpstr>Mitigation Mechanism Evaluation (Ideal)</vt:lpstr>
      <vt:lpstr>Mitigation Mechanism Evaluation</vt:lpstr>
      <vt:lpstr>Mitigation Mechanism Evaluation</vt:lpstr>
      <vt:lpstr>Mitigation Mechanism Evaluation</vt:lpstr>
      <vt:lpstr>Key Takeaways from Mitigation Mechanisms</vt:lpstr>
      <vt:lpstr>Additional Details in the Paper </vt:lpstr>
      <vt:lpstr>Outline</vt:lpstr>
      <vt:lpstr>RowHammer Solutions Going Forward</vt:lpstr>
      <vt:lpstr>Outline</vt:lpstr>
      <vt:lpstr>Conclusion</vt:lpstr>
      <vt:lpstr>PowerPoint Presentation</vt:lpstr>
      <vt:lpstr>Evaluation</vt:lpstr>
      <vt:lpstr>Mitigation Mechanism Evaluation</vt:lpstr>
      <vt:lpstr>Mitigation Mechanism Evaluation</vt:lpstr>
      <vt:lpstr>Mitigation Mechanism Evaluation</vt:lpstr>
      <vt:lpstr>Mitigation Mechanism Evaluation</vt:lpstr>
      <vt:lpstr>Mitigation Mechanism Evaluation</vt:lpstr>
      <vt:lpstr>Mitigation Mechanism Evaluation</vt:lpstr>
      <vt:lpstr>Mitigation Mechanism Evaluation</vt:lpstr>
      <vt:lpstr>Mitigation Mechanism Evaluation</vt:lpstr>
      <vt:lpstr>Mitigation Mechanism Evaluation</vt:lpstr>
      <vt:lpstr>History of RowHammer</vt:lpstr>
      <vt:lpstr>PowerPoint Presentation</vt:lpstr>
      <vt:lpstr>PowerPoint Presentation</vt:lpstr>
      <vt:lpstr>Characterization Results</vt:lpstr>
      <vt:lpstr>1. RowHammer Vulnerability</vt:lpstr>
      <vt:lpstr>Evaluated Mitigation Mechanisms</vt:lpstr>
      <vt:lpstr>2. Data Pattern Dependence</vt:lpstr>
      <vt:lpstr>2. Data Pattern Dependence</vt:lpstr>
      <vt:lpstr>2. Data Pattern Dependence</vt:lpstr>
      <vt:lpstr>Effective RowHammer Characterization </vt:lpstr>
      <vt:lpstr>6. Error-Correcting Code (ECC) Effects</vt:lpstr>
      <vt:lpstr>6. Error-Correcting Code (ECC) Effects</vt:lpstr>
      <vt:lpstr>RowHammer Solutions Going Forward</vt:lpstr>
    </vt:vector>
  </TitlesOfParts>
  <Company>Razer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Minesh Patel</dc:creator>
  <cp:lastModifiedBy>Jeremie Kim</cp:lastModifiedBy>
  <cp:revision>6767</cp:revision>
  <cp:lastPrinted>2019-02-23T04:26:38Z</cp:lastPrinted>
  <dcterms:created xsi:type="dcterms:W3CDTF">2017-06-05T15:22:10Z</dcterms:created>
  <dcterms:modified xsi:type="dcterms:W3CDTF">2020-05-27T00:30:55Z</dcterms:modified>
</cp:coreProperties>
</file>