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1.xml" ContentType="application/vnd.openxmlformats-officedocument.drawingml.chart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rts/chart2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charts/chart4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drawings/drawing4.xml" ContentType="application/vnd.openxmlformats-officedocument.drawingml.chartshapes+xml"/>
  <Override PartName="/ppt/notesSlides/notesSlide68.xml" ContentType="application/vnd.openxmlformats-officedocument.presentationml.notesSlide+xml"/>
  <Override PartName="/ppt/charts/chart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notesSlides/notesSlide69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9.xml" ContentType="application/vnd.openxmlformats-officedocument.themeOverride+xml"/>
  <Override PartName="/ppt/drawings/drawing6.xml" ContentType="application/vnd.openxmlformats-officedocument.drawingml.chartshapes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0.xml" ContentType="application/vnd.openxmlformats-officedocument.themeOverride+xml"/>
  <Override PartName="/ppt/drawings/drawing7.xml" ContentType="application/vnd.openxmlformats-officedocument.drawingml.chartshapes+xml"/>
  <Override PartName="/ppt/notesSlides/notesSlide7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notesMasterIdLst>
    <p:notesMasterId r:id="rId135"/>
  </p:notesMasterIdLst>
  <p:handoutMasterIdLst>
    <p:handoutMasterId r:id="rId136"/>
  </p:handoutMasterIdLst>
  <p:sldIdLst>
    <p:sldId id="259" r:id="rId6"/>
    <p:sldId id="8114" r:id="rId7"/>
    <p:sldId id="734" r:id="rId8"/>
    <p:sldId id="740" r:id="rId9"/>
    <p:sldId id="741" r:id="rId10"/>
    <p:sldId id="742" r:id="rId11"/>
    <p:sldId id="7996" r:id="rId12"/>
    <p:sldId id="739" r:id="rId13"/>
    <p:sldId id="7995" r:id="rId14"/>
    <p:sldId id="7998" r:id="rId15"/>
    <p:sldId id="7925" r:id="rId16"/>
    <p:sldId id="7999" r:id="rId17"/>
    <p:sldId id="8000" r:id="rId18"/>
    <p:sldId id="8003" r:id="rId19"/>
    <p:sldId id="8007" r:id="rId20"/>
    <p:sldId id="8004" r:id="rId21"/>
    <p:sldId id="8005" r:id="rId22"/>
    <p:sldId id="8009" r:id="rId23"/>
    <p:sldId id="7927" r:id="rId24"/>
    <p:sldId id="8083" r:id="rId25"/>
    <p:sldId id="7928" r:id="rId26"/>
    <p:sldId id="8115" r:id="rId27"/>
    <p:sldId id="8086" r:id="rId28"/>
    <p:sldId id="8034" r:id="rId29"/>
    <p:sldId id="8067" r:id="rId30"/>
    <p:sldId id="8048" r:id="rId31"/>
    <p:sldId id="8042" r:id="rId32"/>
    <p:sldId id="8037" r:id="rId33"/>
    <p:sldId id="8043" r:id="rId34"/>
    <p:sldId id="8012" r:id="rId35"/>
    <p:sldId id="8018" r:id="rId36"/>
    <p:sldId id="8033" r:id="rId37"/>
    <p:sldId id="8014" r:id="rId38"/>
    <p:sldId id="8017" r:id="rId39"/>
    <p:sldId id="8066" r:id="rId40"/>
    <p:sldId id="8015" r:id="rId41"/>
    <p:sldId id="8087" r:id="rId42"/>
    <p:sldId id="8025" r:id="rId43"/>
    <p:sldId id="8026" r:id="rId44"/>
    <p:sldId id="8024" r:id="rId45"/>
    <p:sldId id="8027" r:id="rId46"/>
    <p:sldId id="8028" r:id="rId47"/>
    <p:sldId id="8029" r:id="rId48"/>
    <p:sldId id="8030" r:id="rId49"/>
    <p:sldId id="8031" r:id="rId50"/>
    <p:sldId id="8036" r:id="rId51"/>
    <p:sldId id="8046" r:id="rId52"/>
    <p:sldId id="7988" r:id="rId53"/>
    <p:sldId id="8061" r:id="rId54"/>
    <p:sldId id="8044" r:id="rId55"/>
    <p:sldId id="8088" r:id="rId56"/>
    <p:sldId id="7937" r:id="rId57"/>
    <p:sldId id="8064" r:id="rId58"/>
    <p:sldId id="7683" r:id="rId59"/>
    <p:sldId id="8065" r:id="rId60"/>
    <p:sldId id="8068" r:id="rId61"/>
    <p:sldId id="8051" r:id="rId62"/>
    <p:sldId id="8052" r:id="rId63"/>
    <p:sldId id="8053" r:id="rId64"/>
    <p:sldId id="8084" r:id="rId65"/>
    <p:sldId id="8054" r:id="rId66"/>
    <p:sldId id="8055" r:id="rId67"/>
    <p:sldId id="8056" r:id="rId68"/>
    <p:sldId id="8057" r:id="rId69"/>
    <p:sldId id="8058" r:id="rId70"/>
    <p:sldId id="8059" r:id="rId71"/>
    <p:sldId id="8069" r:id="rId72"/>
    <p:sldId id="7742" r:id="rId73"/>
    <p:sldId id="7851" r:id="rId74"/>
    <p:sldId id="8071" r:id="rId75"/>
    <p:sldId id="8072" r:id="rId76"/>
    <p:sldId id="8080" r:id="rId77"/>
    <p:sldId id="8081" r:id="rId78"/>
    <p:sldId id="8082" r:id="rId79"/>
    <p:sldId id="8078" r:id="rId80"/>
    <p:sldId id="8113" r:id="rId81"/>
    <p:sldId id="8077" r:id="rId82"/>
    <p:sldId id="8085" r:id="rId83"/>
    <p:sldId id="8062" r:id="rId84"/>
    <p:sldId id="8050" r:id="rId85"/>
    <p:sldId id="7710" r:id="rId86"/>
    <p:sldId id="7729" r:id="rId87"/>
    <p:sldId id="7717" r:id="rId88"/>
    <p:sldId id="7718" r:id="rId89"/>
    <p:sldId id="7719" r:id="rId90"/>
    <p:sldId id="7716" r:id="rId91"/>
    <p:sldId id="7665" r:id="rId92"/>
    <p:sldId id="7666" r:id="rId93"/>
    <p:sldId id="7730" r:id="rId94"/>
    <p:sldId id="7731" r:id="rId95"/>
    <p:sldId id="7732" r:id="rId96"/>
    <p:sldId id="7733" r:id="rId97"/>
    <p:sldId id="7734" r:id="rId98"/>
    <p:sldId id="8089" r:id="rId99"/>
    <p:sldId id="7689" r:id="rId100"/>
    <p:sldId id="7676" r:id="rId101"/>
    <p:sldId id="7677" r:id="rId102"/>
    <p:sldId id="7740" r:id="rId103"/>
    <p:sldId id="7738" r:id="rId104"/>
    <p:sldId id="7667" r:id="rId105"/>
    <p:sldId id="8090" r:id="rId106"/>
    <p:sldId id="8091" r:id="rId107"/>
    <p:sldId id="8092" r:id="rId108"/>
    <p:sldId id="8102" r:id="rId109"/>
    <p:sldId id="8103" r:id="rId110"/>
    <p:sldId id="8104" r:id="rId111"/>
    <p:sldId id="8105" r:id="rId112"/>
    <p:sldId id="8106" r:id="rId113"/>
    <p:sldId id="8107" r:id="rId114"/>
    <p:sldId id="7724" r:id="rId115"/>
    <p:sldId id="8108" r:id="rId116"/>
    <p:sldId id="8093" r:id="rId117"/>
    <p:sldId id="349" r:id="rId118"/>
    <p:sldId id="8109" r:id="rId119"/>
    <p:sldId id="8112" r:id="rId120"/>
    <p:sldId id="7686" r:id="rId121"/>
    <p:sldId id="7743" r:id="rId122"/>
    <p:sldId id="8110" r:id="rId123"/>
    <p:sldId id="8111" r:id="rId124"/>
    <p:sldId id="8094" r:id="rId125"/>
    <p:sldId id="8095" r:id="rId126"/>
    <p:sldId id="8097" r:id="rId127"/>
    <p:sldId id="8096" r:id="rId128"/>
    <p:sldId id="8098" r:id="rId129"/>
    <p:sldId id="8099" r:id="rId130"/>
    <p:sldId id="8100" r:id="rId131"/>
    <p:sldId id="8101" r:id="rId132"/>
    <p:sldId id="8157" r:id="rId133"/>
    <p:sldId id="7876" r:id="rId1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F3E"/>
    <a:srgbClr val="FFFFFF"/>
    <a:srgbClr val="000000"/>
    <a:srgbClr val="F7F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638"/>
    <p:restoredTop sz="95201"/>
  </p:normalViewPr>
  <p:slideViewPr>
    <p:cSldViewPr snapToGrid="0">
      <p:cViewPr>
        <p:scale>
          <a:sx n="98" d="100"/>
          <a:sy n="98" d="100"/>
        </p:scale>
        <p:origin x="448" y="744"/>
      </p:cViewPr>
      <p:guideLst>
        <p:guide orient="horz" pos="2137"/>
        <p:guide pos="29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2600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2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63" Type="http://schemas.openxmlformats.org/officeDocument/2006/relationships/slide" Target="slides/slide58.xml"/><Relationship Id="rId84" Type="http://schemas.openxmlformats.org/officeDocument/2006/relationships/slide" Target="slides/slide79.xml"/><Relationship Id="rId138" Type="http://schemas.openxmlformats.org/officeDocument/2006/relationships/viewProps" Target="viewProps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102" Type="http://schemas.openxmlformats.org/officeDocument/2006/relationships/slide" Target="slides/slide97.xml"/><Relationship Id="rId123" Type="http://schemas.openxmlformats.org/officeDocument/2006/relationships/slide" Target="slides/slide118.xml"/><Relationship Id="rId128" Type="http://schemas.openxmlformats.org/officeDocument/2006/relationships/slide" Target="slides/slide123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113" Type="http://schemas.openxmlformats.org/officeDocument/2006/relationships/slide" Target="slides/slide108.xml"/><Relationship Id="rId118" Type="http://schemas.openxmlformats.org/officeDocument/2006/relationships/slide" Target="slides/slide113.xml"/><Relationship Id="rId134" Type="http://schemas.openxmlformats.org/officeDocument/2006/relationships/slide" Target="slides/slide129.xml"/><Relationship Id="rId139" Type="http://schemas.openxmlformats.org/officeDocument/2006/relationships/theme" Target="theme/theme1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59" Type="http://schemas.openxmlformats.org/officeDocument/2006/relationships/slide" Target="slides/slide54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24" Type="http://schemas.openxmlformats.org/officeDocument/2006/relationships/slide" Target="slides/slide119.xml"/><Relationship Id="rId129" Type="http://schemas.openxmlformats.org/officeDocument/2006/relationships/slide" Target="slides/slide124.xml"/><Relationship Id="rId54" Type="http://schemas.openxmlformats.org/officeDocument/2006/relationships/slide" Target="slides/slide49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49" Type="http://schemas.openxmlformats.org/officeDocument/2006/relationships/slide" Target="slides/slide44.xml"/><Relationship Id="rId114" Type="http://schemas.openxmlformats.org/officeDocument/2006/relationships/slide" Target="slides/slide109.xml"/><Relationship Id="rId119" Type="http://schemas.openxmlformats.org/officeDocument/2006/relationships/slide" Target="slides/slide114.xml"/><Relationship Id="rId44" Type="http://schemas.openxmlformats.org/officeDocument/2006/relationships/slide" Target="slides/slide39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130" Type="http://schemas.openxmlformats.org/officeDocument/2006/relationships/slide" Target="slides/slide125.xml"/><Relationship Id="rId135" Type="http://schemas.openxmlformats.org/officeDocument/2006/relationships/notesMaster" Target="notesMasters/notesMaster1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slide" Target="slides/slide115.xml"/><Relationship Id="rId125" Type="http://schemas.openxmlformats.org/officeDocument/2006/relationships/slide" Target="slides/slide120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slide" Target="slides/slide82.xml"/><Relationship Id="rId110" Type="http://schemas.openxmlformats.org/officeDocument/2006/relationships/slide" Target="slides/slide105.xml"/><Relationship Id="rId115" Type="http://schemas.openxmlformats.org/officeDocument/2006/relationships/slide" Target="slides/slide110.xml"/><Relationship Id="rId131" Type="http://schemas.openxmlformats.org/officeDocument/2006/relationships/slide" Target="slides/slide126.xml"/><Relationship Id="rId136" Type="http://schemas.openxmlformats.org/officeDocument/2006/relationships/handoutMaster" Target="handoutMasters/handoutMaster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26" Type="http://schemas.openxmlformats.org/officeDocument/2006/relationships/slide" Target="slides/slide12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121" Type="http://schemas.openxmlformats.org/officeDocument/2006/relationships/slide" Target="slides/slide116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0.xml"/><Relationship Id="rId46" Type="http://schemas.openxmlformats.org/officeDocument/2006/relationships/slide" Target="slides/slide41.xml"/><Relationship Id="rId67" Type="http://schemas.openxmlformats.org/officeDocument/2006/relationships/slide" Target="slides/slide62.xml"/><Relationship Id="rId116" Type="http://schemas.openxmlformats.org/officeDocument/2006/relationships/slide" Target="slides/slide111.xml"/><Relationship Id="rId137" Type="http://schemas.openxmlformats.org/officeDocument/2006/relationships/presProps" Target="pres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62" Type="http://schemas.openxmlformats.org/officeDocument/2006/relationships/slide" Target="slides/slide57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111" Type="http://schemas.openxmlformats.org/officeDocument/2006/relationships/slide" Target="slides/slide106.xml"/><Relationship Id="rId132" Type="http://schemas.openxmlformats.org/officeDocument/2006/relationships/slide" Target="slides/slide127.xml"/><Relationship Id="rId15" Type="http://schemas.openxmlformats.org/officeDocument/2006/relationships/slide" Target="slides/slide10.xml"/><Relationship Id="rId36" Type="http://schemas.openxmlformats.org/officeDocument/2006/relationships/slide" Target="slides/slide31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27" Type="http://schemas.openxmlformats.org/officeDocument/2006/relationships/slide" Target="slides/slide12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52" Type="http://schemas.openxmlformats.org/officeDocument/2006/relationships/slide" Target="slides/slide47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122" Type="http://schemas.openxmlformats.org/officeDocument/2006/relationships/slide" Target="slides/slide11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7" Type="http://schemas.openxmlformats.org/officeDocument/2006/relationships/slide" Target="slides/slide42.xml"/><Relationship Id="rId68" Type="http://schemas.openxmlformats.org/officeDocument/2006/relationships/slide" Target="slides/slide63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33" Type="http://schemas.openxmlformats.org/officeDocument/2006/relationships/slide" Target="slides/slide128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4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chartUserShapes" Target="../drawings/drawing5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6.xml"/><Relationship Id="rId4" Type="http://schemas.openxmlformats.org/officeDocument/2006/relationships/oleObject" Target="file:////Users\konstantinoskanellopoulos\Desktop\revelator_artifact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7.xml"/><Relationship Id="rId4" Type="http://schemas.openxmlformats.org/officeDocument/2006/relationships/oleObject" Target="file:////Users/konstantinoskanellopoulos/Desktop/Research/Revelator/revelator_artifact_v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7575701834613061"/>
          <c:y val="5.2623376623376621E-2"/>
          <c:w val="0.80329055154096141"/>
          <c:h val="0.55672727272727263"/>
        </c:manualLayout>
      </c:layout>
      <c:lineChart>
        <c:grouping val="standard"/>
        <c:varyColors val="0"/>
        <c:ser>
          <c:idx val="0"/>
          <c:order val="0"/>
          <c:tx>
            <c:v>P(success)</c:v>
          </c:tx>
          <c:spPr>
            <a:ln w="50800" cap="rnd">
              <a:solidFill>
                <a:srgbClr val="40916C"/>
              </a:solidFill>
              <a:round/>
            </a:ln>
          </c:spPr>
          <c:marker>
            <c:symbol val="square"/>
            <c:size val="16"/>
            <c:spPr>
              <a:solidFill>
                <a:srgbClr val="40916C"/>
              </a:solidFill>
              <a:ln w="38100">
                <a:solidFill>
                  <a:schemeClr val="bg1"/>
                </a:solidFill>
              </a:ln>
            </c:spPr>
          </c:marker>
          <c:cat>
            <c:numRef>
              <c:f>x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y</c:f>
              <c:numCache>
                <c:formatCode>0.00%</c:formatCode>
                <c:ptCount val="8"/>
                <c:pt idx="0">
                  <c:v>0.5</c:v>
                </c:pt>
                <c:pt idx="1">
                  <c:v>0.75</c:v>
                </c:pt>
                <c:pt idx="2">
                  <c:v>0.875</c:v>
                </c:pt>
                <c:pt idx="3">
                  <c:v>0.9375</c:v>
                </c:pt>
                <c:pt idx="4">
                  <c:v>0.96879999999999999</c:v>
                </c:pt>
                <c:pt idx="5">
                  <c:v>0.98440000000000005</c:v>
                </c:pt>
                <c:pt idx="6">
                  <c:v>0.99219999999999997</c:v>
                </c:pt>
                <c:pt idx="7">
                  <c:v>0.99609999999999999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A6-064A-82C0-FD5EFCE5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"/>
        <c:axId val="2"/>
      </c:lineChart>
      <c:catAx>
        <c:axId val="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dirty="0"/>
                  <a:t> Number of hash-based</a:t>
                </a:r>
                <a:r>
                  <a:rPr lang="en-US" baseline="0" dirty="0"/>
                  <a:t> allocation attempts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2"/>
        <c:crosses val="autoZero"/>
        <c:auto val="1"/>
        <c:lblAlgn val="ctr"/>
        <c:lblOffset val="100"/>
        <c:noMultiLvlLbl val="0"/>
      </c:catAx>
      <c:valAx>
        <c:axId val="2"/>
        <c:scaling>
          <c:orientation val="minMax"/>
          <c:max val="1"/>
          <c:min val="0"/>
        </c:scaling>
        <c:delete val="0"/>
        <c:axPos val="l"/>
        <c:majorGridlines>
          <c:spPr>
            <a:ln w="31750">
              <a:solidFill>
                <a:srgbClr val="D9D9D9"/>
              </a:solidFill>
              <a:prstDash val="sys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1"/>
        <c:crosses val="autoZero"/>
        <c:crossBetween val="between"/>
        <c:majorUnit val="0.25"/>
      </c:valAx>
      <c:spPr>
        <a:solidFill>
          <a:srgbClr val="FFFFFF"/>
        </a:solidFill>
        <a:ln w="44450">
          <a:solidFill>
            <a:schemeClr val="bg1"/>
          </a:solidFill>
        </a:ln>
      </c:spPr>
    </c:plotArea>
    <c:plotVisOnly val="1"/>
    <c:dispBlanksAs val="gap"/>
    <c:showDLblsOverMax val="1"/>
  </c:chart>
  <c:txPr>
    <a:bodyPr/>
    <a:lstStyle/>
    <a:p>
      <a:pPr>
        <a:defRPr sz="25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CH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7575701834613061"/>
          <c:y val="5.2623376623376621E-2"/>
          <c:w val="0.80329055154096141"/>
          <c:h val="0.55672727272727263"/>
        </c:manualLayout>
      </c:layout>
      <c:lineChart>
        <c:grouping val="standard"/>
        <c:varyColors val="0"/>
        <c:ser>
          <c:idx val="0"/>
          <c:order val="0"/>
          <c:tx>
            <c:v>P(success)</c:v>
          </c:tx>
          <c:spPr>
            <a:ln w="50800" cap="rnd">
              <a:solidFill>
                <a:srgbClr val="40916C"/>
              </a:solidFill>
              <a:round/>
            </a:ln>
          </c:spPr>
          <c:marker>
            <c:symbol val="square"/>
            <c:size val="16"/>
            <c:spPr>
              <a:solidFill>
                <a:srgbClr val="40916C"/>
              </a:solidFill>
              <a:ln w="38100">
                <a:solidFill>
                  <a:schemeClr val="bg1"/>
                </a:solidFill>
              </a:ln>
            </c:spPr>
          </c:marker>
          <c:cat>
            <c:numRef>
              <c:f>x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y</c:f>
              <c:numCache>
                <c:formatCode>0.00%</c:formatCode>
                <c:ptCount val="8"/>
                <c:pt idx="0">
                  <c:v>0.5</c:v>
                </c:pt>
                <c:pt idx="1">
                  <c:v>0.75</c:v>
                </c:pt>
                <c:pt idx="2">
                  <c:v>0.875</c:v>
                </c:pt>
                <c:pt idx="3">
                  <c:v>0.9375</c:v>
                </c:pt>
                <c:pt idx="4">
                  <c:v>0.96879999999999999</c:v>
                </c:pt>
                <c:pt idx="5">
                  <c:v>0.98440000000000005</c:v>
                </c:pt>
                <c:pt idx="6">
                  <c:v>0.99219999999999997</c:v>
                </c:pt>
                <c:pt idx="7">
                  <c:v>0.99609999999999999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A6-064A-82C0-FD5EFCE5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"/>
        <c:axId val="2"/>
      </c:lineChart>
      <c:catAx>
        <c:axId val="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dirty="0"/>
                  <a:t> Number of hash-based</a:t>
                </a:r>
                <a:r>
                  <a:rPr lang="en-US" baseline="0" dirty="0"/>
                  <a:t> allocation attempts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2"/>
        <c:crosses val="autoZero"/>
        <c:auto val="1"/>
        <c:lblAlgn val="ctr"/>
        <c:lblOffset val="100"/>
        <c:noMultiLvlLbl val="0"/>
      </c:catAx>
      <c:valAx>
        <c:axId val="2"/>
        <c:scaling>
          <c:orientation val="minMax"/>
          <c:max val="1"/>
          <c:min val="0"/>
        </c:scaling>
        <c:delete val="0"/>
        <c:axPos val="l"/>
        <c:majorGridlines>
          <c:spPr>
            <a:ln w="31750">
              <a:solidFill>
                <a:srgbClr val="D9D9D9"/>
              </a:solidFill>
              <a:prstDash val="sys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1"/>
        <c:crosses val="autoZero"/>
        <c:crossBetween val="between"/>
        <c:majorUnit val="0.25"/>
      </c:valAx>
      <c:spPr>
        <a:solidFill>
          <a:srgbClr val="FFFFFF"/>
        </a:solidFill>
        <a:ln w="44450">
          <a:solidFill>
            <a:schemeClr val="bg1"/>
          </a:solidFill>
        </a:ln>
      </c:spPr>
    </c:plotArea>
    <c:plotVisOnly val="1"/>
    <c:dispBlanksAs val="gap"/>
    <c:showDLblsOverMax val="1"/>
  </c:chart>
  <c:txPr>
    <a:bodyPr/>
    <a:lstStyle/>
    <a:p>
      <a:pPr>
        <a:defRPr sz="25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CH"/>
    </a:p>
  </c:tx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466613630127386"/>
          <c:y val="0.36384524972090593"/>
          <c:w val="0.8571749905299727"/>
          <c:h val="0.41871955387604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Speedup_Main_Plot!$C$26</c:f>
              <c:strCache>
                <c:ptCount val="1"/>
                <c:pt idx="0">
                  <c:v>Reserve-THP</c:v>
                </c:pt>
              </c:strCache>
            </c:strRef>
          </c:tx>
          <c:spPr>
            <a:solidFill>
              <a:srgbClr val="1B4332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Speedup_Main_Plot!$C$27:$C$38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9-3348-9F17-42235B97EF7A}"/>
            </c:ext>
          </c:extLst>
        </c:ser>
        <c:ser>
          <c:idx val="1"/>
          <c:order val="1"/>
          <c:tx>
            <c:strRef>
              <c:f>Speedup_Main_Plot!$D$26</c:f>
              <c:strCache>
                <c:ptCount val="1"/>
                <c:pt idx="0">
                  <c:v>SpecTLB</c:v>
                </c:pt>
              </c:strCache>
            </c:strRef>
          </c:tx>
          <c:spPr>
            <a:solidFill>
              <a:srgbClr val="2DAA73">
                <a:alpha val="78824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Speedup_Main_Plot!$D$27:$D$38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29-3348-9F17-42235B97EF7A}"/>
            </c:ext>
          </c:extLst>
        </c:ser>
        <c:ser>
          <c:idx val="2"/>
          <c:order val="2"/>
          <c:tx>
            <c:strRef>
              <c:f>Speedup_Main_Plot!$E$26</c:f>
              <c:strCache>
                <c:ptCount val="1"/>
                <c:pt idx="0">
                  <c:v>POM-TLB </c:v>
                </c:pt>
              </c:strCache>
            </c:strRef>
          </c:tx>
          <c:spPr>
            <a:solidFill>
              <a:srgbClr val="A02B93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Speedup_Main_Plot!$E$27:$E$38</c:f>
              <c:numCache>
                <c:formatCode>General</c:formatCode>
                <c:ptCount val="12"/>
                <c:pt idx="0">
                  <c:v>0.99078630352625918</c:v>
                </c:pt>
                <c:pt idx="1">
                  <c:v>0.98991801642834842</c:v>
                </c:pt>
                <c:pt idx="2">
                  <c:v>0.99369010625619247</c:v>
                </c:pt>
                <c:pt idx="3">
                  <c:v>0.98991801642834842</c:v>
                </c:pt>
                <c:pt idx="4">
                  <c:v>0.99938629679912494</c:v>
                </c:pt>
                <c:pt idx="5">
                  <c:v>0.99938629679912494</c:v>
                </c:pt>
                <c:pt idx="6">
                  <c:v>0.98977503543051271</c:v>
                </c:pt>
                <c:pt idx="7">
                  <c:v>0.99287185975058734</c:v>
                </c:pt>
                <c:pt idx="8">
                  <c:v>0.99370688106172356</c:v>
                </c:pt>
                <c:pt idx="9">
                  <c:v>0.99629194411803113</c:v>
                </c:pt>
                <c:pt idx="10">
                  <c:v>0.99447558491576915</c:v>
                </c:pt>
                <c:pt idx="11">
                  <c:v>0.99364940319608241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29-3348-9F17-42235B97EF7A}"/>
            </c:ext>
          </c:extLst>
        </c:ser>
        <c:ser>
          <c:idx val="3"/>
          <c:order val="3"/>
          <c:tx>
            <c:strRef>
              <c:f>Speedup_Main_Plot!$F$26</c:f>
              <c:strCache>
                <c:ptCount val="1"/>
                <c:pt idx="0">
                  <c:v>64K-entry L2 TLB</c:v>
                </c:pt>
              </c:strCache>
            </c:strRef>
          </c:tx>
          <c:spPr>
            <a:solidFill>
              <a:srgbClr val="A02B93">
                <a:lumMod val="60000"/>
                <a:lumOff val="4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Speedup_Main_Plot!$F$27:$F$38</c:f>
              <c:numCache>
                <c:formatCode>General</c:formatCode>
                <c:ptCount val="12"/>
                <c:pt idx="0">
                  <c:v>1.0319012799934921</c:v>
                </c:pt>
                <c:pt idx="1">
                  <c:v>1.0356517621223633</c:v>
                </c:pt>
                <c:pt idx="2">
                  <c:v>1.0163949565593076</c:v>
                </c:pt>
                <c:pt idx="3">
                  <c:v>1.0356517621223633</c:v>
                </c:pt>
                <c:pt idx="4">
                  <c:v>1.0459878146233428</c:v>
                </c:pt>
                <c:pt idx="5">
                  <c:v>1.0459878146233428</c:v>
                </c:pt>
                <c:pt idx="6">
                  <c:v>1.0365975528400613</c:v>
                </c:pt>
                <c:pt idx="7">
                  <c:v>1.0015460120909814</c:v>
                </c:pt>
                <c:pt idx="8">
                  <c:v>1.0273732324694234</c:v>
                </c:pt>
                <c:pt idx="9">
                  <c:v>1.0307210878227786</c:v>
                </c:pt>
                <c:pt idx="10">
                  <c:v>1.0581579202116789</c:v>
                </c:pt>
                <c:pt idx="11">
                  <c:v>1.0331684258305149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29-3348-9F17-42235B97EF7A}"/>
            </c:ext>
          </c:extLst>
        </c:ser>
        <c:ser>
          <c:idx val="4"/>
          <c:order val="4"/>
          <c:tx>
            <c:strRef>
              <c:f>Speedup_Main_Plot!$G$26</c:f>
              <c:strCache>
                <c:ptCount val="1"/>
                <c:pt idx="0">
                  <c:v>ASAP</c:v>
                </c:pt>
              </c:strCache>
            </c:strRef>
          </c:tx>
          <c:spPr>
            <a:solidFill>
              <a:srgbClr val="FFD166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Speedup_Main_Plot!$G$27:$G$38</c:f>
              <c:numCache>
                <c:formatCode>General</c:formatCode>
                <c:ptCount val="12"/>
                <c:pt idx="0">
                  <c:v>1.0644635514501313</c:v>
                </c:pt>
                <c:pt idx="1">
                  <c:v>1.0337198134751977</c:v>
                </c:pt>
                <c:pt idx="2">
                  <c:v>1.0311299864924977</c:v>
                </c:pt>
                <c:pt idx="3">
                  <c:v>1.0337198134751977</c:v>
                </c:pt>
                <c:pt idx="4">
                  <c:v>1.1195163091205023</c:v>
                </c:pt>
                <c:pt idx="5">
                  <c:v>1.1195163091205023</c:v>
                </c:pt>
                <c:pt idx="6">
                  <c:v>1.0254032511868123</c:v>
                </c:pt>
                <c:pt idx="7">
                  <c:v>1.0481492787911166</c:v>
                </c:pt>
                <c:pt idx="8">
                  <c:v>1.1280174560633731</c:v>
                </c:pt>
                <c:pt idx="9">
                  <c:v>1.0229989073675603</c:v>
                </c:pt>
                <c:pt idx="10">
                  <c:v>1.0266744588925298</c:v>
                </c:pt>
                <c:pt idx="11">
                  <c:v>1.0586446595024932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29-3348-9F17-42235B97EF7A}"/>
            </c:ext>
          </c:extLst>
        </c:ser>
        <c:ser>
          <c:idx val="5"/>
          <c:order val="5"/>
          <c:tx>
            <c:strRef>
              <c:f>Speedup_Main_Plot!$H$26</c:f>
              <c:strCache>
                <c:ptCount val="1"/>
                <c:pt idx="0">
                  <c:v>DMT </c:v>
                </c:pt>
              </c:strCache>
            </c:strRef>
          </c:tx>
          <c:spPr>
            <a:solidFill>
              <a:srgbClr val="FF9B00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Speedup_Main_Plot!$H$27:$H$38</c:f>
              <c:numCache>
                <c:formatCode>General</c:formatCode>
                <c:ptCount val="12"/>
                <c:pt idx="0">
                  <c:v>1.068131619004437</c:v>
                </c:pt>
                <c:pt idx="1">
                  <c:v>1.0382060286944075</c:v>
                </c:pt>
                <c:pt idx="2">
                  <c:v>1.0341444641993385</c:v>
                </c:pt>
                <c:pt idx="3">
                  <c:v>1.0382060286944075</c:v>
                </c:pt>
                <c:pt idx="4">
                  <c:v>1.1320602266986004</c:v>
                </c:pt>
                <c:pt idx="5">
                  <c:v>1.1320602266986004</c:v>
                </c:pt>
                <c:pt idx="6">
                  <c:v>1.0294116473262924</c:v>
                </c:pt>
                <c:pt idx="7">
                  <c:v>1.0460656099808823</c:v>
                </c:pt>
                <c:pt idx="8">
                  <c:v>1.1289452352157159</c:v>
                </c:pt>
                <c:pt idx="9">
                  <c:v>1.0254368066583199</c:v>
                </c:pt>
                <c:pt idx="10">
                  <c:v>1.0300444463058263</c:v>
                </c:pt>
                <c:pt idx="11">
                  <c:v>1.0630516187361803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829-3348-9F17-42235B97EF7A}"/>
            </c:ext>
          </c:extLst>
        </c:ser>
        <c:ser>
          <c:idx val="7"/>
          <c:order val="6"/>
          <c:tx>
            <c:strRef>
              <c:f>Speedup_Main_Plot!$I$26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E97132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Speedup_Main_Plot!$I$27:$I$38</c:f>
              <c:numCache>
                <c:formatCode>General</c:formatCode>
                <c:ptCount val="12"/>
                <c:pt idx="0">
                  <c:v>1.063831777509693</c:v>
                </c:pt>
                <c:pt idx="1">
                  <c:v>1.0274879791093869</c:v>
                </c:pt>
                <c:pt idx="2">
                  <c:v>1.0287907323429171</c:v>
                </c:pt>
                <c:pt idx="3">
                  <c:v>1.0274879791093869</c:v>
                </c:pt>
                <c:pt idx="4">
                  <c:v>1.1253007059761659</c:v>
                </c:pt>
                <c:pt idx="5">
                  <c:v>1.1253007059761659</c:v>
                </c:pt>
                <c:pt idx="6">
                  <c:v>1.0200666890325609</c:v>
                </c:pt>
                <c:pt idx="7">
                  <c:v>1.0298056447017185</c:v>
                </c:pt>
                <c:pt idx="8">
                  <c:v>1.1228828165209959</c:v>
                </c:pt>
                <c:pt idx="9">
                  <c:v>1.0184045804583128</c:v>
                </c:pt>
                <c:pt idx="10">
                  <c:v>0.98697780809823832</c:v>
                </c:pt>
                <c:pt idx="11">
                  <c:v>1.0513535599396411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829-3348-9F17-42235B97EF7A}"/>
            </c:ext>
          </c:extLst>
        </c:ser>
        <c:ser>
          <c:idx val="6"/>
          <c:order val="7"/>
          <c:tx>
            <c:strRef>
              <c:f>Speedup_Main_Plot!$J$26</c:f>
              <c:strCache>
                <c:ptCount val="1"/>
                <c:pt idx="0">
                  <c:v>Mosaic Pages</c:v>
                </c:pt>
              </c:strCache>
            </c:strRef>
          </c:tx>
          <c:spPr>
            <a:solidFill>
              <a:srgbClr val="FF0000">
                <a:alpha val="73202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Speedup_Main_Plot!$J$27:$J$38</c:f>
              <c:numCache>
                <c:formatCode>General</c:formatCode>
                <c:ptCount val="12"/>
                <c:pt idx="0">
                  <c:v>1.0932200580740112</c:v>
                </c:pt>
                <c:pt idx="1">
                  <c:v>1.0923811738590961</c:v>
                </c:pt>
                <c:pt idx="2">
                  <c:v>1.0415234480755289</c:v>
                </c:pt>
                <c:pt idx="3">
                  <c:v>1.0923811738590961</c:v>
                </c:pt>
                <c:pt idx="4">
                  <c:v>1.0853728318917024</c:v>
                </c:pt>
                <c:pt idx="5">
                  <c:v>1.0853728318917024</c:v>
                </c:pt>
                <c:pt idx="6">
                  <c:v>1.0860740697075473</c:v>
                </c:pt>
                <c:pt idx="7">
                  <c:v>1.0079038910334503</c:v>
                </c:pt>
                <c:pt idx="8">
                  <c:v>1.0733725273361243</c:v>
                </c:pt>
                <c:pt idx="9">
                  <c:v>1.084821745909136</c:v>
                </c:pt>
                <c:pt idx="10">
                  <c:v>1.1921354782029143</c:v>
                </c:pt>
                <c:pt idx="11">
                  <c:v>1.0841529211166747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29-3348-9F17-42235B97EF7A}"/>
            </c:ext>
          </c:extLst>
        </c:ser>
        <c:ser>
          <c:idx val="8"/>
          <c:order val="8"/>
          <c:tx>
            <c:strRef>
              <c:f>Speedup_Main_Plot!$K$26</c:f>
              <c:strCache>
                <c:ptCount val="1"/>
                <c:pt idx="0">
                  <c:v>SpOT</c:v>
                </c:pt>
              </c:strCache>
            </c:strRef>
          </c:tx>
          <c:spPr>
            <a:solidFill>
              <a:srgbClr val="BC6C25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Speedup_Main_Plot!$K$27:$K$38</c:f>
              <c:numCache>
                <c:formatCode>General</c:formatCode>
                <c:ptCount val="12"/>
                <c:pt idx="0">
                  <c:v>1.0431780513417426</c:v>
                </c:pt>
                <c:pt idx="1">
                  <c:v>1.1309722171287224</c:v>
                </c:pt>
                <c:pt idx="2">
                  <c:v>1.0901648239959483</c:v>
                </c:pt>
                <c:pt idx="3">
                  <c:v>1.1309722171287224</c:v>
                </c:pt>
                <c:pt idx="4">
                  <c:v>1.0498298886340571</c:v>
                </c:pt>
                <c:pt idx="5">
                  <c:v>1.0498298886340571</c:v>
                </c:pt>
                <c:pt idx="6">
                  <c:v>1.089115989984532</c:v>
                </c:pt>
                <c:pt idx="7">
                  <c:v>1.1242182639730198</c:v>
                </c:pt>
                <c:pt idx="8">
                  <c:v>1.0720285449920601</c:v>
                </c:pt>
                <c:pt idx="9">
                  <c:v>1.0910780757736798</c:v>
                </c:pt>
                <c:pt idx="10">
                  <c:v>1.0750225379046578</c:v>
                </c:pt>
                <c:pt idx="11">
                  <c:v>1.0856065177985359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829-3348-9F17-42235B97EF7A}"/>
            </c:ext>
          </c:extLst>
        </c:ser>
        <c:ser>
          <c:idx val="9"/>
          <c:order val="9"/>
          <c:tx>
            <c:strRef>
              <c:f>Speedup_Main_Plot!$L$26</c:f>
              <c:strCache>
                <c:ptCount val="1"/>
                <c:pt idx="0">
                  <c:v>Revelator</c:v>
                </c:pt>
              </c:strCache>
            </c:strRef>
          </c:tx>
          <c:spPr>
            <a:solidFill>
              <a:srgbClr val="0E2841">
                <a:lumMod val="25000"/>
                <a:lumOff val="75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Speedup_Main_Plot!$L$27:$L$38</c:f>
              <c:numCache>
                <c:formatCode>General</c:formatCode>
                <c:ptCount val="12"/>
                <c:pt idx="0">
                  <c:v>1.3219883115946096</c:v>
                </c:pt>
                <c:pt idx="1">
                  <c:v>1.2450172221419349</c:v>
                </c:pt>
                <c:pt idx="2">
                  <c:v>1.1475109159220147</c:v>
                </c:pt>
                <c:pt idx="3">
                  <c:v>1.2450172221419349</c:v>
                </c:pt>
                <c:pt idx="4">
                  <c:v>1.3262928405214287</c:v>
                </c:pt>
                <c:pt idx="5">
                  <c:v>1.3262928405214287</c:v>
                </c:pt>
                <c:pt idx="6">
                  <c:v>1.213241237013188</c:v>
                </c:pt>
                <c:pt idx="7">
                  <c:v>1.2257376434678615</c:v>
                </c:pt>
                <c:pt idx="8">
                  <c:v>1.3978215889586418</c:v>
                </c:pt>
                <c:pt idx="9">
                  <c:v>1.1879655937414859</c:v>
                </c:pt>
                <c:pt idx="10">
                  <c:v>1.1571840263482915</c:v>
                </c:pt>
                <c:pt idx="11">
                  <c:v>1.251729858955434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829-3348-9F17-42235B97EF7A}"/>
            </c:ext>
          </c:extLst>
        </c:ser>
        <c:ser>
          <c:idx val="10"/>
          <c:order val="10"/>
          <c:tx>
            <c:strRef>
              <c:f>Speedup_Main_Plot!$M$26</c:f>
              <c:strCache>
                <c:ptCount val="1"/>
                <c:pt idx="0">
                  <c:v>Revelator+THP</c:v>
                </c:pt>
              </c:strCache>
            </c:strRef>
          </c:tx>
          <c:spPr>
            <a:solidFill>
              <a:srgbClr val="0E2841">
                <a:lumMod val="90000"/>
                <a:lumOff val="1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Speedup_Main_Plot!$M$27:$M$38</c:f>
              <c:numCache>
                <c:formatCode>General</c:formatCode>
                <c:ptCount val="12"/>
                <c:pt idx="0">
                  <c:v>1.3394809519941515</c:v>
                </c:pt>
                <c:pt idx="1">
                  <c:v>1.2489325200040615</c:v>
                </c:pt>
                <c:pt idx="2">
                  <c:v>1.1500425242697274</c:v>
                </c:pt>
                <c:pt idx="3">
                  <c:v>1.2489325200040615</c:v>
                </c:pt>
                <c:pt idx="4">
                  <c:v>1.342301721043281</c:v>
                </c:pt>
                <c:pt idx="5">
                  <c:v>1.342301721043281</c:v>
                </c:pt>
                <c:pt idx="6">
                  <c:v>1.2170030463686563</c:v>
                </c:pt>
                <c:pt idx="7">
                  <c:v>1.1837221930134543</c:v>
                </c:pt>
                <c:pt idx="8">
                  <c:v>1.4258313247232914</c:v>
                </c:pt>
                <c:pt idx="9">
                  <c:v>1.1906224400899788</c:v>
                </c:pt>
                <c:pt idx="10">
                  <c:v>1.1594001355293009</c:v>
                </c:pt>
                <c:pt idx="11">
                  <c:v>1.2560419794259428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4829-3348-9F17-42235B97E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7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rgbClr val="00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6.9640617127731425E-2"/>
          <c:y val="3.8254728213732526E-2"/>
          <c:w val="0.9303593828722686"/>
          <c:h val="0.2574760066501941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GB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7575701834613061"/>
          <c:y val="5.2623376623376621E-2"/>
          <c:w val="0.80329055154096141"/>
          <c:h val="0.55672727272727263"/>
        </c:manualLayout>
      </c:layout>
      <c:lineChart>
        <c:grouping val="standard"/>
        <c:varyColors val="0"/>
        <c:ser>
          <c:idx val="0"/>
          <c:order val="0"/>
          <c:tx>
            <c:v>P(success)</c:v>
          </c:tx>
          <c:spPr>
            <a:ln w="50800" cap="rnd">
              <a:solidFill>
                <a:srgbClr val="40916C"/>
              </a:solidFill>
              <a:round/>
            </a:ln>
          </c:spPr>
          <c:marker>
            <c:symbol val="square"/>
            <c:size val="16"/>
            <c:spPr>
              <a:solidFill>
                <a:srgbClr val="40916C"/>
              </a:solidFill>
              <a:ln w="38100">
                <a:solidFill>
                  <a:schemeClr val="bg1"/>
                </a:solidFill>
              </a:ln>
            </c:spPr>
          </c:marker>
          <c:cat>
            <c:numRef>
              <c:f>x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y</c:f>
              <c:numCache>
                <c:formatCode>0.00%</c:formatCode>
                <c:ptCount val="8"/>
                <c:pt idx="0">
                  <c:v>0.5</c:v>
                </c:pt>
                <c:pt idx="1">
                  <c:v>0.75</c:v>
                </c:pt>
                <c:pt idx="2">
                  <c:v>0.875</c:v>
                </c:pt>
                <c:pt idx="3">
                  <c:v>0.9375</c:v>
                </c:pt>
                <c:pt idx="4">
                  <c:v>0.96879999999999999</c:v>
                </c:pt>
                <c:pt idx="5">
                  <c:v>0.98440000000000005</c:v>
                </c:pt>
                <c:pt idx="6">
                  <c:v>0.99219999999999997</c:v>
                </c:pt>
                <c:pt idx="7">
                  <c:v>0.99609999999999999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A6-064A-82C0-FD5EFCE57E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"/>
        <c:axId val="2"/>
      </c:lineChart>
      <c:catAx>
        <c:axId val="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algn="ctr">
                  <a:defRPr/>
                </a:pPr>
                <a:r>
                  <a:rPr lang="en-US" dirty="0"/>
                  <a:t> Number of Hash-based</a:t>
                </a:r>
                <a:r>
                  <a:rPr lang="en-US" baseline="0" dirty="0"/>
                  <a:t> Allocation Attempts</a:t>
                </a:r>
                <a:endParaRPr lang="en-US" dirty="0"/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2"/>
        <c:crosses val="autoZero"/>
        <c:auto val="1"/>
        <c:lblAlgn val="ctr"/>
        <c:lblOffset val="100"/>
        <c:noMultiLvlLbl val="0"/>
      </c:catAx>
      <c:valAx>
        <c:axId val="2"/>
        <c:scaling>
          <c:orientation val="minMax"/>
          <c:max val="1"/>
          <c:min val="0"/>
        </c:scaling>
        <c:delete val="0"/>
        <c:axPos val="l"/>
        <c:majorGridlines>
          <c:spPr>
            <a:ln w="31750">
              <a:solidFill>
                <a:srgbClr val="D9D9D9"/>
              </a:solidFill>
              <a:prstDash val="sysDash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b="1"/>
            </a:pPr>
            <a:endParaRPr lang="en-CH"/>
          </a:p>
        </c:txPr>
        <c:crossAx val="1"/>
        <c:crosses val="autoZero"/>
        <c:crossBetween val="between"/>
        <c:majorUnit val="0.25"/>
      </c:valAx>
      <c:spPr>
        <a:solidFill>
          <a:srgbClr val="FFFFFF"/>
        </a:solidFill>
        <a:ln w="44450">
          <a:solidFill>
            <a:schemeClr val="bg1"/>
          </a:solidFill>
        </a:ln>
      </c:spPr>
    </c:plotArea>
    <c:plotVisOnly val="1"/>
    <c:dispBlanksAs val="gap"/>
    <c:showDLblsOverMax val="1"/>
  </c:chart>
  <c:txPr>
    <a:bodyPr/>
    <a:lstStyle/>
    <a:p>
      <a:pPr>
        <a:defRPr sz="25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</a:defRPr>
      </a:pPr>
      <a:endParaRPr lang="en-CH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014268452302191"/>
          <c:y val="0.29882870429638109"/>
          <c:w val="0.78543769929957064"/>
          <c:h val="0.5125747073199148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'Linux Prototype'!$E$9</c:f>
              <c:strCache>
                <c:ptCount val="1"/>
                <c:pt idx="0">
                  <c:v>Hash #1</c:v>
                </c:pt>
              </c:strCache>
            </c:strRef>
          </c:tx>
          <c:spPr>
            <a:solidFill>
              <a:srgbClr val="156082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Prototype'!$E$10:$E$33</c:f>
              <c:numCache>
                <c:formatCode>General</c:formatCode>
                <c:ptCount val="24"/>
                <c:pt idx="0">
                  <c:v>0.70399999999999996</c:v>
                </c:pt>
                <c:pt idx="1">
                  <c:v>0.64592134831460601</c:v>
                </c:pt>
                <c:pt idx="2">
                  <c:v>0.68425842696629202</c:v>
                </c:pt>
                <c:pt idx="3">
                  <c:v>0.68351685393258399</c:v>
                </c:pt>
                <c:pt idx="4">
                  <c:v>0.68531460674157296</c:v>
                </c:pt>
                <c:pt idx="5">
                  <c:v>0.67420224719101096</c:v>
                </c:pt>
                <c:pt idx="6">
                  <c:v>0.69996753246753196</c:v>
                </c:pt>
                <c:pt idx="7">
                  <c:v>0.680467532467532</c:v>
                </c:pt>
                <c:pt idx="8">
                  <c:v>0.674688311688311</c:v>
                </c:pt>
                <c:pt idx="9">
                  <c:v>0.65803246753246702</c:v>
                </c:pt>
                <c:pt idx="10">
                  <c:v>0.62475483870967696</c:v>
                </c:pt>
                <c:pt idx="11">
                  <c:v>0.65107792207792203</c:v>
                </c:pt>
                <c:pt idx="12">
                  <c:v>0.65175087719298197</c:v>
                </c:pt>
                <c:pt idx="13">
                  <c:v>0.61854385964912195</c:v>
                </c:pt>
                <c:pt idx="14">
                  <c:v>0.60289122807017503</c:v>
                </c:pt>
                <c:pt idx="15">
                  <c:v>0.58620350877192895</c:v>
                </c:pt>
                <c:pt idx="16">
                  <c:v>0.59189473684210503</c:v>
                </c:pt>
                <c:pt idx="17">
                  <c:v>0.58436491228070098</c:v>
                </c:pt>
                <c:pt idx="18">
                  <c:v>0.53641316270566697</c:v>
                </c:pt>
                <c:pt idx="19">
                  <c:v>0.46486861313868599</c:v>
                </c:pt>
                <c:pt idx="20">
                  <c:v>0.45331078610603198</c:v>
                </c:pt>
                <c:pt idx="21">
                  <c:v>0.43178976234003602</c:v>
                </c:pt>
                <c:pt idx="22">
                  <c:v>0.417948811700182</c:v>
                </c:pt>
                <c:pt idx="23">
                  <c:v>0.42818098720292502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DB-BA44-B025-4BFE74E8D87B}"/>
            </c:ext>
          </c:extLst>
        </c:ser>
        <c:ser>
          <c:idx val="1"/>
          <c:order val="1"/>
          <c:tx>
            <c:strRef>
              <c:f>'Linux Prototype'!$F$9</c:f>
              <c:strCache>
                <c:ptCount val="1"/>
                <c:pt idx="0">
                  <c:v>#2</c:v>
                </c:pt>
              </c:strCache>
            </c:strRef>
          </c:tx>
          <c:spPr>
            <a:solidFill>
              <a:srgbClr val="156082">
                <a:lumMod val="20000"/>
                <a:lumOff val="8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Prototype'!$F$10:$F$33</c:f>
              <c:numCache>
                <c:formatCode>General</c:formatCode>
                <c:ptCount val="24"/>
                <c:pt idx="0">
                  <c:v>0</c:v>
                </c:pt>
                <c:pt idx="1">
                  <c:v>0.23305617977528001</c:v>
                </c:pt>
                <c:pt idx="2">
                  <c:v>0.22184269662921299</c:v>
                </c:pt>
                <c:pt idx="3">
                  <c:v>0.22448314606741501</c:v>
                </c:pt>
                <c:pt idx="4">
                  <c:v>0.22702247191011199</c:v>
                </c:pt>
                <c:pt idx="5">
                  <c:v>0.22702247191011199</c:v>
                </c:pt>
                <c:pt idx="6">
                  <c:v>0</c:v>
                </c:pt>
                <c:pt idx="7">
                  <c:v>0.22074025974025899</c:v>
                </c:pt>
                <c:pt idx="8">
                  <c:v>0.22300649350649299</c:v>
                </c:pt>
                <c:pt idx="9">
                  <c:v>0.229064935064935</c:v>
                </c:pt>
                <c:pt idx="10">
                  <c:v>0.236774193548387</c:v>
                </c:pt>
                <c:pt idx="11">
                  <c:v>0.229564935064935</c:v>
                </c:pt>
                <c:pt idx="12">
                  <c:v>0</c:v>
                </c:pt>
                <c:pt idx="13">
                  <c:v>0.23232280701754299</c:v>
                </c:pt>
                <c:pt idx="14">
                  <c:v>0.234368421052631</c:v>
                </c:pt>
                <c:pt idx="15">
                  <c:v>0.23583508771929801</c:v>
                </c:pt>
                <c:pt idx="16">
                  <c:v>0.23552982456140301</c:v>
                </c:pt>
                <c:pt idx="17">
                  <c:v>0.23525263157894699</c:v>
                </c:pt>
                <c:pt idx="18">
                  <c:v>0</c:v>
                </c:pt>
                <c:pt idx="19">
                  <c:v>0.22069525547445201</c:v>
                </c:pt>
                <c:pt idx="20">
                  <c:v>0.21659049360146199</c:v>
                </c:pt>
                <c:pt idx="21">
                  <c:v>0.210170018281535</c:v>
                </c:pt>
                <c:pt idx="22">
                  <c:v>0.204753199268738</c:v>
                </c:pt>
                <c:pt idx="23">
                  <c:v>0.208915904936014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DB-BA44-B025-4BFE74E8D87B}"/>
            </c:ext>
          </c:extLst>
        </c:ser>
        <c:ser>
          <c:idx val="2"/>
          <c:order val="2"/>
          <c:tx>
            <c:strRef>
              <c:f>'Linux Prototype'!$G$9</c:f>
              <c:strCache>
                <c:ptCount val="1"/>
                <c:pt idx="0">
                  <c:v>#3</c:v>
                </c:pt>
              </c:strCache>
            </c:strRef>
          </c:tx>
          <c:spPr>
            <a:solidFill>
              <a:srgbClr val="DBD0BD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Prototype'!$G$10:$G$33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6.3977528089887603E-2</c:v>
                </c:pt>
                <c:pt idx="3">
                  <c:v>6.4179775280898799E-2</c:v>
                </c:pt>
                <c:pt idx="4">
                  <c:v>6.2528089887640401E-2</c:v>
                </c:pt>
                <c:pt idx="5">
                  <c:v>6.7101123595505602E-2</c:v>
                </c:pt>
                <c:pt idx="6">
                  <c:v>0</c:v>
                </c:pt>
                <c:pt idx="7">
                  <c:v>0</c:v>
                </c:pt>
                <c:pt idx="8">
                  <c:v>6.7538961038960996E-2</c:v>
                </c:pt>
                <c:pt idx="9">
                  <c:v>7.3831168831168803E-2</c:v>
                </c:pt>
                <c:pt idx="10">
                  <c:v>8.6109677419354796E-2</c:v>
                </c:pt>
                <c:pt idx="11">
                  <c:v>7.7019480519480502E-2</c:v>
                </c:pt>
                <c:pt idx="12">
                  <c:v>0</c:v>
                </c:pt>
                <c:pt idx="13">
                  <c:v>0</c:v>
                </c:pt>
                <c:pt idx="14">
                  <c:v>9.1414035087719198E-2</c:v>
                </c:pt>
                <c:pt idx="15">
                  <c:v>9.6526315789473599E-2</c:v>
                </c:pt>
                <c:pt idx="16">
                  <c:v>9.4964912280701697E-2</c:v>
                </c:pt>
                <c:pt idx="17">
                  <c:v>9.67017543859649E-2</c:v>
                </c:pt>
                <c:pt idx="18">
                  <c:v>0</c:v>
                </c:pt>
                <c:pt idx="19">
                  <c:v>0</c:v>
                </c:pt>
                <c:pt idx="20">
                  <c:v>0.11398720292504499</c:v>
                </c:pt>
                <c:pt idx="21">
                  <c:v>0.11404570383912201</c:v>
                </c:pt>
                <c:pt idx="22">
                  <c:v>0.110661791590493</c:v>
                </c:pt>
                <c:pt idx="23">
                  <c:v>0.11251005484460599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DB-BA44-B025-4BFE74E8D87B}"/>
            </c:ext>
          </c:extLst>
        </c:ser>
        <c:ser>
          <c:idx val="3"/>
          <c:order val="3"/>
          <c:tx>
            <c:strRef>
              <c:f>'Linux Prototype'!$H$9</c:f>
              <c:strCache>
                <c:ptCount val="1"/>
                <c:pt idx="0">
                  <c:v>#4</c:v>
                </c:pt>
              </c:strCache>
            </c:strRef>
          </c:tx>
          <c:spPr>
            <a:solidFill>
              <a:srgbClr val="B9432C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Prototype'!$H$10:$H$33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1.60786516853932E-2</c:v>
                </c:pt>
                <c:pt idx="4">
                  <c:v>1.6674157303370699E-2</c:v>
                </c:pt>
                <c:pt idx="5">
                  <c:v>1.86741573033707E-2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2.34935064935064E-2</c:v>
                </c:pt>
                <c:pt idx="10">
                  <c:v>3.10451612903225E-2</c:v>
                </c:pt>
                <c:pt idx="11">
                  <c:v>2.4883116883116799E-2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4.13719298245614E-2</c:v>
                </c:pt>
                <c:pt idx="16">
                  <c:v>3.9936842105263097E-2</c:v>
                </c:pt>
                <c:pt idx="17">
                  <c:v>4.2084210526315703E-2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6.7341864716636099E-2</c:v>
                </c:pt>
                <c:pt idx="22">
                  <c:v>6.7564899451553903E-2</c:v>
                </c:pt>
                <c:pt idx="23">
                  <c:v>6.7107861060328997E-2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DB-BA44-B025-4BFE74E8D87B}"/>
            </c:ext>
          </c:extLst>
        </c:ser>
        <c:ser>
          <c:idx val="4"/>
          <c:order val="4"/>
          <c:tx>
            <c:strRef>
              <c:f>'Linux Prototype'!$I$9</c:f>
              <c:strCache>
                <c:ptCount val="1"/>
                <c:pt idx="0">
                  <c:v>#5</c:v>
                </c:pt>
              </c:strCache>
            </c:strRef>
          </c:tx>
          <c:spPr>
            <a:solidFill>
              <a:schemeClr val="accent5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Prototype'!$I$10:$I$33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4.4606741573033704E-3</c:v>
                </c:pt>
                <c:pt idx="5">
                  <c:v>5.1123595505617901E-3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1.0864516129032199E-2</c:v>
                </c:pt>
                <c:pt idx="11">
                  <c:v>8.3376623376623295E-3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1.7821052631578901E-2</c:v>
                </c:pt>
                <c:pt idx="17">
                  <c:v>1.9182456140350801E-2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4.5160877513711097E-2</c:v>
                </c:pt>
                <c:pt idx="23">
                  <c:v>4.38281535648994E-2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DB-BA44-B025-4BFE74E8D87B}"/>
            </c:ext>
          </c:extLst>
        </c:ser>
        <c:ser>
          <c:idx val="5"/>
          <c:order val="5"/>
          <c:tx>
            <c:strRef>
              <c:f>'Linux Prototype'!$J$9</c:f>
              <c:strCache>
                <c:ptCount val="1"/>
                <c:pt idx="0">
                  <c:v>#6</c:v>
                </c:pt>
              </c:strCache>
            </c:strRef>
          </c:tx>
          <c:spPr>
            <a:solidFill>
              <a:srgbClr val="E8E8E8">
                <a:lumMod val="90000"/>
              </a:srgbClr>
            </a:solidFill>
            <a:ln w="317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'Linux Prototype'!$D$10:$D$33</c:f>
              <c:numCache>
                <c:formatCode>General</c:formatCode>
                <c:ptCount val="24"/>
                <c:pt idx="0">
                  <c:v>10</c:v>
                </c:pt>
                <c:pt idx="6">
                  <c:v>20</c:v>
                </c:pt>
                <c:pt idx="12">
                  <c:v>40</c:v>
                </c:pt>
                <c:pt idx="18">
                  <c:v>80</c:v>
                </c:pt>
              </c:numCache>
            </c:numRef>
          </c:cat>
          <c:val>
            <c:numRef>
              <c:f>'Linux Prototype'!$J$10:$J$33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1.5842696629213399E-3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3.1623376623376599E-3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9.8666666666666607E-3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3.0745886654478902E-2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BDB-BA44-B025-4BFE74E8D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100"/>
        <c:axId val="393776848"/>
        <c:axId val="595890240"/>
      </c:barChart>
      <c:catAx>
        <c:axId val="393776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95890240"/>
        <c:crosses val="autoZero"/>
        <c:auto val="1"/>
        <c:lblAlgn val="ctr"/>
        <c:lblOffset val="100"/>
        <c:tickMarkSkip val="1"/>
        <c:noMultiLvlLbl val="0"/>
      </c:catAx>
      <c:valAx>
        <c:axId val="59589024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+mn-ea"/>
                <a:cs typeface="Microsoft Sans Serif" panose="020B0604020202020204" pitchFamily="34" charset="0"/>
              </a:defRPr>
            </a:pPr>
            <a:endParaRPr lang="en-CH"/>
          </a:p>
        </c:txPr>
        <c:crossAx val="393776848"/>
        <c:crosses val="autoZero"/>
        <c:crossBetween val="between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17732855537139541"/>
          <c:y val="0.12422092222095962"/>
          <c:w val="0.64798100226275313"/>
          <c:h val="0.1102321159126771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Microsoft Sans Serif" panose="020B0604020202020204" pitchFamily="34" charset="0"/>
              <a:ea typeface="+mn-ea"/>
              <a:cs typeface="Microsoft Sans Serif" panose="020B0604020202020204" pitchFamily="34" charset="0"/>
            </a:defRPr>
          </a:pPr>
          <a:endParaRPr lang="en-CH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Microsoft Sans Serif" panose="020B0604020202020204" pitchFamily="34" charset="0"/>
          <a:cs typeface="Microsoft Sans Serif" panose="020B0604020202020204" pitchFamily="34" charset="0"/>
        </a:defRPr>
      </a:pPr>
      <a:endParaRPr lang="en-CH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67408583149737E-2"/>
          <c:y val="0.45055016432758926"/>
          <c:w val="0.89617375518779074"/>
          <c:h val="0.296961327500444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Speedup_Main_Plot!$C$26</c:f>
              <c:strCache>
                <c:ptCount val="1"/>
                <c:pt idx="0">
                  <c:v>Reserve-THP</c:v>
                </c:pt>
              </c:strCache>
            </c:strRef>
          </c:tx>
          <c:spPr>
            <a:solidFill>
              <a:srgbClr val="1B4332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Speedup_Main_Plot!$C$27:$C$38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2F-2047-93A0-6FB9B140D51A}"/>
            </c:ext>
          </c:extLst>
        </c:ser>
        <c:ser>
          <c:idx val="1"/>
          <c:order val="1"/>
          <c:tx>
            <c:strRef>
              <c:f>Speedup_Main_Plot!$D$26</c:f>
              <c:strCache>
                <c:ptCount val="1"/>
                <c:pt idx="0">
                  <c:v>SpecTLB</c:v>
                </c:pt>
              </c:strCache>
            </c:strRef>
          </c:tx>
          <c:spPr>
            <a:solidFill>
              <a:srgbClr val="2DAA73">
                <a:alpha val="78824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Speedup_Main_Plot!$D$27:$D$38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2F-2047-93A0-6FB9B140D51A}"/>
            </c:ext>
          </c:extLst>
        </c:ser>
        <c:ser>
          <c:idx val="2"/>
          <c:order val="2"/>
          <c:tx>
            <c:strRef>
              <c:f>Speedup_Main_Plot!$E$26</c:f>
              <c:strCache>
                <c:ptCount val="1"/>
                <c:pt idx="0">
                  <c:v>POM-TLB </c:v>
                </c:pt>
              </c:strCache>
            </c:strRef>
          </c:tx>
          <c:spPr>
            <a:solidFill>
              <a:srgbClr val="A02B93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Speedup_Main_Plot!$E$27:$E$38</c:f>
              <c:numCache>
                <c:formatCode>General</c:formatCode>
                <c:ptCount val="12"/>
                <c:pt idx="0">
                  <c:v>0.99078630352625918</c:v>
                </c:pt>
                <c:pt idx="1">
                  <c:v>0.98991801642834842</c:v>
                </c:pt>
                <c:pt idx="2">
                  <c:v>0.99369010625619247</c:v>
                </c:pt>
                <c:pt idx="3">
                  <c:v>0.98991801642834842</c:v>
                </c:pt>
                <c:pt idx="4">
                  <c:v>0.99938629679912494</c:v>
                </c:pt>
                <c:pt idx="5">
                  <c:v>0.99938629679912494</c:v>
                </c:pt>
                <c:pt idx="6">
                  <c:v>0.98977503543051271</c:v>
                </c:pt>
                <c:pt idx="7">
                  <c:v>0.99287185975058734</c:v>
                </c:pt>
                <c:pt idx="8">
                  <c:v>0.99370688106172356</c:v>
                </c:pt>
                <c:pt idx="9">
                  <c:v>0.99629194411803113</c:v>
                </c:pt>
                <c:pt idx="10">
                  <c:v>0.99447558491576915</c:v>
                </c:pt>
                <c:pt idx="11">
                  <c:v>0.99364940319608241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2F-2047-93A0-6FB9B140D51A}"/>
            </c:ext>
          </c:extLst>
        </c:ser>
        <c:ser>
          <c:idx val="3"/>
          <c:order val="3"/>
          <c:tx>
            <c:strRef>
              <c:f>Speedup_Main_Plot!$F$26</c:f>
              <c:strCache>
                <c:ptCount val="1"/>
                <c:pt idx="0">
                  <c:v>64K-entry L2 TLB</c:v>
                </c:pt>
              </c:strCache>
            </c:strRef>
          </c:tx>
          <c:spPr>
            <a:solidFill>
              <a:srgbClr val="A02B93">
                <a:lumMod val="60000"/>
                <a:lumOff val="4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Speedup_Main_Plot!$F$27:$F$38</c:f>
              <c:numCache>
                <c:formatCode>General</c:formatCode>
                <c:ptCount val="12"/>
                <c:pt idx="0">
                  <c:v>1.0319012799934921</c:v>
                </c:pt>
                <c:pt idx="1">
                  <c:v>1.0356517621223633</c:v>
                </c:pt>
                <c:pt idx="2">
                  <c:v>1.0163949565593076</c:v>
                </c:pt>
                <c:pt idx="3">
                  <c:v>1.0356517621223633</c:v>
                </c:pt>
                <c:pt idx="4">
                  <c:v>1.0459878146233428</c:v>
                </c:pt>
                <c:pt idx="5">
                  <c:v>1.0459878146233428</c:v>
                </c:pt>
                <c:pt idx="6">
                  <c:v>1.0365975528400613</c:v>
                </c:pt>
                <c:pt idx="7">
                  <c:v>1.0015460120909814</c:v>
                </c:pt>
                <c:pt idx="8">
                  <c:v>1.0273732324694234</c:v>
                </c:pt>
                <c:pt idx="9">
                  <c:v>1.0307210878227786</c:v>
                </c:pt>
                <c:pt idx="10">
                  <c:v>1.0581579202116789</c:v>
                </c:pt>
                <c:pt idx="11">
                  <c:v>1.0331684258305149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92F-2047-93A0-6FB9B140D51A}"/>
            </c:ext>
          </c:extLst>
        </c:ser>
        <c:ser>
          <c:idx val="4"/>
          <c:order val="4"/>
          <c:tx>
            <c:strRef>
              <c:f>Speedup_Main_Plot!$G$26</c:f>
              <c:strCache>
                <c:ptCount val="1"/>
                <c:pt idx="0">
                  <c:v>ASAP</c:v>
                </c:pt>
              </c:strCache>
            </c:strRef>
          </c:tx>
          <c:spPr>
            <a:solidFill>
              <a:srgbClr val="FFD166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Speedup_Main_Plot!$G$27:$G$38</c:f>
              <c:numCache>
                <c:formatCode>General</c:formatCode>
                <c:ptCount val="12"/>
                <c:pt idx="0">
                  <c:v>1.0644635514501313</c:v>
                </c:pt>
                <c:pt idx="1">
                  <c:v>1.0337198134751977</c:v>
                </c:pt>
                <c:pt idx="2">
                  <c:v>1.0311299864924977</c:v>
                </c:pt>
                <c:pt idx="3">
                  <c:v>1.0337198134751977</c:v>
                </c:pt>
                <c:pt idx="4">
                  <c:v>1.1195163091205023</c:v>
                </c:pt>
                <c:pt idx="5">
                  <c:v>1.1195163091205023</c:v>
                </c:pt>
                <c:pt idx="6">
                  <c:v>1.0254032511868123</c:v>
                </c:pt>
                <c:pt idx="7">
                  <c:v>1.0481492787911166</c:v>
                </c:pt>
                <c:pt idx="8">
                  <c:v>1.1280174560633731</c:v>
                </c:pt>
                <c:pt idx="9">
                  <c:v>1.0229989073675603</c:v>
                </c:pt>
                <c:pt idx="10">
                  <c:v>1.0266744588925298</c:v>
                </c:pt>
                <c:pt idx="11">
                  <c:v>1.0586446595024932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92F-2047-93A0-6FB9B140D51A}"/>
            </c:ext>
          </c:extLst>
        </c:ser>
        <c:ser>
          <c:idx val="5"/>
          <c:order val="5"/>
          <c:tx>
            <c:strRef>
              <c:f>Speedup_Main_Plot!$H$26</c:f>
              <c:strCache>
                <c:ptCount val="1"/>
                <c:pt idx="0">
                  <c:v>DMT </c:v>
                </c:pt>
              </c:strCache>
            </c:strRef>
          </c:tx>
          <c:spPr>
            <a:solidFill>
              <a:srgbClr val="FF9B00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Speedup_Main_Plot!$H$27:$H$38</c:f>
              <c:numCache>
                <c:formatCode>General</c:formatCode>
                <c:ptCount val="12"/>
                <c:pt idx="0">
                  <c:v>1.068131619004437</c:v>
                </c:pt>
                <c:pt idx="1">
                  <c:v>1.0382060286944075</c:v>
                </c:pt>
                <c:pt idx="2">
                  <c:v>1.0341444641993385</c:v>
                </c:pt>
                <c:pt idx="3">
                  <c:v>1.0382060286944075</c:v>
                </c:pt>
                <c:pt idx="4">
                  <c:v>1.1320602266986004</c:v>
                </c:pt>
                <c:pt idx="5">
                  <c:v>1.1320602266986004</c:v>
                </c:pt>
                <c:pt idx="6">
                  <c:v>1.0294116473262924</c:v>
                </c:pt>
                <c:pt idx="7">
                  <c:v>1.0460656099808823</c:v>
                </c:pt>
                <c:pt idx="8">
                  <c:v>1.1289452352157159</c:v>
                </c:pt>
                <c:pt idx="9">
                  <c:v>1.0254368066583199</c:v>
                </c:pt>
                <c:pt idx="10">
                  <c:v>1.0300444463058263</c:v>
                </c:pt>
                <c:pt idx="11">
                  <c:v>1.0630516187361803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2F-2047-93A0-6FB9B140D51A}"/>
            </c:ext>
          </c:extLst>
        </c:ser>
        <c:ser>
          <c:idx val="7"/>
          <c:order val="6"/>
          <c:tx>
            <c:strRef>
              <c:f>Speedup_Main_Plot!$I$26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E97132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Speedup_Main_Plot!$I$27:$I$38</c:f>
              <c:numCache>
                <c:formatCode>General</c:formatCode>
                <c:ptCount val="12"/>
                <c:pt idx="0">
                  <c:v>1.063831777509693</c:v>
                </c:pt>
                <c:pt idx="1">
                  <c:v>1.0274879791093869</c:v>
                </c:pt>
                <c:pt idx="2">
                  <c:v>1.0287907323429171</c:v>
                </c:pt>
                <c:pt idx="3">
                  <c:v>1.0274879791093869</c:v>
                </c:pt>
                <c:pt idx="4">
                  <c:v>1.1253007059761659</c:v>
                </c:pt>
                <c:pt idx="5">
                  <c:v>1.1253007059761659</c:v>
                </c:pt>
                <c:pt idx="6">
                  <c:v>1.0200666890325609</c:v>
                </c:pt>
                <c:pt idx="7">
                  <c:v>1.0298056447017185</c:v>
                </c:pt>
                <c:pt idx="8">
                  <c:v>1.1228828165209959</c:v>
                </c:pt>
                <c:pt idx="9">
                  <c:v>1.0184045804583128</c:v>
                </c:pt>
                <c:pt idx="10">
                  <c:v>0.98697780809823832</c:v>
                </c:pt>
                <c:pt idx="11">
                  <c:v>1.0513535599396411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2F-2047-93A0-6FB9B140D51A}"/>
            </c:ext>
          </c:extLst>
        </c:ser>
        <c:ser>
          <c:idx val="6"/>
          <c:order val="7"/>
          <c:tx>
            <c:strRef>
              <c:f>Speedup_Main_Plot!$J$26</c:f>
              <c:strCache>
                <c:ptCount val="1"/>
                <c:pt idx="0">
                  <c:v>Mosaic Pages</c:v>
                </c:pt>
              </c:strCache>
            </c:strRef>
          </c:tx>
          <c:spPr>
            <a:solidFill>
              <a:srgbClr val="FF0000">
                <a:alpha val="73202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Speedup_Main_Plot!$J$27:$J$38</c:f>
              <c:numCache>
                <c:formatCode>General</c:formatCode>
                <c:ptCount val="12"/>
                <c:pt idx="0">
                  <c:v>1.0932200580740112</c:v>
                </c:pt>
                <c:pt idx="1">
                  <c:v>1.0923811738590961</c:v>
                </c:pt>
                <c:pt idx="2">
                  <c:v>1.0415234480755289</c:v>
                </c:pt>
                <c:pt idx="3">
                  <c:v>1.0923811738590961</c:v>
                </c:pt>
                <c:pt idx="4">
                  <c:v>1.0853728318917024</c:v>
                </c:pt>
                <c:pt idx="5">
                  <c:v>1.0853728318917024</c:v>
                </c:pt>
                <c:pt idx="6">
                  <c:v>1.0860740697075473</c:v>
                </c:pt>
                <c:pt idx="7">
                  <c:v>1.0079038910334503</c:v>
                </c:pt>
                <c:pt idx="8">
                  <c:v>1.0733725273361243</c:v>
                </c:pt>
                <c:pt idx="9">
                  <c:v>1.084821745909136</c:v>
                </c:pt>
                <c:pt idx="10">
                  <c:v>1.1921354782029143</c:v>
                </c:pt>
                <c:pt idx="11">
                  <c:v>1.0841529211166747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92F-2047-93A0-6FB9B140D51A}"/>
            </c:ext>
          </c:extLst>
        </c:ser>
        <c:ser>
          <c:idx val="8"/>
          <c:order val="8"/>
          <c:tx>
            <c:strRef>
              <c:f>Speedup_Main_Plot!$K$26</c:f>
              <c:strCache>
                <c:ptCount val="1"/>
                <c:pt idx="0">
                  <c:v>SpOT</c:v>
                </c:pt>
              </c:strCache>
            </c:strRef>
          </c:tx>
          <c:spPr>
            <a:solidFill>
              <a:srgbClr val="BC6C25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Speedup_Main_Plot!$K$27:$K$38</c:f>
              <c:numCache>
                <c:formatCode>General</c:formatCode>
                <c:ptCount val="12"/>
                <c:pt idx="0">
                  <c:v>1.0431780513417426</c:v>
                </c:pt>
                <c:pt idx="1">
                  <c:v>1.1309722171287224</c:v>
                </c:pt>
                <c:pt idx="2">
                  <c:v>1.0901648239959483</c:v>
                </c:pt>
                <c:pt idx="3">
                  <c:v>1.1309722171287224</c:v>
                </c:pt>
                <c:pt idx="4">
                  <c:v>1.0498298886340571</c:v>
                </c:pt>
                <c:pt idx="5">
                  <c:v>1.0498298886340571</c:v>
                </c:pt>
                <c:pt idx="6">
                  <c:v>1.089115989984532</c:v>
                </c:pt>
                <c:pt idx="7">
                  <c:v>1.1242182639730198</c:v>
                </c:pt>
                <c:pt idx="8">
                  <c:v>1.0720285449920601</c:v>
                </c:pt>
                <c:pt idx="9">
                  <c:v>1.0910780757736798</c:v>
                </c:pt>
                <c:pt idx="10">
                  <c:v>1.0750225379046578</c:v>
                </c:pt>
                <c:pt idx="11">
                  <c:v>1.0856065177985359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2F-2047-93A0-6FB9B140D51A}"/>
            </c:ext>
          </c:extLst>
        </c:ser>
        <c:ser>
          <c:idx val="9"/>
          <c:order val="9"/>
          <c:tx>
            <c:strRef>
              <c:f>Speedup_Main_Plot!$L$26</c:f>
              <c:strCache>
                <c:ptCount val="1"/>
                <c:pt idx="0">
                  <c:v>Revelator</c:v>
                </c:pt>
              </c:strCache>
            </c:strRef>
          </c:tx>
          <c:spPr>
            <a:solidFill>
              <a:srgbClr val="0E2841">
                <a:lumMod val="25000"/>
                <a:lumOff val="75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Speedup_Main_Plot!$L$27:$L$38</c:f>
              <c:numCache>
                <c:formatCode>General</c:formatCode>
                <c:ptCount val="12"/>
                <c:pt idx="0">
                  <c:v>1.3219883115946096</c:v>
                </c:pt>
                <c:pt idx="1">
                  <c:v>1.2450172221419349</c:v>
                </c:pt>
                <c:pt idx="2">
                  <c:v>1.1475109159220147</c:v>
                </c:pt>
                <c:pt idx="3">
                  <c:v>1.2450172221419349</c:v>
                </c:pt>
                <c:pt idx="4">
                  <c:v>1.3262928405214287</c:v>
                </c:pt>
                <c:pt idx="5">
                  <c:v>1.3262928405214287</c:v>
                </c:pt>
                <c:pt idx="6">
                  <c:v>1.213241237013188</c:v>
                </c:pt>
                <c:pt idx="7">
                  <c:v>1.2257376434678615</c:v>
                </c:pt>
                <c:pt idx="8">
                  <c:v>1.3978215889586418</c:v>
                </c:pt>
                <c:pt idx="9">
                  <c:v>1.1879655937414859</c:v>
                </c:pt>
                <c:pt idx="10">
                  <c:v>1.1571840263482915</c:v>
                </c:pt>
                <c:pt idx="11">
                  <c:v>1.251729858955434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92F-2047-93A0-6FB9B140D51A}"/>
            </c:ext>
          </c:extLst>
        </c:ser>
        <c:ser>
          <c:idx val="10"/>
          <c:order val="10"/>
          <c:tx>
            <c:strRef>
              <c:f>Speedup_Main_Plot!$M$26</c:f>
              <c:strCache>
                <c:ptCount val="1"/>
                <c:pt idx="0">
                  <c:v>Revelator+THP</c:v>
                </c:pt>
              </c:strCache>
            </c:strRef>
          </c:tx>
          <c:spPr>
            <a:solidFill>
              <a:srgbClr val="0E2841">
                <a:lumMod val="90000"/>
                <a:lumOff val="1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Speedup_Main_Plot!$B$27:$B$38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Speedup_Main_Plot!$M$27:$M$38</c:f>
              <c:numCache>
                <c:formatCode>General</c:formatCode>
                <c:ptCount val="12"/>
                <c:pt idx="0">
                  <c:v>1.3394809519941515</c:v>
                </c:pt>
                <c:pt idx="1">
                  <c:v>1.2489325200040615</c:v>
                </c:pt>
                <c:pt idx="2">
                  <c:v>1.1500425242697274</c:v>
                </c:pt>
                <c:pt idx="3">
                  <c:v>1.2489325200040615</c:v>
                </c:pt>
                <c:pt idx="4">
                  <c:v>1.342301721043281</c:v>
                </c:pt>
                <c:pt idx="5">
                  <c:v>1.342301721043281</c:v>
                </c:pt>
                <c:pt idx="6">
                  <c:v>1.2170030463686563</c:v>
                </c:pt>
                <c:pt idx="7">
                  <c:v>1.1837221930134543</c:v>
                </c:pt>
                <c:pt idx="8">
                  <c:v>1.4258313247232914</c:v>
                </c:pt>
                <c:pt idx="9">
                  <c:v>1.1906224400899788</c:v>
                </c:pt>
                <c:pt idx="10">
                  <c:v>1.1594001355293009</c:v>
                </c:pt>
                <c:pt idx="11">
                  <c:v>1.2560419794259428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92F-2047-93A0-6FB9B140D5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7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"/>
          <c:w val="1"/>
          <c:h val="0.39174767123074422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67408583149737E-2"/>
          <c:y val="0.28219524642752991"/>
          <c:w val="0.89220249679944941"/>
          <c:h val="0.3890427238261883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B4332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Speedup_Main_Plot!$C$80:$C$91</c:f>
              <c:numCache>
                <c:formatCode>General</c:formatCode>
                <c:ptCount val="12"/>
                <c:pt idx="0">
                  <c:v>0.99745296273002348</c:v>
                </c:pt>
                <c:pt idx="1">
                  <c:v>0.9993448524999694</c:v>
                </c:pt>
                <c:pt idx="2">
                  <c:v>0.99922914554572129</c:v>
                </c:pt>
                <c:pt idx="3">
                  <c:v>0.9993448524999694</c:v>
                </c:pt>
                <c:pt idx="4">
                  <c:v>0.99612625325175685</c:v>
                </c:pt>
                <c:pt idx="5">
                  <c:v>0.99612625325175685</c:v>
                </c:pt>
                <c:pt idx="6">
                  <c:v>0.99980134843085255</c:v>
                </c:pt>
                <c:pt idx="7">
                  <c:v>0.99915046943887043</c:v>
                </c:pt>
                <c:pt idx="8">
                  <c:v>0.99795310657624992</c:v>
                </c:pt>
                <c:pt idx="9">
                  <c:v>0.9894421076351072</c:v>
                </c:pt>
                <c:pt idx="10">
                  <c:v>0.99488719122499336</c:v>
                </c:pt>
                <c:pt idx="11">
                  <c:v>0.9971647359547362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8-C64C-B0FD-4F40B8CA3AE3}"/>
            </c:ext>
          </c:extLst>
        </c:ser>
        <c:ser>
          <c:idx val="1"/>
          <c:order val="1"/>
          <c:spPr>
            <a:solidFill>
              <a:srgbClr val="2DAA73">
                <a:alpha val="78824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Speedup_Main_Plot!$D$80:$D$91</c:f>
              <c:numCache>
                <c:formatCode>General</c:formatCode>
                <c:ptCount val="12"/>
                <c:pt idx="0">
                  <c:v>0.99883751535357079</c:v>
                </c:pt>
                <c:pt idx="1">
                  <c:v>0.99958966695655371</c:v>
                </c:pt>
                <c:pt idx="2">
                  <c:v>0.9993600081708095</c:v>
                </c:pt>
                <c:pt idx="3">
                  <c:v>0.99958966695655371</c:v>
                </c:pt>
                <c:pt idx="4">
                  <c:v>0.99747197810504096</c:v>
                </c:pt>
                <c:pt idx="5">
                  <c:v>0.99747197810504096</c:v>
                </c:pt>
                <c:pt idx="6">
                  <c:v>0.99991932994519106</c:v>
                </c:pt>
                <c:pt idx="7">
                  <c:v>0.9991651042887274</c:v>
                </c:pt>
                <c:pt idx="8">
                  <c:v>0.99852446680313423</c:v>
                </c:pt>
                <c:pt idx="9">
                  <c:v>0.99405970480105077</c:v>
                </c:pt>
                <c:pt idx="10">
                  <c:v>0.9981331042956495</c:v>
                </c:pt>
                <c:pt idx="11">
                  <c:v>0.99837352164099424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B8-C64C-B0FD-4F40B8CA3AE3}"/>
            </c:ext>
          </c:extLst>
        </c:ser>
        <c:ser>
          <c:idx val="2"/>
          <c:order val="2"/>
          <c:spPr>
            <a:solidFill>
              <a:srgbClr val="A02B93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Speedup_Main_Plot!$E$80:$E$91</c:f>
              <c:numCache>
                <c:formatCode>General</c:formatCode>
                <c:ptCount val="12"/>
                <c:pt idx="0">
                  <c:v>1.0037028057569812</c:v>
                </c:pt>
                <c:pt idx="1">
                  <c:v>0.99819786393872734</c:v>
                </c:pt>
                <c:pt idx="2">
                  <c:v>0.99727522899583765</c:v>
                </c:pt>
                <c:pt idx="3">
                  <c:v>0.99819786393872734</c:v>
                </c:pt>
                <c:pt idx="4">
                  <c:v>1.0036144821953121</c:v>
                </c:pt>
                <c:pt idx="5">
                  <c:v>1.0036144821953121</c:v>
                </c:pt>
                <c:pt idx="6">
                  <c:v>0.98886206912466401</c:v>
                </c:pt>
                <c:pt idx="7">
                  <c:v>0.99245637134730513</c:v>
                </c:pt>
                <c:pt idx="8">
                  <c:v>0.99426035378940314</c:v>
                </c:pt>
                <c:pt idx="9">
                  <c:v>0.99962057795463066</c:v>
                </c:pt>
                <c:pt idx="10">
                  <c:v>0.99967741742782212</c:v>
                </c:pt>
                <c:pt idx="11">
                  <c:v>0.99812402794281019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B8-C64C-B0FD-4F40B8CA3AE3}"/>
            </c:ext>
          </c:extLst>
        </c:ser>
        <c:ser>
          <c:idx val="3"/>
          <c:order val="3"/>
          <c:spPr>
            <a:solidFill>
              <a:srgbClr val="A02B93">
                <a:lumMod val="60000"/>
                <a:lumOff val="4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Speedup_Main_Plot!$F$80:$F$91</c:f>
              <c:numCache>
                <c:formatCode>General</c:formatCode>
                <c:ptCount val="12"/>
                <c:pt idx="0">
                  <c:v>1.0373888650238867</c:v>
                </c:pt>
                <c:pt idx="1">
                  <c:v>1.014732579538107</c:v>
                </c:pt>
                <c:pt idx="2">
                  <c:v>1.0059888332263751</c:v>
                </c:pt>
                <c:pt idx="3">
                  <c:v>1.014732579538107</c:v>
                </c:pt>
                <c:pt idx="4">
                  <c:v>1.0441562813298111</c:v>
                </c:pt>
                <c:pt idx="5">
                  <c:v>1.0441562813298111</c:v>
                </c:pt>
                <c:pt idx="6">
                  <c:v>1.0371239100219205</c:v>
                </c:pt>
                <c:pt idx="7">
                  <c:v>1.0012843565373748</c:v>
                </c:pt>
                <c:pt idx="8">
                  <c:v>1.0275704613958305</c:v>
                </c:pt>
                <c:pt idx="9">
                  <c:v>1.0156442375572534</c:v>
                </c:pt>
                <c:pt idx="10">
                  <c:v>1.0007116118306962</c:v>
                </c:pt>
                <c:pt idx="11">
                  <c:v>1.0220126958009965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B8-C64C-B0FD-4F40B8CA3AE3}"/>
            </c:ext>
          </c:extLst>
        </c:ser>
        <c:ser>
          <c:idx val="4"/>
          <c:order val="4"/>
          <c:spPr>
            <a:solidFill>
              <a:srgbClr val="FFD166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Speedup_Main_Plot!$G$80:$G$91</c:f>
              <c:numCache>
                <c:formatCode>General</c:formatCode>
                <c:ptCount val="12"/>
                <c:pt idx="0">
                  <c:v>1.0638781442631486</c:v>
                </c:pt>
                <c:pt idx="1">
                  <c:v>1.0285644064556652</c:v>
                </c:pt>
                <c:pt idx="2">
                  <c:v>1.0277813308711103</c:v>
                </c:pt>
                <c:pt idx="3">
                  <c:v>1.0285644064556652</c:v>
                </c:pt>
                <c:pt idx="4">
                  <c:v>1.1168686817294107</c:v>
                </c:pt>
                <c:pt idx="5">
                  <c:v>1.1168686817294107</c:v>
                </c:pt>
                <c:pt idx="6">
                  <c:v>1.0228212598339279</c:v>
                </c:pt>
                <c:pt idx="7">
                  <c:v>1.0479460472547393</c:v>
                </c:pt>
                <c:pt idx="8">
                  <c:v>1.1274128383677544</c:v>
                </c:pt>
                <c:pt idx="9">
                  <c:v>1.0169281356373803</c:v>
                </c:pt>
                <c:pt idx="10">
                  <c:v>1.0165162246546717</c:v>
                </c:pt>
                <c:pt idx="11">
                  <c:v>1.0550240693074304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3B8-C64C-B0FD-4F40B8CA3AE3}"/>
            </c:ext>
          </c:extLst>
        </c:ser>
        <c:ser>
          <c:idx val="5"/>
          <c:order val="5"/>
          <c:spPr>
            <a:solidFill>
              <a:srgbClr val="FF9B00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Speedup_Main_Plot!$H$80:$H$91</c:f>
              <c:numCache>
                <c:formatCode>General</c:formatCode>
                <c:ptCount val="12"/>
                <c:pt idx="0">
                  <c:v>1.0673012535490438</c:v>
                </c:pt>
                <c:pt idx="1">
                  <c:v>1.0286708288011865</c:v>
                </c:pt>
                <c:pt idx="2">
                  <c:v>1.0293211643968683</c:v>
                </c:pt>
                <c:pt idx="3">
                  <c:v>1.0286708288011865</c:v>
                </c:pt>
                <c:pt idx="4">
                  <c:v>1.1272317901722231</c:v>
                </c:pt>
                <c:pt idx="5">
                  <c:v>1.1272317901722231</c:v>
                </c:pt>
                <c:pt idx="6">
                  <c:v>1.0258624286510647</c:v>
                </c:pt>
                <c:pt idx="7">
                  <c:v>1.0459856476938174</c:v>
                </c:pt>
                <c:pt idx="8">
                  <c:v>1.1281058900886183</c:v>
                </c:pt>
                <c:pt idx="9">
                  <c:v>1.0171563422967782</c:v>
                </c:pt>
                <c:pt idx="10">
                  <c:v>1.017746477160077</c:v>
                </c:pt>
                <c:pt idx="11">
                  <c:v>1.0575719731332136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3B8-C64C-B0FD-4F40B8CA3AE3}"/>
            </c:ext>
          </c:extLst>
        </c:ser>
        <c:ser>
          <c:idx val="7"/>
          <c:order val="6"/>
          <c:spPr>
            <a:solidFill>
              <a:srgbClr val="E97132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Speedup_Main_Plot!$I$80:$I$91</c:f>
              <c:numCache>
                <c:formatCode>General</c:formatCode>
                <c:ptCount val="12"/>
                <c:pt idx="0">
                  <c:v>1.0657775519142492</c:v>
                </c:pt>
                <c:pt idx="1">
                  <c:v>1.0264357328640448</c:v>
                </c:pt>
                <c:pt idx="2">
                  <c:v>1.0282813147548457</c:v>
                </c:pt>
                <c:pt idx="3">
                  <c:v>1.0264357328640448</c:v>
                </c:pt>
                <c:pt idx="4">
                  <c:v>1.122173013306069</c:v>
                </c:pt>
                <c:pt idx="5">
                  <c:v>1.122173013306069</c:v>
                </c:pt>
                <c:pt idx="6">
                  <c:v>1.0182513393345114</c:v>
                </c:pt>
                <c:pt idx="7">
                  <c:v>1.0298158212560387</c:v>
                </c:pt>
                <c:pt idx="8">
                  <c:v>1.1219201570371071</c:v>
                </c:pt>
                <c:pt idx="9">
                  <c:v>1.01503283239945</c:v>
                </c:pt>
                <c:pt idx="10">
                  <c:v>1.0175484467253237</c:v>
                </c:pt>
                <c:pt idx="11">
                  <c:v>1.0531016807561029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3B8-C64C-B0FD-4F40B8CA3AE3}"/>
            </c:ext>
          </c:extLst>
        </c:ser>
        <c:ser>
          <c:idx val="6"/>
          <c:order val="7"/>
          <c:spPr>
            <a:solidFill>
              <a:srgbClr val="FF0000">
                <a:alpha val="73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Speedup_Main_Plot!$J$80:$J$91</c:f>
              <c:numCache>
                <c:formatCode>General</c:formatCode>
                <c:ptCount val="12"/>
                <c:pt idx="0">
                  <c:v>1.0566453640232827</c:v>
                </c:pt>
                <c:pt idx="1">
                  <c:v>1.0054565027559728</c:v>
                </c:pt>
                <c:pt idx="2">
                  <c:v>0.99842332686260971</c:v>
                </c:pt>
                <c:pt idx="3">
                  <c:v>1.0054565027559728</c:v>
                </c:pt>
                <c:pt idx="4">
                  <c:v>1.0552053549721241</c:v>
                </c:pt>
                <c:pt idx="5">
                  <c:v>1.0552053549721241</c:v>
                </c:pt>
                <c:pt idx="6">
                  <c:v>1.052515751076154</c:v>
                </c:pt>
                <c:pt idx="7">
                  <c:v>1.00123291893558</c:v>
                </c:pt>
                <c:pt idx="8">
                  <c:v>1.0706090116115055</c:v>
                </c:pt>
                <c:pt idx="9">
                  <c:v>0.99880579473886233</c:v>
                </c:pt>
                <c:pt idx="10">
                  <c:v>1.0139355933230332</c:v>
                </c:pt>
                <c:pt idx="11">
                  <c:v>1.0281304757749683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3B8-C64C-B0FD-4F40B8CA3AE3}"/>
            </c:ext>
          </c:extLst>
        </c:ser>
        <c:ser>
          <c:idx val="8"/>
          <c:order val="8"/>
          <c:spPr>
            <a:solidFill>
              <a:srgbClr val="BC6C25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Speedup_Main_Plot!$K$80:$K$91</c:f>
              <c:numCache>
                <c:formatCode>General</c:formatCode>
                <c:ptCount val="12"/>
                <c:pt idx="0">
                  <c:v>1.0667654991934998</c:v>
                </c:pt>
                <c:pt idx="1">
                  <c:v>0.92335195362166889</c:v>
                </c:pt>
                <c:pt idx="2">
                  <c:v>1.1184074805018589</c:v>
                </c:pt>
                <c:pt idx="3">
                  <c:v>0.92335195362166889</c:v>
                </c:pt>
                <c:pt idx="4">
                  <c:v>1.0750565556524572</c:v>
                </c:pt>
                <c:pt idx="5">
                  <c:v>1.0750565556524572</c:v>
                </c:pt>
                <c:pt idx="6">
                  <c:v>1.215581451517475</c:v>
                </c:pt>
                <c:pt idx="7">
                  <c:v>1.508513931888545</c:v>
                </c:pt>
                <c:pt idx="8">
                  <c:v>1.3473417081573589</c:v>
                </c:pt>
                <c:pt idx="9">
                  <c:v>0.92563054180701887</c:v>
                </c:pt>
                <c:pt idx="10">
                  <c:v>0.99453834450625211</c:v>
                </c:pt>
                <c:pt idx="11">
                  <c:v>1.0935297306145688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B8-C64C-B0FD-4F40B8CA3AE3}"/>
            </c:ext>
          </c:extLst>
        </c:ser>
        <c:ser>
          <c:idx val="9"/>
          <c:order val="9"/>
          <c:spPr>
            <a:solidFill>
              <a:srgbClr val="0E2841">
                <a:lumMod val="25000"/>
                <a:lumOff val="75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E2841">
                  <a:lumMod val="25000"/>
                  <a:lumOff val="75000"/>
                </a:srgbClr>
              </a:solidFill>
              <a:ln w="158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C3B8-C64C-B0FD-4F40B8CA3AE3}"/>
              </c:ext>
            </c:extLst>
          </c:dPt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Speedup_Main_Plot!$L$80:$L$91</c:f>
              <c:numCache>
                <c:formatCode>General</c:formatCode>
                <c:ptCount val="12"/>
                <c:pt idx="0">
                  <c:v>1.2777599628023313</c:v>
                </c:pt>
                <c:pt idx="1">
                  <c:v>1.1459467555848362</c:v>
                </c:pt>
                <c:pt idx="2">
                  <c:v>1.1000248418823257</c:v>
                </c:pt>
                <c:pt idx="3">
                  <c:v>1.1459467555848362</c:v>
                </c:pt>
                <c:pt idx="4">
                  <c:v>1.2894290942773874</c:v>
                </c:pt>
                <c:pt idx="5">
                  <c:v>1.2894290942773874</c:v>
                </c:pt>
                <c:pt idx="6">
                  <c:v>1.175753613338131</c:v>
                </c:pt>
                <c:pt idx="7">
                  <c:v>1.2176249040572622</c:v>
                </c:pt>
                <c:pt idx="8">
                  <c:v>1.3942227434106886</c:v>
                </c:pt>
                <c:pt idx="9">
                  <c:v>1.0937713255231645</c:v>
                </c:pt>
                <c:pt idx="10">
                  <c:v>0.98420866905840143</c:v>
                </c:pt>
                <c:pt idx="11">
                  <c:v>1.1870480541656776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3B8-C64C-B0FD-4F40B8CA3AE3}"/>
            </c:ext>
          </c:extLst>
        </c:ser>
        <c:ser>
          <c:idx val="10"/>
          <c:order val="10"/>
          <c:spPr>
            <a:solidFill>
              <a:srgbClr val="0E2841">
                <a:lumMod val="90000"/>
                <a:lumOff val="1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Speedup_Main_Plot!$B$80:$B$91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Speedup_Main_Plot!$M$80:$M$91</c:f>
              <c:numCache>
                <c:formatCode>General</c:formatCode>
                <c:ptCount val="12"/>
                <c:pt idx="0">
                  <c:v>1.3574512843224091</c:v>
                </c:pt>
                <c:pt idx="1">
                  <c:v>1.2351407630884257</c:v>
                </c:pt>
                <c:pt idx="2">
                  <c:v>1.1483666100355403</c:v>
                </c:pt>
                <c:pt idx="3">
                  <c:v>1.2351407630884257</c:v>
                </c:pt>
                <c:pt idx="4">
                  <c:v>1.4183981202012508</c:v>
                </c:pt>
                <c:pt idx="5">
                  <c:v>1.4183981202012508</c:v>
                </c:pt>
                <c:pt idx="6">
                  <c:v>1.2470377142153966</c:v>
                </c:pt>
                <c:pt idx="7">
                  <c:v>1.4047280739688228</c:v>
                </c:pt>
                <c:pt idx="8">
                  <c:v>1.5332106242970356</c:v>
                </c:pt>
                <c:pt idx="9">
                  <c:v>1.132842250667154</c:v>
                </c:pt>
                <c:pt idx="10">
                  <c:v>0.99996414721154936</c:v>
                </c:pt>
                <c:pt idx="11">
                  <c:v>1.2756539207898767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3B8-C64C-B0FD-4F40B8CA3A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7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1648759946156432E-2"/>
          <c:y val="0.2544174793938091"/>
          <c:w val="0.90830499711100265"/>
          <c:h val="0.416820401494168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1B4332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Speedup_Main_Plot!$C$143:$C$154</c:f>
              <c:numCache>
                <c:formatCode>General</c:formatCode>
                <c:ptCount val="12"/>
                <c:pt idx="0">
                  <c:v>0.72613519172474139</c:v>
                </c:pt>
                <c:pt idx="1">
                  <c:v>0.97513034102096563</c:v>
                </c:pt>
                <c:pt idx="2">
                  <c:v>0.95792115391774357</c:v>
                </c:pt>
                <c:pt idx="3">
                  <c:v>0.97513034102096563</c:v>
                </c:pt>
                <c:pt idx="4">
                  <c:v>0.77515419616915715</c:v>
                </c:pt>
                <c:pt idx="5">
                  <c:v>0.77515419616915715</c:v>
                </c:pt>
                <c:pt idx="6">
                  <c:v>0.99643704959189028</c:v>
                </c:pt>
                <c:pt idx="7">
                  <c:v>0.94663971227756749</c:v>
                </c:pt>
                <c:pt idx="8">
                  <c:v>0.74441942141117201</c:v>
                </c:pt>
                <c:pt idx="9">
                  <c:v>0.88880906612267319</c:v>
                </c:pt>
                <c:pt idx="10">
                  <c:v>0.97066184732270777</c:v>
                </c:pt>
                <c:pt idx="11">
                  <c:v>0.87857688640871734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D0-2D43-BE49-4D648F341559}"/>
            </c:ext>
          </c:extLst>
        </c:ser>
        <c:ser>
          <c:idx val="1"/>
          <c:order val="1"/>
          <c:spPr>
            <a:solidFill>
              <a:srgbClr val="2DAA73">
                <a:alpha val="78824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Speedup_Main_Plot!$D$143:$D$154</c:f>
              <c:numCache>
                <c:formatCode>General</c:formatCode>
                <c:ptCount val="12"/>
                <c:pt idx="0">
                  <c:v>0.79852636426433343</c:v>
                </c:pt>
                <c:pt idx="1">
                  <c:v>0.97730060363566218</c:v>
                </c:pt>
                <c:pt idx="2">
                  <c:v>0.96357560247621243</c:v>
                </c:pt>
                <c:pt idx="3">
                  <c:v>0.97730060363566218</c:v>
                </c:pt>
                <c:pt idx="4">
                  <c:v>0.77635534058088418</c:v>
                </c:pt>
                <c:pt idx="5">
                  <c:v>0.77635534058088418</c:v>
                </c:pt>
                <c:pt idx="6">
                  <c:v>0.99932330865466956</c:v>
                </c:pt>
                <c:pt idx="7">
                  <c:v>0.94688455208088407</c:v>
                </c:pt>
                <c:pt idx="8">
                  <c:v>0.76589374376481312</c:v>
                </c:pt>
                <c:pt idx="9">
                  <c:v>0.89409452023372316</c:v>
                </c:pt>
                <c:pt idx="10">
                  <c:v>0.97402031843752046</c:v>
                </c:pt>
                <c:pt idx="11">
                  <c:v>0.89059364289143272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D0-2D43-BE49-4D648F341559}"/>
            </c:ext>
          </c:extLst>
        </c:ser>
        <c:ser>
          <c:idx val="2"/>
          <c:order val="2"/>
          <c:spPr>
            <a:solidFill>
              <a:srgbClr val="A02B93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Speedup_Main_Plot!$E$143:$E$154</c:f>
              <c:numCache>
                <c:formatCode>General</c:formatCode>
                <c:ptCount val="12"/>
                <c:pt idx="0">
                  <c:v>0.99313139257062011</c:v>
                </c:pt>
                <c:pt idx="1">
                  <c:v>0.98957290018228805</c:v>
                </c:pt>
                <c:pt idx="2">
                  <c:v>1.0037695458372777</c:v>
                </c:pt>
                <c:pt idx="3">
                  <c:v>0.98957290018228805</c:v>
                </c:pt>
                <c:pt idx="4">
                  <c:v>1.0022329148711429</c:v>
                </c:pt>
                <c:pt idx="5">
                  <c:v>1.0022329148711429</c:v>
                </c:pt>
                <c:pt idx="6">
                  <c:v>0.98165355469693916</c:v>
                </c:pt>
                <c:pt idx="7">
                  <c:v>0.97063112353728054</c:v>
                </c:pt>
                <c:pt idx="8">
                  <c:v>0.99960562006460607</c:v>
                </c:pt>
                <c:pt idx="9">
                  <c:v>0.98379248299052025</c:v>
                </c:pt>
                <c:pt idx="10">
                  <c:v>0.99746473538557401</c:v>
                </c:pt>
                <c:pt idx="11">
                  <c:v>0.99210122220594532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D0-2D43-BE49-4D648F341559}"/>
            </c:ext>
          </c:extLst>
        </c:ser>
        <c:ser>
          <c:idx val="3"/>
          <c:order val="3"/>
          <c:spPr>
            <a:solidFill>
              <a:srgbClr val="A02B93">
                <a:lumMod val="60000"/>
                <a:lumOff val="4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Speedup_Main_Plot!$F$143:$F$154</c:f>
              <c:numCache>
                <c:formatCode>General</c:formatCode>
                <c:ptCount val="12"/>
                <c:pt idx="0">
                  <c:v>1.0451139317938523</c:v>
                </c:pt>
                <c:pt idx="1">
                  <c:v>1.0231865278266814</c:v>
                </c:pt>
                <c:pt idx="2">
                  <c:v>1.0239493526900318</c:v>
                </c:pt>
                <c:pt idx="3">
                  <c:v>1.0231865278266814</c:v>
                </c:pt>
                <c:pt idx="4">
                  <c:v>1.0844259859791521</c:v>
                </c:pt>
                <c:pt idx="5">
                  <c:v>1.0844259859791521</c:v>
                </c:pt>
                <c:pt idx="6">
                  <c:v>1.0147742418401551</c:v>
                </c:pt>
                <c:pt idx="7">
                  <c:v>1.0496396595988688</c:v>
                </c:pt>
                <c:pt idx="8">
                  <c:v>1.0953873357921893</c:v>
                </c:pt>
                <c:pt idx="9">
                  <c:v>1.0099181197919425</c:v>
                </c:pt>
                <c:pt idx="10">
                  <c:v>1.0141996397291757</c:v>
                </c:pt>
                <c:pt idx="11">
                  <c:v>1.0421294959952085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D0-2D43-BE49-4D648F341559}"/>
            </c:ext>
          </c:extLst>
        </c:ser>
        <c:ser>
          <c:idx val="4"/>
          <c:order val="4"/>
          <c:spPr>
            <a:solidFill>
              <a:srgbClr val="FFD166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Speedup_Main_Plot!$G$143:$G$154</c:f>
              <c:numCache>
                <c:formatCode>General</c:formatCode>
                <c:ptCount val="12"/>
                <c:pt idx="0">
                  <c:v>1.001171989452095</c:v>
                </c:pt>
                <c:pt idx="1">
                  <c:v>1.0001353915377758</c:v>
                </c:pt>
                <c:pt idx="2">
                  <c:v>1.0001725388330875</c:v>
                </c:pt>
                <c:pt idx="3">
                  <c:v>1.0001353915377758</c:v>
                </c:pt>
                <c:pt idx="4">
                  <c:v>1.0074003866381973</c:v>
                </c:pt>
                <c:pt idx="5">
                  <c:v>1.0074003866381973</c:v>
                </c:pt>
                <c:pt idx="6">
                  <c:v>1.0000860352079923</c:v>
                </c:pt>
                <c:pt idx="7">
                  <c:v>1.000534168126312</c:v>
                </c:pt>
                <c:pt idx="8">
                  <c:v>1.0054765275454043</c:v>
                </c:pt>
                <c:pt idx="9">
                  <c:v>1.0000744885122161</c:v>
                </c:pt>
                <c:pt idx="10">
                  <c:v>1.0000428740299752</c:v>
                </c:pt>
                <c:pt idx="11">
                  <c:v>1.0020530017938269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D0-2D43-BE49-4D648F341559}"/>
            </c:ext>
          </c:extLst>
        </c:ser>
        <c:ser>
          <c:idx val="5"/>
          <c:order val="5"/>
          <c:spPr>
            <a:solidFill>
              <a:srgbClr val="FF9B00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Speedup_Main_Plot!$H$143:$H$154</c:f>
              <c:numCache>
                <c:formatCode>General</c:formatCode>
                <c:ptCount val="12"/>
                <c:pt idx="0">
                  <c:v>1.0011245395204549</c:v>
                </c:pt>
                <c:pt idx="1">
                  <c:v>1</c:v>
                </c:pt>
                <c:pt idx="2">
                  <c:v>1.000001895707644</c:v>
                </c:pt>
                <c:pt idx="3">
                  <c:v>1</c:v>
                </c:pt>
                <c:pt idx="4">
                  <c:v>1.0102313628311914</c:v>
                </c:pt>
                <c:pt idx="5">
                  <c:v>1.0102313628311914</c:v>
                </c:pt>
                <c:pt idx="6">
                  <c:v>1.0000034070534525</c:v>
                </c:pt>
                <c:pt idx="7">
                  <c:v>1</c:v>
                </c:pt>
                <c:pt idx="8">
                  <c:v>1.0023728301886792</c:v>
                </c:pt>
                <c:pt idx="9">
                  <c:v>1</c:v>
                </c:pt>
                <c:pt idx="10">
                  <c:v>0.99999387543867169</c:v>
                </c:pt>
                <c:pt idx="11">
                  <c:v>1.0021707033732279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D0-2D43-BE49-4D648F341559}"/>
            </c:ext>
          </c:extLst>
        </c:ser>
        <c:ser>
          <c:idx val="7"/>
          <c:order val="6"/>
          <c:spPr>
            <a:solidFill>
              <a:srgbClr val="E97132">
                <a:lumMod val="20000"/>
                <a:lumOff val="8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Speedup_Main_Plot!$I$143:$I$154</c:f>
              <c:numCache>
                <c:formatCode>General</c:formatCode>
                <c:ptCount val="12"/>
                <c:pt idx="0">
                  <c:v>0.99897675778394968</c:v>
                </c:pt>
                <c:pt idx="1">
                  <c:v>0.99978307038259306</c:v>
                </c:pt>
                <c:pt idx="2">
                  <c:v>0.99974888228928382</c:v>
                </c:pt>
                <c:pt idx="3">
                  <c:v>0.99978307038259306</c:v>
                </c:pt>
                <c:pt idx="4">
                  <c:v>1.0070833969308803</c:v>
                </c:pt>
                <c:pt idx="5">
                  <c:v>1.0070833969308803</c:v>
                </c:pt>
                <c:pt idx="6">
                  <c:v>0.9999420836431433</c:v>
                </c:pt>
                <c:pt idx="7">
                  <c:v>0.99965247610773245</c:v>
                </c:pt>
                <c:pt idx="8">
                  <c:v>0.99834479150536781</c:v>
                </c:pt>
                <c:pt idx="9">
                  <c:v>0.99995586389528712</c:v>
                </c:pt>
                <c:pt idx="10">
                  <c:v>0.99992651021508006</c:v>
                </c:pt>
                <c:pt idx="11">
                  <c:v>1.0009302798645796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D0-2D43-BE49-4D648F341559}"/>
            </c:ext>
          </c:extLst>
        </c:ser>
        <c:ser>
          <c:idx val="6"/>
          <c:order val="7"/>
          <c:spPr>
            <a:solidFill>
              <a:srgbClr val="FF0000">
                <a:alpha val="73031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Speedup_Main_Plot!$J$143:$J$154</c:f>
              <c:numCache>
                <c:formatCode>General</c:formatCode>
                <c:ptCount val="12"/>
                <c:pt idx="0">
                  <c:v>0.77019662958592439</c:v>
                </c:pt>
                <c:pt idx="1">
                  <c:v>0.81152708666696438</c:v>
                </c:pt>
                <c:pt idx="2">
                  <c:v>0.8681716927923161</c:v>
                </c:pt>
                <c:pt idx="3">
                  <c:v>0.81152708666696438</c:v>
                </c:pt>
                <c:pt idx="4">
                  <c:v>0.79291359181926502</c:v>
                </c:pt>
                <c:pt idx="5">
                  <c:v>0.79291359181926502</c:v>
                </c:pt>
                <c:pt idx="6">
                  <c:v>0.82389742466922389</c:v>
                </c:pt>
                <c:pt idx="7">
                  <c:v>0.59108188636597148</c:v>
                </c:pt>
                <c:pt idx="8">
                  <c:v>0.74935623286202735</c:v>
                </c:pt>
                <c:pt idx="9">
                  <c:v>0.85892502570858553</c:v>
                </c:pt>
                <c:pt idx="10">
                  <c:v>0.98928171104850193</c:v>
                </c:pt>
                <c:pt idx="11">
                  <c:v>0.79995972669693383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ED0-2D43-BE49-4D648F341559}"/>
            </c:ext>
          </c:extLst>
        </c:ser>
        <c:ser>
          <c:idx val="8"/>
          <c:order val="8"/>
          <c:spPr>
            <a:solidFill>
              <a:srgbClr val="BC6C25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Speedup_Main_Plot!$K$143:$K$154</c:f>
              <c:numCache>
                <c:formatCode>General</c:formatCode>
                <c:ptCount val="12"/>
                <c:pt idx="0">
                  <c:v>1.15384708590815</c:v>
                </c:pt>
                <c:pt idx="1">
                  <c:v>0.99451024150546496</c:v>
                </c:pt>
                <c:pt idx="2">
                  <c:v>1.14190099850854</c:v>
                </c:pt>
                <c:pt idx="3">
                  <c:v>1.12451024150546</c:v>
                </c:pt>
                <c:pt idx="4">
                  <c:v>1.1283649704124701</c:v>
                </c:pt>
                <c:pt idx="5">
                  <c:v>1.18364970412471</c:v>
                </c:pt>
                <c:pt idx="6">
                  <c:v>1.0951354500672901</c:v>
                </c:pt>
                <c:pt idx="7">
                  <c:v>1.08969158713326</c:v>
                </c:pt>
                <c:pt idx="8">
                  <c:v>1.12886823231071</c:v>
                </c:pt>
                <c:pt idx="9">
                  <c:v>1.1581961016510001</c:v>
                </c:pt>
                <c:pt idx="10">
                  <c:v>1.03212502734365</c:v>
                </c:pt>
                <c:pt idx="11">
                  <c:v>1.1105574362888202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D0-2D43-BE49-4D648F341559}"/>
            </c:ext>
          </c:extLst>
        </c:ser>
        <c:ser>
          <c:idx val="9"/>
          <c:order val="9"/>
          <c:spPr>
            <a:solidFill>
              <a:srgbClr val="0E2841">
                <a:lumMod val="25000"/>
                <a:lumOff val="75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E2841">
                  <a:lumMod val="25000"/>
                  <a:lumOff val="75000"/>
                </a:srgbClr>
              </a:solidFill>
              <a:ln w="158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AED0-2D43-BE49-4D648F341559}"/>
              </c:ext>
            </c:extLst>
          </c:dPt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Speedup_Main_Plot!$L$143:$L$154</c:f>
              <c:numCache>
                <c:formatCode>General</c:formatCode>
                <c:ptCount val="12"/>
                <c:pt idx="0">
                  <c:v>1.0127312746529518</c:v>
                </c:pt>
                <c:pt idx="1">
                  <c:v>0.98283352793352008</c:v>
                </c:pt>
                <c:pt idx="2">
                  <c:v>0.99240329867659749</c:v>
                </c:pt>
                <c:pt idx="3">
                  <c:v>1.1383352793352</c:v>
                </c:pt>
                <c:pt idx="4">
                  <c:v>1.050571128318313</c:v>
                </c:pt>
                <c:pt idx="5">
                  <c:v>1.050571128318313</c:v>
                </c:pt>
                <c:pt idx="6">
                  <c:v>0.97264989412220848</c:v>
                </c:pt>
                <c:pt idx="7">
                  <c:v>1.0649265714559</c:v>
                </c:pt>
                <c:pt idx="8">
                  <c:v>1.0798972257456012</c:v>
                </c:pt>
                <c:pt idx="9">
                  <c:v>0.985458667710576</c:v>
                </c:pt>
                <c:pt idx="10">
                  <c:v>1.00501296150092</c:v>
                </c:pt>
                <c:pt idx="11">
                  <c:v>0.99669099637892733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ED0-2D43-BE49-4D648F341559}"/>
            </c:ext>
          </c:extLst>
        </c:ser>
        <c:ser>
          <c:idx val="10"/>
          <c:order val="10"/>
          <c:spPr>
            <a:solidFill>
              <a:srgbClr val="0E2841">
                <a:lumMod val="90000"/>
                <a:lumOff val="10000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Speedup_Main_Plot!$B$143:$B$154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Speedup_Main_Plot!$M$143:$M$154</c:f>
              <c:numCache>
                <c:formatCode>General</c:formatCode>
                <c:ptCount val="12"/>
                <c:pt idx="0">
                  <c:v>1.1100409894803223</c:v>
                </c:pt>
                <c:pt idx="1">
                  <c:v>1.1289898678977262</c:v>
                </c:pt>
                <c:pt idx="2">
                  <c:v>1.0749859387991327</c:v>
                </c:pt>
                <c:pt idx="3">
                  <c:v>1.1289898678977262</c:v>
                </c:pt>
                <c:pt idx="4">
                  <c:v>1.2004682949222332</c:v>
                </c:pt>
                <c:pt idx="5">
                  <c:v>1.2004682949222332</c:v>
                </c:pt>
                <c:pt idx="6">
                  <c:v>1.1026345892681717</c:v>
                </c:pt>
                <c:pt idx="7">
                  <c:v>1.0384610425611469</c:v>
                </c:pt>
                <c:pt idx="8">
                  <c:v>1.1854723970187888</c:v>
                </c:pt>
                <c:pt idx="9">
                  <c:v>1.070265721877768</c:v>
                </c:pt>
                <c:pt idx="10">
                  <c:v>1.016624534575296</c:v>
                </c:pt>
                <c:pt idx="11">
                  <c:v>1.1127069359320607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ED0-2D43-BE49-4D648F341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7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Arial Unicode MS" panose="020B0604020202020204" pitchFamily="34" charset="-128"/>
                <a:cs typeface="Microsoft Sans Serif" panose="020B0604020202020204" pitchFamily="34" charset="0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324579783494593"/>
          <c:y val="0.22790234903929507"/>
          <c:w val="0.6276047782129196"/>
          <c:h val="0.37667793077802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Revelator_Deepdive!$J$14</c:f>
              <c:strCache>
                <c:ptCount val="1"/>
                <c:pt idx="0">
                  <c:v>SpOT</c:v>
                </c:pt>
              </c:strCache>
            </c:strRef>
          </c:tx>
          <c:spPr>
            <a:solidFill>
              <a:srgbClr val="BC6C25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Revelator_Deepdive!$I$15:$I$26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Revelator_Deepdive!$J$15:$J$26</c:f>
              <c:numCache>
                <c:formatCode>General</c:formatCode>
                <c:ptCount val="12"/>
                <c:pt idx="0">
                  <c:v>0.85880165349586546</c:v>
                </c:pt>
                <c:pt idx="1">
                  <c:v>0.74776810614105171</c:v>
                </c:pt>
                <c:pt idx="2">
                  <c:v>0.74158078545277251</c:v>
                </c:pt>
                <c:pt idx="3">
                  <c:v>0.74776810614105171</c:v>
                </c:pt>
                <c:pt idx="4">
                  <c:v>0.81480599346511573</c:v>
                </c:pt>
                <c:pt idx="5">
                  <c:v>0.81480599346511573</c:v>
                </c:pt>
                <c:pt idx="6">
                  <c:v>0.90289368860592845</c:v>
                </c:pt>
                <c:pt idx="7">
                  <c:v>0.9549652495226566</c:v>
                </c:pt>
                <c:pt idx="8">
                  <c:v>0.99199998888923913</c:v>
                </c:pt>
                <c:pt idx="9">
                  <c:v>0.71270774656618352</c:v>
                </c:pt>
                <c:pt idx="10">
                  <c:v>0.20163274540145615</c:v>
                </c:pt>
                <c:pt idx="11">
                  <c:v>0.72493686531273249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A-1244-A77B-A8E1EFA62E2E}"/>
            </c:ext>
          </c:extLst>
        </c:ser>
        <c:ser>
          <c:idx val="1"/>
          <c:order val="1"/>
          <c:tx>
            <c:strRef>
              <c:f>Revelator_Deepdive!$K$14</c:f>
              <c:strCache>
                <c:ptCount val="1"/>
                <c:pt idx="0">
                  <c:v>Revelator</c:v>
                </c:pt>
              </c:strCache>
            </c:strRef>
          </c:tx>
          <c:spPr>
            <a:solidFill>
              <a:srgbClr val="0E2841">
                <a:lumMod val="25000"/>
                <a:lumOff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Revelator_Deepdive!$I$15:$I$26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Revelator_Deepdive!$K$15:$K$26</c:f>
              <c:numCache>
                <c:formatCode>General</c:formatCode>
                <c:ptCount val="12"/>
                <c:pt idx="0">
                  <c:v>0.92592793953642138</c:v>
                </c:pt>
                <c:pt idx="1">
                  <c:v>0.79272879328323942</c:v>
                </c:pt>
                <c:pt idx="2">
                  <c:v>0.79059068890817152</c:v>
                </c:pt>
                <c:pt idx="3">
                  <c:v>0.79272879328323942</c:v>
                </c:pt>
                <c:pt idx="4">
                  <c:v>0.94465464828850942</c:v>
                </c:pt>
                <c:pt idx="5">
                  <c:v>0.94465464828850942</c:v>
                </c:pt>
                <c:pt idx="6">
                  <c:v>0.9289954405854931</c:v>
                </c:pt>
                <c:pt idx="7">
                  <c:v>0.98805221529538989</c:v>
                </c:pt>
                <c:pt idx="8">
                  <c:v>1.1334284970135193</c:v>
                </c:pt>
                <c:pt idx="9">
                  <c:v>0.73988804548274711</c:v>
                </c:pt>
                <c:pt idx="10">
                  <c:v>0.18978810915202426</c:v>
                </c:pt>
                <c:pt idx="11">
                  <c:v>0.77429109295458887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5A-1244-A77B-A8E1EFA62E2E}"/>
            </c:ext>
          </c:extLst>
        </c:ser>
        <c:ser>
          <c:idx val="2"/>
          <c:order val="2"/>
          <c:tx>
            <c:strRef>
              <c:f>Revelator_Deepdive!$L$14</c:f>
              <c:strCache>
                <c:ptCount val="1"/>
                <c:pt idx="0">
                  <c:v>Revelator+THP</c:v>
                </c:pt>
              </c:strCache>
            </c:strRef>
          </c:tx>
          <c:spPr>
            <a:solidFill>
              <a:srgbClr val="0E2841">
                <a:lumMod val="90000"/>
                <a:lumOff val="1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Revelator_Deepdive!$I$15:$I$26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Revelator_Deepdive!$L$15:$L$26</c:f>
              <c:numCache>
                <c:formatCode>General</c:formatCode>
                <c:ptCount val="12"/>
                <c:pt idx="0">
                  <c:v>1.1506044009767122</c:v>
                </c:pt>
                <c:pt idx="1">
                  <c:v>1.1264029085811815</c:v>
                </c:pt>
                <c:pt idx="2">
                  <c:v>1.1279074818315533</c:v>
                </c:pt>
                <c:pt idx="3">
                  <c:v>1.1264029085811815</c:v>
                </c:pt>
                <c:pt idx="4">
                  <c:v>1.2695532307908231</c:v>
                </c:pt>
                <c:pt idx="5">
                  <c:v>1.2695532307908231</c:v>
                </c:pt>
                <c:pt idx="6">
                  <c:v>1.071097120702649</c:v>
                </c:pt>
                <c:pt idx="7">
                  <c:v>1.1006782196321896</c:v>
                </c:pt>
                <c:pt idx="8">
                  <c:v>1.2255388769078346</c:v>
                </c:pt>
                <c:pt idx="9">
                  <c:v>1.0711407269067144</c:v>
                </c:pt>
                <c:pt idx="10">
                  <c:v>1.0000073224182384</c:v>
                </c:pt>
                <c:pt idx="11">
                  <c:v>1.1370451698984412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5A-1244-A77B-A8E1EFA62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4"/>
          <c:min val="0.2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4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840869369243569"/>
          <c:y val="0"/>
          <c:w val="0.55208433751595987"/>
          <c:h val="0.13626900014851959"/>
        </c:manualLayout>
      </c:layout>
      <c:overlay val="0"/>
      <c:spPr>
        <a:solidFill>
          <a:sysClr val="window" lastClr="FFFFFF">
            <a:alpha val="47050"/>
          </a:sysClr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3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0931432367428241"/>
          <c:y val="7.2130650341444794E-2"/>
          <c:w val="0.68736966669711153"/>
          <c:h val="0.603156538296712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Revelator_Deepdive!$J$38</c:f>
              <c:strCache>
                <c:ptCount val="1"/>
                <c:pt idx="0">
                  <c:v>SpOT</c:v>
                </c:pt>
              </c:strCache>
            </c:strRef>
          </c:tx>
          <c:spPr>
            <a:solidFill>
              <a:srgbClr val="BC6C25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Revelator_Deepdive!$I$39:$I$50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Revelator_Deepdive!$J$39:$J$50</c:f>
              <c:numCache>
                <c:formatCode>General</c:formatCode>
                <c:ptCount val="12"/>
                <c:pt idx="0">
                  <c:v>1.1122299890060434</c:v>
                </c:pt>
                <c:pt idx="1">
                  <c:v>0.99268747476257313</c:v>
                </c:pt>
                <c:pt idx="2">
                  <c:v>1.4022814073551457</c:v>
                </c:pt>
                <c:pt idx="3">
                  <c:v>0.99268747476257313</c:v>
                </c:pt>
                <c:pt idx="4">
                  <c:v>1.0995909605039309</c:v>
                </c:pt>
                <c:pt idx="5">
                  <c:v>1.0995909605039309</c:v>
                </c:pt>
                <c:pt idx="6">
                  <c:v>1.156032676025194</c:v>
                </c:pt>
                <c:pt idx="7">
                  <c:v>4.5577150309181977</c:v>
                </c:pt>
                <c:pt idx="8">
                  <c:v>1.3599091286713494</c:v>
                </c:pt>
                <c:pt idx="9">
                  <c:v>0.96866769778674155</c:v>
                </c:pt>
                <c:pt idx="10">
                  <c:v>1.2439942702108153</c:v>
                </c:pt>
                <c:pt idx="11">
                  <c:v>1.2869928692255752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4-074E-AAB1-710690CB1878}"/>
            </c:ext>
          </c:extLst>
        </c:ser>
        <c:ser>
          <c:idx val="1"/>
          <c:order val="1"/>
          <c:tx>
            <c:strRef>
              <c:f>Revelator_Deepdive!$K$38</c:f>
              <c:strCache>
                <c:ptCount val="1"/>
                <c:pt idx="0">
                  <c:v>Revelator</c:v>
                </c:pt>
              </c:strCache>
            </c:strRef>
          </c:tx>
          <c:spPr>
            <a:solidFill>
              <a:srgbClr val="0E2841">
                <a:lumMod val="25000"/>
                <a:lumOff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Revelator_Deepdive!$I$39:$I$50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Revelator_Deepdive!$K$39:$K$50</c:f>
              <c:numCache>
                <c:formatCode>General</c:formatCode>
                <c:ptCount val="12"/>
                <c:pt idx="0">
                  <c:v>1.08351719604455</c:v>
                </c:pt>
                <c:pt idx="1">
                  <c:v>1.3077427406606053</c:v>
                </c:pt>
                <c:pt idx="2">
                  <c:v>1.3167677147820713</c:v>
                </c:pt>
                <c:pt idx="3">
                  <c:v>1.3077427406606053</c:v>
                </c:pt>
                <c:pt idx="4">
                  <c:v>1.2698005387955265</c:v>
                </c:pt>
                <c:pt idx="5">
                  <c:v>1.2698005387955265</c:v>
                </c:pt>
                <c:pt idx="6">
                  <c:v>1.1012511982112465</c:v>
                </c:pt>
                <c:pt idx="7">
                  <c:v>2.6377180516980889</c:v>
                </c:pt>
                <c:pt idx="8">
                  <c:v>1.3508586258667157</c:v>
                </c:pt>
                <c:pt idx="9">
                  <c:v>1.1368363468169349</c:v>
                </c:pt>
                <c:pt idx="10">
                  <c:v>1.2074072657077191</c:v>
                </c:pt>
                <c:pt idx="11">
                  <c:v>1.3199513110687799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4-074E-AAB1-710690CB1878}"/>
            </c:ext>
          </c:extLst>
        </c:ser>
        <c:ser>
          <c:idx val="2"/>
          <c:order val="2"/>
          <c:tx>
            <c:strRef>
              <c:f>Revelator_Deepdive!$L$38</c:f>
              <c:strCache>
                <c:ptCount val="1"/>
                <c:pt idx="0">
                  <c:v>Revelator+THP</c:v>
                </c:pt>
              </c:strCache>
            </c:strRef>
          </c:tx>
          <c:spPr>
            <a:solidFill>
              <a:srgbClr val="0E2841">
                <a:lumMod val="90000"/>
                <a:lumOff val="1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Revelator_Deepdive!$I$39:$I$50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Revelator_Deepdive!$L$39:$L$50</c:f>
              <c:numCache>
                <c:formatCode>General</c:formatCode>
                <c:ptCount val="12"/>
                <c:pt idx="0">
                  <c:v>1.0978159384586814</c:v>
                </c:pt>
                <c:pt idx="1">
                  <c:v>1.3083851662809995</c:v>
                </c:pt>
                <c:pt idx="2">
                  <c:v>1.3222532452907039</c:v>
                </c:pt>
                <c:pt idx="3">
                  <c:v>1.3083851662809995</c:v>
                </c:pt>
                <c:pt idx="4">
                  <c:v>1.3105968194270188</c:v>
                </c:pt>
                <c:pt idx="5">
                  <c:v>1.3105968194270188</c:v>
                </c:pt>
                <c:pt idx="6">
                  <c:v>1.127223396200145</c:v>
                </c:pt>
                <c:pt idx="7">
                  <c:v>3.0803901329442271</c:v>
                </c:pt>
                <c:pt idx="8">
                  <c:v>1.4593226896440137</c:v>
                </c:pt>
                <c:pt idx="9">
                  <c:v>1.1250933683268407</c:v>
                </c:pt>
                <c:pt idx="10">
                  <c:v>1.0000366427479528</c:v>
                </c:pt>
                <c:pt idx="11">
                  <c:v>1.3366585106162483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54-074E-AAB1-710690CB1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22225" cap="flat" cmpd="sng" algn="ctr">
            <a:solidFill>
              <a:srgbClr val="156082">
                <a:shade val="15000"/>
              </a:srgb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7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Arial Unicode MS" panose="020B0604020202020204" pitchFamily="34" charset="-128"/>
                <a:cs typeface="Microsoft Sans Serif" panose="020B0604020202020204" pitchFamily="34" charset="0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8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"/>
      </c:valAx>
      <c:spPr>
        <a:noFill/>
        <a:ln w="25400">
          <a:solidFill>
            <a:sysClr val="windowText" lastClr="000000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820158834869805"/>
          <c:y val="0.15296385859717326"/>
          <c:w val="0.81133981740330907"/>
          <c:h val="0.46527782000222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Revelator_Fragmentation!$S$19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4472C4">
                <a:lumMod val="40000"/>
                <a:lumOff val="6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Revelator_Fragmentation!$R$20:$R$24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cat>
          <c:val>
            <c:numRef>
              <c:f>Revelator_Fragmentation!$S$20:$S$24</c:f>
              <c:numCache>
                <c:formatCode>General</c:formatCode>
                <c:ptCount val="5"/>
                <c:pt idx="0">
                  <c:v>1.2809749717511889</c:v>
                </c:pt>
                <c:pt idx="1">
                  <c:v>1.1870480541656776</c:v>
                </c:pt>
                <c:pt idx="2">
                  <c:v>1.1132124447825793</c:v>
                </c:pt>
                <c:pt idx="3">
                  <c:v>1.0501237145443951</c:v>
                </c:pt>
                <c:pt idx="4">
                  <c:v>0.99436568515396917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8E-C448-8870-A44AC252C100}"/>
            </c:ext>
          </c:extLst>
        </c:ser>
        <c:ser>
          <c:idx val="1"/>
          <c:order val="1"/>
          <c:tx>
            <c:strRef>
              <c:f>Revelator_Fragmentation!$T$19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4472C4">
                <a:lumMod val="60000"/>
                <a:lumOff val="4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Revelator_Fragmentation!$R$20:$R$24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cat>
          <c:val>
            <c:numRef>
              <c:f>Revelator_Fragmentation!$T$20:$T$24</c:f>
              <c:numCache>
                <c:formatCode>General</c:formatCode>
                <c:ptCount val="5"/>
                <c:pt idx="0">
                  <c:v>1.2423290869672645</c:v>
                </c:pt>
                <c:pt idx="1">
                  <c:v>1.2166848830477972</c:v>
                </c:pt>
                <c:pt idx="2">
                  <c:v>1.160670833613396</c:v>
                </c:pt>
                <c:pt idx="3">
                  <c:v>1.0808980897715106</c:v>
                </c:pt>
                <c:pt idx="4">
                  <c:v>0.98789104710989717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8E-C448-8870-A44AC252C100}"/>
            </c:ext>
          </c:extLst>
        </c:ser>
        <c:ser>
          <c:idx val="5"/>
          <c:order val="2"/>
          <c:tx>
            <c:strRef>
              <c:f>Revelator_Fragmentation!$U$19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4472C4">
                <a:lumMod val="5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Revelator_Fragmentation!$R$20:$R$24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cat>
          <c:val>
            <c:numRef>
              <c:f>Revelator_Fragmentation!$U$20:$U$24</c:f>
              <c:numCache>
                <c:formatCode>General</c:formatCode>
                <c:ptCount val="5"/>
                <c:pt idx="0">
                  <c:v>1.1850886714848454</c:v>
                </c:pt>
                <c:pt idx="1">
                  <c:v>1.1752958428722431</c:v>
                </c:pt>
                <c:pt idx="2">
                  <c:v>1.1425683128375324</c:v>
                </c:pt>
                <c:pt idx="3">
                  <c:v>1.0762573713218524</c:v>
                </c:pt>
                <c:pt idx="4">
                  <c:v>0.97444119160655107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8E-C448-8870-A44AC252C100}"/>
            </c:ext>
          </c:extLst>
        </c:ser>
        <c:ser>
          <c:idx val="2"/>
          <c:order val="3"/>
          <c:tx>
            <c:strRef>
              <c:f>Revelator_Fragmentation!$V$19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4472C4">
                <a:lumMod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Revelator_Fragmentation!$R$20:$R$24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cat>
          <c:val>
            <c:numRef>
              <c:f>Revelator_Fragmentation!$V$20:$V$24</c:f>
              <c:numCache>
                <c:formatCode>General</c:formatCode>
                <c:ptCount val="5"/>
                <c:pt idx="0">
                  <c:v>1.148208471004599</c:v>
                </c:pt>
                <c:pt idx="1">
                  <c:v>1.14324616347746</c:v>
                </c:pt>
                <c:pt idx="2">
                  <c:v>1.1235380500945662</c:v>
                </c:pt>
                <c:pt idx="3">
                  <c:v>1.0711784639259436</c:v>
                </c:pt>
                <c:pt idx="4">
                  <c:v>0.96839055588120837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8E-C448-8870-A44AC252C100}"/>
            </c:ext>
          </c:extLst>
        </c:ser>
        <c:ser>
          <c:idx val="3"/>
          <c:order val="4"/>
          <c:tx>
            <c:strRef>
              <c:f>Revelator_Fragmentation!$W$19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rgbClr val="0070C0"/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Revelator_Fragmentation!$R$20:$R$24</c:f>
              <c:numCache>
                <c:formatCode>0%</c:formatCode>
                <c:ptCount val="5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</c:v>
                </c:pt>
                <c:pt idx="4">
                  <c:v>0.8</c:v>
                </c:pt>
              </c:numCache>
            </c:numRef>
          </c:cat>
          <c:val>
            <c:numRef>
              <c:f>Revelator_Fragmentation!$W$20:$W$24</c:f>
              <c:numCache>
                <c:formatCode>General</c:formatCode>
                <c:ptCount val="5"/>
                <c:pt idx="0">
                  <c:v>1.1209972097705903</c:v>
                </c:pt>
                <c:pt idx="1">
                  <c:v>1.11761284059711</c:v>
                </c:pt>
                <c:pt idx="2">
                  <c:v>1.1052222601916575</c:v>
                </c:pt>
                <c:pt idx="3">
                  <c:v>1.0639180450956329</c:v>
                </c:pt>
                <c:pt idx="4">
                  <c:v>0.96516024380596555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8E-C448-8870-A44AC252C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0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Microsoft Sans Serif" panose="020B0604020202020204" pitchFamily="34" charset="0"/>
                <a:ea typeface="Arial Unicode MS" panose="020B0604020202020204" pitchFamily="34" charset="-128"/>
                <a:cs typeface="Microsoft Sans Serif" panose="020B0604020202020204" pitchFamily="34" charset="0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20"/>
        <c:noMultiLvlLbl val="0"/>
      </c:catAx>
      <c:valAx>
        <c:axId val="1033417919"/>
        <c:scaling>
          <c:orientation val="minMax"/>
          <c:max val="1.4"/>
          <c:min val="0.9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1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51667710510712284"/>
          <c:y val="4.4630053042532862E-2"/>
          <c:w val="0.43537793557351134"/>
          <c:h val="9.137455790999098E-2"/>
        </c:manualLayout>
      </c:layout>
      <c:overlay val="0"/>
      <c:spPr>
        <a:solidFill>
          <a:schemeClr val="bg1"/>
        </a:solidFill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079560264363753"/>
          <c:y val="0.20873988373289293"/>
          <c:w val="0.74550758996416799"/>
          <c:h val="0.40508010302424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Revelator_Deepdive!$C$81</c:f>
              <c:strCache>
                <c:ptCount val="1"/>
                <c:pt idx="0">
                  <c:v>Revelator-OnlyData</c:v>
                </c:pt>
              </c:strCache>
            </c:strRef>
          </c:tx>
          <c:spPr>
            <a:solidFill>
              <a:srgbClr val="0E2841">
                <a:lumMod val="10000"/>
                <a:lumOff val="9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Revelator_Deepdive!$B$82:$B$93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Revelator_Deepdive!$C$82:$C$93</c:f>
              <c:numCache>
                <c:formatCode>General</c:formatCode>
                <c:ptCount val="12"/>
                <c:pt idx="0">
                  <c:v>1.2541954571555693</c:v>
                </c:pt>
                <c:pt idx="1">
                  <c:v>1.2191098267618012</c:v>
                </c:pt>
                <c:pt idx="2">
                  <c:v>1.1228793146736387</c:v>
                </c:pt>
                <c:pt idx="3">
                  <c:v>1.2191098267618012</c:v>
                </c:pt>
                <c:pt idx="4">
                  <c:v>1.1983555340992946</c:v>
                </c:pt>
                <c:pt idx="5">
                  <c:v>1.1983555340992946</c:v>
                </c:pt>
                <c:pt idx="6">
                  <c:v>1.1965668700329442</c:v>
                </c:pt>
                <c:pt idx="7">
                  <c:v>1.2036089250346169</c:v>
                </c:pt>
                <c:pt idx="8">
                  <c:v>1.2489522168884781</c:v>
                </c:pt>
                <c:pt idx="9">
                  <c:v>1.1725314238298656</c:v>
                </c:pt>
                <c:pt idx="10">
                  <c:v>1.1437573390068942</c:v>
                </c:pt>
                <c:pt idx="11">
                  <c:v>1.1973373724398184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B6-4540-A2FB-BB546422023B}"/>
            </c:ext>
          </c:extLst>
        </c:ser>
        <c:ser>
          <c:idx val="1"/>
          <c:order val="1"/>
          <c:tx>
            <c:strRef>
              <c:f>Revelator_Deepdive!$D$81</c:f>
              <c:strCache>
                <c:ptCount val="1"/>
                <c:pt idx="0">
                  <c:v>Revelator-OnlyPT</c:v>
                </c:pt>
              </c:strCache>
            </c:strRef>
          </c:tx>
          <c:spPr>
            <a:solidFill>
              <a:srgbClr val="0E2841">
                <a:lumMod val="25000"/>
                <a:lumOff val="75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Revelator_Deepdive!$B$82:$B$93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Revelator_Deepdive!$D$82:$D$93</c:f>
              <c:numCache>
                <c:formatCode>General</c:formatCode>
                <c:ptCount val="12"/>
                <c:pt idx="0">
                  <c:v>1.0405023835138452</c:v>
                </c:pt>
                <c:pt idx="1">
                  <c:v>1.0179683258026786</c:v>
                </c:pt>
                <c:pt idx="2">
                  <c:v>1.0151468729346995</c:v>
                </c:pt>
                <c:pt idx="3">
                  <c:v>1.0179683258026786</c:v>
                </c:pt>
                <c:pt idx="4">
                  <c:v>1.0776849096539811</c:v>
                </c:pt>
                <c:pt idx="5">
                  <c:v>1.0776849096539811</c:v>
                </c:pt>
                <c:pt idx="6">
                  <c:v>1.0107281239856871</c:v>
                </c:pt>
                <c:pt idx="7">
                  <c:v>1.0176500663174197</c:v>
                </c:pt>
                <c:pt idx="8">
                  <c:v>1.0827695876716992</c:v>
                </c:pt>
                <c:pt idx="9">
                  <c:v>1.0101848991659679</c:v>
                </c:pt>
                <c:pt idx="10">
                  <c:v>0.97287408154587074</c:v>
                </c:pt>
                <c:pt idx="11">
                  <c:v>1.0304832840836455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B6-4540-A2FB-BB546422023B}"/>
            </c:ext>
          </c:extLst>
        </c:ser>
        <c:ser>
          <c:idx val="2"/>
          <c:order val="2"/>
          <c:tx>
            <c:strRef>
              <c:f>Revelator_Deepdive!$E$81</c:f>
              <c:strCache>
                <c:ptCount val="1"/>
                <c:pt idx="0">
                  <c:v>Revelator-Data+PT</c:v>
                </c:pt>
              </c:strCache>
            </c:strRef>
          </c:tx>
          <c:spPr>
            <a:solidFill>
              <a:srgbClr val="0E2841">
                <a:lumMod val="90000"/>
                <a:lumOff val="10000"/>
              </a:srgbClr>
            </a:solidFill>
            <a:ln w="285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Revelator_Deepdive!$B$82:$B$93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Revelator_Deepdive!$E$82:$E$93</c:f>
              <c:numCache>
                <c:formatCode>General</c:formatCode>
                <c:ptCount val="12"/>
                <c:pt idx="0">
                  <c:v>1.3219883115946096</c:v>
                </c:pt>
                <c:pt idx="1">
                  <c:v>1.2450172221419349</c:v>
                </c:pt>
                <c:pt idx="2">
                  <c:v>1.1475109159220147</c:v>
                </c:pt>
                <c:pt idx="3">
                  <c:v>1.2450172221419349</c:v>
                </c:pt>
                <c:pt idx="4">
                  <c:v>1.3262928405214287</c:v>
                </c:pt>
                <c:pt idx="5">
                  <c:v>1.3262928405214287</c:v>
                </c:pt>
                <c:pt idx="6">
                  <c:v>1.213241237013188</c:v>
                </c:pt>
                <c:pt idx="7">
                  <c:v>1.2257376434678615</c:v>
                </c:pt>
                <c:pt idx="8">
                  <c:v>1.3978215889586418</c:v>
                </c:pt>
                <c:pt idx="9">
                  <c:v>1.1879655937414859</c:v>
                </c:pt>
                <c:pt idx="10">
                  <c:v>1.1571840263482915</c:v>
                </c:pt>
                <c:pt idx="11">
                  <c:v>1.251729858955434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0B6-4540-A2FB-BB5464220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9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0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1587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2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5"/>
          <c:min val="0.8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1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7037599063280839"/>
          <c:y val="7.8248025920123129E-2"/>
          <c:w val="0.76220804222130234"/>
          <c:h val="9.4012143155898259E-2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5667408583149737E-2"/>
          <c:y val="0.2544174793938091"/>
          <c:w val="0.89062296196445379"/>
          <c:h val="0.416820401494168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'Revelator+ECH'!$D$26</c:f>
              <c:strCache>
                <c:ptCount val="1"/>
                <c:pt idx="0">
                  <c:v>ECH</c:v>
                </c:pt>
              </c:strCache>
            </c:strRef>
          </c:tx>
          <c:spPr>
            <a:solidFill>
              <a:srgbClr val="1B4332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'Revelator+ECH'!$C$27:$C$38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'Revelator+ECH'!$D$27:$D$38</c:f>
              <c:numCache>
                <c:formatCode>General</c:formatCode>
                <c:ptCount val="12"/>
                <c:pt idx="0">
                  <c:v>1.0657775519142492</c:v>
                </c:pt>
                <c:pt idx="1">
                  <c:v>1.0264357328640448</c:v>
                </c:pt>
                <c:pt idx="2">
                  <c:v>1.0282813147548457</c:v>
                </c:pt>
                <c:pt idx="3">
                  <c:v>1.0264357328640448</c:v>
                </c:pt>
                <c:pt idx="4">
                  <c:v>1.122173013306069</c:v>
                </c:pt>
                <c:pt idx="5">
                  <c:v>1.122173013306069</c:v>
                </c:pt>
                <c:pt idx="6">
                  <c:v>1.0182513393345114</c:v>
                </c:pt>
                <c:pt idx="7">
                  <c:v>1.0298158212560387</c:v>
                </c:pt>
                <c:pt idx="8">
                  <c:v>1.1219201570371071</c:v>
                </c:pt>
                <c:pt idx="9">
                  <c:v>1.01503283239945</c:v>
                </c:pt>
                <c:pt idx="10">
                  <c:v>1.0175484467253237</c:v>
                </c:pt>
                <c:pt idx="11">
                  <c:v>1.0531016807561029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1F-7440-8070-E0E995E69E67}"/>
            </c:ext>
          </c:extLst>
        </c:ser>
        <c:ser>
          <c:idx val="1"/>
          <c:order val="1"/>
          <c:tx>
            <c:strRef>
              <c:f>'Revelator+ECH'!$E$26</c:f>
              <c:strCache>
                <c:ptCount val="1"/>
                <c:pt idx="0">
                  <c:v>Revelator</c:v>
                </c:pt>
              </c:strCache>
            </c:strRef>
          </c:tx>
          <c:spPr>
            <a:solidFill>
              <a:srgbClr val="2DAA73">
                <a:alpha val="78824"/>
              </a:srgbClr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'Revelator+ECH'!$C$27:$C$38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'Revelator+ECH'!$E$27:$E$38</c:f>
              <c:numCache>
                <c:formatCode>General</c:formatCode>
                <c:ptCount val="12"/>
                <c:pt idx="0">
                  <c:v>1.2777599628023313</c:v>
                </c:pt>
                <c:pt idx="1">
                  <c:v>1.1459467555848362</c:v>
                </c:pt>
                <c:pt idx="2">
                  <c:v>1.1000248418823257</c:v>
                </c:pt>
                <c:pt idx="3">
                  <c:v>1.1459467555848362</c:v>
                </c:pt>
                <c:pt idx="4">
                  <c:v>1.2894290942773874</c:v>
                </c:pt>
                <c:pt idx="5">
                  <c:v>1.2894290942773874</c:v>
                </c:pt>
                <c:pt idx="6">
                  <c:v>1.175753613338131</c:v>
                </c:pt>
                <c:pt idx="7">
                  <c:v>1.2176249040572622</c:v>
                </c:pt>
                <c:pt idx="8">
                  <c:v>1.3942227434106886</c:v>
                </c:pt>
                <c:pt idx="9">
                  <c:v>1.0937713255231645</c:v>
                </c:pt>
                <c:pt idx="10">
                  <c:v>0.98420866905840143</c:v>
                </c:pt>
                <c:pt idx="11">
                  <c:v>1.1870480541656776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1F-7440-8070-E0E995E69E67}"/>
            </c:ext>
          </c:extLst>
        </c:ser>
        <c:ser>
          <c:idx val="2"/>
          <c:order val="2"/>
          <c:tx>
            <c:strRef>
              <c:f>'Revelator+ECH'!$F$26</c:f>
              <c:strCache>
                <c:ptCount val="1"/>
                <c:pt idx="0">
                  <c:v>Revelator+ECH</c:v>
                </c:pt>
              </c:strCache>
            </c:strRef>
          </c:tx>
          <c:spPr>
            <a:solidFill>
              <a:srgbClr val="95D5D8"/>
            </a:solidFill>
            <a:ln w="15875"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'Revelator+ECH'!$C$27:$C$38</c:f>
              <c:strCache>
                <c:ptCount val="12"/>
                <c:pt idx="0">
                  <c:v>BC</c:v>
                </c:pt>
                <c:pt idx="1">
                  <c:v>BFS</c:v>
                </c:pt>
                <c:pt idx="2">
                  <c:v>CC</c:v>
                </c:pt>
                <c:pt idx="3">
                  <c:v>DLRM</c:v>
                </c:pt>
                <c:pt idx="4">
                  <c:v>GC</c:v>
                </c:pt>
                <c:pt idx="5">
                  <c:v>GEN</c:v>
                </c:pt>
                <c:pt idx="6">
                  <c:v>PR</c:v>
                </c:pt>
                <c:pt idx="7">
                  <c:v>RND</c:v>
                </c:pt>
                <c:pt idx="8">
                  <c:v>SSSP</c:v>
                </c:pt>
                <c:pt idx="9">
                  <c:v>TC</c:v>
                </c:pt>
                <c:pt idx="10">
                  <c:v>XS</c:v>
                </c:pt>
                <c:pt idx="11">
                  <c:v>GMEAN</c:v>
                </c:pt>
              </c:strCache>
            </c:strRef>
          </c:cat>
          <c:val>
            <c:numRef>
              <c:f>'Revelator+ECH'!$F$27:$F$38</c:f>
              <c:numCache>
                <c:formatCode>General</c:formatCode>
                <c:ptCount val="12"/>
                <c:pt idx="0">
                  <c:v>1.3126008828276838</c:v>
                </c:pt>
                <c:pt idx="1">
                  <c:v>1.1560664299340802</c:v>
                </c:pt>
                <c:pt idx="2">
                  <c:v>1.1079423318911437</c:v>
                </c:pt>
                <c:pt idx="3">
                  <c:v>1.1560664299340802</c:v>
                </c:pt>
                <c:pt idx="4">
                  <c:v>1.3370957747501759</c:v>
                </c:pt>
                <c:pt idx="5">
                  <c:v>1.3370957747501759</c:v>
                </c:pt>
                <c:pt idx="6">
                  <c:v>1.1839191426110831</c:v>
                </c:pt>
                <c:pt idx="7">
                  <c:v>1.2290658811023125</c:v>
                </c:pt>
                <c:pt idx="8">
                  <c:v>1.4558345366021326</c:v>
                </c:pt>
                <c:pt idx="9">
                  <c:v>1.1010134252729458</c:v>
                </c:pt>
                <c:pt idx="10">
                  <c:v>0.98146106295379631</c:v>
                </c:pt>
                <c:pt idx="11">
                  <c:v>1.2074638153859982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F94-4F45-A732-2C13EE8B6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37"/>
        <c:overlap val="-13"/>
        <c:axId val="1033416271"/>
        <c:axId val="1033417919"/>
      </c:barChart>
      <c:catAx>
        <c:axId val="1033416271"/>
        <c:scaling>
          <c:orientation val="minMax"/>
        </c:scaling>
        <c:delete val="1"/>
        <c:axPos val="b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33417919"/>
        <c:crosses val="autoZero"/>
        <c:auto val="1"/>
        <c:lblAlgn val="ctr"/>
        <c:lblOffset val="100"/>
        <c:noMultiLvlLbl val="0"/>
      </c:catAx>
      <c:valAx>
        <c:axId val="1033417919"/>
        <c:scaling>
          <c:orientation val="minMax"/>
          <c:max val="1.8"/>
          <c:min val="0.5"/>
        </c:scaling>
        <c:delete val="0"/>
        <c:axPos val="l"/>
        <c:majorGridlines>
          <c:spPr>
            <a:ln w="158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defRPr>
            </a:pPr>
            <a:endParaRPr lang="en-CH"/>
          </a:p>
        </c:txPr>
        <c:crossAx val="1033416271"/>
        <c:crosses val="autoZero"/>
        <c:crossBetween val="between"/>
        <c:majorUnit val="0.25"/>
      </c:valAx>
      <c:spPr>
        <a:noFill/>
        <a:ln w="254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8.5096020478716339E-2"/>
          <c:y val="0.15348191466534855"/>
          <c:w val="0.88784894428374617"/>
          <c:h val="0.11226932585327924"/>
        </c:manualLayout>
      </c:layout>
      <c:overlay val="0"/>
      <c:spPr>
        <a:noFill/>
        <a:ln w="28575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defRPr>
          </a:pPr>
          <a:endParaRPr lang="en-C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 Unicode MS" panose="020B0604020202020204" pitchFamily="34" charset="-128"/>
          <a:ea typeface="Arial Unicode MS" panose="020B0604020202020204" pitchFamily="34" charset="-128"/>
          <a:cs typeface="Arial Unicode MS" panose="020B0604020202020204" pitchFamily="34" charset="-128"/>
        </a:defRPr>
      </a:pPr>
      <a:endParaRPr lang="en-CH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0.12533</cdr:x>
      <cdr:y>0.60118</cdr:y>
    </cdr:from>
    <cdr:to>
      <cdr:x>0.97649</cdr:x>
      <cdr:y>0.60118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142820" y="2337644"/>
          <a:ext cx="7761052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0.08672</cdr:x>
      <cdr:y>0.60118</cdr:y>
    </cdr:from>
    <cdr:to>
      <cdr:x>0.97649</cdr:x>
      <cdr:y>0.60118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388892" y="2165791"/>
          <a:ext cx="14250267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0.08449</cdr:x>
      <cdr:y>0.4769</cdr:y>
    </cdr:from>
    <cdr:to>
      <cdr:x>0.97514</cdr:x>
      <cdr:y>0.4769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358599" y="1308237"/>
          <a:ext cx="14322447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0.08168</cdr:x>
      <cdr:y>0.46289</cdr:y>
    </cdr:from>
    <cdr:to>
      <cdr:x>0.98781</cdr:x>
      <cdr:y>0.46289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290729" y="1269790"/>
          <a:ext cx="14318042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0.128</cdr:x>
      <cdr:y>0.52488</cdr:y>
    </cdr:from>
    <cdr:to>
      <cdr:x>0.93713</cdr:x>
      <cdr:y>0.52488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150589" y="1991460"/>
          <a:ext cx="7273469" cy="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0.1821</cdr:x>
      <cdr:y>0.49347</cdr:y>
    </cdr:from>
    <cdr:to>
      <cdr:x>0.92968</cdr:x>
      <cdr:y>0.49347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848982" y="2177654"/>
          <a:ext cx="7590772" cy="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0.08711</cdr:x>
      <cdr:y>0.50521</cdr:y>
    </cdr:from>
    <cdr:to>
      <cdr:x>0.97536</cdr:x>
      <cdr:y>0.51606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E8D5E6F9-1A36-1D43-8D04-3862FA032EE4}"/>
            </a:ext>
          </a:extLst>
        </cdr:cNvPr>
        <cdr:cNvCxnSpPr/>
      </cdr:nvCxnSpPr>
      <cdr:spPr>
        <a:xfrm xmlns:a="http://schemas.openxmlformats.org/drawingml/2006/main">
          <a:off x="1395134" y="1385888"/>
          <a:ext cx="14226001" cy="2976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850C881-C08C-189C-631E-AA87178E86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3F2B4F-80EA-D27F-BB62-35AD556A9A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86039-390B-FB47-9459-9598ECA71427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018D61-ADAB-DED9-978E-DC8B25239B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E75EF-6AE6-5BB5-B57D-36531B391EC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5038E3-1FF0-3D4D-85F6-E04F7ED071F7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04112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27:56.370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352 743 24575,'11'-5'0,"3"-1"0,4-2 0,-6 2 0,4 0 0,-11 4 0,0 0 0,-2 0 0,-3 1 0,-7 4 0,1-3 0,-10 4 0,10-4 0,-6 3 0,8-2 0,-8 0 0,6-1 0,-6 0 0,8 0 0,-1 0 0,3 0 0,2 0 0,7 0 0,0 0 0,11 0 0,-9 0 0,4 0 0,-5 1 0,-2-1 0,-1 2 0,-5-1 0,-12 1 0,-1 0 0,-5 0 0,-7-2 0,10 0 0,-7 0 0,8-2 0,7 1 0,0 0 0,5-1 0,0 1 0,0-2 0,-1 1 0,1-1 0,-1 1 0,0-1 0,1 1 0,-4-2 0,4 2 0,-4-3 0,-5-4 0,5 4 0,-5-4 0,-5-6 0,7 8 0,-8-9 0,9 10 0,-13-13 0,11 10 0,-13-9 0,20 15 0,-4-1 0,9 4 0,5 0 0,21 0 0,-6 1 0,12 0 0,9 4 0,-15-2 0,20 1 0,0-1 0,-19-3 0,18 0 0,-25-3 0,14-6 0,-15 3 0,8-7 0,-21 9 0,1-2 0,-7 3 0,-3 0 0,-1 1 0,-8-1 0,-1 1 0,-11-1 0,-5 2 0,-9 0 0,-1-1 0,9 1 0,6-1 0,16 0 0,-2 1 0,6-2 0,0 3 0,2-3 0,5-4 0,5 0 0,14-8 0,-1 2 0,9-2 0,-1-2 0,-2 6 0,0-6 0,-5 3 0,-3-2 0,-3 1 0,-4 3 0,-6 2 0,-8 5 0,-6 5 0,-6 3 0,-5 4 0,-13 4 0,9 0 0,-5 0 0,15-5 0,12-6 0,9-6 0,7 0 0,6-10 0,-2 3 0,0-4 0,-6 4 0,-4 3 0,-9 7 0,-5 4 0,-7 7 0,1-1 0,-1 2 0,4-5 0,3-2 0,4-5 0,4 0 0,17-19 0,-4 8 0,10-10 0,-8 8 0,6-7 0,-5 3 0,9-7 0,-17 10 0,-1 2 0,-6 8 0,-3 2 0,0 4 0,-3-2 0,-2 4 0,-24 11 0,4 0 0,-14 9 0,-3 3 0,-14 7 0,19-7 0,0-2 0,-25 14 0,29-14 0,-2-2 0,19-11 0,9-5 0,0-2 0,-10-17 0,-1 4 0,-5-8 0,-32 2 0,22 10 0,-7 0 0,-4 1 0,-29-1 0,13 1 0,1 2 0,45 2 0,16-3 0,13-4 0,4-1 0,0-2 0,5 2 0,6-2 0,12 0 0,10-6 0,10 0 0,-13 2 0,-1 0 0,11-1-505,-12 2 0,-3-1 505,-3 0 0,-5 1 0,7-7 0,-34 16 0,22-10 0,-25 12 0,7-6 1010,-12 9-1010,-1-1 0,-10 4 0,-6 7 0,-43 13 0,15-8 0,-30 10 0,24-11 0,3-2 0,-14 9 0,7-4 0,3 0 0,19-4 0,-1 0 0,31-11 0,29-11 0,0 3 0,28-7 0,-4 10 0,7 1 0,-12 3 0,24 0-527,-14 0 527,-1 0 0,-14 0 0,-3 0 0,-9 0 0,19 0 0,-41 0 0,-5 0 0,-2 0 0,-2 2 0,2-1 527,-3 10-527,3-4 0,-3 4 0,-1-5 0,-4-2 0,2-3 0,-1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27:59.092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114 48 24575,'-7'4'0,"0"0"0,3-1 0,1 0 0,-1 0 0,4 0 0,0-2 0,4-2 0,7-2 0,-4 1 0,4-2 0,-7 1 0,0 1 0,-3 1 0,-9 4 0,-4 6 0,-1-2 0,-4 7 0,13-10 0,-3 2 0,7-8 0,7-8 0,-3 0 0,6-4 0,-6 6 0,3-8 0,-3 5 0,-1-3 0,-3 9 0,-1 2 0,-5 2 0,2 0 0,-8 3 0,-10 11 0,7-6 0,-15 18 0,25-19 0,-7 8 0,10-4 0,2-4 0,2 2 0,-1-6 0,1 0 0,0-2 0,0 2 0,0-2 0,0 1 0,-1-1 0,2 1 0,0 2 0,9 7 0,0-2 0,8 5 0,-2-4 0,-5-4 0,0-1 0,-1-4 0,-5-2 0,4 1 0,-7-3 0,-1 0 0,-1 0 0,-1 1 0,-1 0 0,-4 0 0,-2 0 0,-2 0 0,0-1 0,-9 3 0,11-1 0,-23 2 0,22 0 0,-17 0 0,18 0 0,-2 0 0,6 2 0,2 1 0,2 6 0,-1 2 0,1-1 0,-1-2 0,-1-4 0,0-1 0,0 0 0,-1-3 0,0 1 0,-3-1 0,1 1 0,-2 0 0,3 0 0,0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27:34.741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48 251 24575,'-12'0'0,"2"0"0,3 0 0,2 0 0,-2 0 0,5-2 0,-3 1 0,9-5 0,19-19 0,6-7 0,20-22 0,-15 15 0,-2 1 0,0-2 0,-27 28 0,-5 10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30:12.21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124 148 24575,'-6'0'0,"3"-3"-9831,11-9 8341,-2 3 4308,-3 3-2818,-6 4 1719,-3 4-1719,-3 2 0,3 0 0,-3 1 6784,5-2-6784,1 0 0,0 0 0,1-2 0,2 0 0,16-13 0,-5 4 0,14-12 0,-12 9 0,-4 2 0,-6 4 0,-3 4 0,-1 0 0,-3 0 0,2 1 0,-3 0 0,-5 2 0,4 0 0,-7 1 0,3 5 0,4-5 0,-3 3 0,7-3 0,0-2 0,3 0 0,2-3 0,1-1 0,2-3 0,-2 2 0,1-3 0,-3 4 0,1-2 0,-5 5 0,-2 4 0,-7 9 0,3-3 0,-3 4 0,8-9 0,1-1 0,1 0 0,1-5 0,3-1 0,-1-2 0,3-1 0,-3 3 0,1 0 0,-5 8 0,0 3 0,-2 1 0,1-1 0,1-3 0,1 0 0,0-2 0,1-2 0,0 0 0,0 0 0,2-2 0,-1-3 0,5-2 0,-2-5 0,1 3 0,-1 0 0,-5 6 0,-2 2 0,-6 6 0,-2 3 0,-3 2 0,2 5 0,6-9 0,2-1 0,3-5 0,2-1 0,-1 0 0,4-2 0,-2 0 0,2-2 0,-1 0 0,0-1 0,0-1 0,0 0 0,4-3 0,-5 5 0,4-3 0,-7 6 0,-6 6 0,-3 4 0,-3 4 0,-3 2 0,7-7 0,1 0 0,5-4 0,2-2 0,1-2 0,0 0 0,8-3 0,6-11 0,5-2 0,-3-3 0,3-5 0,-13 14 0,6-5 0,-11 11 0,-2 3 0,-2 5 0,-4 5 0,-3 7 0,2-7 0,-1 6 0,4-7 0,1 0 0,0 3 0,4-8 0,0 5 0,0-6 0,1 0 0,1-2 0,0-1 0,5-7 0,-4 3 0,4-8 0,-2 3 0,2-4 0,-3 4 0,1-1 0,-9 10 0,-14 19 0,-2 1 0,-10 23 0,15-22 0,5 1 0,9-16 0,2-2 0,3-1 0,-1-1 0,3-4 0,7-12 0,-2-3 0,7-12 0,-2-5 0,-5 5 0,2-7 0,-7 19 0,-2-1 0,-6 18 0,-7 7 0,-7 17 0,1-3 0,3 2 0,7-13 0,4-5 0,0-1 0,3-1 0,-1-1 0,2-1 0,3-1 0,7-9 0,-3 2 0,17-25 0,-19 21 0,17-32 0,-15 24 0,0-5 0,-2 4 0,-9 17 0,0-3 0,-10 18 0,-8 10 0,0 0 0,2 0 0,7-11 0,6-2 0,2-4 0,1 2 0,1-5 0,0-2 0,13-5 0,-6 1 0,18-12 0,-10 4 0,1-2 0,5-7 0,-15 13 0,3-5 0,-8 11 0,-6 6 0,-2 3 0,-4 1 0,-2 2 0,-1-2 0,-1 0 0,5-3 0,0-3 0,5 1 0,1-1 0,0-2 0,2-1 0,1 0 0,0-1 0,1-3 0,0 3 0,0-7 0,2 3 0,-1-2 0,4 0 0,-2 4 0,0 0 0,-1 0 0,-2 2 0,1 0 0,-1 1 0,0-1 0,-1 1 0,0 1 0,-3 0 0,-1 3 0,0-2 0,-1 1 0,2-1 0,1 0 0,-1 0 0,1-1 0,1 0 0,-1 0 0,2 0 0,0-3 0,0 3 0,1-6 0,3-2 0,-2 0 0,3 0 0,-2-2 0,-1 7 0,1-6 0,-1 7 0,1-1 0,-2 1 0,2-1 0,-1 1 0,-1 1 0,1 0 0,1 0 0,-1 0 0,1 1 0,-1 0 0,1-1 0,0 1 0,-1-1 0,2 1 0,-2 0 0,2 1 0,-1-1 0,1 1 0,1-1 0,-1 0 0,3 0 0,-3 0 0,1 0 0,0-1 0,-1 1 0,0-1 0,-1 1 0,-1 0 0,1 0 0,-2 1 0,1 1 0,-1 0 0,0 1 0,-3 4 0,0-2 0,-1 3 0,-2-2 0,3-3 0,-6 2 0,7-3 0,-2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40:49.156"/>
    </inkml:context>
    <inkml:brush xml:id="br0">
      <inkml:brushProperty name="width" value="0.6" units="cm"/>
      <inkml:brushProperty name="height" value="0.6" units="cm"/>
      <inkml:brushProperty name="color" value="#FFFFFF"/>
    </inkml:brush>
  </inkml:definitions>
  <inkml:trace contextRef="#ctx0" brushRef="#br0">21 61 8027,'-21'-61'0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5:42:57.8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6:15:06.7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18T16:25:57.0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7E58A-C2AD-F941-BBA0-06C78EE5E7BE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38B44-8232-5D4C-A591-8E098585F299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44609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Virtual memory is the cornerstone abstraction underpinning every modern computing system.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From CPUs to GPUs and NICs— they all rely on it.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What happens when modern workloads meet this old contract?</a:t>
            </a:r>
          </a:p>
          <a:p>
            <a:pPr marL="171450" marR="0" lvl="0" indent="-171450" algn="l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/>
              <a:t>[CLICK] Databases, genomics, graph analytics [CLICK] introduce address translation overheads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These workloads exhibit: 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[CLICK] — irregular memory accesses 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[CLICK] — large data footprints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Thus, experience low spatial/temporal locality causing: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[CLICK] frequent TLB misses 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[CLICK]→ frequent high-latency page table walks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7C965-510A-AFC6-B8DE-B7A3879A9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49EDD-EC11-78A1-C81C-CFF0AE207F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86B190-5704-B301-B831-E39A5BC78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Transition slide — 'Virtual Memory'. Pause.</a:t>
            </a:r>
          </a:p>
        </p:txBody>
      </p:sp>
    </p:spTree>
    <p:extLst>
      <p:ext uri="{BB962C8B-B14F-4D97-AF65-F5344CB8AC3E}">
        <p14:creationId xmlns:p14="http://schemas.microsoft.com/office/powerpoint/2010/main" val="2455211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Transition slide — 'Virtual Memory'. Pause.</a:t>
            </a:r>
          </a:p>
        </p:txBody>
      </p:sp>
    </p:spTree>
    <p:extLst>
      <p:ext uri="{BB962C8B-B14F-4D97-AF65-F5344CB8AC3E}">
        <p14:creationId xmlns:p14="http://schemas.microsoft.com/office/powerpoint/2010/main" val="1101987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CF883-CF94-D2E0-1A39-901C150AF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D2F3F7-EDFC-EDCB-812E-3DF0ADE7E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13948-C97E-A8F8-AE93-78A0B1AF4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Transition slide — 'Virtual Memory'. Pause.</a:t>
            </a:r>
          </a:p>
        </p:txBody>
      </p:sp>
    </p:spTree>
    <p:extLst>
      <p:ext uri="{BB962C8B-B14F-4D97-AF65-F5344CB8AC3E}">
        <p14:creationId xmlns:p14="http://schemas.microsoft.com/office/powerpoint/2010/main" val="11107910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94BD7-9E00-EA97-457C-DC116665D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2AE3A9-D916-2AA4-89D1-0107868BD6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49F01-6212-849B-213B-8997647CD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/>
              <a:buChar char="•"/>
            </a:pPr>
            <a:r>
              <a:rPr lang="en-US" dirty="0"/>
              <a:t>Transition slide — 'Virtual Memory'. Pause.</a:t>
            </a:r>
          </a:p>
        </p:txBody>
      </p:sp>
    </p:spTree>
    <p:extLst>
      <p:ext uri="{BB962C8B-B14F-4D97-AF65-F5344CB8AC3E}">
        <p14:creationId xmlns:p14="http://schemas.microsoft.com/office/powerpoint/2010/main" val="219995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Compared to regular translation </a:t>
            </a:r>
          </a:p>
          <a:p>
            <a:endParaRPr lang="en-US" dirty="0"/>
          </a:p>
          <a:p>
            <a:r>
              <a:rPr lang="en-US" dirty="0"/>
              <a:t>[CLICK] The idea of speculative translation is this:</a:t>
            </a:r>
          </a:p>
          <a:p>
            <a:endParaRPr lang="en-US" dirty="0"/>
          </a:p>
          <a:p>
            <a:r>
              <a:rPr lang="en-US" dirty="0"/>
              <a:t>[CLICK] instead of waiting for the page-table walk to complete, </a:t>
            </a:r>
          </a:p>
          <a:p>
            <a:endParaRPr lang="en-US" dirty="0"/>
          </a:p>
          <a:p>
            <a:r>
              <a:rPr lang="en-US" dirty="0"/>
              <a:t>[CLICK]  predict the physical address and start the data fetch immediately. [CLICK] If the prediction is right, we overlap translation latency with data fetch and </a:t>
            </a:r>
          </a:p>
          <a:p>
            <a:r>
              <a:rPr lang="en-US" dirty="0"/>
              <a:t>[CLICK] gain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613655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4464C-CBE3-1E71-D884-58DFF189D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6ED98-62BC-19C5-DC00-F32A83578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33705-D899-4861-2E13-9863D8712A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Compared to regular translation </a:t>
            </a:r>
          </a:p>
          <a:p>
            <a:endParaRPr lang="en-US" dirty="0"/>
          </a:p>
          <a:p>
            <a:r>
              <a:rPr lang="en-US" dirty="0"/>
              <a:t>[CLICK] The idea of speculative translation is this:</a:t>
            </a:r>
          </a:p>
          <a:p>
            <a:endParaRPr lang="en-US" dirty="0"/>
          </a:p>
          <a:p>
            <a:r>
              <a:rPr lang="en-US" dirty="0"/>
              <a:t>[CLICK] instead of waiting for the page-table walk to complete, </a:t>
            </a:r>
          </a:p>
          <a:p>
            <a:endParaRPr lang="en-US" dirty="0"/>
          </a:p>
          <a:p>
            <a:r>
              <a:rPr lang="en-US" dirty="0"/>
              <a:t>[CLICK]  predict the physical address and start the data fetch immediately. [CLICK] If the prediction is right, we overlap translation latency with data fetch and </a:t>
            </a:r>
          </a:p>
          <a:p>
            <a:r>
              <a:rPr lang="en-US" dirty="0"/>
              <a:t>[CLICK] gain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1522B-5889-0785-E529-B3335CA0A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967801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C2699B-3C05-E73D-8347-25198B569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90D956-5F34-F874-E77E-BD646F9BC0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75DF3-908D-989B-7279-3AF8034F5B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Compared to regular translation </a:t>
            </a:r>
          </a:p>
          <a:p>
            <a:endParaRPr lang="en-US" dirty="0"/>
          </a:p>
          <a:p>
            <a:r>
              <a:rPr lang="en-US" dirty="0"/>
              <a:t>[CLICK] The idea of speculative translation is this:</a:t>
            </a:r>
          </a:p>
          <a:p>
            <a:endParaRPr lang="en-US" dirty="0"/>
          </a:p>
          <a:p>
            <a:r>
              <a:rPr lang="en-US" dirty="0"/>
              <a:t>[CLICK] instead of waiting for the page-table walk to complete, </a:t>
            </a:r>
          </a:p>
          <a:p>
            <a:endParaRPr lang="en-US" dirty="0"/>
          </a:p>
          <a:p>
            <a:r>
              <a:rPr lang="en-US" dirty="0"/>
              <a:t>[CLICK]  predict the physical address and start the data fetch immediately. [CLICK] If the prediction is right, we overlap translation latency with data fetch and </a:t>
            </a:r>
          </a:p>
          <a:p>
            <a:r>
              <a:rPr lang="en-US" dirty="0"/>
              <a:t>[CLICK] gain 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A219D-1FE8-B0AF-CB11-D4F2EB408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378456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57D39-B22E-6FC9-F552-6E1EAF1C7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36398-BDAC-FE6B-71A6-D4F9F0DB95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6AF09-7EAE-496F-E98F-4B3C871DD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predicting the physical address is hard. The OS allocates pages based on many system-level factors, so the VA-to-PA mapping looks essentially random.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C76D1C-95B9-46F8-1693-AA5651B663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9336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87909-C7C0-79F0-E0EE-B41D5710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9E9340-8D0D-7785-F29C-7FEAED3BE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F78013-C36B-E458-E9EA-11272BA0A0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predicting the physical address is hard. The OS allocates pages based on many system-level factors, so the VA-to-PA mapping looks essentially random.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90305-1E80-91E0-3773-C30B64A6E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40112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23CD6-2C73-003E-61E9-F2089B3E9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CA796D-48A2-13EE-2333-927FDC4FD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F07722-D25E-79B6-3AA8-F2636E890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predicting the physical address is hard. The OS allocates pages based on many system-level factors, so the VA-to-PA mapping looks essentially random.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82621-05CC-FC21-FA35-5E448A33FA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75988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A4DE2-E6AD-3F42-F9C5-FE8BEDDF3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33951F-19DF-239C-E4B7-26011215B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6EAB21-4091-6726-2253-59D00BF46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predicting the physical address is hard. The OS allocates pages based on many system-level factors, so the VA-to-PA mapping looks essentially random.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A23D4-8D89-2F86-BCBC-97594BBA8A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61067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64251-8ADA-CA1D-A269-F5AF18DF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BB1255-0995-2BD0-F2EA-1643C24C4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AD4C5-814F-9E73-CECF-8A807F450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But predicting the physical address is hard. The OS allocates pages based on many system-level factors, so the VA-to-PA mapping looks essentially random.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1C897-6D1D-F76A-0749-C97B87AFA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79610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36343-1C65-E70A-F828-6AB88099D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89080-5B42-203E-4BED-9E536BA86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8AA0D1-EF9C-CF63-7A87-7CF2FAAD5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speculative translation schemes work around this by making strong assumptions — </a:t>
            </a:r>
          </a:p>
          <a:p>
            <a:r>
              <a:rPr lang="en-US" dirty="0"/>
              <a:t>[CLICK] they require free large pages or contiguity, </a:t>
            </a:r>
          </a:p>
          <a:p>
            <a:endParaRPr lang="en-US" dirty="0"/>
          </a:p>
          <a:p>
            <a:r>
              <a:rPr lang="en-US" dirty="0"/>
              <a:t>[CLICK] and they use costly hardware for metadata.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71CD10-FD9E-D28D-1B42-1689D0ED4E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19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192040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ED778-5082-0684-C1B9-9E71E8CF1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B41528-E9B1-F6AB-7690-2245F5013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3895B-FFD8-9971-5335-FD1DDA02A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Prior speculative translation schemes work around this by making strong assumptions — </a:t>
            </a:r>
          </a:p>
          <a:p>
            <a:r>
              <a:rPr lang="en-US" dirty="0"/>
              <a:t>[CLICK] they require free large pages or contiguity, </a:t>
            </a:r>
          </a:p>
          <a:p>
            <a:endParaRPr lang="en-US" dirty="0"/>
          </a:p>
          <a:p>
            <a:r>
              <a:rPr lang="en-US" dirty="0"/>
              <a:t>[CLICK] and they use costly hardware for metadata.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A8D163-02C5-8E89-815F-3022EB6E63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20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17751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99746-6614-5CF4-F611-CCFC32A9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FE1AB-8AF3-89AF-29BA-72E5BA785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92859-1AFB-86EE-9932-EAC7430D6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goal for Revelator is to </a:t>
            </a:r>
          </a:p>
          <a:p>
            <a:r>
              <a:rPr lang="en-US" dirty="0"/>
              <a:t>[CLICK] enable highly accurate speculative translation </a:t>
            </a:r>
          </a:p>
          <a:p>
            <a:r>
              <a:rPr lang="en-US" dirty="0"/>
              <a:t>[CLICK] without relying on large pages, </a:t>
            </a:r>
          </a:p>
          <a:p>
            <a:r>
              <a:rPr lang="en-US" dirty="0"/>
              <a:t>[CLICK] without relying on contiguity, and </a:t>
            </a:r>
          </a:p>
          <a:p>
            <a:r>
              <a:rPr lang="en-US" dirty="0"/>
              <a:t>[CLICK] without costly metadata hardware.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32A49-EED3-B6C7-5268-B201C63C8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21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68500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C88CD-12EB-6E87-5E23-C269E33B6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9426F9-5E26-1B1D-CDA2-A4CEE79AA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4EBB65-FF72-FECD-CE1B-85C2DDFEE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9B14A-92BB-C148-A8EC-647F1A5CF5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80944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7FC89-BB6F-CEE0-5016-2EF112A22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837DDF-F922-726F-4A66-E164128785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55A935-CFF9-31E6-4096-F3A63D618D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63946C-6A7D-8188-0A6D-747D2EFB7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78408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B35D3-E99F-9E0E-F61E-358F7D5C1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5B015-0D2C-D281-B136-23A5389F4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EC281-32CA-73AB-1A64-DB47C1375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E7D6A-8663-91C8-6481-C28CE7B54B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94646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9C9AE9-1FDB-86DA-1F13-AEB0E0592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6DA21D-C635-7062-0F0C-4CC7A5CB5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AE24E0-9EFE-C804-82DD-91FCC7A6C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6675F-18D2-AFCE-FBF2-39294351A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529284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B1C55-5FF2-F6B2-389B-765D97D8E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1BACE9-AA79-E999-EF95-096CF0374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6E7E55-8F75-D37D-CF5B-3421A68A9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086691-7AFD-88B6-1177-326490538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089758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9985A-45EF-4ED2-490D-A14A7298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0613B9-D323-A9E7-D93A-95A91741FA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732486-5C48-A1B9-8C15-684033DAB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FB3F7A-8F2B-67A5-D485-F954A36C2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4540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9657E-9239-256A-7C17-80EAB942C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F454F-7195-1CB3-2EA3-9965963A2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FB556-9761-CABD-BFDB-76D41D01FA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AD6B4F-7537-6027-C8B8-F1373357BB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050548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D0126-C9E2-A564-6E11-493287636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C2A6E-0327-96AB-BF8F-86E26E45D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DF387-A0CD-97C1-7742-4D2E2BF0C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9A50D-882E-7AF4-6A5A-B512CFA221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1269061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3E326-E099-8586-6379-1610B26E3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6525B7-BA02-2FF7-5164-C49596551A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92EFFC-9A60-6D07-0358-32F516D37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1AC7D-0BC1-ECA1-4523-5D1713AA78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749153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C23AE-80DF-3316-AE24-DDAC2B4C8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B2E59-B27A-B405-9D5E-27F71AF16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AC13D7-456B-B3C9-6E64-4837BC563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EB6CA-7FA8-B744-5FE5-A3B7C3E341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416990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D446D-29C0-C00D-AEC4-791620161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4E7805-F2AC-8ADF-0EEA-EBA6D8129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D618A2-2CA7-A4DC-AB90-B8717C568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857F8E-D764-9A5A-B533-C9AB3984F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34026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FF29F-C875-70B8-141B-CB5C7AEF8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77E95E-29BA-16CE-97CB-A430C5DB9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3C0C6C-AB9C-4329-A0DA-3DDBFAA88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AC690-AFA1-D643-AAC4-A346913E95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3589484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0C73D-9D6A-7B67-5F1E-AE2ECCBED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7F0F1-3B86-E690-82B1-52A45779A6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E126F-D6F1-435A-8EA8-CC0412181D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8593A-7F47-495A-FA75-107448441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822801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AABF4-DDF5-1814-8753-10D597CDD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05F2B-5771-1F63-358F-376F18685C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72FD80-4AAC-D3D2-7AC4-F39304DF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7E829D-1A67-1AEB-C481-8A8B338C1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052082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F499F-6A5A-01B3-2FB7-42AEF70E3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177DF4-96D8-3D57-B56D-65EC49E298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E4BB91-E77C-171A-5B44-5996B28452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CE948-4B58-6C10-4995-A974794E61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39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761150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4709E-D9A1-9F69-902A-C32B65887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287CE-8279-F006-CA35-CB5AC75579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05E35-25F9-1FE4-076C-0FD398EDCC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8B025-3BBC-475B-2DD2-4C97735EC8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938867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1378B-7E31-C1DD-2FB0-DDD5742D4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EF39FB-C900-FFE7-D896-B297C6A28E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D66EA6-8DCD-559D-B382-C4D7EFB62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BBF5F-DA6A-FF02-032B-B7FADBA46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1763163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DF9A7-2B4E-5D86-287C-5ED9DD8DF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81790-19F4-523C-27DC-9A9445DD7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405F7-04BB-9A38-D95F-C629AC271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4D06E4-F623-9B5B-0247-12A021359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191731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F3119-8556-A3FB-82BD-4BEC16570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2FB71E-653A-10DF-FCD7-791E0560A1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79CD5-64CA-7547-29BF-00CB1A52F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D1DCA2-7B32-AC97-63B8-58983A14FB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23597035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3E123-ABAB-9BA8-8F61-8BC025E87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05E92-52D3-CAA1-36B6-CBB973DAD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508A9-E32D-625F-4790-60291479F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C81E8-5054-AB8E-11B1-CB8ED3BBBE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44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357895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6B30C-E7A9-DD09-6E3F-3E6C65888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883A3D-F2A0-43A9-A605-3AB8E882FE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D15DC4-60A2-8250-1BB6-16056D9DC3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that slot is taken, we try the next candidate using a new seed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33754D-068A-E3EA-894C-279A5ADDE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51011476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A4E6-26C7-6E8D-76DA-B0F9373EE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41317-C8DC-550F-255E-7DBFFF14F1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FCC9F8-676A-DBED-982D-D4D0C45DB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DF97D-3955-8FB2-DC86-2763DC5B83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46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5718272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5FF4D-388D-EC7A-6A6C-DD19DB01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4A1A8-F6E1-E176-7F45-A05B588EA7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038699-685D-A929-1025-4F08EC89D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1B205-7F1C-19B4-5B8F-6CBE734E0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47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560323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94ABC-C6E8-41D2-5F99-D8B7F5FE3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9708E-4F67-C37E-E1BC-6D71D909B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57E46-50A7-1CD8-C6EB-82077E415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BDC06-134E-9BAF-0CE0-8FD9FC2FB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219498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E045E-DF13-A780-B7DE-856AE3F72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F13005-134F-0AA8-B7DB-F44039436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21B7F8-62CD-D6BD-0170-A723D83607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447E76-6BC4-8578-491C-2FE14FA4A0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49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183670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84337-01EC-B694-0254-4AFCE26AC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DB920-AEB8-2FCA-2783-BAFCD840C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D0E4A5-7E10-74FB-8CFC-4A6C58405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A5C04-20E1-60A6-7CDD-19D762EAC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50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8468674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8596D-5CAC-0B46-8AD7-C55EAC4BC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7F2257-E575-B370-252A-91CAC43249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0DD30-B20D-400E-386A-EF2D4314D9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Revelator key idea: </a:t>
            </a:r>
          </a:p>
          <a:p>
            <a:r>
              <a:rPr lang="en-US" dirty="0"/>
              <a:t>[CLICK] co-design the hardware and the OS. </a:t>
            </a:r>
          </a:p>
          <a:p>
            <a:r>
              <a:rPr lang="en-US" dirty="0"/>
              <a:t>[CLICK] The OS uses a tiered hash-based allocation policy so that </a:t>
            </a:r>
          </a:p>
          <a:p>
            <a:r>
              <a:rPr lang="en-US" dirty="0"/>
              <a:t>[CLICK] the physical location of a page </a:t>
            </a:r>
          </a:p>
          <a:p>
            <a:r>
              <a:rPr lang="en-US" dirty="0"/>
              <a:t>[CLICK] is predictable from its virtual address at the hardware level using a 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EF65F-52CB-F616-AD36-465AF800A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51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716923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35245-4C13-4C0B-EE2A-573BB03F6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E45D3-6077-E109-5B56-156917892C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1F3DC-0E2D-7A3A-5622-5585A568A4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confidence is high, the MMU dispatches the data fetch to the memory hierarchy in parallel with the real page-table walk.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5B49E-A588-FF45-EDCA-69B90BA6B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52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913804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40609-6160-A204-2DEA-964AD950C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34DCED-8395-530A-0BBD-CD6AE0AE46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A72B1E-8501-1BAB-61D0-45FB6E9CB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confidence is high, the MMU dispatches the data fetch to the memory hierarchy in parallel with the real page-table walk.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FA23-7A18-CD7B-97D7-DD7E5B33DB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53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93482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D518-9103-530B-EE9C-23744F13C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AC0CD-E7E7-0A01-ED78-3230BD621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74D66-DC9C-A0C4-4A1B-EFF3C5CB9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If confidence is high, the MMU dispatches the data fetch to the memory hierarchy in parallel with the real page-table walk.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9A086-52CA-76FB-A850-87C1E66C92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55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74629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We </a:t>
            </a:r>
            <a:r>
              <a:rPr lang="en-CH" dirty="0"/>
              <a:t>rototyped Revelator in Linux and </a:t>
            </a:r>
          </a:p>
          <a:p>
            <a:r>
              <a:rPr lang="en-US" dirty="0"/>
              <a:t>[CLICK] </a:t>
            </a:r>
            <a:r>
              <a:rPr lang="en-CH" dirty="0"/>
              <a:t>evaluated with Virtuoso</a:t>
            </a:r>
          </a:p>
          <a:p>
            <a:r>
              <a:rPr lang="en-US" dirty="0"/>
              <a:t>[CLICK] Same workloads as Utopia/</a:t>
            </a:r>
            <a:r>
              <a:rPr lang="en-US" dirty="0" err="1"/>
              <a:t>Victima</a:t>
            </a: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68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6929633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Evaluated Revelator against 10 diverse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69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3645306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E1DD5-2E73-0FF3-AB9A-FE987474B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C621A8-C946-28B9-00D4-0C0ECE61B0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8ECEC-DC07-F365-A5A3-306EA26AA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plots, [CLICK] we show </a:t>
            </a:r>
            <a:r>
              <a:rPr lang="en-US" dirty="0" err="1"/>
              <a:t>thatRevelator</a:t>
            </a:r>
            <a:r>
              <a:rPr lang="en-US" dirty="0"/>
              <a:t> outperforms the state-of-the-art speculative scheme by 17% on average when memory is highly fragmented.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71B154-8DE4-33FA-A46D-CB6DFEF8A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70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067051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D4B285-0B8C-C1A3-129B-E880AFE43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E096B6-F773-05CD-643B-829D19346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D48AA8-6B88-0F7F-0BB7-3B9237259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plots, [CLICK] we show </a:t>
            </a:r>
            <a:r>
              <a:rPr lang="en-US" dirty="0" err="1"/>
              <a:t>thatRevelator</a:t>
            </a:r>
            <a:r>
              <a:rPr lang="en-US" dirty="0"/>
              <a:t> outperforms the state-of-the-art speculative scheme by 17% on average when memory is highly fragmented.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A7B79-6AAA-E0FB-E23A-9E44AE571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71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960045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E79A-B0FC-BC0B-61A8-B0D761C77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24401-A662-1953-5E6C-619DC40BAE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227432-C5F7-BD4E-736A-DA83EE914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plots, [CLICK] we show </a:t>
            </a:r>
            <a:r>
              <a:rPr lang="en-US" dirty="0" err="1"/>
              <a:t>thatRevelator</a:t>
            </a:r>
            <a:r>
              <a:rPr lang="en-US" dirty="0"/>
              <a:t> outperforms the state-of-the-art speculative scheme by 17% on average when memory is highly fragmented.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1B85F-7BA0-EDDC-6F06-405A3CBF5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72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87638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F6BB2-658F-F409-0ACC-5FE28BEEC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BFD8CB-61C2-2B82-1F55-DC4316F3B8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5366F4-2266-0F4E-D2E5-FF5F219AB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plots, [CLICK] we show </a:t>
            </a:r>
            <a:r>
              <a:rPr lang="en-US" dirty="0" err="1"/>
              <a:t>thatRevelator</a:t>
            </a:r>
            <a:r>
              <a:rPr lang="en-US" dirty="0"/>
              <a:t> outperforms the state-of-the-art speculative scheme by 17% on average when memory is highly fragmented.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1B15A-C87E-3F9F-970C-6820D0C4B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23B032-7B4B-DE43-AA7B-79F9EFA69FE8}" type="slidenum">
              <a:rPr lang="en-CH" smtClean="0"/>
              <a:t>75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1360252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45C74-B3C9-5B7E-6A3B-013A6BED6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4A6FB7-3776-AA9C-7238-E3409E0CE2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A46042-80FA-5377-8052-D48BF2CC1D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EAB1D-616B-E810-43A5-A7BE60AA0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79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5928168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20F32-AB3D-EBD2-CD71-46F0956F5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632E1-F77F-ECB5-6C24-CC6B326633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79CE71-69F4-D9B3-858F-B2B8A48052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And we conclude that Revelator’s effectiveness..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A803D-7729-FFA7-A38C-42FD5DE7F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80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753711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99746-6614-5CF4-F611-CCFC32A99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AFE1AB-8AF3-89AF-29BA-72E5BA7857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92859-1AFB-86EE-9932-EAC7430D66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732A49-EED3-B6C7-5268-B201C63C8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23B032-7B4B-DE43-AA7B-79F9EFA69FE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5003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A13A6-37E7-7C4F-92E9-9B375EB0CAA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123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3826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17C09-EC4D-133F-02DD-7533E5B40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96D859-E7F2-38B0-F98E-A4464E147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C2AD2-3A27-EC10-3431-C6FBAFA308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141915-99EB-B404-CDB0-D3B4A686D9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A13A6-37E7-7C4F-92E9-9B375EB0CAA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123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83257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F0C12A-F1E7-B5B7-4C2C-1249906FE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62DB39-BA91-F93D-4F50-76967264CD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6EACF8-4BD8-457D-351C-AB7CACDA63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61D2F-1E0A-A870-2FBE-A059D1E0BA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A13A6-37E7-7C4F-92E9-9B375EB0CAA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123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6380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BE36A-F887-C335-8254-F78A894B5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941B12-7883-D23A-1812-E80AE7F0A2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65423-3D9D-F79D-7F36-515EA83167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E71CD8-D147-D5BB-241F-D34957F1F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A13A6-37E7-7C4F-92E9-9B375EB0CAA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123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683940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9D292-53DC-DA08-3B0E-F82D9EA14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16EF7-E189-7151-5CF8-E60CDEB0A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2DFF59-5717-DA21-3BC2-135DC05D86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FB75F7-B7DB-2D36-63DC-2FBBF17D90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12376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A13A6-37E7-7C4F-92E9-9B375EB0CAA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112376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6192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3128D4-9BD9-A749-A602-A0B95149EFDD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113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93045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E4DA7-C971-1E19-9571-D49CBC98B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2AE5FE-8DB5-5D6D-6F97-55CC0D8402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FD6FE2-842A-3914-FF61-D0C061AB1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A8770-CB69-3107-AA30-68CCB0ED0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3128D4-9BD9-A749-A602-A0B95149EFDD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759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5803-0AAE-FE31-D751-043F10FA9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416394-988A-98F9-B8D4-F13B3829B1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235B7B-4F1D-342F-5385-FE64065E48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8504F-D5AF-06FE-8E06-25AB3945C2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C3128D4-9BD9-A749-A602-A0B95149EFDD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256248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23B032-7B4B-DE43-AA7B-79F9EFA69FE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74455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65305-612F-E696-702A-F5A91516B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6AB33C-9C0C-39DB-CB79-5B44EAD59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74506F-6A5A-A41C-1D62-EB57B442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5B147-5D0F-921F-8102-087ECFF757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23B032-7B4B-DE43-AA7B-79F9EFA69FE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117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835587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8206C-E900-D8A2-FB2E-4A2201855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A0681-740E-48D4-7526-D5729AF834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81B08C-A1F6-7F3C-0685-E9BCFF2067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6E700-FE46-8091-D4A5-2CAB9DAC2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23B032-7B4B-DE43-AA7B-79F9EFA69FE8}" type="slidenum">
              <a:rPr kumimoji="0" lang="en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21115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H" dirty="0"/>
              <a:t>We evaluated different combinations of all schemes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2A13A6-37E7-7C4F-92E9-9B375EB0CAA8}" type="slidenum">
              <a:rPr lang="en-CH" smtClean="0"/>
              <a:t>129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83292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jpg"/><Relationship Id="rId5" Type="http://schemas.openxmlformats.org/officeDocument/2006/relationships/image" Target="../media/image4.tiff"/><Relationship Id="rId4" Type="http://schemas.openxmlformats.org/officeDocument/2006/relationships/image" Target="../media/image3.jp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.jpg"/><Relationship Id="rId5" Type="http://schemas.openxmlformats.org/officeDocument/2006/relationships/image" Target="../media/image4.tiff"/><Relationship Id="rId4" Type="http://schemas.openxmlformats.org/officeDocument/2006/relationships/image" Target="../media/image3.jp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8211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31537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8534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04477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568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8518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04971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2095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101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6464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12776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118211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31537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778534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04477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55688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85180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20000"/>
            <a:lumOff val="80000"/>
            <a:alpha val="2954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04971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20952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391019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64641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12776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6AC474-73E6-995A-E78B-1FE4CA636330}"/>
              </a:ext>
            </a:extLst>
          </p:cNvPr>
          <p:cNvSpPr/>
          <p:nvPr userDrawn="1"/>
        </p:nvSpPr>
        <p:spPr>
          <a:xfrm>
            <a:off x="0" y="0"/>
            <a:ext cx="9144000" cy="1194486"/>
          </a:xfrm>
          <a:prstGeom prst="rect">
            <a:avLst/>
          </a:prstGeom>
          <a:solidFill>
            <a:schemeClr val="accent1">
              <a:lumMod val="20000"/>
              <a:lumOff val="80000"/>
              <a:alpha val="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7346"/>
          </a:xfrm>
        </p:spPr>
        <p:txBody>
          <a:bodyPr anchor="ctr"/>
          <a:lstStyle>
            <a:lvl1pPr algn="ctr">
              <a:defRPr sz="6000" b="1">
                <a:solidFill>
                  <a:schemeClr val="tx1">
                    <a:lumMod val="25000"/>
                  </a:schemeClr>
                </a:solidFill>
                <a:latin typeface="Candara" panose="020E0502030303020204" pitchFamily="34" charset="0"/>
              </a:defRPr>
            </a:lvl1pPr>
          </a:lstStyle>
          <a:p>
            <a:r>
              <a:rPr lang="en-GB" dirty="0"/>
              <a:t>Click to edit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963" y="1538231"/>
            <a:ext cx="878661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>
                <a:solidFill>
                  <a:schemeClr val="tx1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  <a:prstGeom prst="rect">
            <a:avLst/>
          </a:prstGeom>
        </p:spPr>
        <p:txBody>
          <a:bodyPr/>
          <a:lstStyle>
            <a:lvl1pPr>
              <a:defRPr sz="2500" b="1">
                <a:solidFill>
                  <a:schemeClr val="accent2">
                    <a:lumMod val="75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39701285-0114-5141-BC0A-8D10EEB5E7EB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9" name="AccentBar">
            <a:extLst>
              <a:ext uri="{FF2B5EF4-FFF2-40B4-BE49-F238E27FC236}">
                <a16:creationId xmlns:a16="http://schemas.microsoft.com/office/drawing/2014/main" id="{3A8B72C6-FB90-8224-7E31-40C6FE23AC96}"/>
              </a:ext>
            </a:extLst>
          </p:cNvPr>
          <p:cNvSpPr/>
          <p:nvPr userDrawn="1"/>
        </p:nvSpPr>
        <p:spPr>
          <a:xfrm rot="5400000">
            <a:off x="4549141" y="-3354654"/>
            <a:ext cx="45719" cy="9144000"/>
          </a:xfrm>
          <a:prstGeom prst="rect">
            <a:avLst/>
          </a:prstGeom>
          <a:gradFill>
            <a:gsLst>
              <a:gs pos="0">
                <a:srgbClr val="38BDF8"/>
              </a:gs>
              <a:gs pos="100000">
                <a:srgbClr val="2DD4BF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6921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411739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890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4202569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1400864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478123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1">
            <a:lumMod val="20000"/>
            <a:lumOff val="80000"/>
            <a:alpha val="2954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187801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714654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192929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23786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829454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/>
            </a:br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 userDrawn="1"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966AB-B2D5-065E-1195-42F229E7CB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3" y="6130890"/>
            <a:ext cx="651737" cy="651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4CB8E6-8A70-029E-37E6-7AAD9B703C0A}"/>
              </a:ext>
            </a:extLst>
          </p:cNvPr>
          <p:cNvGrpSpPr/>
          <p:nvPr userDrawn="1"/>
        </p:nvGrpSpPr>
        <p:grpSpPr>
          <a:xfrm>
            <a:off x="1362968" y="6166623"/>
            <a:ext cx="6418064" cy="580268"/>
            <a:chOff x="1362968" y="6166623"/>
            <a:chExt cx="6418064" cy="5802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25C48A-C12D-E418-39F5-9381CB4A89D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8273" t="34927" r="30772" b="35321"/>
            <a:stretch/>
          </p:blipFill>
          <p:spPr>
            <a:xfrm>
              <a:off x="1362968" y="6238725"/>
              <a:ext cx="1070209" cy="436064"/>
            </a:xfrm>
            <a:prstGeom prst="rect">
              <a:avLst/>
            </a:prstGeom>
          </p:spPr>
        </p:pic>
        <p:pic>
          <p:nvPicPr>
            <p:cNvPr id="16" name="Google Shape;91;p1">
              <a:extLst>
                <a:ext uri="{FF2B5EF4-FFF2-40B4-BE49-F238E27FC236}">
                  <a16:creationId xmlns:a16="http://schemas.microsoft.com/office/drawing/2014/main" id="{B9F113AF-6316-7B2C-9383-A636D77463EB}"/>
                </a:ext>
              </a:extLst>
            </p:cNvPr>
            <p:cNvPicPr preferRelativeResize="0"/>
            <p:nvPr userDrawn="1"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9541" y="6166623"/>
              <a:ext cx="1605693" cy="580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819E5BD-9004-76FA-DEE3-9B1D7A8903B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795" y="6301594"/>
              <a:ext cx="1675237" cy="310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61002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E502BA3-ABCB-7BA7-0B18-F4DC953AEBB1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9144000" cy="894791"/>
          </a:xfrm>
          <a:prstGeom prst="rect">
            <a:avLst/>
          </a:prstGeom>
          <a:solidFill>
            <a:srgbClr val="28503F">
              <a:alpha val="9673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12" y="1"/>
            <a:ext cx="7886700" cy="1020336"/>
          </a:xfrm>
        </p:spPr>
        <p:txBody>
          <a:bodyPr/>
          <a:lstStyle>
            <a:lvl1pPr>
              <a:defRPr b="1" i="0">
                <a:latin typeface="Aptos" panose="020B0004020202020204" pitchFamily="34" charset="0"/>
                <a:ea typeface="Apple Symbols" panose="02000000000000000000" pitchFamily="2" charset="-79"/>
                <a:cs typeface="Aptos" panose="020B00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7886700" cy="4351338"/>
          </a:xfrm>
        </p:spPr>
        <p:txBody>
          <a:bodyPr/>
          <a:lstStyle>
            <a:lvl1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Corbel" panose="020B0503020204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75021" y="6334729"/>
            <a:ext cx="2057400" cy="365125"/>
          </a:xfrm>
        </p:spPr>
        <p:txBody>
          <a:bodyPr/>
          <a:lstStyle>
            <a:lvl1pPr>
              <a:defRPr sz="1800">
                <a:solidFill>
                  <a:srgbClr val="059745"/>
                </a:solidFill>
                <a:latin typeface="Corbel" panose="020B0503020204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EF3AE5-E24E-AD4B-AEBC-DFA0FE1DBDCF}"/>
              </a:ext>
            </a:extLst>
          </p:cNvPr>
          <p:cNvCxnSpPr>
            <a:cxnSpLocks/>
          </p:cNvCxnSpPr>
          <p:nvPr userDrawn="1"/>
        </p:nvCxnSpPr>
        <p:spPr>
          <a:xfrm>
            <a:off x="0" y="933099"/>
            <a:ext cx="9144000" cy="0"/>
          </a:xfrm>
          <a:prstGeom prst="line">
            <a:avLst/>
          </a:prstGeom>
          <a:ln w="28575">
            <a:solidFill>
              <a:srgbClr val="0597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 userDrawn="1"/>
        </p:nvCxnSpPr>
        <p:spPr>
          <a:xfrm>
            <a:off x="0" y="894794"/>
            <a:ext cx="9144000" cy="0"/>
          </a:xfrm>
          <a:prstGeom prst="line">
            <a:avLst/>
          </a:prstGeom>
          <a:ln w="28575">
            <a:solidFill>
              <a:srgbClr val="35B6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D293817-6D9E-C95F-B7DD-773650E86F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" r="-1049" b="51147"/>
          <a:stretch/>
        </p:blipFill>
        <p:spPr>
          <a:xfrm>
            <a:off x="1" y="6602033"/>
            <a:ext cx="1022350" cy="19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72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0988586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647149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9937494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7328580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7431438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3830776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3" indent="0">
              <a:buNone/>
              <a:defRPr sz="2000"/>
            </a:lvl7pPr>
            <a:lvl8pPr marL="3200322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35613508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2844615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415422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7" indent="0" algn="ctr">
              <a:buNone/>
              <a:defRPr sz="1600"/>
            </a:lvl4pPr>
            <a:lvl5pPr marL="1828756" indent="0" algn="ctr">
              <a:buNone/>
              <a:defRPr sz="1600"/>
            </a:lvl5pPr>
            <a:lvl6pPr marL="2285945" indent="0" algn="ctr">
              <a:buNone/>
              <a:defRPr sz="1600"/>
            </a:lvl6pPr>
            <a:lvl7pPr marL="2743133" indent="0" algn="ctr">
              <a:buNone/>
              <a:defRPr sz="1600"/>
            </a:lvl7pPr>
            <a:lvl8pPr marL="3200322" indent="0" algn="ctr">
              <a:buNone/>
              <a:defRPr sz="1600"/>
            </a:lvl8pPr>
            <a:lvl9pPr marL="3657511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B0F13-FB4B-644A-86EE-F2052BA62F58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C147E07-77C8-4A17-A76A-C9E2A0446C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89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 userDrawn="1"/>
        </p:nvSpPr>
        <p:spPr>
          <a:xfrm>
            <a:off x="0" y="-36301"/>
            <a:ext cx="9144000" cy="1074432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38132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4351338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63D8D-359C-6B4A-955B-EAD4EFEA0EB4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68809" y="6496888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85C4EE77-1197-4E7C-86AA-92A6ACF6B41D}" type="slidenum">
              <a:rPr lang="en-US" smtClean="0"/>
              <a:pPr/>
              <a:t>‹#›</a:t>
            </a:fld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3ECD5A8-8894-7D30-7669-3DA19FD67406}"/>
              </a:ext>
            </a:extLst>
          </p:cNvPr>
          <p:cNvSpPr/>
          <p:nvPr userDrawn="1"/>
        </p:nvSpPr>
        <p:spPr>
          <a:xfrm rot="5400000" flipH="1">
            <a:off x="4554685" y="-3551184"/>
            <a:ext cx="34632" cy="9144001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2991388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346C8C6-3168-B455-196F-67666EFF2E3A}"/>
              </a:ext>
            </a:extLst>
          </p:cNvPr>
          <p:cNvSpPr/>
          <p:nvPr userDrawn="1"/>
        </p:nvSpPr>
        <p:spPr>
          <a:xfrm>
            <a:off x="0" y="-4016"/>
            <a:ext cx="9144000" cy="1616407"/>
          </a:xfrm>
          <a:prstGeom prst="rect">
            <a:avLst/>
          </a:prstGeom>
          <a:solidFill>
            <a:schemeClr val="tx2">
              <a:lumMod val="75000"/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7045" y="69960"/>
            <a:ext cx="8529911" cy="1468455"/>
          </a:xfrm>
        </p:spPr>
        <p:txBody>
          <a:bodyPr/>
          <a:lstStyle>
            <a:lvl1pPr algn="ctr">
              <a:defRPr sz="4545" b="1">
                <a:solidFill>
                  <a:schemeClr val="accent1">
                    <a:lumMod val="50000"/>
                  </a:schemeClr>
                </a:solidFill>
                <a:latin typeface="Candara" panose="020E0502030303020204" pitchFamily="34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054" y="3293642"/>
            <a:ext cx="8761346" cy="2311026"/>
          </a:xfrm>
        </p:spPr>
        <p:txBody>
          <a:bodyPr/>
          <a:lstStyle>
            <a:lvl1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4pPr>
            <a:lvl5pPr>
              <a:defRPr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0CBD4-E3EA-6746-92EF-1AAE3B177514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598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rgbClr val="063054"/>
                </a:solidFill>
                <a:latin typeface="Eurostile" panose="020B0504020202050204" pitchFamily="34" charset="77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fld id="{85C4EE77-1197-4E7C-86AA-92A6ACF6B41D}" type="slidenum">
              <a:rPr lang="en-US" smtClean="0"/>
              <a:pPr/>
              <a:t>‹#›</a:t>
            </a:fld>
            <a:endParaRPr lang="en-US">
              <a:latin typeface="Eurostile" panose="020B0504020202050204" pitchFamily="34" charset="77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1415B8-86B0-E8C1-2C5C-578EFA4290B3}"/>
              </a:ext>
            </a:extLst>
          </p:cNvPr>
          <p:cNvSpPr/>
          <p:nvPr userDrawn="1"/>
        </p:nvSpPr>
        <p:spPr>
          <a:xfrm rot="5400000" flipH="1">
            <a:off x="4554661" y="-2976948"/>
            <a:ext cx="34677" cy="9143999"/>
          </a:xfrm>
          <a:prstGeom prst="rect">
            <a:avLst/>
          </a:prstGeom>
          <a:solidFill>
            <a:schemeClr val="tx2">
              <a:lumMod val="50000"/>
              <a:alpha val="1463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</p:spTree>
    <p:extLst>
      <p:ext uri="{BB962C8B-B14F-4D97-AF65-F5344CB8AC3E}">
        <p14:creationId xmlns:p14="http://schemas.microsoft.com/office/powerpoint/2010/main" val="3113644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E69B2-F4CF-1C4F-8FC8-C6B1B07408D4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53E591C7-AD4A-4DE7-925B-FBDF9F5626E0}" type="slidenum">
              <a:rPr lang="en-US" smtClean="0"/>
              <a:pPr/>
              <a:t>‹#›</a:t>
            </a:fld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5718119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DDF08-F3A3-D84C-BFC2-9014F857ECC5}" type="datetime1">
              <a:rPr lang="de-CH" smtClean="0"/>
              <a:t>01.07.26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F8B58-3F51-4806-82C1-1AE79C6E3F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9144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365127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7" indent="0">
              <a:buNone/>
              <a:defRPr sz="1600" b="1"/>
            </a:lvl4pPr>
            <a:lvl5pPr marL="1828756" indent="0">
              <a:buNone/>
              <a:defRPr sz="1600" b="1"/>
            </a:lvl5pPr>
            <a:lvl6pPr marL="2285945" indent="0">
              <a:buNone/>
              <a:defRPr sz="1600" b="1"/>
            </a:lvl6pPr>
            <a:lvl7pPr marL="2743133" indent="0">
              <a:buNone/>
              <a:defRPr sz="1600" b="1"/>
            </a:lvl7pPr>
            <a:lvl8pPr marL="3200322" indent="0">
              <a:buNone/>
              <a:defRPr sz="1600" b="1"/>
            </a:lvl8pPr>
            <a:lvl9pPr marL="365751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8C149-7FFB-BD41-8130-76B391F2324A}" type="datetime1">
              <a:rPr lang="de-CH" smtClean="0"/>
              <a:t>01.07.26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4DB2-7174-4FCC-9C48-16A3D4E3BB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8523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5CDA-A368-C341-82CC-26AC5DE6DAD8}" type="datetime1">
              <a:rPr lang="de-CH" smtClean="0"/>
              <a:t>01.07.26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B38729-E8CF-413F-9890-72A74DD74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7396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ED39E-17DE-1D47-86BB-CC087FB483E4}" type="datetime1">
              <a:rPr lang="de-CH" smtClean="0"/>
              <a:t>01.07.26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34324" y="6466737"/>
            <a:ext cx="2057400" cy="365125"/>
          </a:xfrm>
        </p:spPr>
        <p:txBody>
          <a:bodyPr/>
          <a:lstStyle>
            <a:lvl1pPr>
              <a:defRPr sz="1667" b="1">
                <a:latin typeface="Eurostile" panose="020B0504020202050204" pitchFamily="34" charset="77"/>
              </a:defRPr>
            </a:lvl1pPr>
          </a:lstStyle>
          <a:p>
            <a:fld id="{97C2D8A1-1CE9-4813-BF16-5A570034E255}" type="slidenum">
              <a:rPr lang="en-US" smtClean="0"/>
              <a:pPr/>
              <a:t>‹#›</a:t>
            </a:fld>
            <a:endParaRPr lang="en-US"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55710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51">
          <p15:clr>
            <a:srgbClr val="FBAE40"/>
          </p15:clr>
        </p15:guide>
        <p15:guide id="2" pos="3802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31876-B450-F348-95A1-A0713E6D9992}" type="datetime1">
              <a:rPr lang="de-CH" smtClean="0"/>
              <a:t>01.07.26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897CC-5D84-4B66-82F5-AEBF3DA049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5136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7" indent="0">
              <a:buNone/>
              <a:defRPr sz="2000"/>
            </a:lvl4pPr>
            <a:lvl5pPr marL="1828756" indent="0">
              <a:buNone/>
              <a:defRPr sz="2000"/>
            </a:lvl5pPr>
            <a:lvl6pPr marL="2285945" indent="0">
              <a:buNone/>
              <a:defRPr sz="2000"/>
            </a:lvl6pPr>
            <a:lvl7pPr marL="2743133" indent="0">
              <a:buNone/>
              <a:defRPr sz="2000"/>
            </a:lvl7pPr>
            <a:lvl8pPr marL="3200322" indent="0">
              <a:buNone/>
              <a:defRPr sz="2000"/>
            </a:lvl8pPr>
            <a:lvl9pPr marL="3657511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7" indent="0">
              <a:buNone/>
              <a:defRPr sz="1000"/>
            </a:lvl4pPr>
            <a:lvl5pPr marL="1828756" indent="0">
              <a:buNone/>
              <a:defRPr sz="1000"/>
            </a:lvl5pPr>
            <a:lvl6pPr marL="2285945" indent="0">
              <a:buNone/>
              <a:defRPr sz="1000"/>
            </a:lvl6pPr>
            <a:lvl7pPr marL="2743133" indent="0">
              <a:buNone/>
              <a:defRPr sz="1000"/>
            </a:lvl7pPr>
            <a:lvl8pPr marL="3200322" indent="0">
              <a:buNone/>
              <a:defRPr sz="1000"/>
            </a:lvl8pPr>
            <a:lvl9pPr marL="3657511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AC356-D3C1-0E4E-A01D-3B00831AADA5}" type="datetime1">
              <a:rPr lang="de-CH" smtClean="0"/>
              <a:t>01.07.26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D58797-C52A-4588-88C3-3F783B4FE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09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1F12-3F84-D64A-B72D-7EB1DF67CE3C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D3C78-99E6-4E14-8BD4-3FF6ABC38C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960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7CBDA-CCC4-094D-B94E-4547C74550CA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63122-498C-4E36-A8B6-334C9B55A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19213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BEB7D73-72B8-803E-50B2-E1E000ED854B}"/>
              </a:ext>
            </a:extLst>
          </p:cNvPr>
          <p:cNvSpPr/>
          <p:nvPr userDrawn="1"/>
        </p:nvSpPr>
        <p:spPr>
          <a:xfrm>
            <a:off x="0" y="1"/>
            <a:ext cx="9144000" cy="741169"/>
          </a:xfrm>
          <a:prstGeom prst="rect">
            <a:avLst/>
          </a:prstGeom>
          <a:solidFill>
            <a:schemeClr val="tx2">
              <a:lumMod val="40000"/>
              <a:lumOff val="6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212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021" y="1173279"/>
            <a:ext cx="8915400" cy="4943546"/>
          </a:xfrm>
        </p:spPr>
        <p:txBody>
          <a:bodyPr/>
          <a:lstStyle>
            <a:lvl1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1pPr>
            <a:lvl2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2pPr>
            <a:lvl3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3pPr>
            <a:lvl4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4pPr>
            <a:lvl5pPr>
              <a:defRPr b="0" i="0">
                <a:latin typeface="Aptos" panose="020B0004020202020204" pitchFamily="34" charset="0"/>
                <a:ea typeface="NanumGothic" panose="020D0604000000000000" pitchFamily="34" charset="-12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63E27ED-4869-A796-C850-88B84A2ABE01}"/>
              </a:ext>
            </a:extLst>
          </p:cNvPr>
          <p:cNvCxnSpPr>
            <a:cxnSpLocks/>
          </p:cNvCxnSpPr>
          <p:nvPr userDrawn="1"/>
        </p:nvCxnSpPr>
        <p:spPr>
          <a:xfrm>
            <a:off x="0" y="741169"/>
            <a:ext cx="9144000" cy="0"/>
          </a:xfrm>
          <a:prstGeom prst="line">
            <a:avLst/>
          </a:prstGeom>
          <a:ln w="28575">
            <a:solidFill>
              <a:schemeClr val="accent1">
                <a:lumMod val="50000"/>
                <a:alpha val="8577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83C84D4-5680-2AB0-7356-29CF8B498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29301" y="6518306"/>
            <a:ext cx="2057400" cy="365125"/>
          </a:xfrm>
        </p:spPr>
        <p:txBody>
          <a:bodyPr/>
          <a:lstStyle>
            <a:lvl1pPr>
              <a:defRPr sz="2500" b="0">
                <a:solidFill>
                  <a:srgbClr val="162746"/>
                </a:solidFill>
                <a:latin typeface="Aptos" panose="020B0004020202020204" pitchFamily="34" charset="0"/>
              </a:defRPr>
            </a:lvl1pPr>
          </a:lstStyle>
          <a:p>
            <a:fld id="{1126AD06-1C69-4F40-B475-B9DE4452D124}" type="slidenum">
              <a:rPr lang="en-CH" smtClean="0"/>
              <a:pPr/>
              <a:t>‹#›</a:t>
            </a:fld>
            <a:endParaRPr lang="en-CH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DB1768C-4800-4E4B-E789-9079D6D0B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7886700" cy="894791"/>
          </a:xfrm>
        </p:spPr>
        <p:txBody>
          <a:bodyPr>
            <a:normAutofit/>
          </a:bodyPr>
          <a:lstStyle>
            <a:lvl1pPr>
              <a:defRPr sz="4000" b="1" i="0">
                <a:solidFill>
                  <a:schemeClr val="accent1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229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9144000" cy="3288432"/>
          </a:xfrm>
          <a:prstGeom prst="rect">
            <a:avLst/>
          </a:prstGeom>
          <a:solidFill>
            <a:schemeClr val="tx2">
              <a:lumMod val="60000"/>
              <a:lumOff val="40000"/>
              <a:alpha val="12243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874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 dirty="0"/>
            </a:br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D808B-B204-165A-F39A-0DA76979ACE9}"/>
              </a:ext>
            </a:extLst>
          </p:cNvPr>
          <p:cNvGrpSpPr/>
          <p:nvPr userDrawn="1"/>
        </p:nvGrpSpPr>
        <p:grpSpPr>
          <a:xfrm>
            <a:off x="2490740" y="5496471"/>
            <a:ext cx="4162521" cy="691991"/>
            <a:chOff x="2313398" y="5496470"/>
            <a:chExt cx="4162521" cy="6919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E41F271-E470-A132-300B-02445D3AA7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313398" y="5496470"/>
              <a:ext cx="1748187" cy="6919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976204-DF23-5C1A-408F-E6B2DC1BE55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15553" t="31836" r="15247" b="32270"/>
            <a:stretch/>
          </p:blipFill>
          <p:spPr>
            <a:xfrm>
              <a:off x="4422268" y="5508144"/>
              <a:ext cx="2053651" cy="389442"/>
            </a:xfrm>
            <a:prstGeom prst="rect">
              <a:avLst/>
            </a:prstGeom>
          </p:spPr>
        </p:pic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6E3966AB-B2D5-065E-1195-42F229E7CB2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63" y="6130890"/>
            <a:ext cx="651737" cy="65173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F4CB8E6-8A70-029E-37E6-7AAD9B703C0A}"/>
              </a:ext>
            </a:extLst>
          </p:cNvPr>
          <p:cNvGrpSpPr/>
          <p:nvPr userDrawn="1"/>
        </p:nvGrpSpPr>
        <p:grpSpPr>
          <a:xfrm>
            <a:off x="1362968" y="6166623"/>
            <a:ext cx="6418064" cy="580268"/>
            <a:chOff x="1362968" y="6166623"/>
            <a:chExt cx="6418064" cy="58026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825C48A-C12D-E418-39F5-9381CB4A89D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/>
            <a:srcRect l="28273" t="34927" r="30772" b="35321"/>
            <a:stretch/>
          </p:blipFill>
          <p:spPr>
            <a:xfrm>
              <a:off x="1362968" y="6238725"/>
              <a:ext cx="1070209" cy="436064"/>
            </a:xfrm>
            <a:prstGeom prst="rect">
              <a:avLst/>
            </a:prstGeom>
          </p:spPr>
        </p:pic>
        <p:pic>
          <p:nvPicPr>
            <p:cNvPr id="16" name="Google Shape;91;p1">
              <a:extLst>
                <a:ext uri="{FF2B5EF4-FFF2-40B4-BE49-F238E27FC236}">
                  <a16:creationId xmlns:a16="http://schemas.microsoft.com/office/drawing/2014/main" id="{B9F113AF-6316-7B2C-9383-A636D77463EB}"/>
                </a:ext>
              </a:extLst>
            </p:cNvPr>
            <p:cNvPicPr preferRelativeResize="0"/>
            <p:nvPr userDrawn="1"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119541" y="6166623"/>
              <a:ext cx="1605693" cy="5802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C819E5BD-9004-76FA-DEE3-9B1D7A8903B3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5795" y="6301594"/>
              <a:ext cx="1675237" cy="3103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067372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0B4AC80-ED89-0C4F-B454-66418E6F9888}"/>
              </a:ext>
            </a:extLst>
          </p:cNvPr>
          <p:cNvSpPr txBox="1">
            <a:spLocks/>
          </p:cNvSpPr>
          <p:nvPr userDrawn="1"/>
        </p:nvSpPr>
        <p:spPr>
          <a:xfrm>
            <a:off x="0" y="0"/>
            <a:ext cx="9144000" cy="3585117"/>
          </a:xfrm>
          <a:prstGeom prst="rect">
            <a:avLst/>
          </a:prstGeom>
          <a:solidFill>
            <a:srgbClr val="28503F">
              <a:alpha val="19948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FF0000"/>
              </a:solidFill>
              <a:latin typeface="Segoe UI" panose="020B05020402040202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658" y="350867"/>
            <a:ext cx="7772400" cy="2387600"/>
          </a:xfrm>
        </p:spPr>
        <p:txBody>
          <a:bodyPr anchor="b"/>
          <a:lstStyle>
            <a:lvl1pPr algn="ctr">
              <a:defRPr sz="6000" b="1" i="0">
                <a:solidFill>
                  <a:schemeClr val="tx1"/>
                </a:solidFill>
                <a:latin typeface="FUTURA MEDIUM" panose="020B0602020204020303" pitchFamily="34" charset="-79"/>
                <a:cs typeface="FUTURA MEDIUM" panose="020B0602020204020303" pitchFamily="34" charset="-79"/>
              </a:defRPr>
            </a:lvl1pPr>
          </a:lstStyle>
          <a:p>
            <a:br>
              <a:rPr lang="en-US" dirty="0"/>
            </a:b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41F271-E470-A132-300B-02445D3AA7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474" y="5624147"/>
            <a:ext cx="2186204" cy="8653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5976204-DF23-5C1A-408F-E6B2DC1BE5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5553" t="31836" r="15247" b="32270"/>
          <a:stretch/>
        </p:blipFill>
        <p:spPr>
          <a:xfrm>
            <a:off x="2775803" y="5624147"/>
            <a:ext cx="2568204" cy="48701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C819E5BD-9004-76FA-DEE3-9B1D7A8903B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643" y="5745668"/>
            <a:ext cx="1675237" cy="3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uawei logo transparent PNG 23636289 PNG">
            <a:extLst>
              <a:ext uri="{FF2B5EF4-FFF2-40B4-BE49-F238E27FC236}">
                <a16:creationId xmlns:a16="http://schemas.microsoft.com/office/drawing/2014/main" id="{B14C5118-874C-75F4-B7D1-D45CC0FA7C0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907" y="4517984"/>
            <a:ext cx="2212327" cy="221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773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79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9B2F7E-8077-644D-8A34-9D6F29ED1EF2}" type="datetimeFigureOut">
              <a:rPr lang="en-CH" smtClean="0"/>
              <a:t>30.06.2026</a:t>
            </a:fld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01285-0114-5141-BC0A-8D10EEB5E7EB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13796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C7D6E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646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0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C7D6E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6AD06-1C69-4F40-B475-B9DE4452D124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966919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9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2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1" y="36512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1" y="1825626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0050-6F0D-C248-80E9-5898B8E6DBCF}" type="datetime1">
              <a:rPr lang="de-CH" smtClean="0"/>
              <a:t>01.07.26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6849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15" b="1">
                <a:solidFill>
                  <a:schemeClr val="accent1">
                    <a:lumMod val="50000"/>
                  </a:schemeClr>
                </a:solidFill>
                <a:latin typeface="Eurostile" panose="020B0504020202050204" pitchFamily="34" charset="77"/>
              </a:defRPr>
            </a:lvl1pPr>
          </a:lstStyle>
          <a:p>
            <a:fld id="{8E05DC9C-C50D-D242-B083-59CEE07163F1}" type="slidenum">
              <a:rPr lang="en-US" smtClean="0"/>
              <a:pPr/>
              <a:t>‹#›</a:t>
            </a:fld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408389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4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2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1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0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9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8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7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6" indent="-228595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5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2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18" Type="http://schemas.openxmlformats.org/officeDocument/2006/relationships/customXml" Target="../ink/ink6.xml"/><Relationship Id="rId3" Type="http://schemas.openxmlformats.org/officeDocument/2006/relationships/customXml" Target="../ink/ink1.xml"/><Relationship Id="rId21" Type="http://schemas.openxmlformats.org/officeDocument/2006/relationships/image" Target="../media/image21.png"/><Relationship Id="rId7" Type="http://schemas.openxmlformats.org/officeDocument/2006/relationships/image" Target="../media/image16.png"/><Relationship Id="rId12" Type="http://schemas.openxmlformats.org/officeDocument/2006/relationships/customXml" Target="../ink/ink4.xml"/><Relationship Id="rId17" Type="http://schemas.openxmlformats.org/officeDocument/2006/relationships/image" Target="../media/image170.png"/><Relationship Id="rId2" Type="http://schemas.openxmlformats.org/officeDocument/2006/relationships/notesSlide" Target="../notesSlides/notesSlide2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1.png"/><Relationship Id="rId11" Type="http://schemas.openxmlformats.org/officeDocument/2006/relationships/image" Target="../media/image19.png"/><Relationship Id="rId24" Type="http://schemas.openxmlformats.org/officeDocument/2006/relationships/image" Target="../media/image22.jpeg"/><Relationship Id="rId5" Type="http://schemas.openxmlformats.org/officeDocument/2006/relationships/customXml" Target="../ink/ink2.xml"/><Relationship Id="rId23" Type="http://schemas.openxmlformats.org/officeDocument/2006/relationships/hyperlink" Target="https://www.cs.cmu.edu/~csd-phd-blog/2024/contiguitas/" TargetMode="External"/><Relationship Id="rId10" Type="http://schemas.openxmlformats.org/officeDocument/2006/relationships/customXml" Target="../ink/ink3.xml"/><Relationship Id="rId19" Type="http://schemas.openxmlformats.org/officeDocument/2006/relationships/image" Target="../media/image180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Relationship Id="rId5" Type="http://schemas.microsoft.com/office/2007/relationships/hdphoto" Target="../media/hdphoto2.wdp"/><Relationship Id="rId4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5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5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6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46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6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6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46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6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6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6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6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46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4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46.xml"/><Relationship Id="rId4" Type="http://schemas.openxmlformats.org/officeDocument/2006/relationships/chart" Target="../charts/chart10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4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46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6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6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6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6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6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6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4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6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C4ED733-4CB1-CD4D-A4F2-EDC3C76DA49D}"/>
              </a:ext>
            </a:extLst>
          </p:cNvPr>
          <p:cNvSpPr txBox="1"/>
          <p:nvPr/>
        </p:nvSpPr>
        <p:spPr>
          <a:xfrm>
            <a:off x="-2" y="553822"/>
            <a:ext cx="9144000" cy="1397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/>
            <a:r>
              <a:rPr lang="en-GB" sz="6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ontserrat"/>
              </a:rPr>
              <a:t>Revelator</a:t>
            </a:r>
            <a:endParaRPr lang="en-CH" sz="6000" b="1" dirty="0">
              <a:solidFill>
                <a:schemeClr val="tx2">
                  <a:lumMod val="90000"/>
                  <a:lumOff val="10000"/>
                </a:schemeClr>
              </a:solidFill>
              <a:latin typeface="Montserra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B89AF4-EB22-E441-8E4E-2876836A3235}"/>
              </a:ext>
            </a:extLst>
          </p:cNvPr>
          <p:cNvSpPr txBox="1"/>
          <p:nvPr/>
        </p:nvSpPr>
        <p:spPr>
          <a:xfrm>
            <a:off x="-682754" y="1627570"/>
            <a:ext cx="10509505" cy="1016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Rapid Data Fetching </a:t>
            </a:r>
          </a:p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via System-Software-Guided Hash-based </a:t>
            </a:r>
          </a:p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Speculative Address Translation</a:t>
            </a:r>
            <a:endParaRPr lang="en-CH" sz="3700" dirty="0">
              <a:solidFill>
                <a:schemeClr val="tx2">
                  <a:lumMod val="75000"/>
                  <a:lumOff val="25000"/>
                </a:schemeClr>
              </a:solidFill>
              <a:latin typeface="Avenir Next Medium" panose="020B05030202020202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896AEE-D986-6BBA-DCE1-B792244BC451}"/>
              </a:ext>
            </a:extLst>
          </p:cNvPr>
          <p:cNvSpPr/>
          <p:nvPr/>
        </p:nvSpPr>
        <p:spPr>
          <a:xfrm>
            <a:off x="-2" y="3756940"/>
            <a:ext cx="9144002" cy="30728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344A97-5E8D-CA42-BAE8-2977F12B3165}"/>
              </a:ext>
            </a:extLst>
          </p:cNvPr>
          <p:cNvSpPr txBox="1"/>
          <p:nvPr/>
        </p:nvSpPr>
        <p:spPr>
          <a:xfrm>
            <a:off x="-238252" y="3943413"/>
            <a:ext cx="9754616" cy="13081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>
              <a:lnSpc>
                <a:spcPts val="3080"/>
              </a:lnSpc>
            </a:pPr>
            <a:r>
              <a:rPr lang="en-GB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Konstantinos Kanellopoulos    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Konstantinos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Sgouras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Harsh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Songara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Andreas Kosmas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Kakolyris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Vlad-Petru Nitu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Spiros Galanopoulos    Rahul Bera    Konstantina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Koliogeorgi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Rakesh Kumar    Onur Mutlu</a:t>
            </a:r>
            <a:endParaRPr lang="en-CH" sz="2400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3B385B-47C6-CDC4-5431-18F8D2EA23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53" t="31836" r="15247" b="32270"/>
          <a:stretch/>
        </p:blipFill>
        <p:spPr>
          <a:xfrm>
            <a:off x="3376021" y="5986474"/>
            <a:ext cx="2617030" cy="49627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FB3CA59-8DA7-2B89-DD07-BC19C3822F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17" y="6035772"/>
            <a:ext cx="2136635" cy="39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AccentBar">
            <a:extLst>
              <a:ext uri="{FF2B5EF4-FFF2-40B4-BE49-F238E27FC236}">
                <a16:creationId xmlns:a16="http://schemas.microsoft.com/office/drawing/2014/main" id="{B1388DD3-D362-80FB-A9D1-217AA7CB45C9}"/>
              </a:ext>
            </a:extLst>
          </p:cNvPr>
          <p:cNvSpPr/>
          <p:nvPr/>
        </p:nvSpPr>
        <p:spPr>
          <a:xfrm rot="5400000">
            <a:off x="4459455" y="-4459459"/>
            <a:ext cx="225083" cy="9144001"/>
          </a:xfrm>
          <a:prstGeom prst="rect">
            <a:avLst/>
          </a:prstGeom>
          <a:gradFill>
            <a:gsLst>
              <a:gs pos="0">
                <a:srgbClr val="38BDF8"/>
              </a:gs>
              <a:gs pos="100000">
                <a:srgbClr val="2DD4BF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71AF60E-D0F6-FE9A-6D6B-4AAA0EF83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715" y="6011874"/>
            <a:ext cx="2445639" cy="47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69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359A4-6BE5-F3B2-F6C2-71D6A28BC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C0FDAE4-9DCE-79A1-6933-EAFFA64AEE9E}"/>
              </a:ext>
            </a:extLst>
          </p:cNvPr>
          <p:cNvSpPr txBox="1">
            <a:spLocks/>
          </p:cNvSpPr>
          <p:nvPr/>
        </p:nvSpPr>
        <p:spPr>
          <a:xfrm>
            <a:off x="628528" y="2757402"/>
            <a:ext cx="7886943" cy="1270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1626606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026C933-2B1D-750C-ECD6-D13C24082773}"/>
              </a:ext>
            </a:extLst>
          </p:cNvPr>
          <p:cNvSpPr txBox="1"/>
          <p:nvPr/>
        </p:nvSpPr>
        <p:spPr>
          <a:xfrm>
            <a:off x="0" y="61558"/>
            <a:ext cx="9143998" cy="149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4545" b="1">
                <a:solidFill>
                  <a:srgbClr val="0070C0"/>
                </a:solidFill>
                <a:latin typeface="Candara" panose="020E0502030303020204" pitchFamily="34" charset="0"/>
                <a:ea typeface="Palatino" pitchFamily="2" charset="77"/>
                <a:cs typeface="Helvetica Neue" panose="02000503000000020004" pitchFamily="2" charset="0"/>
              </a:rPr>
              <a:t>Virtual Memory </a:t>
            </a:r>
            <a:r>
              <a:rPr lang="en-CH" sz="4545" b="1">
                <a:solidFill>
                  <a:srgbClr val="063054"/>
                </a:solidFill>
                <a:latin typeface="Candara" panose="020E0502030303020204" pitchFamily="34" charset="0"/>
                <a:ea typeface="Palatino" pitchFamily="2" charset="77"/>
                <a:cs typeface="Helvetica Neue" panose="02000503000000020004" pitchFamily="2" charset="0"/>
              </a:rPr>
              <a:t>is a Cornerstone </a:t>
            </a:r>
          </a:p>
          <a:p>
            <a:pPr algn="ctr"/>
            <a:r>
              <a:rPr lang="en-CH" sz="4545" b="1">
                <a:solidFill>
                  <a:srgbClr val="063054"/>
                </a:solidFill>
                <a:latin typeface="Candara" panose="020E0502030303020204" pitchFamily="34" charset="0"/>
                <a:ea typeface="Palatino" pitchFamily="2" charset="77"/>
                <a:cs typeface="Helvetica Neue" panose="02000503000000020004" pitchFamily="2" charset="0"/>
              </a:rPr>
              <a:t>of Modern Computing Systems</a:t>
            </a:r>
          </a:p>
        </p:txBody>
      </p:sp>
      <p:pic>
        <p:nvPicPr>
          <p:cNvPr id="1030" name="Picture 6" descr="Network Interface Card - Free technology icons">
            <a:extLst>
              <a:ext uri="{FF2B5EF4-FFF2-40B4-BE49-F238E27FC236}">
                <a16:creationId xmlns:a16="http://schemas.microsoft.com/office/drawing/2014/main" id="{F21BEF9C-EE18-752D-7AF8-3298DED61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148" y="5135144"/>
            <a:ext cx="1529164" cy="152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BB6BB8A-EA0E-5043-46A0-4FF2826F9B6B}"/>
              </a:ext>
            </a:extLst>
          </p:cNvPr>
          <p:cNvGrpSpPr/>
          <p:nvPr/>
        </p:nvGrpSpPr>
        <p:grpSpPr>
          <a:xfrm>
            <a:off x="2895150" y="1940303"/>
            <a:ext cx="2440405" cy="2661642"/>
            <a:chOff x="3822000" y="2561469"/>
            <a:chExt cx="3221673" cy="3513737"/>
          </a:xfrm>
        </p:grpSpPr>
        <p:pic>
          <p:nvPicPr>
            <p:cNvPr id="1026" name="Picture 2" descr="Gpu - Free computer icons">
              <a:extLst>
                <a:ext uri="{FF2B5EF4-FFF2-40B4-BE49-F238E27FC236}">
                  <a16:creationId xmlns:a16="http://schemas.microsoft.com/office/drawing/2014/main" id="{5F6A9FD7-35F7-44FC-9CC7-A0C3C4DDA1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2000" y="2853533"/>
              <a:ext cx="3221673" cy="3221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2C82A46-E059-7597-423E-EE96DD4CA3D5}"/>
                </a:ext>
              </a:extLst>
            </p:cNvPr>
            <p:cNvSpPr txBox="1"/>
            <p:nvPr/>
          </p:nvSpPr>
          <p:spPr>
            <a:xfrm>
              <a:off x="4639055" y="2561469"/>
              <a:ext cx="1587563" cy="814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3409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GPUs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879D64-76FF-3A38-A004-9C3A57EE251A}"/>
              </a:ext>
            </a:extLst>
          </p:cNvPr>
          <p:cNvSpPr txBox="1"/>
          <p:nvPr/>
        </p:nvSpPr>
        <p:spPr>
          <a:xfrm>
            <a:off x="6762888" y="4569994"/>
            <a:ext cx="1059906" cy="616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3409" i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NICs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8E6961-30BD-21F3-EF18-F04C206BA0CE}"/>
              </a:ext>
            </a:extLst>
          </p:cNvPr>
          <p:cNvGrpSpPr/>
          <p:nvPr/>
        </p:nvGrpSpPr>
        <p:grpSpPr>
          <a:xfrm>
            <a:off x="281477" y="1940303"/>
            <a:ext cx="2103895" cy="2234674"/>
            <a:chOff x="371589" y="2561469"/>
            <a:chExt cx="2777434" cy="295008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63211DD-BB9B-A537-DC24-69C310FCA7AD}"/>
                </a:ext>
              </a:extLst>
            </p:cNvPr>
            <p:cNvSpPr txBox="1"/>
            <p:nvPr/>
          </p:nvSpPr>
          <p:spPr>
            <a:xfrm>
              <a:off x="983454" y="2561469"/>
              <a:ext cx="1553705" cy="814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3409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CPUs</a:t>
              </a:r>
            </a:p>
          </p:txBody>
        </p:sp>
        <p:pic>
          <p:nvPicPr>
            <p:cNvPr id="1042" name="Picture 18" descr="37,396 Chip Processor Cpu Logo Vector Stock Vectors and Vector Art |  Shutterstock">
              <a:extLst>
                <a:ext uri="{FF2B5EF4-FFF2-40B4-BE49-F238E27FC236}">
                  <a16:creationId xmlns:a16="http://schemas.microsoft.com/office/drawing/2014/main" id="{5B980B83-3F4A-5FBD-8856-5BF7A92B0F0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86" b="13470"/>
            <a:stretch>
              <a:fillRect/>
            </a:stretch>
          </p:blipFill>
          <p:spPr bwMode="auto">
            <a:xfrm>
              <a:off x="371589" y="3427230"/>
              <a:ext cx="2777434" cy="20843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4C8B4CD-CC37-A652-D6A3-878FA79DC216}"/>
              </a:ext>
            </a:extLst>
          </p:cNvPr>
          <p:cNvGrpSpPr/>
          <p:nvPr/>
        </p:nvGrpSpPr>
        <p:grpSpPr>
          <a:xfrm>
            <a:off x="493076" y="4601945"/>
            <a:ext cx="4678256" cy="2062363"/>
            <a:chOff x="650929" y="6075206"/>
            <a:chExt cx="6175948" cy="272260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99F367B-DBCF-FBA2-211C-0711789E981C}"/>
                </a:ext>
              </a:extLst>
            </p:cNvPr>
            <p:cNvSpPr txBox="1"/>
            <p:nvPr/>
          </p:nvSpPr>
          <p:spPr>
            <a:xfrm>
              <a:off x="650929" y="6075206"/>
              <a:ext cx="6175948" cy="8144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H" sz="3409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Mobile/ Embedded SoCs </a:t>
              </a:r>
            </a:p>
          </p:txBody>
        </p:sp>
        <p:pic>
          <p:nvPicPr>
            <p:cNvPr id="1038" name="Picture 14" descr="Setting up your Raspberry Pi">
              <a:extLst>
                <a:ext uri="{FF2B5EF4-FFF2-40B4-BE49-F238E27FC236}">
                  <a16:creationId xmlns:a16="http://schemas.microsoft.com/office/drawing/2014/main" id="{99EE6064-4213-CAFD-3D86-3B79ED7516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13" t="7679" r="12457" b="10852"/>
            <a:stretch>
              <a:fillRect/>
            </a:stretch>
          </p:blipFill>
          <p:spPr bwMode="auto">
            <a:xfrm>
              <a:off x="1107713" y="6940968"/>
              <a:ext cx="2573961" cy="18568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Phone Circuit Board Icon, Cartoon Style Stock Vector - Illustration of  manufacturing, memory: 84446450">
              <a:extLst>
                <a:ext uri="{FF2B5EF4-FFF2-40B4-BE49-F238E27FC236}">
                  <a16:creationId xmlns:a16="http://schemas.microsoft.com/office/drawing/2014/main" id="{0F220C2F-C1C0-5C84-D1DA-CF46801F6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0392" y="6972924"/>
              <a:ext cx="1824888" cy="18248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B520111-8933-1731-8019-77C56F3FD6A8}"/>
              </a:ext>
            </a:extLst>
          </p:cNvPr>
          <p:cNvGrpSpPr/>
          <p:nvPr/>
        </p:nvGrpSpPr>
        <p:grpSpPr>
          <a:xfrm>
            <a:off x="5819286" y="1940303"/>
            <a:ext cx="2946640" cy="2565204"/>
            <a:chOff x="7682265" y="2561469"/>
            <a:chExt cx="3889974" cy="3386426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AAAA276-4372-298A-C64B-B6BDD9B79537}"/>
                </a:ext>
              </a:extLst>
            </p:cNvPr>
            <p:cNvSpPr txBox="1"/>
            <p:nvPr/>
          </p:nvSpPr>
          <p:spPr>
            <a:xfrm>
              <a:off x="7682265" y="2561469"/>
              <a:ext cx="3889974" cy="8144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CH" sz="3409" i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AI Accelerators</a:t>
              </a:r>
            </a:p>
          </p:txBody>
        </p:sp>
        <p:pic>
          <p:nvPicPr>
            <p:cNvPr id="1048" name="Picture 24" descr="AMD Instinct™ Accelerators">
              <a:extLst>
                <a:ext uri="{FF2B5EF4-FFF2-40B4-BE49-F238E27FC236}">
                  <a16:creationId xmlns:a16="http://schemas.microsoft.com/office/drawing/2014/main" id="{EF2E4682-C8A5-6BFB-B35B-D4F9C505D3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Cutout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0447" y="3346299"/>
              <a:ext cx="3873611" cy="26015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4892B-B5C0-CC70-993B-61B4C5EA1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728" y="6431317"/>
            <a:ext cx="2057400" cy="365125"/>
          </a:xfrm>
        </p:spPr>
        <p:txBody>
          <a:bodyPr/>
          <a:lstStyle/>
          <a:p>
            <a:fld id="{97C2D8A1-1CE9-4813-BF16-5A570034E255}" type="slidenum">
              <a:rPr lang="en-US" sz="2500" b="1" smtClean="0">
                <a:solidFill>
                  <a:srgbClr val="007F3E"/>
                </a:solidFill>
                <a:latin typeface="Eurostile" panose="020B0504020202050204" pitchFamily="34" charset="77"/>
              </a:rPr>
              <a:t>3</a:t>
            </a:fld>
            <a:endParaRPr lang="en-US" sz="2500" b="1">
              <a:solidFill>
                <a:srgbClr val="007F3E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6488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560D-AC34-8897-0B89-FCAFEAAF0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9" name="Group 1038">
            <a:extLst>
              <a:ext uri="{FF2B5EF4-FFF2-40B4-BE49-F238E27FC236}">
                <a16:creationId xmlns:a16="http://schemas.microsoft.com/office/drawing/2014/main" id="{1AC6F472-A4A2-147B-3575-C4AFDBDBB12A}"/>
              </a:ext>
            </a:extLst>
          </p:cNvPr>
          <p:cNvGrpSpPr/>
          <p:nvPr/>
        </p:nvGrpSpPr>
        <p:grpSpPr>
          <a:xfrm>
            <a:off x="5998424" y="2400840"/>
            <a:ext cx="335692" cy="267245"/>
            <a:chOff x="4519212" y="300020"/>
            <a:chExt cx="443160" cy="352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036" name="Ink 1035">
                  <a:extLst>
                    <a:ext uri="{FF2B5EF4-FFF2-40B4-BE49-F238E27FC236}">
                      <a16:creationId xmlns:a16="http://schemas.microsoft.com/office/drawing/2014/main" id="{2B29A94C-5CCB-E9CA-A673-56236F9EF40F}"/>
                    </a:ext>
                  </a:extLst>
                </p14:cNvPr>
                <p14:cNvContentPartPr/>
                <p14:nvPr/>
              </p14:nvContentPartPr>
              <p14:xfrm>
                <a:off x="4519212" y="300020"/>
                <a:ext cx="443160" cy="352800"/>
              </p14:xfrm>
            </p:contentPart>
          </mc:Choice>
          <mc:Fallback xmlns="">
            <p:pic>
              <p:nvPicPr>
                <p:cNvPr id="1036" name="Ink 1035">
                  <a:extLst>
                    <a:ext uri="{FF2B5EF4-FFF2-40B4-BE49-F238E27FC236}">
                      <a16:creationId xmlns:a16="http://schemas.microsoft.com/office/drawing/2014/main" id="{2B29A94C-5CCB-E9CA-A673-56236F9EF40F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510212" y="291020"/>
                  <a:ext cx="460800" cy="370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037" name="Ink 1036">
                  <a:extLst>
                    <a:ext uri="{FF2B5EF4-FFF2-40B4-BE49-F238E27FC236}">
                      <a16:creationId xmlns:a16="http://schemas.microsoft.com/office/drawing/2014/main" id="{813ED60B-542D-8001-D5E0-04C2043BA9C3}"/>
                    </a:ext>
                  </a:extLst>
                </p14:cNvPr>
                <p14:cNvContentPartPr/>
                <p14:nvPr/>
              </p14:nvContentPartPr>
              <p14:xfrm>
                <a:off x="4698132" y="487580"/>
                <a:ext cx="70560" cy="82080"/>
              </p14:xfrm>
            </p:contentPart>
          </mc:Choice>
          <mc:Fallback xmlns="">
            <p:pic>
              <p:nvPicPr>
                <p:cNvPr id="1037" name="Ink 1036">
                  <a:extLst>
                    <a:ext uri="{FF2B5EF4-FFF2-40B4-BE49-F238E27FC236}">
                      <a16:creationId xmlns:a16="http://schemas.microsoft.com/office/drawing/2014/main" id="{813ED60B-542D-8001-D5E0-04C2043BA9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689178" y="478580"/>
                  <a:ext cx="88110" cy="9972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8ACCD718-1F2D-8170-F5F0-241839A45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377" y="2814092"/>
            <a:ext cx="1405882" cy="140588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3AD05E6-23E5-E630-41EC-D42B487D9B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1787" y="2605091"/>
            <a:ext cx="1614883" cy="161488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67A70A8-BF4D-1183-FF81-D7D8EFFB72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6289" y="2814092"/>
            <a:ext cx="1405882" cy="1405882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34" name="Ink 1033">
                <a:extLst>
                  <a:ext uri="{FF2B5EF4-FFF2-40B4-BE49-F238E27FC236}">
                    <a16:creationId xmlns:a16="http://schemas.microsoft.com/office/drawing/2014/main" id="{4B6F8B15-27D5-0849-069C-E157A8DFD64B}"/>
                  </a:ext>
                </a:extLst>
              </p14:cNvPr>
              <p14:cNvContentPartPr/>
              <p14:nvPr/>
            </p14:nvContentPartPr>
            <p14:xfrm>
              <a:off x="6201902" y="2313005"/>
              <a:ext cx="74992" cy="90536"/>
            </p14:xfrm>
          </p:contentPart>
        </mc:Choice>
        <mc:Fallback>
          <p:pic>
            <p:nvPicPr>
              <p:cNvPr id="1034" name="Ink 1033">
                <a:extLst>
                  <a:ext uri="{FF2B5EF4-FFF2-40B4-BE49-F238E27FC236}">
                    <a16:creationId xmlns:a16="http://schemas.microsoft.com/office/drawing/2014/main" id="{4B6F8B15-27D5-0849-069C-E157A8DFD64B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92932" y="2304023"/>
                <a:ext cx="92574" cy="108140"/>
              </a:xfrm>
              <a:prstGeom prst="rect">
                <a:avLst/>
              </a:prstGeom>
            </p:spPr>
          </p:pic>
        </mc:Fallback>
      </mc:AlternateContent>
      <p:sp>
        <p:nvSpPr>
          <p:cNvPr id="56" name="TextBox 55">
            <a:extLst>
              <a:ext uri="{FF2B5EF4-FFF2-40B4-BE49-F238E27FC236}">
                <a16:creationId xmlns:a16="http://schemas.microsoft.com/office/drawing/2014/main" id="{B981F2F3-6738-152A-F3CF-CF4E665072EB}"/>
              </a:ext>
            </a:extLst>
          </p:cNvPr>
          <p:cNvSpPr txBox="1"/>
          <p:nvPr/>
        </p:nvSpPr>
        <p:spPr>
          <a:xfrm>
            <a:off x="4609202" y="1945796"/>
            <a:ext cx="1996949" cy="558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Databases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7384883F-9F25-C1CF-622C-42FAB4258988}"/>
                  </a:ext>
                </a:extLst>
              </p14:cNvPr>
              <p14:cNvContentPartPr/>
              <p14:nvPr/>
            </p14:nvContentPartPr>
            <p14:xfrm>
              <a:off x="4142606" y="2762223"/>
              <a:ext cx="70629" cy="116170"/>
            </p14:xfrm>
          </p:contentPart>
        </mc:Choice>
        <mc:Fallback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7384883F-9F25-C1CF-622C-42FAB4258988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133643" y="2753232"/>
                <a:ext cx="88197" cy="133793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1D5A453C-1326-D2CB-8633-99353373B3C8}"/>
              </a:ext>
            </a:extLst>
          </p:cNvPr>
          <p:cNvSpPr txBox="1"/>
          <p:nvPr/>
        </p:nvSpPr>
        <p:spPr>
          <a:xfrm>
            <a:off x="243844" y="1945796"/>
            <a:ext cx="1996949" cy="558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Genomics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4498AAE-CB73-F5EF-4E14-4F630298CAEB}"/>
              </a:ext>
            </a:extLst>
          </p:cNvPr>
          <p:cNvSpPr txBox="1"/>
          <p:nvPr/>
        </p:nvSpPr>
        <p:spPr>
          <a:xfrm>
            <a:off x="1874513" y="1507037"/>
            <a:ext cx="3149433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Graph </a:t>
            </a:r>
          </a:p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Analytics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044158CD-1F14-0955-CBBF-1400AD2F5261}"/>
                  </a:ext>
                </a:extLst>
              </p14:cNvPr>
              <p14:cNvContentPartPr/>
              <p14:nvPr/>
            </p14:nvContentPartPr>
            <p14:xfrm>
              <a:off x="936061" y="6609830"/>
              <a:ext cx="7908" cy="22361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044158CD-1F14-0955-CBBF-1400AD2F526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28225" y="6501632"/>
                <a:ext cx="223221" cy="2383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B70898F7-84F2-96F0-5FAF-FF3ED2325302}"/>
                  </a:ext>
                </a:extLst>
              </p14:cNvPr>
              <p14:cNvContentPartPr/>
              <p14:nvPr/>
            </p14:nvContentPartPr>
            <p14:xfrm>
              <a:off x="10893458" y="5599897"/>
              <a:ext cx="273" cy="273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B70898F7-84F2-96F0-5FAF-FF3ED2325302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845683" y="5552122"/>
                <a:ext cx="95550" cy="95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427048E0-7118-BADC-F6DD-62A062E29293}"/>
                  </a:ext>
                </a:extLst>
              </p14:cNvPr>
              <p14:cNvContentPartPr/>
              <p14:nvPr/>
            </p14:nvContentPartPr>
            <p14:xfrm>
              <a:off x="6627286" y="1652215"/>
              <a:ext cx="273" cy="273"/>
            </p14:xfrm>
          </p:contentPart>
        </mc:Choice>
        <mc:Fallback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427048E0-7118-BADC-F6DD-62A062E2929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579511" y="1604440"/>
                <a:ext cx="95550" cy="95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2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F7EEADAE-EC4A-1F3E-1901-F2276B278A14}"/>
                  </a:ext>
                </a:extLst>
              </p14:cNvPr>
              <p14:cNvContentPartPr/>
              <p14:nvPr/>
            </p14:nvContentPartPr>
            <p14:xfrm>
              <a:off x="10442420" y="3009591"/>
              <a:ext cx="273" cy="273"/>
            </p14:xfrm>
          </p:contentPart>
        </mc:Choice>
        <mc:Fallback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F7EEADAE-EC4A-1F3E-1901-F2276B278A1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394645" y="2961816"/>
                <a:ext cx="95550" cy="9555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F13DDA83-4527-6871-3853-E9C13236EC57}"/>
              </a:ext>
            </a:extLst>
          </p:cNvPr>
          <p:cNvSpPr/>
          <p:nvPr/>
        </p:nvSpPr>
        <p:spPr>
          <a:xfrm>
            <a:off x="0" y="-25926"/>
            <a:ext cx="9144000" cy="1263297"/>
          </a:xfrm>
          <a:prstGeom prst="rect">
            <a:avLst/>
          </a:prstGeom>
          <a:solidFill>
            <a:schemeClr val="accent2">
              <a:lumMod val="75000"/>
              <a:alpha val="394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1190E-CA00-9642-A3B8-6CB22EBFBBF9}"/>
              </a:ext>
            </a:extLst>
          </p:cNvPr>
          <p:cNvSpPr txBox="1"/>
          <p:nvPr/>
        </p:nvSpPr>
        <p:spPr>
          <a:xfrm>
            <a:off x="565658" y="228054"/>
            <a:ext cx="82192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  <a:ea typeface="Palatino" pitchFamily="2" charset="77"/>
                <a:cs typeface="Helvetica Neue" panose="02000503000000020004" pitchFamily="2" charset="0"/>
              </a:rPr>
              <a:t>Emerging Workloads</a:t>
            </a:r>
            <a:endParaRPr lang="en-CH" sz="5000" b="1" dirty="0">
              <a:solidFill>
                <a:schemeClr val="accent2">
                  <a:lumMod val="75000"/>
                </a:schemeClr>
              </a:solidFill>
              <a:latin typeface="Candara" panose="020E0502030303020204" pitchFamily="34" charset="0"/>
              <a:ea typeface="Palatino" pitchFamily="2" charset="77"/>
              <a:cs typeface="Helvetica Neue" panose="02000503000000020004" pitchFamily="2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E4EE7B4D-1A58-C7B3-460B-96A476F059EF}"/>
              </a:ext>
            </a:extLst>
          </p:cNvPr>
          <p:cNvSpPr/>
          <p:nvPr/>
        </p:nvSpPr>
        <p:spPr>
          <a:xfrm>
            <a:off x="-172278" y="4630555"/>
            <a:ext cx="9488556" cy="1366691"/>
          </a:xfrm>
          <a:prstGeom prst="roundRect">
            <a:avLst>
              <a:gd name="adj" fmla="val 6640"/>
            </a:avLst>
          </a:prstGeom>
          <a:solidFill>
            <a:srgbClr val="C00000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	Performance bottleneck: 10-30% </a:t>
            </a:r>
          </a:p>
          <a:p>
            <a:pPr algn="ctr"/>
            <a:r>
              <a:rPr lang="en-CH" sz="38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cycles spent on address translation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2738C7-CBF8-8D17-5A16-69E5A436A361}"/>
              </a:ext>
            </a:extLst>
          </p:cNvPr>
          <p:cNvSpPr txBox="1"/>
          <p:nvPr/>
        </p:nvSpPr>
        <p:spPr>
          <a:xfrm>
            <a:off x="222159" y="6054625"/>
            <a:ext cx="8906221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700" b="1" i="1" dirty="0"/>
              <a:t>Zao et al. “</a:t>
            </a:r>
            <a:r>
              <a:rPr lang="en-GB" sz="1700" dirty="0">
                <a:hlinkClick r:id="rId23"/>
              </a:rPr>
              <a:t>Contiguitas: The Pursuit of Physical Memory Contiguity in Datacenters</a:t>
            </a:r>
            <a:r>
              <a:rPr lang="en-CH" sz="1700" b="1" i="1" dirty="0"/>
              <a:t>” ISCA 2023</a:t>
            </a:r>
          </a:p>
        </p:txBody>
      </p:sp>
      <p:pic>
        <p:nvPicPr>
          <p:cNvPr id="4" name="Picture 4" descr="Machine Learning Logo Images – Browse 60,536 Stock Photos, Vectors, and  Video | Adobe Stock">
            <a:extLst>
              <a:ext uri="{FF2B5EF4-FFF2-40B4-BE49-F238E27FC236}">
                <a16:creationId xmlns:a16="http://schemas.microsoft.com/office/drawing/2014/main" id="{A08F4BD6-9B71-F805-EAEC-0C76D2005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252" y="2637527"/>
            <a:ext cx="1527544" cy="1582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FC1A97-7FDB-3118-9490-2500C0F7E076}"/>
              </a:ext>
            </a:extLst>
          </p:cNvPr>
          <p:cNvSpPr txBox="1"/>
          <p:nvPr/>
        </p:nvSpPr>
        <p:spPr>
          <a:xfrm>
            <a:off x="6977611" y="1200298"/>
            <a:ext cx="1996949" cy="1491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Sparse </a:t>
            </a:r>
          </a:p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Machine</a:t>
            </a:r>
          </a:p>
          <a:p>
            <a:pPr algn="ctr"/>
            <a:r>
              <a:rPr lang="en-CH" sz="303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Learning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1683B1-8A18-3CF1-9CEE-E3ECF7AFB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728" y="6431317"/>
            <a:ext cx="2057400" cy="365125"/>
          </a:xfrm>
        </p:spPr>
        <p:txBody>
          <a:bodyPr/>
          <a:lstStyle/>
          <a:p>
            <a:fld id="{97C2D8A1-1CE9-4813-BF16-5A570034E255}" type="slidenum">
              <a:rPr lang="en-US" sz="2500" b="1" smtClean="0">
                <a:solidFill>
                  <a:srgbClr val="007F3E"/>
                </a:solidFill>
                <a:latin typeface="Eurostile" panose="020B0504020202050204" pitchFamily="34" charset="77"/>
              </a:rPr>
              <a:t>4</a:t>
            </a:fld>
            <a:endParaRPr lang="en-US" sz="2500" b="1">
              <a:solidFill>
                <a:srgbClr val="007F3E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8852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2" grpId="0"/>
      <p:bldP spid="53" grpId="0"/>
      <p:bldP spid="27" grpId="0" animBg="1"/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Machine Learning Logo Images – Browse 60,536 Stock Photos, Vectors, and  Video | Adobe Stock">
            <a:extLst>
              <a:ext uri="{FF2B5EF4-FFF2-40B4-BE49-F238E27FC236}">
                <a16:creationId xmlns:a16="http://schemas.microsoft.com/office/drawing/2014/main" id="{F41C1A95-B93A-2D2A-A650-B77B288AB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0" y="5504407"/>
            <a:ext cx="1122669" cy="116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440D11D-945A-7787-D63D-540EDFE70543}"/>
              </a:ext>
            </a:extLst>
          </p:cNvPr>
          <p:cNvSpPr/>
          <p:nvPr/>
        </p:nvSpPr>
        <p:spPr>
          <a:xfrm>
            <a:off x="2074290" y="1867954"/>
            <a:ext cx="6849407" cy="1561046"/>
          </a:xfrm>
          <a:prstGeom prst="roundRect">
            <a:avLst>
              <a:gd name="adj" fmla="val 3330"/>
            </a:avLst>
          </a:prstGeom>
          <a:solidFill>
            <a:schemeClr val="accent1">
              <a:alpha val="9687"/>
            </a:schemeClr>
          </a:solidFill>
          <a:ln w="38100">
            <a:solidFill>
              <a:srgbClr val="0630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2FCB173-CEF7-4899-650C-83E63503B2D9}"/>
              </a:ext>
            </a:extLst>
          </p:cNvPr>
          <p:cNvSpPr/>
          <p:nvPr/>
        </p:nvSpPr>
        <p:spPr>
          <a:xfrm>
            <a:off x="2074290" y="4167345"/>
            <a:ext cx="6849407" cy="1561046"/>
          </a:xfrm>
          <a:prstGeom prst="roundRect">
            <a:avLst>
              <a:gd name="adj" fmla="val 1619"/>
            </a:avLst>
          </a:prstGeom>
          <a:solidFill>
            <a:schemeClr val="accent1">
              <a:lumMod val="75000"/>
              <a:alpha val="9687"/>
            </a:schemeClr>
          </a:solidFill>
          <a:ln w="38100">
            <a:solidFill>
              <a:srgbClr val="06305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EC14086-B442-7230-6BDA-E59AE37A4E06}"/>
              </a:ext>
            </a:extLst>
          </p:cNvPr>
          <p:cNvSpPr/>
          <p:nvPr/>
        </p:nvSpPr>
        <p:spPr>
          <a:xfrm>
            <a:off x="1204" y="1239777"/>
            <a:ext cx="1454733" cy="5620629"/>
          </a:xfrm>
          <a:prstGeom prst="rect">
            <a:avLst/>
          </a:prstGeom>
          <a:solidFill>
            <a:schemeClr val="accent2">
              <a:lumMod val="75000"/>
              <a:alpha val="394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F02F13-1B22-AA30-0A9E-9D6599C6AA79}"/>
              </a:ext>
            </a:extLst>
          </p:cNvPr>
          <p:cNvSpPr/>
          <p:nvPr/>
        </p:nvSpPr>
        <p:spPr>
          <a:xfrm>
            <a:off x="0" y="-25926"/>
            <a:ext cx="9144000" cy="1263297"/>
          </a:xfrm>
          <a:prstGeom prst="rect">
            <a:avLst/>
          </a:prstGeom>
          <a:solidFill>
            <a:schemeClr val="accent2">
              <a:lumMod val="75000"/>
              <a:alpha val="394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95FA7A-89C9-F866-1C2C-72108DA3823A}"/>
              </a:ext>
            </a:extLst>
          </p:cNvPr>
          <p:cNvSpPr txBox="1"/>
          <p:nvPr/>
        </p:nvSpPr>
        <p:spPr>
          <a:xfrm>
            <a:off x="565658" y="228054"/>
            <a:ext cx="8219225" cy="791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545" b="1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  <a:ea typeface="Palatino" pitchFamily="2" charset="77"/>
                <a:cs typeface="Helvetica Neue" panose="02000503000000020004" pitchFamily="2" charset="0"/>
              </a:rPr>
              <a:t>Address Translation Overheads</a:t>
            </a:r>
            <a:endParaRPr lang="en-CH" sz="4545" b="1">
              <a:solidFill>
                <a:schemeClr val="accent2">
                  <a:lumMod val="75000"/>
                </a:schemeClr>
              </a:solidFill>
              <a:latin typeface="Candara" panose="020E0502030303020204" pitchFamily="34" charset="0"/>
              <a:ea typeface="Palatino" pitchFamily="2" charset="77"/>
              <a:cs typeface="Helvetica Neue" panose="0200050300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045FCB-210D-4C67-9981-DD4132828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310" y="1459582"/>
            <a:ext cx="1117005" cy="1117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2572BC-B11E-F094-C518-A82D5F84F1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470" y="2845364"/>
            <a:ext cx="1106653" cy="11066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BC866B-A654-931D-C446-865D10259B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310" y="4220794"/>
            <a:ext cx="1014836" cy="1014836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A6734CE8-D2C4-BD51-5102-C907662056F9}"/>
              </a:ext>
            </a:extLst>
          </p:cNvPr>
          <p:cNvGrpSpPr/>
          <p:nvPr/>
        </p:nvGrpSpPr>
        <p:grpSpPr>
          <a:xfrm>
            <a:off x="5816807" y="2052006"/>
            <a:ext cx="2698544" cy="1263297"/>
            <a:chOff x="8054399" y="2660179"/>
            <a:chExt cx="2467113" cy="1154955"/>
          </a:xfrm>
          <a:noFill/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3F4D607-60C1-7FD0-51D0-A8038648A120}"/>
                </a:ext>
              </a:extLst>
            </p:cNvPr>
            <p:cNvSpPr/>
            <p:nvPr/>
          </p:nvSpPr>
          <p:spPr>
            <a:xfrm>
              <a:off x="8054399" y="2660179"/>
              <a:ext cx="378863" cy="378863"/>
            </a:xfrm>
            <a:prstGeom prst="roundRect">
              <a:avLst>
                <a:gd name="adj" fmla="val 2133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50800">
              <a:solidFill>
                <a:srgbClr val="2B3D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/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7A7604EA-7ECC-6F93-2064-5A4C54444C39}"/>
                </a:ext>
              </a:extLst>
            </p:cNvPr>
            <p:cNvSpPr/>
            <p:nvPr/>
          </p:nvSpPr>
          <p:spPr>
            <a:xfrm>
              <a:off x="8063262" y="3436271"/>
              <a:ext cx="378863" cy="378863"/>
            </a:xfrm>
            <a:prstGeom prst="roundRect">
              <a:avLst>
                <a:gd name="adj" fmla="val 6801"/>
              </a:avLst>
            </a:prstGeom>
            <a:grpFill/>
            <a:ln w="50800">
              <a:solidFill>
                <a:srgbClr val="2B3D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7BF155E-8059-3D0D-1297-ED77C306B0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1557" y="3056772"/>
              <a:ext cx="560892" cy="379499"/>
            </a:xfrm>
            <a:prstGeom prst="straightConnector1">
              <a:avLst/>
            </a:prstGeom>
            <a:grpFill/>
            <a:ln w="50800">
              <a:solidFill>
                <a:srgbClr val="2B3D5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C17DA57-6F8F-9028-FD93-E04F44216677}"/>
                </a:ext>
              </a:extLst>
            </p:cNvPr>
            <p:cNvCxnSpPr>
              <a:cxnSpLocks/>
            </p:cNvCxnSpPr>
            <p:nvPr/>
          </p:nvCxnSpPr>
          <p:spPr>
            <a:xfrm>
              <a:off x="9192449" y="3056772"/>
              <a:ext cx="572726" cy="379498"/>
            </a:xfrm>
            <a:prstGeom prst="straightConnector1">
              <a:avLst/>
            </a:prstGeom>
            <a:grpFill/>
            <a:ln w="50800">
              <a:solidFill>
                <a:srgbClr val="2B3D5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FB7162A2-C6B9-0C79-C10A-9BD346202CC4}"/>
                </a:ext>
              </a:extLst>
            </p:cNvPr>
            <p:cNvCxnSpPr>
              <a:cxnSpLocks/>
            </p:cNvCxnSpPr>
            <p:nvPr/>
          </p:nvCxnSpPr>
          <p:spPr>
            <a:xfrm>
              <a:off x="8433262" y="2862679"/>
              <a:ext cx="569755" cy="4662"/>
            </a:xfrm>
            <a:prstGeom prst="straightConnector1">
              <a:avLst/>
            </a:prstGeom>
            <a:grpFill/>
            <a:ln w="50800">
              <a:solidFill>
                <a:srgbClr val="2B3D5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1CC52432-11D6-36FD-8415-635A03B4643F}"/>
                </a:ext>
              </a:extLst>
            </p:cNvPr>
            <p:cNvCxnSpPr>
              <a:cxnSpLocks/>
              <a:stCxn id="93" idx="2"/>
              <a:endCxn id="91" idx="0"/>
            </p:cNvCxnSpPr>
            <p:nvPr/>
          </p:nvCxnSpPr>
          <p:spPr>
            <a:xfrm>
              <a:off x="9192449" y="3044772"/>
              <a:ext cx="1329063" cy="391496"/>
            </a:xfrm>
            <a:prstGeom prst="straightConnector1">
              <a:avLst/>
            </a:prstGeom>
            <a:grpFill/>
            <a:ln w="50800">
              <a:solidFill>
                <a:srgbClr val="2B3D53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0CC648-1603-A3B2-9EF5-921A4C4BB029}"/>
              </a:ext>
            </a:extLst>
          </p:cNvPr>
          <p:cNvGrpSpPr/>
          <p:nvPr/>
        </p:nvGrpSpPr>
        <p:grpSpPr>
          <a:xfrm>
            <a:off x="6239736" y="4383145"/>
            <a:ext cx="1523706" cy="1161567"/>
            <a:chOff x="6187778" y="4829707"/>
            <a:chExt cx="4831334" cy="3683070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48542C9-71C0-7D44-215A-0234F148F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35641" y="5458470"/>
              <a:ext cx="2834104" cy="2834104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8DD67BF2-A188-08D0-D4C9-E35BE7F370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9884900">
              <a:off x="7835943" y="4829707"/>
              <a:ext cx="2834104" cy="2834104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199A4671-7FA4-1F50-9D9B-8E6344D2C1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377558">
              <a:off x="8185008" y="5678673"/>
              <a:ext cx="2834104" cy="2834104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2652BDA7-78C5-9D01-E6CB-408E4FCD7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9196368">
              <a:off x="6187778" y="4999719"/>
              <a:ext cx="2834104" cy="2834104"/>
            </a:xfrm>
            <a:prstGeom prst="rect">
              <a:avLst/>
            </a:prstGeom>
          </p:spPr>
        </p:pic>
      </p:grp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7C1F9D95-FFCD-E7DF-CB21-7F1EC04E1A97}"/>
              </a:ext>
            </a:extLst>
          </p:cNvPr>
          <p:cNvSpPr/>
          <p:nvPr/>
        </p:nvSpPr>
        <p:spPr>
          <a:xfrm>
            <a:off x="6240904" y="2900900"/>
            <a:ext cx="414403" cy="414403"/>
          </a:xfrm>
          <a:prstGeom prst="roundRect">
            <a:avLst>
              <a:gd name="adj" fmla="val 6801"/>
            </a:avLst>
          </a:prstGeom>
          <a:solidFill>
            <a:schemeClr val="accent1">
              <a:lumMod val="75000"/>
            </a:schemeClr>
          </a:solidFill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5556F61A-A7BF-B71D-A29A-906EB3D119CE}"/>
              </a:ext>
            </a:extLst>
          </p:cNvPr>
          <p:cNvSpPr/>
          <p:nvPr/>
        </p:nvSpPr>
        <p:spPr>
          <a:xfrm>
            <a:off x="6655307" y="2900898"/>
            <a:ext cx="414403" cy="414403"/>
          </a:xfrm>
          <a:prstGeom prst="roundRect">
            <a:avLst>
              <a:gd name="adj" fmla="val 6801"/>
            </a:avLst>
          </a:prstGeom>
          <a:noFill/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A5A857A2-25A1-7A80-F59D-BA6F76AE460C}"/>
              </a:ext>
            </a:extLst>
          </p:cNvPr>
          <p:cNvSpPr/>
          <p:nvPr/>
        </p:nvSpPr>
        <p:spPr>
          <a:xfrm>
            <a:off x="7069709" y="2900898"/>
            <a:ext cx="414403" cy="414403"/>
          </a:xfrm>
          <a:prstGeom prst="roundRect">
            <a:avLst>
              <a:gd name="adj" fmla="val 6801"/>
            </a:avLst>
          </a:prstGeom>
          <a:noFill/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FB9F182B-E8AF-1CFB-3A37-EA080A25EC73}"/>
              </a:ext>
            </a:extLst>
          </p:cNvPr>
          <p:cNvSpPr/>
          <p:nvPr/>
        </p:nvSpPr>
        <p:spPr>
          <a:xfrm>
            <a:off x="7480865" y="2900898"/>
            <a:ext cx="414403" cy="414403"/>
          </a:xfrm>
          <a:prstGeom prst="roundRect">
            <a:avLst>
              <a:gd name="adj" fmla="val 6801"/>
            </a:avLst>
          </a:prstGeom>
          <a:solidFill>
            <a:schemeClr val="accent1">
              <a:lumMod val="75000"/>
            </a:schemeClr>
          </a:solidFill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A5C4049B-FD67-1A39-6D26-9325BE972720}"/>
              </a:ext>
            </a:extLst>
          </p:cNvPr>
          <p:cNvSpPr/>
          <p:nvPr/>
        </p:nvSpPr>
        <p:spPr>
          <a:xfrm>
            <a:off x="7895266" y="2900897"/>
            <a:ext cx="414403" cy="414403"/>
          </a:xfrm>
          <a:prstGeom prst="roundRect">
            <a:avLst>
              <a:gd name="adj" fmla="val 6801"/>
            </a:avLst>
          </a:prstGeom>
          <a:noFill/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B4139D5E-F30A-6676-9750-7EEB2D9E7076}"/>
              </a:ext>
            </a:extLst>
          </p:cNvPr>
          <p:cNvSpPr/>
          <p:nvPr/>
        </p:nvSpPr>
        <p:spPr>
          <a:xfrm>
            <a:off x="8308148" y="2900897"/>
            <a:ext cx="414403" cy="414403"/>
          </a:xfrm>
          <a:prstGeom prst="roundRect">
            <a:avLst>
              <a:gd name="adj" fmla="val 6801"/>
            </a:avLst>
          </a:prstGeom>
          <a:solidFill>
            <a:schemeClr val="accent1">
              <a:lumMod val="75000"/>
            </a:schemeClr>
          </a:solidFill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0AFC9C3F-9DBA-16A1-EAD0-EACCD8828D99}"/>
              </a:ext>
            </a:extLst>
          </p:cNvPr>
          <p:cNvSpPr/>
          <p:nvPr/>
        </p:nvSpPr>
        <p:spPr>
          <a:xfrm>
            <a:off x="6854411" y="2058274"/>
            <a:ext cx="414403" cy="414403"/>
          </a:xfrm>
          <a:prstGeom prst="roundRect">
            <a:avLst>
              <a:gd name="adj" fmla="val 4378"/>
            </a:avLst>
          </a:prstGeom>
          <a:solidFill>
            <a:schemeClr val="accent4">
              <a:lumMod val="60000"/>
              <a:lumOff val="40000"/>
            </a:schemeClr>
          </a:solidFill>
          <a:ln w="50800">
            <a:solidFill>
              <a:srgbClr val="2B3D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36DACA0-209F-66D6-7677-733FB691D2CF}"/>
              </a:ext>
            </a:extLst>
          </p:cNvPr>
          <p:cNvSpPr txBox="1"/>
          <p:nvPr/>
        </p:nvSpPr>
        <p:spPr>
          <a:xfrm>
            <a:off x="1948671" y="2109814"/>
            <a:ext cx="3552742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Irregular Memory </a:t>
            </a:r>
          </a:p>
          <a:p>
            <a:pPr algn="ctr"/>
            <a:r>
              <a:rPr lang="en-CH" sz="303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Accesses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4381E5A-D0D3-4F06-93C1-16A519297EA7}"/>
              </a:ext>
            </a:extLst>
          </p:cNvPr>
          <p:cNvSpPr txBox="1"/>
          <p:nvPr/>
        </p:nvSpPr>
        <p:spPr>
          <a:xfrm>
            <a:off x="2416888" y="4382423"/>
            <a:ext cx="2616307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 Data </a:t>
            </a:r>
          </a:p>
          <a:p>
            <a:pPr algn="ctr"/>
            <a:r>
              <a:rPr lang="en-CH" sz="3030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Footprints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DF6AB85-5F2F-1909-2010-E8F5B10900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196368">
            <a:off x="7117607" y="4258054"/>
            <a:ext cx="893820" cy="89382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8A2A81B-A3AB-59CF-D85F-5F5B8019BD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6645" y="4508830"/>
            <a:ext cx="893820" cy="893820"/>
          </a:xfrm>
          <a:prstGeom prst="rect">
            <a:avLst/>
          </a:prstGeom>
        </p:spPr>
      </p:pic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236BA76E-723A-F4D9-D642-04EB47F0E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728" y="6431317"/>
            <a:ext cx="2057400" cy="365125"/>
          </a:xfrm>
        </p:spPr>
        <p:txBody>
          <a:bodyPr/>
          <a:lstStyle/>
          <a:p>
            <a:fld id="{97C2D8A1-1CE9-4813-BF16-5A570034E255}" type="slidenum">
              <a:rPr lang="en-US" sz="2500" b="1" smtClean="0">
                <a:solidFill>
                  <a:srgbClr val="007F3E"/>
                </a:solidFill>
                <a:latin typeface="Eurostile" panose="020B0504020202050204" pitchFamily="34" charset="77"/>
              </a:rPr>
              <a:t>5</a:t>
            </a:fld>
            <a:endParaRPr lang="en-US" sz="2500" b="1">
              <a:solidFill>
                <a:srgbClr val="007F3E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50785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25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3" grpId="0" animBg="1"/>
      <p:bldP spid="94" grpId="0"/>
      <p:bldP spid="9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E5FB5-F74B-9BE7-0749-66B6667ADD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7D5D1B-93D7-4008-981A-B88AEE802CD7}"/>
              </a:ext>
            </a:extLst>
          </p:cNvPr>
          <p:cNvSpPr/>
          <p:nvPr/>
        </p:nvSpPr>
        <p:spPr>
          <a:xfrm>
            <a:off x="0" y="-25926"/>
            <a:ext cx="9144000" cy="1263297"/>
          </a:xfrm>
          <a:prstGeom prst="rect">
            <a:avLst/>
          </a:prstGeom>
          <a:solidFill>
            <a:schemeClr val="accent2">
              <a:lumMod val="75000"/>
              <a:alpha val="394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7BFED4-5578-977F-AC46-EE88ACBE9831}"/>
              </a:ext>
            </a:extLst>
          </p:cNvPr>
          <p:cNvSpPr txBox="1"/>
          <p:nvPr/>
        </p:nvSpPr>
        <p:spPr>
          <a:xfrm>
            <a:off x="108095" y="233393"/>
            <a:ext cx="8927811" cy="791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4545" b="1">
                <a:solidFill>
                  <a:schemeClr val="accent2">
                    <a:lumMod val="75000"/>
                  </a:schemeClr>
                </a:solidFill>
                <a:latin typeface="Candara" panose="020E0502030303020204" pitchFamily="34" charset="0"/>
                <a:ea typeface="Lato" panose="020F0502020204030203" pitchFamily="34" charset="0"/>
                <a:cs typeface="Lato" panose="020F0502020204030203" pitchFamily="34" charset="0"/>
              </a:rPr>
              <a:t>Low Spatial and Temporal Locality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B136A-4678-C0C8-7A40-928060474643}"/>
              </a:ext>
            </a:extLst>
          </p:cNvPr>
          <p:cNvSpPr/>
          <p:nvPr/>
        </p:nvSpPr>
        <p:spPr>
          <a:xfrm>
            <a:off x="1151939" y="2340835"/>
            <a:ext cx="3127679" cy="2541539"/>
          </a:xfrm>
          <a:prstGeom prst="rect">
            <a:avLst/>
          </a:prstGeom>
          <a:solidFill>
            <a:schemeClr val="bg2">
              <a:lumMod val="90000"/>
              <a:alpha val="27759"/>
            </a:schemeClr>
          </a:solidFill>
          <a:ln w="698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3C7C4E8-72DC-313B-FF6F-97D4A3AFABD2}"/>
              </a:ext>
            </a:extLst>
          </p:cNvPr>
          <p:cNvSpPr/>
          <p:nvPr/>
        </p:nvSpPr>
        <p:spPr>
          <a:xfrm rot="20098496">
            <a:off x="1016073" y="2880921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0x54277457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EBC5E26-E8C2-2962-3526-A2E0A8DA8D85}"/>
              </a:ext>
            </a:extLst>
          </p:cNvPr>
          <p:cNvSpPr/>
          <p:nvPr/>
        </p:nvSpPr>
        <p:spPr>
          <a:xfrm rot="681422">
            <a:off x="1965172" y="2734263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0x54277457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9E1C207-C8EB-9599-53A6-AD55800C32F8}"/>
              </a:ext>
            </a:extLst>
          </p:cNvPr>
          <p:cNvSpPr/>
          <p:nvPr/>
        </p:nvSpPr>
        <p:spPr>
          <a:xfrm rot="681422">
            <a:off x="1965471" y="3037380"/>
            <a:ext cx="2147065" cy="579721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0x51428887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CAB5D952-96AC-0E92-C706-D679B01536AE}"/>
              </a:ext>
            </a:extLst>
          </p:cNvPr>
          <p:cNvSpPr/>
          <p:nvPr/>
        </p:nvSpPr>
        <p:spPr>
          <a:xfrm rot="681422">
            <a:off x="1965170" y="3471289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0x54277457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EAA58FD-3D09-9D03-225E-D50BD329A298}"/>
              </a:ext>
            </a:extLst>
          </p:cNvPr>
          <p:cNvSpPr/>
          <p:nvPr/>
        </p:nvSpPr>
        <p:spPr>
          <a:xfrm rot="20530533">
            <a:off x="2080612" y="3586731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0x54277457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8874C8C-62F3-E51F-6CEF-5745FFA8822C}"/>
              </a:ext>
            </a:extLst>
          </p:cNvPr>
          <p:cNvSpPr/>
          <p:nvPr/>
        </p:nvSpPr>
        <p:spPr>
          <a:xfrm rot="20530533">
            <a:off x="1107037" y="3589928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0x56477457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2AF40DC-AEF9-B028-8C0C-9CA525D653BE}"/>
              </a:ext>
            </a:extLst>
          </p:cNvPr>
          <p:cNvSpPr/>
          <p:nvPr/>
        </p:nvSpPr>
        <p:spPr>
          <a:xfrm rot="714067">
            <a:off x="2259363" y="4176867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0xA4266459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1A505D6-45CE-9C9B-B448-95854237B624}"/>
              </a:ext>
            </a:extLst>
          </p:cNvPr>
          <p:cNvSpPr/>
          <p:nvPr/>
        </p:nvSpPr>
        <p:spPr>
          <a:xfrm rot="20530533">
            <a:off x="959754" y="4268481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0x940F5498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9C8D4C6-EE20-B2C9-52A8-B9180BCEA275}"/>
              </a:ext>
            </a:extLst>
          </p:cNvPr>
          <p:cNvSpPr/>
          <p:nvPr/>
        </p:nvSpPr>
        <p:spPr>
          <a:xfrm>
            <a:off x="1107302" y="1894110"/>
            <a:ext cx="3207358" cy="631260"/>
          </a:xfrm>
          <a:prstGeom prst="roundRect">
            <a:avLst>
              <a:gd name="adj" fmla="val 507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545">
                <a:latin typeface="Roboto" panose="02000000000000000000" pitchFamily="2" charset="0"/>
                <a:ea typeface="Roboto" panose="02000000000000000000" pitchFamily="2" charset="0"/>
              </a:rPr>
              <a:t>TLB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49DEDED-83F0-1B46-210C-12AD92088D9C}"/>
              </a:ext>
            </a:extLst>
          </p:cNvPr>
          <p:cNvSpPr/>
          <p:nvPr/>
        </p:nvSpPr>
        <p:spPr>
          <a:xfrm rot="20624982">
            <a:off x="2464513" y="2351061"/>
            <a:ext cx="2147065" cy="582743"/>
          </a:xfrm>
          <a:prstGeom prst="roundRect">
            <a:avLst>
              <a:gd name="adj" fmla="val 6801"/>
            </a:avLst>
          </a:prstGeom>
          <a:solidFill>
            <a:srgbClr val="2B3D53"/>
          </a:solidFill>
          <a:ln w="508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364" b="1">
                <a:solidFill>
                  <a:schemeClr val="bg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0xA4266459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99F17B5-255D-C0C8-616B-BFBD5C659C8F}"/>
              </a:ext>
            </a:extLst>
          </p:cNvPr>
          <p:cNvGrpSpPr/>
          <p:nvPr/>
        </p:nvGrpSpPr>
        <p:grpSpPr>
          <a:xfrm>
            <a:off x="5541357" y="1798930"/>
            <a:ext cx="1431541" cy="2994725"/>
            <a:chOff x="7552341" y="3257426"/>
            <a:chExt cx="1889833" cy="3953453"/>
          </a:xfrm>
        </p:grpSpPr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864EB576-73FE-9628-0D28-D18D9E7601E4}"/>
                </a:ext>
              </a:extLst>
            </p:cNvPr>
            <p:cNvSpPr/>
            <p:nvPr/>
          </p:nvSpPr>
          <p:spPr>
            <a:xfrm>
              <a:off x="7552341" y="325742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060FCAA2-D325-BB65-F04F-90B930435041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64" name="Rounded Rectangle 63">
              <a:extLst>
                <a:ext uri="{FF2B5EF4-FFF2-40B4-BE49-F238E27FC236}">
                  <a16:creationId xmlns:a16="http://schemas.microsoft.com/office/drawing/2014/main" id="{1200944D-31DB-A098-F06D-F74A95F5F2E6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id="{3D7884FA-8B58-38C5-6E4C-60B9724492F9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BDE4A41F-39E4-C635-FCBD-6AF4225736A9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F9B1D1E-3E66-DEB6-CE11-F24FD66C8C2D}"/>
              </a:ext>
            </a:extLst>
          </p:cNvPr>
          <p:cNvGrpSpPr/>
          <p:nvPr/>
        </p:nvGrpSpPr>
        <p:grpSpPr>
          <a:xfrm>
            <a:off x="5601625" y="1857733"/>
            <a:ext cx="1431541" cy="2994725"/>
            <a:chOff x="7505043" y="3178596"/>
            <a:chExt cx="1889833" cy="3953453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57DC1A02-F328-1185-C399-88A457E5EA7B}"/>
                </a:ext>
              </a:extLst>
            </p:cNvPr>
            <p:cNvSpPr/>
            <p:nvPr/>
          </p:nvSpPr>
          <p:spPr>
            <a:xfrm>
              <a:off x="750504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4FACC53E-C6A7-1611-6C14-8F99A158F027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12" name="Rounded Rectangle 111">
              <a:extLst>
                <a:ext uri="{FF2B5EF4-FFF2-40B4-BE49-F238E27FC236}">
                  <a16:creationId xmlns:a16="http://schemas.microsoft.com/office/drawing/2014/main" id="{76D144C1-03DA-53DC-E231-35F466774BDE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id="{A15B30D7-9600-F201-B7A6-BED536850F73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C186888E-E25B-596F-2BF9-6ED09F17955D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311E266-2355-2E9D-6089-65D12601EE4C}"/>
              </a:ext>
            </a:extLst>
          </p:cNvPr>
          <p:cNvGrpSpPr/>
          <p:nvPr/>
        </p:nvGrpSpPr>
        <p:grpSpPr>
          <a:xfrm>
            <a:off x="5676463" y="1926087"/>
            <a:ext cx="1431541" cy="2994725"/>
            <a:chOff x="7473513" y="3178596"/>
            <a:chExt cx="1889833" cy="3953453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8E544681-4C5D-2696-A49A-221106975762}"/>
                </a:ext>
              </a:extLst>
            </p:cNvPr>
            <p:cNvSpPr/>
            <p:nvPr/>
          </p:nvSpPr>
          <p:spPr>
            <a:xfrm>
              <a:off x="747351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93A5EF0D-5F98-A9DE-00C1-D96461BBE55D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18" name="Rounded Rectangle 117">
              <a:extLst>
                <a:ext uri="{FF2B5EF4-FFF2-40B4-BE49-F238E27FC236}">
                  <a16:creationId xmlns:a16="http://schemas.microsoft.com/office/drawing/2014/main" id="{848C2469-658B-F5AC-98E2-CA765A0DFFAD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19" name="Rounded Rectangle 118">
              <a:extLst>
                <a:ext uri="{FF2B5EF4-FFF2-40B4-BE49-F238E27FC236}">
                  <a16:creationId xmlns:a16="http://schemas.microsoft.com/office/drawing/2014/main" id="{9E1B5FA0-C3D8-F28A-7DC8-71D0BA6B035F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5EEB9452-29AB-9C0D-4735-49531D667F31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253357F5-60AB-373E-94E0-6FDCEEE09A95}"/>
              </a:ext>
            </a:extLst>
          </p:cNvPr>
          <p:cNvGrpSpPr/>
          <p:nvPr/>
        </p:nvGrpSpPr>
        <p:grpSpPr>
          <a:xfrm>
            <a:off x="5750622" y="1994304"/>
            <a:ext cx="1431541" cy="2994725"/>
            <a:chOff x="7489278" y="3210128"/>
            <a:chExt cx="1889833" cy="3953453"/>
          </a:xfrm>
        </p:grpSpPr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125FC86F-365A-7EFE-377F-2F3B274CB048}"/>
                </a:ext>
              </a:extLst>
            </p:cNvPr>
            <p:cNvSpPr/>
            <p:nvPr/>
          </p:nvSpPr>
          <p:spPr>
            <a:xfrm>
              <a:off x="7489278" y="3210128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7DC699E4-DBAC-81A1-76C7-A1ACAC346B94}"/>
                </a:ext>
              </a:extLst>
            </p:cNvPr>
            <p:cNvSpPr/>
            <p:nvPr/>
          </p:nvSpPr>
          <p:spPr>
            <a:xfrm>
              <a:off x="7825655" y="3594022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62FADBD8-CB7D-369C-D0A0-7519AB7E51E3}"/>
                </a:ext>
              </a:extLst>
            </p:cNvPr>
            <p:cNvSpPr/>
            <p:nvPr/>
          </p:nvSpPr>
          <p:spPr>
            <a:xfrm>
              <a:off x="7825655" y="4521380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2859887F-7FEE-6F21-2A3F-F87514DDF50A}"/>
                </a:ext>
              </a:extLst>
            </p:cNvPr>
            <p:cNvSpPr/>
            <p:nvPr/>
          </p:nvSpPr>
          <p:spPr>
            <a:xfrm>
              <a:off x="7838646" y="5448738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420D2A98-BBFA-9431-C6D6-56DEDBF0EAF3}"/>
                </a:ext>
              </a:extLst>
            </p:cNvPr>
            <p:cNvSpPr/>
            <p:nvPr/>
          </p:nvSpPr>
          <p:spPr>
            <a:xfrm>
              <a:off x="7825655" y="6376095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0FBC153C-ECE6-5CDB-197F-B397E2B8DEBA}"/>
              </a:ext>
            </a:extLst>
          </p:cNvPr>
          <p:cNvGrpSpPr/>
          <p:nvPr/>
        </p:nvGrpSpPr>
        <p:grpSpPr>
          <a:xfrm>
            <a:off x="5656799" y="1914373"/>
            <a:ext cx="1431541" cy="2994725"/>
            <a:chOff x="7552341" y="3257426"/>
            <a:chExt cx="1889833" cy="3953453"/>
          </a:xfrm>
        </p:grpSpPr>
        <p:sp>
          <p:nvSpPr>
            <p:cNvPr id="134" name="Rounded Rectangle 133">
              <a:extLst>
                <a:ext uri="{FF2B5EF4-FFF2-40B4-BE49-F238E27FC236}">
                  <a16:creationId xmlns:a16="http://schemas.microsoft.com/office/drawing/2014/main" id="{F623C570-2400-6F3E-ED7B-6AFEC606F808}"/>
                </a:ext>
              </a:extLst>
            </p:cNvPr>
            <p:cNvSpPr/>
            <p:nvPr/>
          </p:nvSpPr>
          <p:spPr>
            <a:xfrm>
              <a:off x="7552341" y="325742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35" name="Rounded Rectangle 134">
              <a:extLst>
                <a:ext uri="{FF2B5EF4-FFF2-40B4-BE49-F238E27FC236}">
                  <a16:creationId xmlns:a16="http://schemas.microsoft.com/office/drawing/2014/main" id="{9312ABE5-C631-7845-973C-A39F07584B3D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36" name="Rounded Rectangle 135">
              <a:extLst>
                <a:ext uri="{FF2B5EF4-FFF2-40B4-BE49-F238E27FC236}">
                  <a16:creationId xmlns:a16="http://schemas.microsoft.com/office/drawing/2014/main" id="{4B1C4AB8-15F3-4D15-B3F5-209A96BF27C8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37" name="Rounded Rectangle 136">
              <a:extLst>
                <a:ext uri="{FF2B5EF4-FFF2-40B4-BE49-F238E27FC236}">
                  <a16:creationId xmlns:a16="http://schemas.microsoft.com/office/drawing/2014/main" id="{03BEB554-C9A8-8CDF-0335-027F6A9A1096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38" name="Rounded Rectangle 137">
              <a:extLst>
                <a:ext uri="{FF2B5EF4-FFF2-40B4-BE49-F238E27FC236}">
                  <a16:creationId xmlns:a16="http://schemas.microsoft.com/office/drawing/2014/main" id="{91A98363-79B1-DB58-AB78-52B7D846217C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BD2B0EA-B05A-DFEE-9BE6-6C65BD50C8B3}"/>
              </a:ext>
            </a:extLst>
          </p:cNvPr>
          <p:cNvGrpSpPr/>
          <p:nvPr/>
        </p:nvGrpSpPr>
        <p:grpSpPr>
          <a:xfrm>
            <a:off x="5717068" y="1973176"/>
            <a:ext cx="1431541" cy="2994725"/>
            <a:chOff x="7505043" y="3178596"/>
            <a:chExt cx="1889833" cy="3953453"/>
          </a:xfrm>
        </p:grpSpPr>
        <p:sp>
          <p:nvSpPr>
            <p:cNvPr id="140" name="Rounded Rectangle 139">
              <a:extLst>
                <a:ext uri="{FF2B5EF4-FFF2-40B4-BE49-F238E27FC236}">
                  <a16:creationId xmlns:a16="http://schemas.microsoft.com/office/drawing/2014/main" id="{5C3F77DA-69EF-F660-5B93-1F0FD417859E}"/>
                </a:ext>
              </a:extLst>
            </p:cNvPr>
            <p:cNvSpPr/>
            <p:nvPr/>
          </p:nvSpPr>
          <p:spPr>
            <a:xfrm>
              <a:off x="750504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41" name="Rounded Rectangle 140">
              <a:extLst>
                <a:ext uri="{FF2B5EF4-FFF2-40B4-BE49-F238E27FC236}">
                  <a16:creationId xmlns:a16="http://schemas.microsoft.com/office/drawing/2014/main" id="{7281F084-1CFC-133E-7B08-E5F88FFB974C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42" name="Rounded Rectangle 141">
              <a:extLst>
                <a:ext uri="{FF2B5EF4-FFF2-40B4-BE49-F238E27FC236}">
                  <a16:creationId xmlns:a16="http://schemas.microsoft.com/office/drawing/2014/main" id="{8537EA15-E9F4-4268-1599-25B417BA107A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43" name="Rounded Rectangle 142">
              <a:extLst>
                <a:ext uri="{FF2B5EF4-FFF2-40B4-BE49-F238E27FC236}">
                  <a16:creationId xmlns:a16="http://schemas.microsoft.com/office/drawing/2014/main" id="{33DB7EEC-02B8-8430-DBD4-6CD0CFB865CC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44" name="Rounded Rectangle 143">
              <a:extLst>
                <a:ext uri="{FF2B5EF4-FFF2-40B4-BE49-F238E27FC236}">
                  <a16:creationId xmlns:a16="http://schemas.microsoft.com/office/drawing/2014/main" id="{08FD37BE-9AF2-5E4B-D95D-F27F2BEE4385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20125651-7963-0247-8BBF-FC5E981168BA}"/>
              </a:ext>
            </a:extLst>
          </p:cNvPr>
          <p:cNvGrpSpPr/>
          <p:nvPr/>
        </p:nvGrpSpPr>
        <p:grpSpPr>
          <a:xfrm>
            <a:off x="5791905" y="2041530"/>
            <a:ext cx="1431541" cy="2994725"/>
            <a:chOff x="7473513" y="3178596"/>
            <a:chExt cx="1889833" cy="3953453"/>
          </a:xfrm>
        </p:grpSpPr>
        <p:sp>
          <p:nvSpPr>
            <p:cNvPr id="146" name="Rounded Rectangle 145">
              <a:extLst>
                <a:ext uri="{FF2B5EF4-FFF2-40B4-BE49-F238E27FC236}">
                  <a16:creationId xmlns:a16="http://schemas.microsoft.com/office/drawing/2014/main" id="{BD3EA1A8-E8F9-4765-B205-6192D948CD06}"/>
                </a:ext>
              </a:extLst>
            </p:cNvPr>
            <p:cNvSpPr/>
            <p:nvPr/>
          </p:nvSpPr>
          <p:spPr>
            <a:xfrm>
              <a:off x="747351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47" name="Rounded Rectangle 146">
              <a:extLst>
                <a:ext uri="{FF2B5EF4-FFF2-40B4-BE49-F238E27FC236}">
                  <a16:creationId xmlns:a16="http://schemas.microsoft.com/office/drawing/2014/main" id="{46DC74FE-306F-6CBF-3492-F95828EBD046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48" name="Rounded Rectangle 147">
              <a:extLst>
                <a:ext uri="{FF2B5EF4-FFF2-40B4-BE49-F238E27FC236}">
                  <a16:creationId xmlns:a16="http://schemas.microsoft.com/office/drawing/2014/main" id="{E540DAB9-8F42-DA90-ACC6-2C6BEB0623AC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49" name="Rounded Rectangle 148">
              <a:extLst>
                <a:ext uri="{FF2B5EF4-FFF2-40B4-BE49-F238E27FC236}">
                  <a16:creationId xmlns:a16="http://schemas.microsoft.com/office/drawing/2014/main" id="{6D92AD98-C6D1-5A87-8B1A-B0685EDB51EB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50" name="Rounded Rectangle 149">
              <a:extLst>
                <a:ext uri="{FF2B5EF4-FFF2-40B4-BE49-F238E27FC236}">
                  <a16:creationId xmlns:a16="http://schemas.microsoft.com/office/drawing/2014/main" id="{D3A60E25-3A28-1D9F-59FA-DE45F7C6FA03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03E2A3FE-A837-BC1F-BB45-B01FCCFFA6BE}"/>
              </a:ext>
            </a:extLst>
          </p:cNvPr>
          <p:cNvGrpSpPr/>
          <p:nvPr/>
        </p:nvGrpSpPr>
        <p:grpSpPr>
          <a:xfrm>
            <a:off x="5866064" y="2109747"/>
            <a:ext cx="1431541" cy="2994725"/>
            <a:chOff x="7489278" y="3210128"/>
            <a:chExt cx="1889833" cy="3953453"/>
          </a:xfrm>
        </p:grpSpPr>
        <p:sp>
          <p:nvSpPr>
            <p:cNvPr id="152" name="Rounded Rectangle 151">
              <a:extLst>
                <a:ext uri="{FF2B5EF4-FFF2-40B4-BE49-F238E27FC236}">
                  <a16:creationId xmlns:a16="http://schemas.microsoft.com/office/drawing/2014/main" id="{B8DCD5C8-C826-0E36-0DF2-40E252C02A1A}"/>
                </a:ext>
              </a:extLst>
            </p:cNvPr>
            <p:cNvSpPr/>
            <p:nvPr/>
          </p:nvSpPr>
          <p:spPr>
            <a:xfrm>
              <a:off x="7489278" y="3210128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53" name="Rounded Rectangle 152">
              <a:extLst>
                <a:ext uri="{FF2B5EF4-FFF2-40B4-BE49-F238E27FC236}">
                  <a16:creationId xmlns:a16="http://schemas.microsoft.com/office/drawing/2014/main" id="{3DA9EACC-935C-8BA4-0AF9-381F098645F0}"/>
                </a:ext>
              </a:extLst>
            </p:cNvPr>
            <p:cNvSpPr/>
            <p:nvPr/>
          </p:nvSpPr>
          <p:spPr>
            <a:xfrm>
              <a:off x="7825655" y="3594022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54" name="Rounded Rectangle 153">
              <a:extLst>
                <a:ext uri="{FF2B5EF4-FFF2-40B4-BE49-F238E27FC236}">
                  <a16:creationId xmlns:a16="http://schemas.microsoft.com/office/drawing/2014/main" id="{ECDCE701-2705-CE42-5395-63CEE1481B05}"/>
                </a:ext>
              </a:extLst>
            </p:cNvPr>
            <p:cNvSpPr/>
            <p:nvPr/>
          </p:nvSpPr>
          <p:spPr>
            <a:xfrm>
              <a:off x="7825655" y="4521380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55" name="Rounded Rectangle 154">
              <a:extLst>
                <a:ext uri="{FF2B5EF4-FFF2-40B4-BE49-F238E27FC236}">
                  <a16:creationId xmlns:a16="http://schemas.microsoft.com/office/drawing/2014/main" id="{27D67873-3249-F3B2-9B53-45E165467511}"/>
                </a:ext>
              </a:extLst>
            </p:cNvPr>
            <p:cNvSpPr/>
            <p:nvPr/>
          </p:nvSpPr>
          <p:spPr>
            <a:xfrm>
              <a:off x="7838646" y="5448738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56" name="Rounded Rectangle 155">
              <a:extLst>
                <a:ext uri="{FF2B5EF4-FFF2-40B4-BE49-F238E27FC236}">
                  <a16:creationId xmlns:a16="http://schemas.microsoft.com/office/drawing/2014/main" id="{C9BA0DB0-C5EA-A868-2271-2423051C0954}"/>
                </a:ext>
              </a:extLst>
            </p:cNvPr>
            <p:cNvSpPr/>
            <p:nvPr/>
          </p:nvSpPr>
          <p:spPr>
            <a:xfrm>
              <a:off x="7825655" y="6376095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E8986AD-8390-B5EA-B45B-A63A34E32D2E}"/>
              </a:ext>
            </a:extLst>
          </p:cNvPr>
          <p:cNvGrpSpPr/>
          <p:nvPr/>
        </p:nvGrpSpPr>
        <p:grpSpPr>
          <a:xfrm>
            <a:off x="5656799" y="1914373"/>
            <a:ext cx="1431541" cy="2994725"/>
            <a:chOff x="7552341" y="3257426"/>
            <a:chExt cx="1889833" cy="3953453"/>
          </a:xfrm>
        </p:grpSpPr>
        <p:sp>
          <p:nvSpPr>
            <p:cNvPr id="158" name="Rounded Rectangle 157">
              <a:extLst>
                <a:ext uri="{FF2B5EF4-FFF2-40B4-BE49-F238E27FC236}">
                  <a16:creationId xmlns:a16="http://schemas.microsoft.com/office/drawing/2014/main" id="{30464CE8-04DE-BCBA-0E72-03573486DDF3}"/>
                </a:ext>
              </a:extLst>
            </p:cNvPr>
            <p:cNvSpPr/>
            <p:nvPr/>
          </p:nvSpPr>
          <p:spPr>
            <a:xfrm>
              <a:off x="7552341" y="325742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59" name="Rounded Rectangle 158">
              <a:extLst>
                <a:ext uri="{FF2B5EF4-FFF2-40B4-BE49-F238E27FC236}">
                  <a16:creationId xmlns:a16="http://schemas.microsoft.com/office/drawing/2014/main" id="{1248A7EF-9BE8-A756-D37E-2C2629C7B87E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60" name="Rounded Rectangle 159">
              <a:extLst>
                <a:ext uri="{FF2B5EF4-FFF2-40B4-BE49-F238E27FC236}">
                  <a16:creationId xmlns:a16="http://schemas.microsoft.com/office/drawing/2014/main" id="{31A17F49-C27A-043A-E006-0A0A1ECE5640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5AA75C9E-ECA0-8DD2-B13E-E12D18CBDD5D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62" name="Rounded Rectangle 161">
              <a:extLst>
                <a:ext uri="{FF2B5EF4-FFF2-40B4-BE49-F238E27FC236}">
                  <a16:creationId xmlns:a16="http://schemas.microsoft.com/office/drawing/2014/main" id="{278EB341-425D-2C86-BE71-A4CC2290E1B1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250837AA-53E4-A711-F694-EFF3E7E69B02}"/>
              </a:ext>
            </a:extLst>
          </p:cNvPr>
          <p:cNvGrpSpPr/>
          <p:nvPr/>
        </p:nvGrpSpPr>
        <p:grpSpPr>
          <a:xfrm>
            <a:off x="5717068" y="1973176"/>
            <a:ext cx="1431541" cy="2994725"/>
            <a:chOff x="7505043" y="3178596"/>
            <a:chExt cx="1889833" cy="3953453"/>
          </a:xfrm>
        </p:grpSpPr>
        <p:sp>
          <p:nvSpPr>
            <p:cNvPr id="164" name="Rounded Rectangle 163">
              <a:extLst>
                <a:ext uri="{FF2B5EF4-FFF2-40B4-BE49-F238E27FC236}">
                  <a16:creationId xmlns:a16="http://schemas.microsoft.com/office/drawing/2014/main" id="{F89A31F6-8DD7-D2A4-AA08-70874E59658D}"/>
                </a:ext>
              </a:extLst>
            </p:cNvPr>
            <p:cNvSpPr/>
            <p:nvPr/>
          </p:nvSpPr>
          <p:spPr>
            <a:xfrm>
              <a:off x="750504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8C0EE05C-1100-52E6-E6DB-87C7A863DA62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47EDCF6D-EFED-4AD5-51F4-5E4E9B4CAB1B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666F9261-C1CE-BE14-9C23-63F76BD449AC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68" name="Rounded Rectangle 167">
              <a:extLst>
                <a:ext uri="{FF2B5EF4-FFF2-40B4-BE49-F238E27FC236}">
                  <a16:creationId xmlns:a16="http://schemas.microsoft.com/office/drawing/2014/main" id="{8941598F-4177-BD62-36EA-8B57BE6DEF83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65C360C-0BFE-F533-A5B9-6E39774B9B10}"/>
              </a:ext>
            </a:extLst>
          </p:cNvPr>
          <p:cNvGrpSpPr/>
          <p:nvPr/>
        </p:nvGrpSpPr>
        <p:grpSpPr>
          <a:xfrm>
            <a:off x="5791905" y="2041530"/>
            <a:ext cx="1431541" cy="2994725"/>
            <a:chOff x="7473513" y="3178596"/>
            <a:chExt cx="1889833" cy="3953453"/>
          </a:xfrm>
        </p:grpSpPr>
        <p:sp>
          <p:nvSpPr>
            <p:cNvPr id="170" name="Rounded Rectangle 169">
              <a:extLst>
                <a:ext uri="{FF2B5EF4-FFF2-40B4-BE49-F238E27FC236}">
                  <a16:creationId xmlns:a16="http://schemas.microsoft.com/office/drawing/2014/main" id="{CAE3A1F8-202B-1E9D-0BD3-AD18D6481EDC}"/>
                </a:ext>
              </a:extLst>
            </p:cNvPr>
            <p:cNvSpPr/>
            <p:nvPr/>
          </p:nvSpPr>
          <p:spPr>
            <a:xfrm>
              <a:off x="747351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71" name="Rounded Rectangle 170">
              <a:extLst>
                <a:ext uri="{FF2B5EF4-FFF2-40B4-BE49-F238E27FC236}">
                  <a16:creationId xmlns:a16="http://schemas.microsoft.com/office/drawing/2014/main" id="{ADAC3B97-24F9-5586-55DB-702F275251E3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72" name="Rounded Rectangle 171">
              <a:extLst>
                <a:ext uri="{FF2B5EF4-FFF2-40B4-BE49-F238E27FC236}">
                  <a16:creationId xmlns:a16="http://schemas.microsoft.com/office/drawing/2014/main" id="{CA9CDB74-1F9E-2A62-B0BA-05BDD9A12363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73" name="Rounded Rectangle 172">
              <a:extLst>
                <a:ext uri="{FF2B5EF4-FFF2-40B4-BE49-F238E27FC236}">
                  <a16:creationId xmlns:a16="http://schemas.microsoft.com/office/drawing/2014/main" id="{562DCD3C-B47B-E4FC-889F-50CE45B0ED50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74" name="Rounded Rectangle 173">
              <a:extLst>
                <a:ext uri="{FF2B5EF4-FFF2-40B4-BE49-F238E27FC236}">
                  <a16:creationId xmlns:a16="http://schemas.microsoft.com/office/drawing/2014/main" id="{A9861AC6-4E5E-C7C0-C862-92C32603616D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A1F0A467-7375-1D20-7F5D-45B14F1BDEAA}"/>
              </a:ext>
            </a:extLst>
          </p:cNvPr>
          <p:cNvGrpSpPr/>
          <p:nvPr/>
        </p:nvGrpSpPr>
        <p:grpSpPr>
          <a:xfrm>
            <a:off x="5866064" y="2109747"/>
            <a:ext cx="1431541" cy="2994725"/>
            <a:chOff x="7489278" y="3210128"/>
            <a:chExt cx="1889833" cy="3953453"/>
          </a:xfrm>
        </p:grpSpPr>
        <p:sp>
          <p:nvSpPr>
            <p:cNvPr id="176" name="Rounded Rectangle 175">
              <a:extLst>
                <a:ext uri="{FF2B5EF4-FFF2-40B4-BE49-F238E27FC236}">
                  <a16:creationId xmlns:a16="http://schemas.microsoft.com/office/drawing/2014/main" id="{EBBBE385-0374-1163-503A-D7DA51F35E1C}"/>
                </a:ext>
              </a:extLst>
            </p:cNvPr>
            <p:cNvSpPr/>
            <p:nvPr/>
          </p:nvSpPr>
          <p:spPr>
            <a:xfrm>
              <a:off x="7489278" y="3210128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77" name="Rounded Rectangle 176">
              <a:extLst>
                <a:ext uri="{FF2B5EF4-FFF2-40B4-BE49-F238E27FC236}">
                  <a16:creationId xmlns:a16="http://schemas.microsoft.com/office/drawing/2014/main" id="{F04AE558-A68F-8D40-C8CF-E403A72438D5}"/>
                </a:ext>
              </a:extLst>
            </p:cNvPr>
            <p:cNvSpPr/>
            <p:nvPr/>
          </p:nvSpPr>
          <p:spPr>
            <a:xfrm>
              <a:off x="7825655" y="3594022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78" name="Rounded Rectangle 177">
              <a:extLst>
                <a:ext uri="{FF2B5EF4-FFF2-40B4-BE49-F238E27FC236}">
                  <a16:creationId xmlns:a16="http://schemas.microsoft.com/office/drawing/2014/main" id="{ED23C6B9-CE77-CC28-5D4A-B06653CED6E7}"/>
                </a:ext>
              </a:extLst>
            </p:cNvPr>
            <p:cNvSpPr/>
            <p:nvPr/>
          </p:nvSpPr>
          <p:spPr>
            <a:xfrm>
              <a:off x="7825655" y="4521380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79" name="Rounded Rectangle 178">
              <a:extLst>
                <a:ext uri="{FF2B5EF4-FFF2-40B4-BE49-F238E27FC236}">
                  <a16:creationId xmlns:a16="http://schemas.microsoft.com/office/drawing/2014/main" id="{19B6E800-D7C2-6CBB-0CFF-A35913CB0F8E}"/>
                </a:ext>
              </a:extLst>
            </p:cNvPr>
            <p:cNvSpPr/>
            <p:nvPr/>
          </p:nvSpPr>
          <p:spPr>
            <a:xfrm>
              <a:off x="7838646" y="5448738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80" name="Rounded Rectangle 179">
              <a:extLst>
                <a:ext uri="{FF2B5EF4-FFF2-40B4-BE49-F238E27FC236}">
                  <a16:creationId xmlns:a16="http://schemas.microsoft.com/office/drawing/2014/main" id="{441197A4-C39C-398F-1255-CC21325EC2E8}"/>
                </a:ext>
              </a:extLst>
            </p:cNvPr>
            <p:cNvSpPr/>
            <p:nvPr/>
          </p:nvSpPr>
          <p:spPr>
            <a:xfrm>
              <a:off x="7825655" y="6376095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17A86C3C-91B5-9450-967F-49C450728B87}"/>
              </a:ext>
            </a:extLst>
          </p:cNvPr>
          <p:cNvGrpSpPr/>
          <p:nvPr/>
        </p:nvGrpSpPr>
        <p:grpSpPr>
          <a:xfrm>
            <a:off x="5772242" y="2029815"/>
            <a:ext cx="1431541" cy="2994725"/>
            <a:chOff x="7552341" y="3257426"/>
            <a:chExt cx="1889833" cy="3953453"/>
          </a:xfrm>
        </p:grpSpPr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88A10796-F0B9-7853-0299-DDCE3B4265DE}"/>
                </a:ext>
              </a:extLst>
            </p:cNvPr>
            <p:cNvSpPr/>
            <p:nvPr/>
          </p:nvSpPr>
          <p:spPr>
            <a:xfrm>
              <a:off x="7552341" y="325742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83" name="Rounded Rectangle 182">
              <a:extLst>
                <a:ext uri="{FF2B5EF4-FFF2-40B4-BE49-F238E27FC236}">
                  <a16:creationId xmlns:a16="http://schemas.microsoft.com/office/drawing/2014/main" id="{F83A7A6B-132C-B3D1-EE50-E422A648420D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84" name="Rounded Rectangle 183">
              <a:extLst>
                <a:ext uri="{FF2B5EF4-FFF2-40B4-BE49-F238E27FC236}">
                  <a16:creationId xmlns:a16="http://schemas.microsoft.com/office/drawing/2014/main" id="{31905F4D-BC28-2DBE-F38D-2854F585CD9F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85" name="Rounded Rectangle 184">
              <a:extLst>
                <a:ext uri="{FF2B5EF4-FFF2-40B4-BE49-F238E27FC236}">
                  <a16:creationId xmlns:a16="http://schemas.microsoft.com/office/drawing/2014/main" id="{E99FED0F-7D0B-DD81-FC0C-015B09CCB4FF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86" name="Rounded Rectangle 185">
              <a:extLst>
                <a:ext uri="{FF2B5EF4-FFF2-40B4-BE49-F238E27FC236}">
                  <a16:creationId xmlns:a16="http://schemas.microsoft.com/office/drawing/2014/main" id="{47BEB02E-1892-F4ED-6E94-99B73D2BDE73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D428BABC-64CD-56B0-8FC3-0FE027346F11}"/>
              </a:ext>
            </a:extLst>
          </p:cNvPr>
          <p:cNvGrpSpPr/>
          <p:nvPr/>
        </p:nvGrpSpPr>
        <p:grpSpPr>
          <a:xfrm>
            <a:off x="5832510" y="2088618"/>
            <a:ext cx="1431541" cy="2994725"/>
            <a:chOff x="7505043" y="3178596"/>
            <a:chExt cx="1889833" cy="3953453"/>
          </a:xfrm>
        </p:grpSpPr>
        <p:sp>
          <p:nvSpPr>
            <p:cNvPr id="188" name="Rounded Rectangle 187">
              <a:extLst>
                <a:ext uri="{FF2B5EF4-FFF2-40B4-BE49-F238E27FC236}">
                  <a16:creationId xmlns:a16="http://schemas.microsoft.com/office/drawing/2014/main" id="{365002BF-B4BA-C41C-F313-916F7AAEA322}"/>
                </a:ext>
              </a:extLst>
            </p:cNvPr>
            <p:cNvSpPr/>
            <p:nvPr/>
          </p:nvSpPr>
          <p:spPr>
            <a:xfrm>
              <a:off x="750504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89" name="Rounded Rectangle 188">
              <a:extLst>
                <a:ext uri="{FF2B5EF4-FFF2-40B4-BE49-F238E27FC236}">
                  <a16:creationId xmlns:a16="http://schemas.microsoft.com/office/drawing/2014/main" id="{E075751C-0D89-B511-FCCF-427D50370BBF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90" name="Rounded Rectangle 189">
              <a:extLst>
                <a:ext uri="{FF2B5EF4-FFF2-40B4-BE49-F238E27FC236}">
                  <a16:creationId xmlns:a16="http://schemas.microsoft.com/office/drawing/2014/main" id="{353CE3AA-0733-F21B-18C4-C58051F8E679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91" name="Rounded Rectangle 190">
              <a:extLst>
                <a:ext uri="{FF2B5EF4-FFF2-40B4-BE49-F238E27FC236}">
                  <a16:creationId xmlns:a16="http://schemas.microsoft.com/office/drawing/2014/main" id="{19442B31-4F28-E0E0-AD8C-9A5E5C0D3845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92" name="Rounded Rectangle 191">
              <a:extLst>
                <a:ext uri="{FF2B5EF4-FFF2-40B4-BE49-F238E27FC236}">
                  <a16:creationId xmlns:a16="http://schemas.microsoft.com/office/drawing/2014/main" id="{B32FC75C-D250-66D5-FFA8-7303437EFBFA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A216A030-7ADD-9856-F41F-E969A3EECD60}"/>
              </a:ext>
            </a:extLst>
          </p:cNvPr>
          <p:cNvGrpSpPr/>
          <p:nvPr/>
        </p:nvGrpSpPr>
        <p:grpSpPr>
          <a:xfrm>
            <a:off x="5907348" y="2156972"/>
            <a:ext cx="1431541" cy="2994725"/>
            <a:chOff x="7473513" y="3178596"/>
            <a:chExt cx="1889833" cy="3953453"/>
          </a:xfrm>
        </p:grpSpPr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A0B0AC01-0641-C667-ACA1-FBEFE10E68D1}"/>
                </a:ext>
              </a:extLst>
            </p:cNvPr>
            <p:cNvSpPr/>
            <p:nvPr/>
          </p:nvSpPr>
          <p:spPr>
            <a:xfrm>
              <a:off x="7473513" y="3178596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95" name="Rounded Rectangle 194">
              <a:extLst>
                <a:ext uri="{FF2B5EF4-FFF2-40B4-BE49-F238E27FC236}">
                  <a16:creationId xmlns:a16="http://schemas.microsoft.com/office/drawing/2014/main" id="{D60B9A70-F207-A969-5B7C-3FE29823C463}"/>
                </a:ext>
              </a:extLst>
            </p:cNvPr>
            <p:cNvSpPr/>
            <p:nvPr/>
          </p:nvSpPr>
          <p:spPr>
            <a:xfrm>
              <a:off x="7904485" y="3657086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PMLE4</a:t>
              </a:r>
            </a:p>
          </p:txBody>
        </p:sp>
        <p:sp>
          <p:nvSpPr>
            <p:cNvPr id="196" name="Rounded Rectangle 195">
              <a:extLst>
                <a:ext uri="{FF2B5EF4-FFF2-40B4-BE49-F238E27FC236}">
                  <a16:creationId xmlns:a16="http://schemas.microsoft.com/office/drawing/2014/main" id="{DE8A661E-F7AE-6018-6C2D-44A1E002292B}"/>
                </a:ext>
              </a:extLst>
            </p:cNvPr>
            <p:cNvSpPr/>
            <p:nvPr/>
          </p:nvSpPr>
          <p:spPr>
            <a:xfrm>
              <a:off x="7904485" y="4584444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PDP</a:t>
              </a:r>
            </a:p>
          </p:txBody>
        </p:sp>
        <p:sp>
          <p:nvSpPr>
            <p:cNvPr id="197" name="Rounded Rectangle 196">
              <a:extLst>
                <a:ext uri="{FF2B5EF4-FFF2-40B4-BE49-F238E27FC236}">
                  <a16:creationId xmlns:a16="http://schemas.microsoft.com/office/drawing/2014/main" id="{9C7FD53C-330F-AC52-A206-CD2B57A244C9}"/>
                </a:ext>
              </a:extLst>
            </p:cNvPr>
            <p:cNvSpPr/>
            <p:nvPr/>
          </p:nvSpPr>
          <p:spPr>
            <a:xfrm>
              <a:off x="7917476" y="5511802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PD</a:t>
              </a:r>
            </a:p>
          </p:txBody>
        </p:sp>
        <p:sp>
          <p:nvSpPr>
            <p:cNvPr id="198" name="Rounded Rectangle 197">
              <a:extLst>
                <a:ext uri="{FF2B5EF4-FFF2-40B4-BE49-F238E27FC236}">
                  <a16:creationId xmlns:a16="http://schemas.microsoft.com/office/drawing/2014/main" id="{E195E987-51F8-AB50-5864-F21C2EE0E11C}"/>
                </a:ext>
              </a:extLst>
            </p:cNvPr>
            <p:cNvSpPr/>
            <p:nvPr/>
          </p:nvSpPr>
          <p:spPr>
            <a:xfrm>
              <a:off x="7904485" y="6439159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PT</a:t>
              </a:r>
            </a:p>
          </p:txBody>
        </p:sp>
      </p:grp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8B69B141-C038-F4CF-D694-73B6E4D3A38E}"/>
              </a:ext>
            </a:extLst>
          </p:cNvPr>
          <p:cNvGrpSpPr/>
          <p:nvPr/>
        </p:nvGrpSpPr>
        <p:grpSpPr>
          <a:xfrm>
            <a:off x="5981507" y="2225189"/>
            <a:ext cx="1431541" cy="2994725"/>
            <a:chOff x="7489278" y="3210128"/>
            <a:chExt cx="1889833" cy="3953453"/>
          </a:xfrm>
        </p:grpSpPr>
        <p:sp>
          <p:nvSpPr>
            <p:cNvPr id="200" name="Rounded Rectangle 199">
              <a:extLst>
                <a:ext uri="{FF2B5EF4-FFF2-40B4-BE49-F238E27FC236}">
                  <a16:creationId xmlns:a16="http://schemas.microsoft.com/office/drawing/2014/main" id="{25EEEEC7-3B0E-28F5-AD9B-EFFD7C70EAE2}"/>
                </a:ext>
              </a:extLst>
            </p:cNvPr>
            <p:cNvSpPr/>
            <p:nvPr/>
          </p:nvSpPr>
          <p:spPr>
            <a:xfrm>
              <a:off x="7489278" y="3210128"/>
              <a:ext cx="1889833" cy="3953453"/>
            </a:xfrm>
            <a:prstGeom prst="roundRect">
              <a:avLst>
                <a:gd name="adj" fmla="val 3189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1364" b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01" name="Rounded Rectangle 200">
              <a:extLst>
                <a:ext uri="{FF2B5EF4-FFF2-40B4-BE49-F238E27FC236}">
                  <a16:creationId xmlns:a16="http://schemas.microsoft.com/office/drawing/2014/main" id="{BE247A61-8AE7-7F1C-5842-E86756DF3B47}"/>
                </a:ext>
              </a:extLst>
            </p:cNvPr>
            <p:cNvSpPr/>
            <p:nvPr/>
          </p:nvSpPr>
          <p:spPr>
            <a:xfrm>
              <a:off x="7825655" y="3594022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Level 4</a:t>
              </a:r>
            </a:p>
          </p:txBody>
        </p:sp>
        <p:sp>
          <p:nvSpPr>
            <p:cNvPr id="202" name="Rounded Rectangle 201">
              <a:extLst>
                <a:ext uri="{FF2B5EF4-FFF2-40B4-BE49-F238E27FC236}">
                  <a16:creationId xmlns:a16="http://schemas.microsoft.com/office/drawing/2014/main" id="{611496B2-ABC1-BE04-370F-EB4770A21F59}"/>
                </a:ext>
              </a:extLst>
            </p:cNvPr>
            <p:cNvSpPr/>
            <p:nvPr/>
          </p:nvSpPr>
          <p:spPr>
            <a:xfrm>
              <a:off x="7825655" y="4521380"/>
              <a:ext cx="1207698" cy="494489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Level 3</a:t>
              </a:r>
            </a:p>
          </p:txBody>
        </p:sp>
        <p:sp>
          <p:nvSpPr>
            <p:cNvPr id="203" name="Rounded Rectangle 202">
              <a:extLst>
                <a:ext uri="{FF2B5EF4-FFF2-40B4-BE49-F238E27FC236}">
                  <a16:creationId xmlns:a16="http://schemas.microsoft.com/office/drawing/2014/main" id="{106AA1DC-8257-8C8E-1F8E-60ACE91BA02A}"/>
                </a:ext>
              </a:extLst>
            </p:cNvPr>
            <p:cNvSpPr/>
            <p:nvPr/>
          </p:nvSpPr>
          <p:spPr>
            <a:xfrm>
              <a:off x="7838646" y="5448738"/>
              <a:ext cx="1194707" cy="494487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Level 2</a:t>
              </a:r>
            </a:p>
          </p:txBody>
        </p:sp>
        <p:sp>
          <p:nvSpPr>
            <p:cNvPr id="204" name="Rounded Rectangle 203">
              <a:extLst>
                <a:ext uri="{FF2B5EF4-FFF2-40B4-BE49-F238E27FC236}">
                  <a16:creationId xmlns:a16="http://schemas.microsoft.com/office/drawing/2014/main" id="{C195E420-F13D-CF0C-2BBB-511C74AA0FCA}"/>
                </a:ext>
              </a:extLst>
            </p:cNvPr>
            <p:cNvSpPr/>
            <p:nvPr/>
          </p:nvSpPr>
          <p:spPr>
            <a:xfrm>
              <a:off x="7825655" y="6376095"/>
              <a:ext cx="1207698" cy="49448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 w="317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H" sz="1364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Level 1</a:t>
              </a:r>
            </a:p>
          </p:txBody>
        </p:sp>
      </p:grpSp>
      <p:cxnSp>
        <p:nvCxnSpPr>
          <p:cNvPr id="206" name="Straight Arrow Connector 205">
            <a:extLst>
              <a:ext uri="{FF2B5EF4-FFF2-40B4-BE49-F238E27FC236}">
                <a16:creationId xmlns:a16="http://schemas.microsoft.com/office/drawing/2014/main" id="{0256A4DD-E686-1A2A-E167-51AAF4810361}"/>
              </a:ext>
            </a:extLst>
          </p:cNvPr>
          <p:cNvCxnSpPr>
            <a:cxnSpLocks/>
            <a:stCxn id="201" idx="2"/>
          </p:cNvCxnSpPr>
          <p:nvPr/>
        </p:nvCxnSpPr>
        <p:spPr>
          <a:xfrm>
            <a:off x="6693724" y="2890561"/>
            <a:ext cx="0" cy="318839"/>
          </a:xfrm>
          <a:prstGeom prst="straightConnector1">
            <a:avLst/>
          </a:prstGeom>
          <a:ln w="34925">
            <a:solidFill>
              <a:schemeClr val="bg2">
                <a:lumMod val="1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C4AA015E-0496-6C17-43A6-ADF245E6B290}"/>
              </a:ext>
            </a:extLst>
          </p:cNvPr>
          <p:cNvCxnSpPr>
            <a:cxnSpLocks/>
          </p:cNvCxnSpPr>
          <p:nvPr/>
        </p:nvCxnSpPr>
        <p:spPr>
          <a:xfrm>
            <a:off x="6693724" y="3596371"/>
            <a:ext cx="0" cy="318839"/>
          </a:xfrm>
          <a:prstGeom prst="straightConnector1">
            <a:avLst/>
          </a:prstGeom>
          <a:ln w="34925">
            <a:solidFill>
              <a:schemeClr val="bg2">
                <a:lumMod val="1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1DFB69D7-EF70-F44B-70C0-4557A4E1BF00}"/>
              </a:ext>
            </a:extLst>
          </p:cNvPr>
          <p:cNvCxnSpPr>
            <a:cxnSpLocks/>
          </p:cNvCxnSpPr>
          <p:nvPr/>
        </p:nvCxnSpPr>
        <p:spPr>
          <a:xfrm>
            <a:off x="6693724" y="4296837"/>
            <a:ext cx="0" cy="318839"/>
          </a:xfrm>
          <a:prstGeom prst="straightConnector1">
            <a:avLst/>
          </a:prstGeom>
          <a:ln w="34925">
            <a:solidFill>
              <a:schemeClr val="bg2">
                <a:lumMod val="1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TextBox 210">
            <a:extLst>
              <a:ext uri="{FF2B5EF4-FFF2-40B4-BE49-F238E27FC236}">
                <a16:creationId xmlns:a16="http://schemas.microsoft.com/office/drawing/2014/main" id="{37B8E186-FBA1-FCF2-EB06-5B651376E22B}"/>
              </a:ext>
            </a:extLst>
          </p:cNvPr>
          <p:cNvSpPr txBox="1"/>
          <p:nvPr/>
        </p:nvSpPr>
        <p:spPr>
          <a:xfrm>
            <a:off x="1402828" y="5316312"/>
            <a:ext cx="2616307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Frequent </a:t>
            </a:r>
          </a:p>
          <a:p>
            <a:pPr algn="ctr"/>
            <a:r>
              <a:rPr lang="en-CH" sz="303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Misses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20B6272E-70C4-D08A-AF0C-F9C9A9276A62}"/>
              </a:ext>
            </a:extLst>
          </p:cNvPr>
          <p:cNvSpPr txBox="1"/>
          <p:nvPr/>
        </p:nvSpPr>
        <p:spPr>
          <a:xfrm>
            <a:off x="4444536" y="5316312"/>
            <a:ext cx="4237077" cy="1024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3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Frequent High-Latency Page Table Walks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C214E0F1-C706-2A7E-2A0E-9CC2C39D1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0728" y="6431317"/>
            <a:ext cx="2057400" cy="365125"/>
          </a:xfrm>
        </p:spPr>
        <p:txBody>
          <a:bodyPr/>
          <a:lstStyle/>
          <a:p>
            <a:fld id="{97C2D8A1-1CE9-4813-BF16-5A570034E255}" type="slidenum">
              <a:rPr lang="en-US" sz="2500" b="1" smtClean="0">
                <a:solidFill>
                  <a:srgbClr val="007F3E"/>
                </a:solidFill>
                <a:latin typeface="Eurostile" panose="020B0504020202050204" pitchFamily="34" charset="77"/>
              </a:rPr>
              <a:t>6</a:t>
            </a:fld>
            <a:endParaRPr lang="en-US" sz="2500" b="1">
              <a:solidFill>
                <a:srgbClr val="007F3E"/>
              </a:solidFill>
              <a:latin typeface="Eurostile" panose="020B050402020205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1542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8" grpId="0" animBg="1"/>
      <p:bldP spid="21" grpId="0" animBg="1"/>
      <p:bldP spid="22" grpId="0" animBg="1"/>
      <p:bldP spid="27" grpId="0" animBg="1"/>
      <p:bldP spid="30" grpId="0" animBg="1"/>
      <p:bldP spid="31" grpId="0" animBg="1"/>
      <p:bldP spid="32" grpId="0" animBg="1"/>
      <p:bldP spid="35" grpId="0" animBg="1"/>
      <p:bldP spid="211" grpId="0"/>
      <p:bldP spid="2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A8689-645A-0285-D277-CF226D60B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C24B021C-D48F-F38F-B1B5-582C8D0B1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0" y="9694"/>
            <a:ext cx="693497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578B8714-B00A-8D5B-9A6C-4A1141E9AA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18"/>
          <a:stretch>
            <a:fillRect/>
          </a:stretch>
        </p:blipFill>
        <p:spPr bwMode="auto">
          <a:xfrm>
            <a:off x="0" y="19388"/>
            <a:ext cx="100435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9145ACEB-BAE5-172C-1913-B9339193AE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4" r="8925"/>
          <a:stretch>
            <a:fillRect/>
          </a:stretch>
        </p:blipFill>
        <p:spPr bwMode="auto">
          <a:xfrm>
            <a:off x="7939320" y="1"/>
            <a:ext cx="120468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26DB876-E92D-4BB4-B7A4-543B2639879C}"/>
              </a:ext>
            </a:extLst>
          </p:cNvPr>
          <p:cNvSpPr txBox="1"/>
          <p:nvPr/>
        </p:nvSpPr>
        <p:spPr>
          <a:xfrm rot="21368905">
            <a:off x="2592544" y="2489606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address</a:t>
            </a:r>
            <a:endParaRPr lang="en-CH" sz="6060" b="1" dirty="0">
              <a:latin typeface="Abadi" panose="020B0604020104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B1E765-9A56-F87E-97EA-EEBC5FB39B14}"/>
              </a:ext>
            </a:extLst>
          </p:cNvPr>
          <p:cNvSpPr txBox="1"/>
          <p:nvPr/>
        </p:nvSpPr>
        <p:spPr>
          <a:xfrm>
            <a:off x="1877187" y="1493774"/>
            <a:ext cx="5527167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3031D9-DBFE-5CF4-FB95-DA4B2CA686CC}"/>
              </a:ext>
            </a:extLst>
          </p:cNvPr>
          <p:cNvSpPr txBox="1"/>
          <p:nvPr/>
        </p:nvSpPr>
        <p:spPr>
          <a:xfrm>
            <a:off x="3451435" y="4728790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Wall</a:t>
            </a:r>
            <a:endParaRPr lang="en-CH" sz="6060" dirty="0">
              <a:latin typeface="Abadi" panose="020B06040201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F9E745-95AF-458D-0568-B436B94C4EC4}"/>
              </a:ext>
            </a:extLst>
          </p:cNvPr>
          <p:cNvSpPr txBox="1"/>
          <p:nvPr/>
        </p:nvSpPr>
        <p:spPr>
          <a:xfrm rot="21291857">
            <a:off x="1641250" y="3490302"/>
            <a:ext cx="6520748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 err="1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tRANSLATION</a:t>
            </a:r>
            <a:endParaRPr lang="en-CH" sz="6060" dirty="0">
              <a:latin typeface="Abadi" panose="020B06040201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1314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76200-10ED-8F74-21B7-F2697AB9C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9175AD35-49D9-E540-5093-F7FA47358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0" y="9694"/>
            <a:ext cx="693497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5AFB6BAA-F3CF-8C8C-A6D2-50B3DBB72C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18"/>
          <a:stretch>
            <a:fillRect/>
          </a:stretch>
        </p:blipFill>
        <p:spPr bwMode="auto">
          <a:xfrm>
            <a:off x="0" y="19388"/>
            <a:ext cx="100435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2F284EF7-D327-1513-973A-CBD61E0B6D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4" r="8925"/>
          <a:stretch>
            <a:fillRect/>
          </a:stretch>
        </p:blipFill>
        <p:spPr bwMode="auto">
          <a:xfrm>
            <a:off x="7939320" y="1"/>
            <a:ext cx="120468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8B4ED6-2EC5-6431-0CEE-CFE4F2CC6D89}"/>
              </a:ext>
            </a:extLst>
          </p:cNvPr>
          <p:cNvSpPr txBox="1"/>
          <p:nvPr/>
        </p:nvSpPr>
        <p:spPr>
          <a:xfrm rot="21368905">
            <a:off x="2592544" y="2489606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address</a:t>
            </a:r>
            <a:endParaRPr lang="en-CH" sz="6060" b="1" dirty="0">
              <a:latin typeface="Abadi" panose="020B0604020104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71AED-AD07-D105-4217-8EB32955BA99}"/>
              </a:ext>
            </a:extLst>
          </p:cNvPr>
          <p:cNvSpPr txBox="1"/>
          <p:nvPr/>
        </p:nvSpPr>
        <p:spPr>
          <a:xfrm>
            <a:off x="1877187" y="1493774"/>
            <a:ext cx="5527167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2317F5-2DDA-8B05-4595-8665AC496333}"/>
              </a:ext>
            </a:extLst>
          </p:cNvPr>
          <p:cNvSpPr txBox="1"/>
          <p:nvPr/>
        </p:nvSpPr>
        <p:spPr>
          <a:xfrm>
            <a:off x="3451435" y="4728790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Wall</a:t>
            </a:r>
            <a:endParaRPr lang="en-CH" sz="6060" dirty="0">
              <a:latin typeface="Abadi" panose="020B06040201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A68A78-D188-9C09-AC92-E989EDC16D07}"/>
              </a:ext>
            </a:extLst>
          </p:cNvPr>
          <p:cNvSpPr txBox="1"/>
          <p:nvPr/>
        </p:nvSpPr>
        <p:spPr>
          <a:xfrm rot="21291857">
            <a:off x="1641250" y="3490302"/>
            <a:ext cx="6520748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 err="1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tRANSLATION</a:t>
            </a:r>
            <a:endParaRPr lang="en-CH" sz="6060" dirty="0">
              <a:latin typeface="Abadi" panose="020B0604020104020204" pitchFamily="34" charset="77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B05D94-02F6-7BD0-B028-8304946393AD}"/>
              </a:ext>
            </a:extLst>
          </p:cNvPr>
          <p:cNvGrpSpPr/>
          <p:nvPr/>
        </p:nvGrpSpPr>
        <p:grpSpPr>
          <a:xfrm>
            <a:off x="-1821766" y="60715"/>
            <a:ext cx="3856633" cy="7241039"/>
            <a:chOff x="-1821766" y="60715"/>
            <a:chExt cx="3856633" cy="724103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EE858CD-635C-9C81-74B4-F5413D8EE7A3}"/>
                </a:ext>
              </a:extLst>
            </p:cNvPr>
            <p:cNvGrpSpPr/>
            <p:nvPr/>
          </p:nvGrpSpPr>
          <p:grpSpPr>
            <a:xfrm>
              <a:off x="-1821766" y="60715"/>
              <a:ext cx="3643532" cy="7241039"/>
              <a:chOff x="-2243798" y="-492369"/>
              <a:chExt cx="3643532" cy="7241039"/>
            </a:xfrm>
          </p:grpSpPr>
          <p:cxnSp>
            <p:nvCxnSpPr>
              <p:cNvPr id="7" name="Straight Connector 6">
                <a:extLst>
                  <a:ext uri="{FF2B5EF4-FFF2-40B4-BE49-F238E27FC236}">
                    <a16:creationId xmlns:a16="http://schemas.microsoft.com/office/drawing/2014/main" id="{06B1EBFF-22CC-E6C2-CEA3-18487A7D80DD}"/>
                  </a:ext>
                </a:extLst>
              </p:cNvPr>
              <p:cNvCxnSpPr/>
              <p:nvPr/>
            </p:nvCxnSpPr>
            <p:spPr>
              <a:xfrm>
                <a:off x="-422031" y="-492369"/>
                <a:ext cx="0" cy="3011039"/>
              </a:xfrm>
              <a:prstGeom prst="line">
                <a:avLst/>
              </a:prstGeom>
              <a:ln w="76200" cap="rnd">
                <a:solidFill>
                  <a:schemeClr val="bg2">
                    <a:lumMod val="10000"/>
                  </a:schemeClr>
                </a:solidFill>
                <a:beve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Doughnut 8">
                <a:extLst>
                  <a:ext uri="{FF2B5EF4-FFF2-40B4-BE49-F238E27FC236}">
                    <a16:creationId xmlns:a16="http://schemas.microsoft.com/office/drawing/2014/main" id="{5FE4BD55-C594-65C4-12AE-A61CED496C83}"/>
                  </a:ext>
                </a:extLst>
              </p:cNvPr>
              <p:cNvSpPr/>
              <p:nvPr/>
            </p:nvSpPr>
            <p:spPr>
              <a:xfrm>
                <a:off x="-710419" y="2518670"/>
                <a:ext cx="576775" cy="576775"/>
              </a:xfrm>
              <a:prstGeom prst="donu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E2E99273-A498-DF3B-99B8-7BCE85423CA1}"/>
                  </a:ext>
                </a:extLst>
              </p:cNvPr>
              <p:cNvSpPr/>
              <p:nvPr/>
            </p:nvSpPr>
            <p:spPr>
              <a:xfrm>
                <a:off x="-2243798" y="3105138"/>
                <a:ext cx="3643532" cy="3643532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603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DB864AB-83B7-AFCC-07B6-F040F7685325}"/>
                  </a:ext>
                </a:extLst>
              </p:cNvPr>
              <p:cNvSpPr/>
              <p:nvPr/>
            </p:nvSpPr>
            <p:spPr>
              <a:xfrm>
                <a:off x="-2161834" y="4513336"/>
                <a:ext cx="1240350" cy="1240350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7CD73127-81B2-0129-42EE-41AF08D441DF}"/>
                  </a:ext>
                </a:extLst>
              </p:cNvPr>
              <p:cNvSpPr/>
              <p:nvPr/>
            </p:nvSpPr>
            <p:spPr>
              <a:xfrm>
                <a:off x="-2120704" y="4804994"/>
                <a:ext cx="675249" cy="67524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F2CB369-7C90-CD72-5153-4CB05D19D485}"/>
                </a:ext>
              </a:extLst>
            </p:cNvPr>
            <p:cNvSpPr txBox="1"/>
            <p:nvPr/>
          </p:nvSpPr>
          <p:spPr>
            <a:xfrm rot="1706561">
              <a:off x="-1386262" y="4595984"/>
              <a:ext cx="342112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5000" b="1" dirty="0">
                  <a:solidFill>
                    <a:schemeClr val="bg1"/>
                  </a:solidFill>
                  <a:latin typeface="Candara" panose="020E0502030303020204" pitchFamily="34" charset="0"/>
                </a:rPr>
                <a:t>Speculation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463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AE070-82E1-575E-12D0-CEF995EA7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578177B2-E9FB-F778-1F4B-08B3BE1F3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0" y="19680"/>
            <a:ext cx="693497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8E70E33D-9A1B-6739-6C6F-201677304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0" y="9693"/>
            <a:ext cx="693497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243BE351-6C3F-6F93-F6D7-8D120D110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50" y="9694"/>
            <a:ext cx="693497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8FE478EE-8F6B-BD0B-1D5B-47FEBAC4F9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518"/>
          <a:stretch>
            <a:fillRect/>
          </a:stretch>
        </p:blipFill>
        <p:spPr bwMode="auto">
          <a:xfrm>
            <a:off x="0" y="19388"/>
            <a:ext cx="100435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e Other Great Album: The Wall (1979) | by Alex Gaby | Medium">
            <a:extLst>
              <a:ext uri="{FF2B5EF4-FFF2-40B4-BE49-F238E27FC236}">
                <a16:creationId xmlns:a16="http://schemas.microsoft.com/office/drawing/2014/main" id="{C34CC8D2-69CA-A492-AAA7-9FA3C91EB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04" r="8925"/>
          <a:stretch>
            <a:fillRect/>
          </a:stretch>
        </p:blipFill>
        <p:spPr bwMode="auto">
          <a:xfrm>
            <a:off x="7939320" y="1"/>
            <a:ext cx="1204680" cy="6838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4F45F12-6EE4-E9C5-511F-C01F773DBF06}"/>
              </a:ext>
            </a:extLst>
          </p:cNvPr>
          <p:cNvSpPr txBox="1"/>
          <p:nvPr/>
        </p:nvSpPr>
        <p:spPr>
          <a:xfrm rot="21368905">
            <a:off x="2592544" y="2489606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address</a:t>
            </a:r>
            <a:endParaRPr lang="en-CH" sz="6060" b="1" dirty="0">
              <a:latin typeface="Abadi" panose="020B0604020104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E2A98-D305-6970-FBD8-0795E25D24CA}"/>
              </a:ext>
            </a:extLst>
          </p:cNvPr>
          <p:cNvSpPr txBox="1"/>
          <p:nvPr/>
        </p:nvSpPr>
        <p:spPr>
          <a:xfrm>
            <a:off x="1877187" y="1493774"/>
            <a:ext cx="5527167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en-US" sz="6060" b="1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34EF7A-637A-CBE7-3903-D06066D709CB}"/>
              </a:ext>
            </a:extLst>
          </p:cNvPr>
          <p:cNvSpPr txBox="1"/>
          <p:nvPr/>
        </p:nvSpPr>
        <p:spPr>
          <a:xfrm>
            <a:off x="3451435" y="4728790"/>
            <a:ext cx="499880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Wall</a:t>
            </a:r>
            <a:endParaRPr lang="en-CH" sz="6060" dirty="0">
              <a:latin typeface="Abadi" panose="020B06040201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F176A90-51CF-F2E4-A1E9-671BAD38995F}"/>
              </a:ext>
            </a:extLst>
          </p:cNvPr>
          <p:cNvSpPr txBox="1"/>
          <p:nvPr/>
        </p:nvSpPr>
        <p:spPr>
          <a:xfrm rot="21291857">
            <a:off x="1641250" y="3490302"/>
            <a:ext cx="6520748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60" dirty="0" err="1">
                <a:latin typeface="FLOYDIAN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tRANSLATION</a:t>
            </a:r>
            <a:endParaRPr lang="en-CH" sz="6060" dirty="0">
              <a:latin typeface="Abadi" panose="020B0604020104020204" pitchFamily="34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63D5316-AA4A-C44E-DE78-F9C642674FB8}"/>
              </a:ext>
            </a:extLst>
          </p:cNvPr>
          <p:cNvGrpSpPr/>
          <p:nvPr/>
        </p:nvGrpSpPr>
        <p:grpSpPr>
          <a:xfrm rot="18763448">
            <a:off x="891755" y="-1068596"/>
            <a:ext cx="3643532" cy="7241039"/>
            <a:chOff x="-1821766" y="60715"/>
            <a:chExt cx="3643532" cy="7241039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E0585D71-84A5-C4DA-73F1-152A86A7619E}"/>
                </a:ext>
              </a:extLst>
            </p:cNvPr>
            <p:cNvGrpSpPr/>
            <p:nvPr/>
          </p:nvGrpSpPr>
          <p:grpSpPr>
            <a:xfrm>
              <a:off x="-1821766" y="60715"/>
              <a:ext cx="3643532" cy="7241039"/>
              <a:chOff x="-2243798" y="-492369"/>
              <a:chExt cx="3643532" cy="7241039"/>
            </a:xfrm>
          </p:grpSpPr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3AF02E47-02E9-881A-39E9-CD1DA238079B}"/>
                  </a:ext>
                </a:extLst>
              </p:cNvPr>
              <p:cNvCxnSpPr/>
              <p:nvPr/>
            </p:nvCxnSpPr>
            <p:spPr>
              <a:xfrm>
                <a:off x="-422031" y="-492369"/>
                <a:ext cx="0" cy="3011039"/>
              </a:xfrm>
              <a:prstGeom prst="line">
                <a:avLst/>
              </a:prstGeom>
              <a:ln w="76200" cap="rnd">
                <a:solidFill>
                  <a:schemeClr val="bg2">
                    <a:lumMod val="10000"/>
                  </a:schemeClr>
                </a:solidFill>
                <a:bevel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Doughnut 18">
                <a:extLst>
                  <a:ext uri="{FF2B5EF4-FFF2-40B4-BE49-F238E27FC236}">
                    <a16:creationId xmlns:a16="http://schemas.microsoft.com/office/drawing/2014/main" id="{B341D103-DCEE-19E4-4FBF-3DDC231EA289}"/>
                  </a:ext>
                </a:extLst>
              </p:cNvPr>
              <p:cNvSpPr/>
              <p:nvPr/>
            </p:nvSpPr>
            <p:spPr>
              <a:xfrm>
                <a:off x="-710419" y="2518670"/>
                <a:ext cx="576775" cy="576775"/>
              </a:xfrm>
              <a:prstGeom prst="donut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61B7154-8776-B432-FFE7-582A501170B3}"/>
                  </a:ext>
                </a:extLst>
              </p:cNvPr>
              <p:cNvSpPr/>
              <p:nvPr/>
            </p:nvSpPr>
            <p:spPr>
              <a:xfrm>
                <a:off x="-2243798" y="3105138"/>
                <a:ext cx="3643532" cy="3643532"/>
              </a:xfrm>
              <a:prstGeom prst="ellipse">
                <a:avLst/>
              </a:prstGeom>
              <a:solidFill>
                <a:schemeClr val="bg2">
                  <a:lumMod val="25000"/>
                </a:schemeClr>
              </a:solidFill>
              <a:ln w="60325"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B4391A6-A328-69A6-9354-627831889019}"/>
                  </a:ext>
                </a:extLst>
              </p:cNvPr>
              <p:cNvSpPr/>
              <p:nvPr/>
            </p:nvSpPr>
            <p:spPr>
              <a:xfrm>
                <a:off x="-2161834" y="4513336"/>
                <a:ext cx="1240350" cy="1240350"/>
              </a:xfrm>
              <a:prstGeom prst="ellipse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E37C0725-970D-7546-90FE-130DE3D3D09D}"/>
                  </a:ext>
                </a:extLst>
              </p:cNvPr>
              <p:cNvSpPr/>
              <p:nvPr/>
            </p:nvSpPr>
            <p:spPr>
              <a:xfrm>
                <a:off x="-2120704" y="4804994"/>
                <a:ext cx="675249" cy="675249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H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95A1DD-8B2A-7657-AB05-637C2E507E4E}"/>
                </a:ext>
              </a:extLst>
            </p:cNvPr>
            <p:cNvSpPr txBox="1"/>
            <p:nvPr/>
          </p:nvSpPr>
          <p:spPr>
            <a:xfrm rot="2836552">
              <a:off x="-1319449" y="4668326"/>
              <a:ext cx="3421129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H" sz="5000" b="1" dirty="0">
                  <a:solidFill>
                    <a:schemeClr val="bg1"/>
                  </a:solidFill>
                  <a:latin typeface="Candara" panose="020E0502030303020204" pitchFamily="34" charset="0"/>
                </a:rPr>
                <a:t>Speculation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976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 advClick="0" advTm="0">
        <p159:morph option="byObject"/>
      </p:transition>
    </mc:Choice>
    <mc:Fallback xmlns="">
      <p:transition spd="med" advClick="0" advTm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3876E-57ED-D986-F328-92F8C7D00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8083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 advClick="0" advTm="10">
        <p15:prstTrans prst="fracture"/>
      </p:transition>
    </mc:Choice>
    <mc:Fallback xmlns="">
      <p:transition spd="slow" advClick="0" advTm="1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FC8BC34-1AF6-C342-1241-ED1263990AEC}"/>
              </a:ext>
            </a:extLst>
          </p:cNvPr>
          <p:cNvCxnSpPr>
            <a:cxnSpLocks/>
          </p:cNvCxnSpPr>
          <p:nvPr/>
        </p:nvCxnSpPr>
        <p:spPr>
          <a:xfrm>
            <a:off x="5423337" y="2407749"/>
            <a:ext cx="0" cy="1937272"/>
          </a:xfrm>
          <a:prstGeom prst="line">
            <a:avLst/>
          </a:prstGeom>
          <a:ln w="317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EE77791-6C45-3751-132C-2D85C806F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CH" sz="5000" b="1" dirty="0">
                <a:latin typeface="Candara" panose="020E0502030303020204" pitchFamily="34" charset="0"/>
              </a:rPr>
              <a:t>Speculative Address Translation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44D887-5FA6-65E8-84E1-1DFFCF826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11</a:t>
            </a:fld>
            <a:endParaRPr lang="en-CH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78DAEB5-D262-DE8E-5AD4-C83787077589}"/>
              </a:ext>
            </a:extLst>
          </p:cNvPr>
          <p:cNvGrpSpPr/>
          <p:nvPr/>
        </p:nvGrpSpPr>
        <p:grpSpPr>
          <a:xfrm>
            <a:off x="-1" y="1297517"/>
            <a:ext cx="9156880" cy="700482"/>
            <a:chOff x="-1" y="1297517"/>
            <a:chExt cx="9156880" cy="70048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7DEFDB7-1747-E5E4-3E5F-F0EC72FA73C8}"/>
                </a:ext>
              </a:extLst>
            </p:cNvPr>
            <p:cNvSpPr/>
            <p:nvPr/>
          </p:nvSpPr>
          <p:spPr>
            <a:xfrm>
              <a:off x="-1" y="1317355"/>
              <a:ext cx="9129579" cy="652398"/>
            </a:xfrm>
            <a:prstGeom prst="rect">
              <a:avLst/>
            </a:prstGeom>
            <a:solidFill>
              <a:schemeClr val="bg2">
                <a:lumMod val="40000"/>
                <a:lumOff val="60000"/>
                <a:alpha val="208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9D997409-440A-AF54-B44E-5810C6FD4723}"/>
                </a:ext>
              </a:extLst>
            </p:cNvPr>
            <p:cNvSpPr/>
            <p:nvPr/>
          </p:nvSpPr>
          <p:spPr>
            <a:xfrm>
              <a:off x="12879" y="1297517"/>
              <a:ext cx="9144000" cy="70048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  <a:alpha val="0"/>
              </a:schemeClr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r>
                <a:rPr lang="en-GB" sz="3030" b="1" i="1" dirty="0">
                  <a:solidFill>
                    <a:schemeClr val="bg2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Conventional Address Translation</a:t>
              </a:r>
              <a:endParaRPr lang="en-CH" sz="303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6606401-25F1-5FDA-910C-5166FD86147A}"/>
              </a:ext>
            </a:extLst>
          </p:cNvPr>
          <p:cNvSpPr/>
          <p:nvPr/>
        </p:nvSpPr>
        <p:spPr>
          <a:xfrm>
            <a:off x="-1" y="2175480"/>
            <a:ext cx="2109020" cy="464537"/>
          </a:xfrm>
          <a:prstGeom prst="roundRect">
            <a:avLst/>
          </a:prstGeom>
          <a:solidFill>
            <a:srgbClr val="388600">
              <a:alpha val="4000"/>
            </a:srgbClr>
          </a:solidFill>
          <a:ln w="34925">
            <a:solidFill>
              <a:srgbClr val="367A5B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rgbClr val="367A5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3FB0A7F-2B65-8002-31C4-C07FC9FA4DFE}"/>
              </a:ext>
            </a:extLst>
          </p:cNvPr>
          <p:cNvSpPr/>
          <p:nvPr/>
        </p:nvSpPr>
        <p:spPr>
          <a:xfrm>
            <a:off x="2109019" y="2175480"/>
            <a:ext cx="3314318" cy="464537"/>
          </a:xfrm>
          <a:prstGeom prst="roundRect">
            <a:avLst/>
          </a:prstGeom>
          <a:solidFill>
            <a:schemeClr val="tx2">
              <a:lumMod val="75000"/>
              <a:lumOff val="25000"/>
              <a:alpha val="4000"/>
            </a:schemeClr>
          </a:solidFill>
          <a:ln w="3492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41459D2-4298-13D6-2839-54223D566E50}"/>
              </a:ext>
            </a:extLst>
          </p:cNvPr>
          <p:cNvSpPr/>
          <p:nvPr/>
        </p:nvSpPr>
        <p:spPr>
          <a:xfrm>
            <a:off x="5423337" y="2175480"/>
            <a:ext cx="3707784" cy="464537"/>
          </a:xfrm>
          <a:prstGeom prst="roundRect">
            <a:avLst/>
          </a:prstGeom>
          <a:solidFill>
            <a:schemeClr val="accent2">
              <a:lumMod val="75000"/>
              <a:alpha val="4000"/>
            </a:schemeClr>
          </a:solidFill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411B876B-A82A-993E-2045-162F0C8ED700}"/>
              </a:ext>
            </a:extLst>
          </p:cNvPr>
          <p:cNvSpPr/>
          <p:nvPr/>
        </p:nvSpPr>
        <p:spPr>
          <a:xfrm rot="5400000">
            <a:off x="7255843" y="957887"/>
            <a:ext cx="61540" cy="3625818"/>
          </a:xfrm>
          <a:prstGeom prst="rightBracket">
            <a:avLst/>
          </a:prstGeom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2651">
              <a:latin typeface="Candara" panose="020E0502030303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9907298-4380-973E-F39B-DC0EFEE1311B}"/>
              </a:ext>
            </a:extLst>
          </p:cNvPr>
          <p:cNvSpPr txBox="1"/>
          <p:nvPr/>
        </p:nvSpPr>
        <p:spPr>
          <a:xfrm>
            <a:off x="5473704" y="2845744"/>
            <a:ext cx="3655874" cy="500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Likely DRAM access</a:t>
            </a:r>
            <a:endParaRPr lang="en-CH" sz="265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0E72F2B-240F-B7F9-FD33-EE3768559E31}"/>
              </a:ext>
            </a:extLst>
          </p:cNvPr>
          <p:cNvSpPr txBox="1"/>
          <p:nvPr/>
        </p:nvSpPr>
        <p:spPr>
          <a:xfrm>
            <a:off x="2695895" y="3028891"/>
            <a:ext cx="2140567" cy="1316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address </a:t>
            </a:r>
          </a:p>
          <a:p>
            <a:pPr algn="ctr"/>
            <a:r>
              <a:rPr lang="en-US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 known</a:t>
            </a:r>
            <a:endParaRPr lang="en-CH" sz="265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826E54A-2C00-63F7-04C4-33E4B8C8082E}"/>
              </a:ext>
            </a:extLst>
          </p:cNvPr>
          <p:cNvCxnSpPr/>
          <p:nvPr/>
        </p:nvCxnSpPr>
        <p:spPr>
          <a:xfrm>
            <a:off x="4470400" y="3686956"/>
            <a:ext cx="952937" cy="0"/>
          </a:xfrm>
          <a:prstGeom prst="straightConnector1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79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1" grpId="0" animBg="1"/>
      <p:bldP spid="12" grpId="0" animBg="1"/>
      <p:bldP spid="14" grpId="0" animBg="1"/>
      <p:bldP spid="15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5B51B-79EC-D7AD-9651-D25393675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3A3345-9B2B-5B7B-9478-E9C365FABD47}"/>
              </a:ext>
            </a:extLst>
          </p:cNvPr>
          <p:cNvSpPr/>
          <p:nvPr/>
        </p:nvSpPr>
        <p:spPr>
          <a:xfrm>
            <a:off x="-1" y="3500438"/>
            <a:ext cx="9156874" cy="639066"/>
          </a:xfrm>
          <a:prstGeom prst="rect">
            <a:avLst/>
          </a:prstGeom>
          <a:solidFill>
            <a:schemeClr val="accent6">
              <a:lumMod val="75000"/>
              <a:alpha val="926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447A280-B0DD-978E-C479-7F862A01BB50}"/>
              </a:ext>
            </a:extLst>
          </p:cNvPr>
          <p:cNvCxnSpPr>
            <a:cxnSpLocks/>
          </p:cNvCxnSpPr>
          <p:nvPr/>
        </p:nvCxnSpPr>
        <p:spPr>
          <a:xfrm>
            <a:off x="5436871" y="4425747"/>
            <a:ext cx="0" cy="1360644"/>
          </a:xfrm>
          <a:prstGeom prst="line">
            <a:avLst/>
          </a:prstGeom>
          <a:ln w="317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708E278-F88C-0D71-4C7C-4862FD8AA5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CH" sz="5000" b="1" dirty="0">
                <a:latin typeface="Candara" panose="020E0502030303020204" pitchFamily="34" charset="0"/>
              </a:rPr>
              <a:t>Speculative Address Translation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84088-F3FC-6888-DC58-B73A5259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12</a:t>
            </a:fld>
            <a:endParaRPr lang="en-CH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2F8E2F4-4BB6-75B6-EAB0-FF39428C6EED}"/>
              </a:ext>
            </a:extLst>
          </p:cNvPr>
          <p:cNvSpPr/>
          <p:nvPr/>
        </p:nvSpPr>
        <p:spPr>
          <a:xfrm>
            <a:off x="-1" y="2175480"/>
            <a:ext cx="2109020" cy="464537"/>
          </a:xfrm>
          <a:prstGeom prst="roundRect">
            <a:avLst/>
          </a:prstGeom>
          <a:solidFill>
            <a:srgbClr val="388600">
              <a:alpha val="2000"/>
            </a:srgbClr>
          </a:solidFill>
          <a:ln w="34925"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rgbClr val="367A5B">
                    <a:alpha val="1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50F78D9-BFAD-9D40-9CD7-5CC82FBDF1FB}"/>
              </a:ext>
            </a:extLst>
          </p:cNvPr>
          <p:cNvSpPr/>
          <p:nvPr/>
        </p:nvSpPr>
        <p:spPr>
          <a:xfrm>
            <a:off x="2109019" y="2175480"/>
            <a:ext cx="3314318" cy="464537"/>
          </a:xfrm>
          <a:prstGeom prst="roundRect">
            <a:avLst/>
          </a:prstGeom>
          <a:solidFill>
            <a:schemeClr val="tx2">
              <a:lumMod val="75000"/>
              <a:lumOff val="25000"/>
              <a:alpha val="2000"/>
            </a:schemeClr>
          </a:solidFill>
          <a:ln w="34925"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tx2">
                    <a:lumMod val="75000"/>
                    <a:lumOff val="25000"/>
                    <a:alpha val="1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BA1B28C-A590-B19B-CDA3-DCBD07160F3E}"/>
              </a:ext>
            </a:extLst>
          </p:cNvPr>
          <p:cNvSpPr/>
          <p:nvPr/>
        </p:nvSpPr>
        <p:spPr>
          <a:xfrm>
            <a:off x="5423337" y="2175480"/>
            <a:ext cx="3707784" cy="464537"/>
          </a:xfrm>
          <a:prstGeom prst="roundRect">
            <a:avLst/>
          </a:prstGeom>
          <a:solidFill>
            <a:schemeClr val="accent2">
              <a:lumMod val="75000"/>
              <a:alpha val="2000"/>
            </a:schemeClr>
          </a:solidFill>
          <a:ln w="34925"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accent2">
                    <a:lumMod val="75000"/>
                    <a:alpha val="1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FC26F11-7B16-520D-4368-8A43633D0C16}"/>
              </a:ext>
            </a:extLst>
          </p:cNvPr>
          <p:cNvSpPr/>
          <p:nvPr/>
        </p:nvSpPr>
        <p:spPr>
          <a:xfrm>
            <a:off x="12879" y="3439021"/>
            <a:ext cx="9144000" cy="700483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  <a:alpha val="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GB" sz="3030" b="1" i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Address Translation</a:t>
            </a:r>
            <a:endParaRPr lang="en-CH" sz="3030" b="1" i="1" dirty="0">
              <a:solidFill>
                <a:schemeClr val="tx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7CCC460-113F-7F3F-126B-920375C06CF0}"/>
              </a:ext>
            </a:extLst>
          </p:cNvPr>
          <p:cNvSpPr/>
          <p:nvPr/>
        </p:nvSpPr>
        <p:spPr>
          <a:xfrm>
            <a:off x="-1" y="4307028"/>
            <a:ext cx="2109020" cy="464537"/>
          </a:xfrm>
          <a:prstGeom prst="roundRect">
            <a:avLst/>
          </a:prstGeom>
          <a:solidFill>
            <a:srgbClr val="388600">
              <a:alpha val="4000"/>
            </a:srgbClr>
          </a:solidFill>
          <a:ln w="34925">
            <a:solidFill>
              <a:srgbClr val="367A5B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rgbClr val="367A5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48EE7F7-E202-3A6D-6D1B-F4E44D865FC6}"/>
              </a:ext>
            </a:extLst>
          </p:cNvPr>
          <p:cNvSpPr/>
          <p:nvPr/>
        </p:nvSpPr>
        <p:spPr>
          <a:xfrm>
            <a:off x="2109019" y="4307027"/>
            <a:ext cx="3314314" cy="464537"/>
          </a:xfrm>
          <a:prstGeom prst="roundRect">
            <a:avLst/>
          </a:prstGeom>
          <a:solidFill>
            <a:schemeClr val="tx2">
              <a:lumMod val="75000"/>
              <a:lumOff val="25000"/>
              <a:alpha val="4000"/>
            </a:schemeClr>
          </a:solidFill>
          <a:ln w="3492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46C856-F9C4-D94D-DB8B-AB830B133E0B}"/>
              </a:ext>
            </a:extLst>
          </p:cNvPr>
          <p:cNvSpPr txBox="1"/>
          <p:nvPr/>
        </p:nvSpPr>
        <p:spPr>
          <a:xfrm>
            <a:off x="-313693" y="5072696"/>
            <a:ext cx="2140567" cy="1316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51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 </a:t>
            </a:r>
            <a:r>
              <a:rPr lang="en-CH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</a:t>
            </a:r>
          </a:p>
          <a:p>
            <a:pPr algn="ctr"/>
            <a:r>
              <a:rPr lang="en-CH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0344127-93FB-01B4-1C4C-F2945C549DAE}"/>
              </a:ext>
            </a:extLst>
          </p:cNvPr>
          <p:cNvCxnSpPr>
            <a:cxnSpLocks/>
          </p:cNvCxnSpPr>
          <p:nvPr/>
        </p:nvCxnSpPr>
        <p:spPr>
          <a:xfrm>
            <a:off x="2109019" y="4365775"/>
            <a:ext cx="0" cy="1867513"/>
          </a:xfrm>
          <a:prstGeom prst="line">
            <a:avLst/>
          </a:prstGeom>
          <a:ln w="317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336E388-1DE3-EF84-2BDC-CD2787CC86F8}"/>
              </a:ext>
            </a:extLst>
          </p:cNvPr>
          <p:cNvCxnSpPr>
            <a:cxnSpLocks/>
          </p:cNvCxnSpPr>
          <p:nvPr/>
        </p:nvCxnSpPr>
        <p:spPr>
          <a:xfrm>
            <a:off x="1509486" y="6018659"/>
            <a:ext cx="599533" cy="0"/>
          </a:xfrm>
          <a:prstGeom prst="straightConnector1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A92A0CC-A099-DFB3-9B5A-76BA8A6329C8}"/>
              </a:ext>
            </a:extLst>
          </p:cNvPr>
          <p:cNvSpPr/>
          <p:nvPr/>
        </p:nvSpPr>
        <p:spPr>
          <a:xfrm>
            <a:off x="2109019" y="5786391"/>
            <a:ext cx="4302659" cy="464537"/>
          </a:xfrm>
          <a:prstGeom prst="roundRect">
            <a:avLst/>
          </a:prstGeom>
          <a:solidFill>
            <a:schemeClr val="bg2">
              <a:lumMod val="60000"/>
              <a:lumOff val="40000"/>
              <a:alpha val="4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Data Fetch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3A269EE-85DD-7A8E-14F4-95B05E31A0F1}"/>
              </a:ext>
            </a:extLst>
          </p:cNvPr>
          <p:cNvSpPr/>
          <p:nvPr/>
        </p:nvSpPr>
        <p:spPr>
          <a:xfrm>
            <a:off x="5449095" y="4307027"/>
            <a:ext cx="1920534" cy="464537"/>
          </a:xfrm>
          <a:prstGeom prst="roundRect">
            <a:avLst/>
          </a:prstGeom>
          <a:solidFill>
            <a:schemeClr val="accent2">
              <a:lumMod val="75000"/>
              <a:alpha val="4000"/>
            </a:schemeClr>
          </a:solidFill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</a:p>
        </p:txBody>
      </p: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B7D99CA0-2EE7-A173-4777-473049B783E7}"/>
              </a:ext>
            </a:extLst>
          </p:cNvPr>
          <p:cNvSpPr/>
          <p:nvPr/>
        </p:nvSpPr>
        <p:spPr>
          <a:xfrm rot="5400000">
            <a:off x="6389106" y="3908864"/>
            <a:ext cx="68220" cy="1864282"/>
          </a:xfrm>
          <a:prstGeom prst="rightBracket">
            <a:avLst/>
          </a:prstGeom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2651">
              <a:latin typeface="Candara" panose="020E0502030303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53EF9C-267D-D2E5-F9AD-D74231481BBF}"/>
              </a:ext>
            </a:extLst>
          </p:cNvPr>
          <p:cNvSpPr txBox="1"/>
          <p:nvPr/>
        </p:nvSpPr>
        <p:spPr>
          <a:xfrm>
            <a:off x="4634285" y="4860132"/>
            <a:ext cx="3655874" cy="908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51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Likely </a:t>
            </a:r>
          </a:p>
          <a:p>
            <a:pPr algn="ctr"/>
            <a:r>
              <a:rPr lang="en-US" sz="2651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cache hit</a:t>
            </a:r>
            <a:endParaRPr lang="en-CH" sz="2651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5155398-292E-8357-4655-2BDCF347A152}"/>
              </a:ext>
            </a:extLst>
          </p:cNvPr>
          <p:cNvGrpSpPr/>
          <p:nvPr/>
        </p:nvGrpSpPr>
        <p:grpSpPr>
          <a:xfrm>
            <a:off x="-1" y="1297517"/>
            <a:ext cx="9156880" cy="700482"/>
            <a:chOff x="-1" y="1297517"/>
            <a:chExt cx="9156880" cy="70048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684F5C-FD55-D660-0A77-EEA6D9298297}"/>
                </a:ext>
              </a:extLst>
            </p:cNvPr>
            <p:cNvSpPr/>
            <p:nvPr/>
          </p:nvSpPr>
          <p:spPr>
            <a:xfrm>
              <a:off x="-1" y="1317355"/>
              <a:ext cx="9129579" cy="652398"/>
            </a:xfrm>
            <a:prstGeom prst="rect">
              <a:avLst/>
            </a:prstGeom>
            <a:solidFill>
              <a:schemeClr val="bg2">
                <a:lumMod val="40000"/>
                <a:lumOff val="60000"/>
                <a:alpha val="208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92A242E9-408E-4864-79ED-F65C5E135DD6}"/>
                </a:ext>
              </a:extLst>
            </p:cNvPr>
            <p:cNvSpPr/>
            <p:nvPr/>
          </p:nvSpPr>
          <p:spPr>
            <a:xfrm>
              <a:off x="12879" y="1297517"/>
              <a:ext cx="9144000" cy="70048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  <a:alpha val="0"/>
              </a:schemeClr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r>
                <a:rPr lang="en-GB" sz="3030" b="1" i="1" dirty="0">
                  <a:solidFill>
                    <a:schemeClr val="bg2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Conventional Address Translation</a:t>
              </a:r>
              <a:endParaRPr lang="en-CH" sz="303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869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19" grpId="0" animBg="1"/>
      <p:bldP spid="22" grpId="0" animBg="1"/>
      <p:bldP spid="29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4FA3F-CB92-CA2C-D2B2-784A85422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57E0596-088D-A443-468C-1E48EB6F368E}"/>
              </a:ext>
            </a:extLst>
          </p:cNvPr>
          <p:cNvSpPr/>
          <p:nvPr/>
        </p:nvSpPr>
        <p:spPr>
          <a:xfrm>
            <a:off x="-1" y="3500438"/>
            <a:ext cx="9156874" cy="639066"/>
          </a:xfrm>
          <a:prstGeom prst="rect">
            <a:avLst/>
          </a:prstGeom>
          <a:solidFill>
            <a:schemeClr val="accent6">
              <a:lumMod val="75000"/>
              <a:alpha val="9264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B024991-52AA-0033-2C55-4BA6F4749053}"/>
              </a:ext>
            </a:extLst>
          </p:cNvPr>
          <p:cNvCxnSpPr>
            <a:cxnSpLocks/>
          </p:cNvCxnSpPr>
          <p:nvPr/>
        </p:nvCxnSpPr>
        <p:spPr>
          <a:xfrm>
            <a:off x="5436871" y="4425747"/>
            <a:ext cx="0" cy="1360644"/>
          </a:xfrm>
          <a:prstGeom prst="line">
            <a:avLst/>
          </a:prstGeom>
          <a:ln w="317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6116C3-EC2F-4528-3BDD-85F1597DD8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CH" sz="5000" b="1" dirty="0">
                <a:latin typeface="Candara" panose="020E0502030303020204" pitchFamily="34" charset="0"/>
              </a:rPr>
              <a:t>Speculative Address Translation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2D4ECB-6F59-E8A2-3922-E61D7C2BC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13</a:t>
            </a:fld>
            <a:endParaRPr lang="en-CH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50E92E29-B794-B21B-BDE1-13793803E55E}"/>
              </a:ext>
            </a:extLst>
          </p:cNvPr>
          <p:cNvSpPr/>
          <p:nvPr/>
        </p:nvSpPr>
        <p:spPr>
          <a:xfrm>
            <a:off x="-1" y="2175480"/>
            <a:ext cx="2109020" cy="464537"/>
          </a:xfrm>
          <a:prstGeom prst="roundRect">
            <a:avLst/>
          </a:prstGeom>
          <a:solidFill>
            <a:srgbClr val="388600">
              <a:alpha val="2000"/>
            </a:srgbClr>
          </a:solidFill>
          <a:ln w="34925"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rgbClr val="367A5B">
                    <a:alpha val="1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E87DC60-EDB8-5827-0E8C-587A221411CF}"/>
              </a:ext>
            </a:extLst>
          </p:cNvPr>
          <p:cNvSpPr/>
          <p:nvPr/>
        </p:nvSpPr>
        <p:spPr>
          <a:xfrm>
            <a:off x="2109019" y="2175480"/>
            <a:ext cx="3314318" cy="464537"/>
          </a:xfrm>
          <a:prstGeom prst="roundRect">
            <a:avLst/>
          </a:prstGeom>
          <a:solidFill>
            <a:schemeClr val="tx2">
              <a:lumMod val="75000"/>
              <a:lumOff val="25000"/>
              <a:alpha val="2000"/>
            </a:schemeClr>
          </a:solidFill>
          <a:ln w="34925"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tx2">
                    <a:lumMod val="75000"/>
                    <a:lumOff val="25000"/>
                    <a:alpha val="1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0CFD57FE-CC90-E8D2-5F6D-06F70BA5267D}"/>
              </a:ext>
            </a:extLst>
          </p:cNvPr>
          <p:cNvSpPr/>
          <p:nvPr/>
        </p:nvSpPr>
        <p:spPr>
          <a:xfrm>
            <a:off x="5423337" y="2175480"/>
            <a:ext cx="3707784" cy="464537"/>
          </a:xfrm>
          <a:prstGeom prst="roundRect">
            <a:avLst/>
          </a:prstGeom>
          <a:solidFill>
            <a:schemeClr val="accent2">
              <a:lumMod val="75000"/>
              <a:alpha val="7870"/>
            </a:schemeClr>
          </a:solidFill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D7500BB-C079-5FC7-FE71-A80FD72F50E3}"/>
              </a:ext>
            </a:extLst>
          </p:cNvPr>
          <p:cNvSpPr/>
          <p:nvPr/>
        </p:nvSpPr>
        <p:spPr>
          <a:xfrm>
            <a:off x="12879" y="3439021"/>
            <a:ext cx="9144000" cy="700483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  <a:alpha val="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GB" sz="3030" b="1" i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Address Translation</a:t>
            </a:r>
            <a:endParaRPr lang="en-CH" sz="3030" b="1" i="1" dirty="0">
              <a:solidFill>
                <a:schemeClr val="tx1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D8FD2CF-416F-1F11-9835-344E35801676}"/>
              </a:ext>
            </a:extLst>
          </p:cNvPr>
          <p:cNvSpPr/>
          <p:nvPr/>
        </p:nvSpPr>
        <p:spPr>
          <a:xfrm>
            <a:off x="-1" y="4307028"/>
            <a:ext cx="2109020" cy="464537"/>
          </a:xfrm>
          <a:prstGeom prst="roundRect">
            <a:avLst/>
          </a:prstGeom>
          <a:solidFill>
            <a:srgbClr val="388600">
              <a:alpha val="4000"/>
            </a:srgbClr>
          </a:solidFill>
          <a:ln w="34925">
            <a:solidFill>
              <a:srgbClr val="367A5B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rgbClr val="367A5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38EB356-BB37-6D64-71C6-1DD6641BB98C}"/>
              </a:ext>
            </a:extLst>
          </p:cNvPr>
          <p:cNvSpPr/>
          <p:nvPr/>
        </p:nvSpPr>
        <p:spPr>
          <a:xfrm>
            <a:off x="2109019" y="4307027"/>
            <a:ext cx="3314314" cy="464537"/>
          </a:xfrm>
          <a:prstGeom prst="roundRect">
            <a:avLst/>
          </a:prstGeom>
          <a:solidFill>
            <a:schemeClr val="tx2">
              <a:lumMod val="75000"/>
              <a:lumOff val="25000"/>
              <a:alpha val="4000"/>
            </a:schemeClr>
          </a:solidFill>
          <a:ln w="34925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4D673D-B686-D80F-CAA2-69372AB40D4D}"/>
              </a:ext>
            </a:extLst>
          </p:cNvPr>
          <p:cNvSpPr txBox="1"/>
          <p:nvPr/>
        </p:nvSpPr>
        <p:spPr>
          <a:xfrm>
            <a:off x="-313693" y="5072696"/>
            <a:ext cx="2140567" cy="1316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651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 </a:t>
            </a:r>
            <a:r>
              <a:rPr lang="en-CH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</a:t>
            </a:r>
          </a:p>
          <a:p>
            <a:pPr algn="ctr"/>
            <a:r>
              <a:rPr lang="en-CH" sz="265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B6002EA-14B4-04B9-A124-2BB8DD119E1F}"/>
              </a:ext>
            </a:extLst>
          </p:cNvPr>
          <p:cNvCxnSpPr>
            <a:cxnSpLocks/>
          </p:cNvCxnSpPr>
          <p:nvPr/>
        </p:nvCxnSpPr>
        <p:spPr>
          <a:xfrm>
            <a:off x="2109019" y="4365775"/>
            <a:ext cx="0" cy="1867513"/>
          </a:xfrm>
          <a:prstGeom prst="line">
            <a:avLst/>
          </a:prstGeom>
          <a:ln w="3175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1A571FC-2824-117D-D06B-C51134CD90F4}"/>
              </a:ext>
            </a:extLst>
          </p:cNvPr>
          <p:cNvCxnSpPr>
            <a:cxnSpLocks/>
          </p:cNvCxnSpPr>
          <p:nvPr/>
        </p:nvCxnSpPr>
        <p:spPr>
          <a:xfrm>
            <a:off x="1509486" y="6018659"/>
            <a:ext cx="599533" cy="0"/>
          </a:xfrm>
          <a:prstGeom prst="straightConnector1">
            <a:avLst/>
          </a:prstGeom>
          <a:ln w="38100">
            <a:solidFill>
              <a:srgbClr val="C00000"/>
            </a:solidFill>
            <a:tailEnd type="stealth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15036670-6975-2554-3DED-844DD27D80F1}"/>
              </a:ext>
            </a:extLst>
          </p:cNvPr>
          <p:cNvSpPr/>
          <p:nvPr/>
        </p:nvSpPr>
        <p:spPr>
          <a:xfrm>
            <a:off x="2109019" y="5786391"/>
            <a:ext cx="4302659" cy="464537"/>
          </a:xfrm>
          <a:prstGeom prst="roundRect">
            <a:avLst/>
          </a:prstGeom>
          <a:solidFill>
            <a:schemeClr val="bg2">
              <a:lumMod val="60000"/>
              <a:lumOff val="40000"/>
              <a:alpha val="4000"/>
            </a:schemeClr>
          </a:solidFill>
          <a:ln w="3492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Data Fetch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9FC33B45-739F-3DCC-FBE3-5B80CF960647}"/>
              </a:ext>
            </a:extLst>
          </p:cNvPr>
          <p:cNvSpPr/>
          <p:nvPr/>
        </p:nvSpPr>
        <p:spPr>
          <a:xfrm>
            <a:off x="5449095" y="4307027"/>
            <a:ext cx="1920534" cy="464537"/>
          </a:xfrm>
          <a:prstGeom prst="roundRect">
            <a:avLst/>
          </a:prstGeom>
          <a:solidFill>
            <a:schemeClr val="accent2">
              <a:lumMod val="75000"/>
              <a:alpha val="4000"/>
            </a:schemeClr>
          </a:solidFill>
          <a:ln w="349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651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E5F168A-2C68-BA95-2979-B9A4DAD66575}"/>
              </a:ext>
            </a:extLst>
          </p:cNvPr>
          <p:cNvCxnSpPr>
            <a:cxnSpLocks/>
            <a:stCxn id="22" idx="3"/>
          </p:cNvCxnSpPr>
          <p:nvPr/>
        </p:nvCxnSpPr>
        <p:spPr>
          <a:xfrm>
            <a:off x="7369629" y="4539296"/>
            <a:ext cx="1787250" cy="0"/>
          </a:xfrm>
          <a:prstGeom prst="straightConnector1">
            <a:avLst/>
          </a:prstGeom>
          <a:ln w="66675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5DD4DA45-B872-6188-0E64-72342B0FDD20}"/>
              </a:ext>
            </a:extLst>
          </p:cNvPr>
          <p:cNvSpPr/>
          <p:nvPr/>
        </p:nvSpPr>
        <p:spPr>
          <a:xfrm rot="5400000">
            <a:off x="6389106" y="3908864"/>
            <a:ext cx="68220" cy="1864282"/>
          </a:xfrm>
          <a:prstGeom prst="rightBracket">
            <a:avLst/>
          </a:prstGeom>
          <a:ln w="4762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sz="2651">
              <a:latin typeface="Candara" panose="020E0502030303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AD5C5D-9895-DABF-00BA-8245BE0A408D}"/>
              </a:ext>
            </a:extLst>
          </p:cNvPr>
          <p:cNvSpPr txBox="1"/>
          <p:nvPr/>
        </p:nvSpPr>
        <p:spPr>
          <a:xfrm>
            <a:off x="4634285" y="4860132"/>
            <a:ext cx="3655874" cy="908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51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Likely </a:t>
            </a:r>
          </a:p>
          <a:p>
            <a:pPr algn="ctr"/>
            <a:r>
              <a:rPr lang="en-US" sz="2651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cache hit</a:t>
            </a:r>
            <a:endParaRPr lang="en-CH" sz="2651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1F0585E-CF89-17FA-1E96-DCD750B9BE12}"/>
              </a:ext>
            </a:extLst>
          </p:cNvPr>
          <p:cNvSpPr txBox="1"/>
          <p:nvPr/>
        </p:nvSpPr>
        <p:spPr>
          <a:xfrm>
            <a:off x="6487984" y="4634150"/>
            <a:ext cx="3655874" cy="908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51" b="1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Saved </a:t>
            </a:r>
          </a:p>
          <a:p>
            <a:pPr algn="ctr"/>
            <a:r>
              <a:rPr lang="en-US" sz="2651" b="1" dirty="0">
                <a:solidFill>
                  <a:srgbClr val="00B05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Cycles</a:t>
            </a:r>
            <a:endParaRPr lang="en-CH" sz="2651" b="1" dirty="0">
              <a:solidFill>
                <a:srgbClr val="00B05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C0ABE6-FFB0-FC9C-9512-900931426FE1}"/>
              </a:ext>
            </a:extLst>
          </p:cNvPr>
          <p:cNvGrpSpPr/>
          <p:nvPr/>
        </p:nvGrpSpPr>
        <p:grpSpPr>
          <a:xfrm>
            <a:off x="-1" y="1297517"/>
            <a:ext cx="9156880" cy="700482"/>
            <a:chOff x="-1" y="1297517"/>
            <a:chExt cx="9156880" cy="70048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D5064E4-BF43-C4BB-3E52-7CE940C9DA5F}"/>
                </a:ext>
              </a:extLst>
            </p:cNvPr>
            <p:cNvSpPr/>
            <p:nvPr/>
          </p:nvSpPr>
          <p:spPr>
            <a:xfrm>
              <a:off x="-1" y="1317355"/>
              <a:ext cx="9129579" cy="652398"/>
            </a:xfrm>
            <a:prstGeom prst="rect">
              <a:avLst/>
            </a:prstGeom>
            <a:solidFill>
              <a:schemeClr val="bg2">
                <a:lumMod val="40000"/>
                <a:lumOff val="60000"/>
                <a:alpha val="20882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/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29691C89-F6D5-CB9B-F34E-FAA2323800BC}"/>
                </a:ext>
              </a:extLst>
            </p:cNvPr>
            <p:cNvSpPr/>
            <p:nvPr/>
          </p:nvSpPr>
          <p:spPr>
            <a:xfrm>
              <a:off x="12879" y="1297517"/>
              <a:ext cx="9144000" cy="700482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75000"/>
                <a:alpha val="0"/>
              </a:schemeClr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1" algn="ctr"/>
              <a:r>
                <a:rPr lang="en-GB" sz="3030" b="1" i="1" dirty="0">
                  <a:solidFill>
                    <a:schemeClr val="bg2">
                      <a:lumMod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Conventional Address Translation</a:t>
              </a:r>
              <a:endParaRPr lang="en-CH" sz="303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9739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52E41-7CDA-FDF1-65DF-5F61611B8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CB8F-0F0F-0EAE-0109-691D72C5FE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9200"/>
          </a:xfrm>
        </p:spPr>
        <p:txBody>
          <a:bodyPr>
            <a:normAutofit/>
          </a:bodyPr>
          <a:lstStyle/>
          <a:p>
            <a:r>
              <a:rPr lang="en-US" sz="5000" dirty="0">
                <a:ea typeface="Lato" panose="020F0502020204030203" pitchFamily="34" charset="0"/>
                <a:cs typeface="Lato" panose="020F0502020204030203" pitchFamily="34" charset="0"/>
              </a:rPr>
              <a:t>Predicting the PA is </a:t>
            </a:r>
            <a:r>
              <a:rPr lang="en-US" sz="5000" dirty="0">
                <a:solidFill>
                  <a:srgbClr val="C00000"/>
                </a:solidFill>
                <a:ea typeface="Lato" panose="020F0502020204030203" pitchFamily="34" charset="0"/>
                <a:cs typeface="Lato" panose="020F0502020204030203" pitchFamily="34" charset="0"/>
              </a:rPr>
              <a:t>Challenging</a:t>
            </a:r>
            <a:r>
              <a:rPr lang="en-US" sz="5000" dirty="0"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B324C-8A5F-F897-B429-EE2D3E41B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14</a:t>
            </a:fld>
            <a:endParaRPr lang="en-CH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D2CB2F6-348D-B9A8-97C5-4F69F273EBFF}"/>
              </a:ext>
            </a:extLst>
          </p:cNvPr>
          <p:cNvSpPr/>
          <p:nvPr/>
        </p:nvSpPr>
        <p:spPr>
          <a:xfrm>
            <a:off x="-289596" y="1575944"/>
            <a:ext cx="9613900" cy="1764156"/>
          </a:xfrm>
          <a:prstGeom prst="roundRect">
            <a:avLst>
              <a:gd name="adj" fmla="val 4291"/>
            </a:avLst>
          </a:prstGeom>
          <a:solidFill>
            <a:schemeClr val="accent1">
              <a:lumMod val="75000"/>
              <a:alpha val="1011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Virtual-to-physical mapping depends </a:t>
            </a:r>
          </a:p>
          <a:p>
            <a:pPr algn="ctr"/>
            <a:r>
              <a:rPr lang="en-CH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</a:t>
            </a:r>
            <a:r>
              <a:rPr lang="en-CH" sz="35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unpredictable</a:t>
            </a:r>
            <a:r>
              <a:rPr lang="en-CH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runtime conditions </a:t>
            </a:r>
          </a:p>
          <a:p>
            <a:pPr algn="ctr"/>
            <a:r>
              <a:rPr lang="en-CH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 system-level factors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720CA8F-28A1-52BB-3F1B-252C788708CF}"/>
              </a:ext>
            </a:extLst>
          </p:cNvPr>
          <p:cNvSpPr/>
          <p:nvPr/>
        </p:nvSpPr>
        <p:spPr>
          <a:xfrm>
            <a:off x="688796" y="3899951"/>
            <a:ext cx="3390900" cy="685800"/>
          </a:xfrm>
          <a:prstGeom prst="roundRect">
            <a:avLst>
              <a:gd name="adj" fmla="val 4167"/>
            </a:avLst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CH" sz="3500" dirty="0">
                <a:solidFill>
                  <a:srgbClr val="124E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Scheduling Decisions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9CF8E5-17B3-2DA2-48E0-E1FD5360F1DC}"/>
              </a:ext>
            </a:extLst>
          </p:cNvPr>
          <p:cNvSpPr/>
          <p:nvPr/>
        </p:nvSpPr>
        <p:spPr>
          <a:xfrm>
            <a:off x="688796" y="5282056"/>
            <a:ext cx="3390900" cy="685800"/>
          </a:xfrm>
          <a:prstGeom prst="roundRect">
            <a:avLst>
              <a:gd name="adj" fmla="val 4167"/>
            </a:avLst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CH" sz="3500" dirty="0">
                <a:solidFill>
                  <a:srgbClr val="124E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Utilization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4B73108E-8204-FAC7-D453-3AEE163B4A26}"/>
              </a:ext>
            </a:extLst>
          </p:cNvPr>
          <p:cNvSpPr/>
          <p:nvPr/>
        </p:nvSpPr>
        <p:spPr>
          <a:xfrm>
            <a:off x="5698856" y="5282056"/>
            <a:ext cx="3390900" cy="685800"/>
          </a:xfrm>
          <a:prstGeom prst="roundRect">
            <a:avLst>
              <a:gd name="adj" fmla="val 4167"/>
            </a:avLst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CH" sz="3500" dirty="0">
                <a:solidFill>
                  <a:srgbClr val="124E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Fragmentation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1B9A943-24E7-BBBA-597E-0922AC3C277F}"/>
              </a:ext>
            </a:extLst>
          </p:cNvPr>
          <p:cNvSpPr/>
          <p:nvPr/>
        </p:nvSpPr>
        <p:spPr>
          <a:xfrm>
            <a:off x="5698856" y="3899951"/>
            <a:ext cx="3390900" cy="685800"/>
          </a:xfrm>
          <a:prstGeom prst="roundRect">
            <a:avLst>
              <a:gd name="adj" fmla="val 4167"/>
            </a:avLst>
          </a:prstGeom>
          <a:noFill/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en-CH" sz="3500" dirty="0">
                <a:solidFill>
                  <a:srgbClr val="124E69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Co-running Applications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01AE76D-6010-4C74-049B-8D8A93E2D5F7}"/>
              </a:ext>
            </a:extLst>
          </p:cNvPr>
          <p:cNvSpPr/>
          <p:nvPr/>
        </p:nvSpPr>
        <p:spPr>
          <a:xfrm>
            <a:off x="364946" y="3945786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41275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CH" sz="2800" b="1" dirty="0">
                <a:solidFill>
                  <a:srgbClr val="FFFFFF"/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134B614-1D14-6BA6-D9E1-965245FAAA03}"/>
              </a:ext>
            </a:extLst>
          </p:cNvPr>
          <p:cNvSpPr/>
          <p:nvPr/>
        </p:nvSpPr>
        <p:spPr>
          <a:xfrm>
            <a:off x="364946" y="5387311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41275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CH" sz="2800" b="1" dirty="0">
                <a:solidFill>
                  <a:srgbClr val="FFFFFF"/>
                </a:solidFill>
                <a:latin typeface="Eurostile" panose="020B0504020202050204" pitchFamily="34" charset="77"/>
              </a:rPr>
              <a:t>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170CCAB-B5C9-90E8-E58D-AA6BDE0FC33D}"/>
              </a:ext>
            </a:extLst>
          </p:cNvPr>
          <p:cNvSpPr/>
          <p:nvPr/>
        </p:nvSpPr>
        <p:spPr>
          <a:xfrm>
            <a:off x="5130621" y="3945786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41275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CH" sz="2800" b="1" dirty="0">
                <a:solidFill>
                  <a:srgbClr val="FFFFFF"/>
                </a:solidFill>
                <a:latin typeface="Eurostile" panose="020B0504020202050204" pitchFamily="34" charset="77"/>
              </a:rPr>
              <a:t>2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79B2380-6D0D-1814-47CF-D46C5E5A2878}"/>
              </a:ext>
            </a:extLst>
          </p:cNvPr>
          <p:cNvSpPr/>
          <p:nvPr/>
        </p:nvSpPr>
        <p:spPr>
          <a:xfrm>
            <a:off x="5130621" y="5387311"/>
            <a:ext cx="609600" cy="6096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41275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0">
            <a:noAutofit/>
          </a:bodyPr>
          <a:lstStyle/>
          <a:p>
            <a:pPr algn="ctr"/>
            <a:r>
              <a:rPr lang="en-CH" sz="2800" b="1" dirty="0">
                <a:solidFill>
                  <a:srgbClr val="FFFFFF"/>
                </a:solidFill>
                <a:latin typeface="Eurostile" panose="020B0504020202050204" pitchFamily="34" charset="77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048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3" grpId="0"/>
      <p:bldP spid="24" grpId="0"/>
      <p:bldP spid="26" grpId="0"/>
      <p:bldP spid="27" grpId="0"/>
      <p:bldP spid="28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B3071D-B9F1-D85B-FA8F-908CA3EE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78E3F-7403-B2A9-F916-4E538E68B9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9200"/>
          </a:xfrm>
        </p:spPr>
        <p:txBody>
          <a:bodyPr>
            <a:noAutofit/>
          </a:bodyPr>
          <a:lstStyle/>
          <a:p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Example: </a:t>
            </a:r>
            <a:b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Same Process, Different Instances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F8790-B576-BBB1-A10D-5C8EBA2B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15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1838656-91CC-33DE-DDE7-DC90C3F11F43}"/>
              </a:ext>
            </a:extLst>
          </p:cNvPr>
          <p:cNvSpPr/>
          <p:nvPr/>
        </p:nvSpPr>
        <p:spPr>
          <a:xfrm>
            <a:off x="1397000" y="2655146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tx1">
              <a:lumMod val="9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40E3720-B9F2-274C-3E54-1A3BE23800BD}"/>
              </a:ext>
            </a:extLst>
          </p:cNvPr>
          <p:cNvSpPr/>
          <p:nvPr/>
        </p:nvSpPr>
        <p:spPr>
          <a:xfrm>
            <a:off x="1397000" y="3206503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tx1">
              <a:lumMod val="9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D02576C-94D9-B93E-DEC7-C27B41A6BD2B}"/>
              </a:ext>
            </a:extLst>
          </p:cNvPr>
          <p:cNvSpPr/>
          <p:nvPr/>
        </p:nvSpPr>
        <p:spPr>
          <a:xfrm>
            <a:off x="1397000" y="37578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tx1">
              <a:lumMod val="9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CD956C3-9C57-F942-E6E3-44BF057FD091}"/>
              </a:ext>
            </a:extLst>
          </p:cNvPr>
          <p:cNvSpPr/>
          <p:nvPr/>
        </p:nvSpPr>
        <p:spPr>
          <a:xfrm>
            <a:off x="1397000" y="43092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tx1">
              <a:lumMod val="9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10CB80F7-1543-E4CC-7C51-E8879B4BF9F7}"/>
              </a:ext>
            </a:extLst>
          </p:cNvPr>
          <p:cNvSpPr/>
          <p:nvPr/>
        </p:nvSpPr>
        <p:spPr>
          <a:xfrm>
            <a:off x="5791202" y="2655146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5182234-2ED4-17D9-23D9-4E187656132A}"/>
              </a:ext>
            </a:extLst>
          </p:cNvPr>
          <p:cNvSpPr/>
          <p:nvPr/>
        </p:nvSpPr>
        <p:spPr>
          <a:xfrm>
            <a:off x="5791202" y="3206503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B2F3A7C-1D62-AEBD-544D-14629AC64CEF}"/>
              </a:ext>
            </a:extLst>
          </p:cNvPr>
          <p:cNvSpPr/>
          <p:nvPr/>
        </p:nvSpPr>
        <p:spPr>
          <a:xfrm>
            <a:off x="5791202" y="37578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45E1ED4-2455-DE55-5E04-D33BC8BFD385}"/>
              </a:ext>
            </a:extLst>
          </p:cNvPr>
          <p:cNvSpPr/>
          <p:nvPr/>
        </p:nvSpPr>
        <p:spPr>
          <a:xfrm>
            <a:off x="5791202" y="43092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6528959-A231-379D-8D28-F4CFA1351D37}"/>
              </a:ext>
            </a:extLst>
          </p:cNvPr>
          <p:cNvSpPr txBox="1"/>
          <p:nvPr/>
        </p:nvSpPr>
        <p:spPr>
          <a:xfrm>
            <a:off x="447674" y="2036802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 Space</a:t>
            </a:r>
            <a:endParaRPr lang="en-CH" sz="3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223A5B-384A-6FC5-229A-EBF17019D286}"/>
              </a:ext>
            </a:extLst>
          </p:cNvPr>
          <p:cNvSpPr txBox="1"/>
          <p:nvPr/>
        </p:nvSpPr>
        <p:spPr>
          <a:xfrm>
            <a:off x="4714875" y="2032410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Address Space</a:t>
            </a:r>
            <a:endParaRPr lang="en-CH" sz="3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0584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EDF88-4796-02F7-7EF1-EAADA0591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7D4EB-2913-7FC3-3F2C-00EDDC1C7C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9200"/>
          </a:xfrm>
        </p:spPr>
        <p:txBody>
          <a:bodyPr>
            <a:noAutofit/>
          </a:bodyPr>
          <a:lstStyle/>
          <a:p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Example: </a:t>
            </a:r>
            <a:b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Same Process, Different Instances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841123-6D81-7DB7-2F83-AF2991D7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16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33C8C249-3272-8F1A-35E1-5B14C435160E}"/>
              </a:ext>
            </a:extLst>
          </p:cNvPr>
          <p:cNvSpPr/>
          <p:nvPr/>
        </p:nvSpPr>
        <p:spPr>
          <a:xfrm>
            <a:off x="1397000" y="2655146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B668630-3E98-D4B7-5F3B-EEF1333E3CEF}"/>
              </a:ext>
            </a:extLst>
          </p:cNvPr>
          <p:cNvSpPr/>
          <p:nvPr/>
        </p:nvSpPr>
        <p:spPr>
          <a:xfrm>
            <a:off x="1397000" y="3206503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604B5C4-44E4-F7B5-630B-AC4637701C58}"/>
              </a:ext>
            </a:extLst>
          </p:cNvPr>
          <p:cNvSpPr/>
          <p:nvPr/>
        </p:nvSpPr>
        <p:spPr>
          <a:xfrm>
            <a:off x="1397000" y="37578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31D0F01-C431-31E7-C6FB-2C3DE8554514}"/>
              </a:ext>
            </a:extLst>
          </p:cNvPr>
          <p:cNvSpPr/>
          <p:nvPr/>
        </p:nvSpPr>
        <p:spPr>
          <a:xfrm>
            <a:off x="1397000" y="43092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6C9294E-823C-5330-9D25-02F653962058}"/>
              </a:ext>
            </a:extLst>
          </p:cNvPr>
          <p:cNvSpPr/>
          <p:nvPr/>
        </p:nvSpPr>
        <p:spPr>
          <a:xfrm>
            <a:off x="5791202" y="2655146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6B5DBCB-1946-37BE-68EE-16C7114F2213}"/>
              </a:ext>
            </a:extLst>
          </p:cNvPr>
          <p:cNvSpPr/>
          <p:nvPr/>
        </p:nvSpPr>
        <p:spPr>
          <a:xfrm>
            <a:off x="5791202" y="3206503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40B6537-015D-122A-5C78-F3BF78CD69B2}"/>
              </a:ext>
            </a:extLst>
          </p:cNvPr>
          <p:cNvSpPr/>
          <p:nvPr/>
        </p:nvSpPr>
        <p:spPr>
          <a:xfrm>
            <a:off x="5791202" y="37578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CCDBB9-2823-D092-491A-A97BF56A7475}"/>
              </a:ext>
            </a:extLst>
          </p:cNvPr>
          <p:cNvSpPr/>
          <p:nvPr/>
        </p:nvSpPr>
        <p:spPr>
          <a:xfrm>
            <a:off x="5791202" y="43092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521071-34A1-605E-ADA9-ABCD2D85D50F}"/>
              </a:ext>
            </a:extLst>
          </p:cNvPr>
          <p:cNvSpPr txBox="1"/>
          <p:nvPr/>
        </p:nvSpPr>
        <p:spPr>
          <a:xfrm>
            <a:off x="447674" y="2036802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 Space</a:t>
            </a:r>
            <a:endParaRPr lang="en-CH" sz="3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1257BCF-B1D9-D68E-C43C-AF1FDE88CC76}"/>
              </a:ext>
            </a:extLst>
          </p:cNvPr>
          <p:cNvSpPr txBox="1"/>
          <p:nvPr/>
        </p:nvSpPr>
        <p:spPr>
          <a:xfrm>
            <a:off x="4714875" y="2032410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Address Space</a:t>
            </a:r>
            <a:endParaRPr lang="en-CH" sz="3000" dirty="0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E86B30-A792-32F7-2F62-ABD8D6C794FC}"/>
              </a:ext>
            </a:extLst>
          </p:cNvPr>
          <p:cNvSpPr txBox="1"/>
          <p:nvPr/>
        </p:nvSpPr>
        <p:spPr>
          <a:xfrm>
            <a:off x="1924051" y="5411931"/>
            <a:ext cx="5346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Process A – </a:t>
            </a:r>
            <a:r>
              <a:rPr lang="en-GB" sz="4000" b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Instance 1</a:t>
            </a:r>
            <a:endParaRPr lang="en-CH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0199265-971A-8A8C-16E0-EA09D6651A58}"/>
              </a:ext>
            </a:extLst>
          </p:cNvPr>
          <p:cNvCxnSpPr>
            <a:stCxn id="3" idx="3"/>
            <a:endCxn id="12" idx="1"/>
          </p:cNvCxnSpPr>
          <p:nvPr/>
        </p:nvCxnSpPr>
        <p:spPr>
          <a:xfrm>
            <a:off x="3365500" y="2930825"/>
            <a:ext cx="2425702" cy="551357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90960B0-F500-C75C-B332-B758F5121B79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3365500" y="2930825"/>
            <a:ext cx="2425702" cy="551357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5FFBDB-56EE-9CA1-B6CD-0AA6559D08AD}"/>
              </a:ext>
            </a:extLst>
          </p:cNvPr>
          <p:cNvCxnSpPr>
            <a:cxnSpLocks/>
            <a:stCxn id="9" idx="3"/>
            <a:endCxn id="14" idx="1"/>
          </p:cNvCxnSpPr>
          <p:nvPr/>
        </p:nvCxnSpPr>
        <p:spPr>
          <a:xfrm>
            <a:off x="3365500" y="4584896"/>
            <a:ext cx="2425702" cy="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1EAFA53-D62E-DA08-A7BD-E038BDB77847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3365500" y="4033538"/>
            <a:ext cx="2444752" cy="1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593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775A9-605D-4533-A4A8-3F263A253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51F64E-A017-58B8-0176-CDA340A92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17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5BF62380-B713-5439-2290-C8711799271D}"/>
              </a:ext>
            </a:extLst>
          </p:cNvPr>
          <p:cNvSpPr/>
          <p:nvPr/>
        </p:nvSpPr>
        <p:spPr>
          <a:xfrm>
            <a:off x="1397000" y="2667846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020074A-AEBA-CEB6-63CE-97FB7644C0F0}"/>
              </a:ext>
            </a:extLst>
          </p:cNvPr>
          <p:cNvSpPr/>
          <p:nvPr/>
        </p:nvSpPr>
        <p:spPr>
          <a:xfrm>
            <a:off x="1397000" y="3219203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01AC270-3268-5661-B9E9-575B52B080BF}"/>
              </a:ext>
            </a:extLst>
          </p:cNvPr>
          <p:cNvSpPr/>
          <p:nvPr/>
        </p:nvSpPr>
        <p:spPr>
          <a:xfrm>
            <a:off x="1397000" y="37705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234E695-AE66-E851-1281-B586959B1075}"/>
              </a:ext>
            </a:extLst>
          </p:cNvPr>
          <p:cNvSpPr/>
          <p:nvPr/>
        </p:nvSpPr>
        <p:spPr>
          <a:xfrm>
            <a:off x="1397000" y="43219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401E52C-01DD-E24F-0AFF-AE8AB86A2CE1}"/>
              </a:ext>
            </a:extLst>
          </p:cNvPr>
          <p:cNvSpPr txBox="1"/>
          <p:nvPr/>
        </p:nvSpPr>
        <p:spPr>
          <a:xfrm>
            <a:off x="447674" y="2049502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 Space</a:t>
            </a:r>
            <a:endParaRPr lang="en-CH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E7C428-A71F-39D3-3EAD-B18396A72F17}"/>
              </a:ext>
            </a:extLst>
          </p:cNvPr>
          <p:cNvSpPr txBox="1"/>
          <p:nvPr/>
        </p:nvSpPr>
        <p:spPr>
          <a:xfrm>
            <a:off x="1924051" y="5424631"/>
            <a:ext cx="5346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Process A – </a:t>
            </a:r>
            <a:r>
              <a:rPr lang="en-GB" sz="4000" b="1" dirty="0">
                <a:solidFill>
                  <a:schemeClr val="accent6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Instance 2</a:t>
            </a:r>
            <a:endParaRPr lang="en-CH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60A681-3812-F96A-7EDD-5646CE57B8C9}"/>
              </a:ext>
            </a:extLst>
          </p:cNvPr>
          <p:cNvCxnSpPr>
            <a:cxnSpLocks/>
            <a:stCxn id="3" idx="3"/>
            <a:endCxn id="27" idx="1"/>
          </p:cNvCxnSpPr>
          <p:nvPr/>
        </p:nvCxnSpPr>
        <p:spPr>
          <a:xfrm>
            <a:off x="3365500" y="2943525"/>
            <a:ext cx="2425702" cy="1102714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2CC7EB6-F2EE-F759-D6C3-5173F165E870}"/>
              </a:ext>
            </a:extLst>
          </p:cNvPr>
          <p:cNvCxnSpPr>
            <a:cxnSpLocks/>
            <a:stCxn id="7" idx="3"/>
            <a:endCxn id="28" idx="1"/>
          </p:cNvCxnSpPr>
          <p:nvPr/>
        </p:nvCxnSpPr>
        <p:spPr>
          <a:xfrm>
            <a:off x="3365500" y="3494882"/>
            <a:ext cx="2425702" cy="1102714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43497BA-013A-CC22-C749-ED1EBA3C9D14}"/>
              </a:ext>
            </a:extLst>
          </p:cNvPr>
          <p:cNvCxnSpPr>
            <a:cxnSpLocks/>
            <a:stCxn id="9" idx="3"/>
            <a:endCxn id="25" idx="1"/>
          </p:cNvCxnSpPr>
          <p:nvPr/>
        </p:nvCxnSpPr>
        <p:spPr>
          <a:xfrm flipV="1">
            <a:off x="3365500" y="2943525"/>
            <a:ext cx="2425702" cy="1654071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3AE7E9B-C514-6094-A2D0-E360076573AD}"/>
              </a:ext>
            </a:extLst>
          </p:cNvPr>
          <p:cNvCxnSpPr>
            <a:cxnSpLocks/>
            <a:stCxn id="8" idx="3"/>
            <a:endCxn id="26" idx="1"/>
          </p:cNvCxnSpPr>
          <p:nvPr/>
        </p:nvCxnSpPr>
        <p:spPr>
          <a:xfrm flipV="1">
            <a:off x="3365500" y="3494882"/>
            <a:ext cx="2425702" cy="551357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037C6B28-6D86-75D0-3D2E-1E3F2B878024}"/>
              </a:ext>
            </a:extLst>
          </p:cNvPr>
          <p:cNvSpPr/>
          <p:nvPr/>
        </p:nvSpPr>
        <p:spPr>
          <a:xfrm>
            <a:off x="5791202" y="2667846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C00B0D83-7296-0877-84E1-330E018EE0C5}"/>
              </a:ext>
            </a:extLst>
          </p:cNvPr>
          <p:cNvSpPr/>
          <p:nvPr/>
        </p:nvSpPr>
        <p:spPr>
          <a:xfrm>
            <a:off x="5791202" y="3219203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CF89D3A-970B-3C52-5283-C6E0D6FFC07C}"/>
              </a:ext>
            </a:extLst>
          </p:cNvPr>
          <p:cNvSpPr/>
          <p:nvPr/>
        </p:nvSpPr>
        <p:spPr>
          <a:xfrm>
            <a:off x="5791202" y="3770560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  <a:ln>
            <a:solidFill>
              <a:schemeClr val="lt1">
                <a:alpha val="92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B8111FD-7906-5EA8-45C0-D74DDC1EE75A}"/>
              </a:ext>
            </a:extLst>
          </p:cNvPr>
          <p:cNvSpPr/>
          <p:nvPr/>
        </p:nvSpPr>
        <p:spPr>
          <a:xfrm>
            <a:off x="5791202" y="4321917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FF91540-E106-F9AB-9DED-FEF17EA495B5}"/>
              </a:ext>
            </a:extLst>
          </p:cNvPr>
          <p:cNvSpPr txBox="1"/>
          <p:nvPr/>
        </p:nvSpPr>
        <p:spPr>
          <a:xfrm>
            <a:off x="4714875" y="2045110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Address Space</a:t>
            </a:r>
            <a:endParaRPr lang="en-CH" sz="3000" dirty="0">
              <a:solidFill>
                <a:srgbClr val="7030A0"/>
              </a:solidFill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6EF1E143-E3B1-442D-0273-D2FD18F5B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9200"/>
          </a:xfrm>
        </p:spPr>
        <p:txBody>
          <a:bodyPr>
            <a:noAutofit/>
          </a:bodyPr>
          <a:lstStyle/>
          <a:p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Example: </a:t>
            </a:r>
            <a:b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Same Process, Different Instances</a:t>
            </a:r>
          </a:p>
        </p:txBody>
      </p:sp>
    </p:spTree>
    <p:extLst>
      <p:ext uri="{BB962C8B-B14F-4D97-AF65-F5344CB8AC3E}">
        <p14:creationId xmlns:p14="http://schemas.microsoft.com/office/powerpoint/2010/main" val="3451825710"/>
      </p:ext>
    </p:extLst>
  </p:cSld>
  <p:clrMapOvr>
    <a:masterClrMapping/>
  </p:clrMapOvr>
  <p:transition spd="slow"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DF0A0-59EA-B800-DEF9-DD0B1EEB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658E6-E950-D6A1-DBB2-10D01782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18</a:t>
            </a:fld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51CD6D2-45C4-15EC-8B8B-7443701CDDA6}"/>
              </a:ext>
            </a:extLst>
          </p:cNvPr>
          <p:cNvSpPr/>
          <p:nvPr/>
        </p:nvSpPr>
        <p:spPr>
          <a:xfrm>
            <a:off x="1397000" y="2667846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FEA57ED-457E-4A5E-1008-EF820218A4EB}"/>
              </a:ext>
            </a:extLst>
          </p:cNvPr>
          <p:cNvSpPr/>
          <p:nvPr/>
        </p:nvSpPr>
        <p:spPr>
          <a:xfrm>
            <a:off x="1397000" y="3219203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9F72B42-C6AF-D3F2-4CB2-69B8C626CDF1}"/>
              </a:ext>
            </a:extLst>
          </p:cNvPr>
          <p:cNvSpPr/>
          <p:nvPr/>
        </p:nvSpPr>
        <p:spPr>
          <a:xfrm>
            <a:off x="1397000" y="37705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3E6434A-2109-0028-4FBB-C12F17B9BA1B}"/>
              </a:ext>
            </a:extLst>
          </p:cNvPr>
          <p:cNvSpPr/>
          <p:nvPr/>
        </p:nvSpPr>
        <p:spPr>
          <a:xfrm>
            <a:off x="1397000" y="43219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41943BD-9436-BE2F-592B-A3EDF3DB75C2}"/>
              </a:ext>
            </a:extLst>
          </p:cNvPr>
          <p:cNvSpPr txBox="1"/>
          <p:nvPr/>
        </p:nvSpPr>
        <p:spPr>
          <a:xfrm>
            <a:off x="447674" y="2049502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tx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 Space</a:t>
            </a:r>
            <a:endParaRPr lang="en-CH" sz="3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627BE2-124C-EAD3-4E1C-DCC40A65E243}"/>
              </a:ext>
            </a:extLst>
          </p:cNvPr>
          <p:cNvSpPr txBox="1"/>
          <p:nvPr/>
        </p:nvSpPr>
        <p:spPr>
          <a:xfrm>
            <a:off x="1924051" y="5424631"/>
            <a:ext cx="5346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Process A – </a:t>
            </a:r>
            <a:r>
              <a:rPr lang="en-GB" sz="40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Instance 3</a:t>
            </a:r>
            <a:endParaRPr lang="en-CH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B9B98B-DB5A-953D-7AC3-CD664917FC17}"/>
              </a:ext>
            </a:extLst>
          </p:cNvPr>
          <p:cNvCxnSpPr>
            <a:cxnSpLocks/>
            <a:stCxn id="3" idx="3"/>
            <a:endCxn id="25" idx="1"/>
          </p:cNvCxnSpPr>
          <p:nvPr/>
        </p:nvCxnSpPr>
        <p:spPr>
          <a:xfrm>
            <a:off x="3365500" y="2943525"/>
            <a:ext cx="2425702" cy="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CD07A45-E59B-D10B-54D1-50EE864E6F55}"/>
              </a:ext>
            </a:extLst>
          </p:cNvPr>
          <p:cNvCxnSpPr>
            <a:cxnSpLocks/>
            <a:stCxn id="7" idx="3"/>
            <a:endCxn id="26" idx="1"/>
          </p:cNvCxnSpPr>
          <p:nvPr/>
        </p:nvCxnSpPr>
        <p:spPr>
          <a:xfrm>
            <a:off x="3365500" y="3494882"/>
            <a:ext cx="2425702" cy="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D940E45-D320-CA3E-C9B3-E4BCDA5F314C}"/>
              </a:ext>
            </a:extLst>
          </p:cNvPr>
          <p:cNvCxnSpPr>
            <a:cxnSpLocks/>
            <a:stCxn id="9" idx="3"/>
            <a:endCxn id="28" idx="1"/>
          </p:cNvCxnSpPr>
          <p:nvPr/>
        </p:nvCxnSpPr>
        <p:spPr>
          <a:xfrm>
            <a:off x="3365500" y="4597596"/>
            <a:ext cx="2425702" cy="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CBF306F-1D2A-D2E6-521D-69A48E94F047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>
            <a:off x="3365500" y="4046239"/>
            <a:ext cx="2425702" cy="0"/>
          </a:xfrm>
          <a:prstGeom prst="straightConnector1">
            <a:avLst/>
          </a:prstGeom>
          <a:ln w="5715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3EAE987-1661-A04F-1221-7DC77EE6123E}"/>
              </a:ext>
            </a:extLst>
          </p:cNvPr>
          <p:cNvSpPr/>
          <p:nvPr/>
        </p:nvSpPr>
        <p:spPr>
          <a:xfrm>
            <a:off x="5791202" y="2667846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017D99CE-AB38-69FF-49AA-385BC253C2A3}"/>
              </a:ext>
            </a:extLst>
          </p:cNvPr>
          <p:cNvSpPr/>
          <p:nvPr/>
        </p:nvSpPr>
        <p:spPr>
          <a:xfrm>
            <a:off x="5791202" y="3219203"/>
            <a:ext cx="1968500" cy="551357"/>
          </a:xfrm>
          <a:prstGeom prst="roundRect">
            <a:avLst>
              <a:gd name="adj" fmla="val 3082"/>
            </a:avLst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2C38464-5677-A4C1-073B-4866EAE35F80}"/>
              </a:ext>
            </a:extLst>
          </p:cNvPr>
          <p:cNvSpPr/>
          <p:nvPr/>
        </p:nvSpPr>
        <p:spPr>
          <a:xfrm>
            <a:off x="5791202" y="3770560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lt1">
                <a:alpha val="92000"/>
              </a:schemeClr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5F1D88F6-5F4B-F67E-C4AB-82DA5378BD40}"/>
              </a:ext>
            </a:extLst>
          </p:cNvPr>
          <p:cNvSpPr/>
          <p:nvPr/>
        </p:nvSpPr>
        <p:spPr>
          <a:xfrm>
            <a:off x="5791202" y="4321917"/>
            <a:ext cx="1968500" cy="551357"/>
          </a:xfrm>
          <a:prstGeom prst="roundRect">
            <a:avLst>
              <a:gd name="adj" fmla="val 3082"/>
            </a:avLst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DF1DF88-C561-2794-BB58-EE71738DBD7B}"/>
              </a:ext>
            </a:extLst>
          </p:cNvPr>
          <p:cNvSpPr txBox="1"/>
          <p:nvPr/>
        </p:nvSpPr>
        <p:spPr>
          <a:xfrm>
            <a:off x="4714875" y="2045110"/>
            <a:ext cx="44291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Address Space</a:t>
            </a:r>
            <a:endParaRPr lang="en-CH" sz="3000" dirty="0">
              <a:solidFill>
                <a:srgbClr val="7030A0"/>
              </a:solidFill>
            </a:endParaRP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1B1C9D5C-FDB8-2A1A-462F-75FFFB3A8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9200"/>
          </a:xfrm>
        </p:spPr>
        <p:txBody>
          <a:bodyPr>
            <a:noAutofit/>
          </a:bodyPr>
          <a:lstStyle/>
          <a:p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Example: </a:t>
            </a:r>
            <a:b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3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Same Process, Different Instances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0B800A1-8302-09E3-0D38-FE210011A58B}"/>
              </a:ext>
            </a:extLst>
          </p:cNvPr>
          <p:cNvSpPr/>
          <p:nvPr/>
        </p:nvSpPr>
        <p:spPr>
          <a:xfrm>
            <a:off x="0" y="1358900"/>
            <a:ext cx="9131120" cy="4955577"/>
          </a:xfrm>
          <a:prstGeom prst="rect">
            <a:avLst/>
          </a:prstGeom>
          <a:solidFill>
            <a:srgbClr val="FFFFFF">
              <a:alpha val="9524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6ABE20D-78E8-9B04-23B0-FE6C9D201295}"/>
              </a:ext>
            </a:extLst>
          </p:cNvPr>
          <p:cNvSpPr/>
          <p:nvPr/>
        </p:nvSpPr>
        <p:spPr>
          <a:xfrm>
            <a:off x="0" y="2853303"/>
            <a:ext cx="9144000" cy="1764156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Takeaway: VA-to-PA mapping is established by modern OSes in </a:t>
            </a:r>
            <a:r>
              <a:rPr lang="en-CH" sz="35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 unpredictable manner</a:t>
            </a:r>
            <a:endParaRPr lang="en-CH" sz="35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572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B0E7E-A16D-79DE-304A-772AA5F2C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7C8DB5A-75F9-1559-CB45-A8B334910B68}"/>
              </a:ext>
            </a:extLst>
          </p:cNvPr>
          <p:cNvSpPr/>
          <p:nvPr/>
        </p:nvSpPr>
        <p:spPr>
          <a:xfrm>
            <a:off x="1" y="4758742"/>
            <a:ext cx="9199317" cy="800136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  <a:lumOff val="50000"/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08C232-1462-BB4C-ECA6-14CD0DD5033F}"/>
              </a:ext>
            </a:extLst>
          </p:cNvPr>
          <p:cNvSpPr/>
          <p:nvPr/>
        </p:nvSpPr>
        <p:spPr>
          <a:xfrm>
            <a:off x="1" y="3399375"/>
            <a:ext cx="9171658" cy="800136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  <a:lumOff val="50000"/>
              <a:alpha val="4857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4B4291-7A20-60A4-7429-3F11DF7C2D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3939" dirty="0"/>
              <a:t>Motivation: </a:t>
            </a:r>
            <a:r>
              <a:rPr lang="en-US" sz="3939" dirty="0"/>
              <a:t>Shortcomings of Prior Works</a:t>
            </a:r>
            <a:endParaRPr lang="en-CH" sz="3939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ECFFE1-4CEA-9AAC-7164-5A5C8E60B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19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B7C65A-EAB8-8FFB-67E2-36F381B5B730}"/>
              </a:ext>
            </a:extLst>
          </p:cNvPr>
          <p:cNvSpPr txBox="1"/>
          <p:nvPr/>
        </p:nvSpPr>
        <p:spPr>
          <a:xfrm>
            <a:off x="-68196" y="1676230"/>
            <a:ext cx="919931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1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improve VA-to-PA predictability,</a:t>
            </a:r>
          </a:p>
          <a:p>
            <a:pPr algn="ctr"/>
            <a:r>
              <a:rPr lang="en-US" sz="31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prior speculative translation schemes </a:t>
            </a:r>
            <a:r>
              <a:rPr lang="en-US" sz="3100" b="1" i="1" dirty="0">
                <a:solidFill>
                  <a:schemeClr val="accent5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require: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0E0563-FA1E-04B6-1794-0D0767C843BD}"/>
              </a:ext>
            </a:extLst>
          </p:cNvPr>
          <p:cNvSpPr txBox="1"/>
          <p:nvPr/>
        </p:nvSpPr>
        <p:spPr>
          <a:xfrm>
            <a:off x="1" y="3525505"/>
            <a:ext cx="9171658" cy="570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106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Free </a:t>
            </a:r>
            <a:r>
              <a:rPr lang="en-US" sz="3106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 pages </a:t>
            </a:r>
            <a:r>
              <a:rPr lang="en-US" sz="3106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and</a:t>
            </a:r>
            <a:r>
              <a:rPr lang="en-US" sz="3106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/</a:t>
            </a:r>
            <a:r>
              <a:rPr lang="en-US" sz="3106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or VA-to-PA </a:t>
            </a:r>
            <a:r>
              <a:rPr lang="en-US" sz="3106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contiguity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E7B180-27A8-CE1A-7DC4-29AE1A06058F}"/>
              </a:ext>
            </a:extLst>
          </p:cNvPr>
          <p:cNvSpPr txBox="1"/>
          <p:nvPr/>
        </p:nvSpPr>
        <p:spPr>
          <a:xfrm>
            <a:off x="13829" y="4884872"/>
            <a:ext cx="9144000" cy="570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106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Costly hardware changes </a:t>
            </a:r>
            <a:r>
              <a:rPr lang="en-US" sz="3106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speculation metadata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13ADD9-508F-3B4A-5121-0ED4937D0B6A}"/>
              </a:ext>
            </a:extLst>
          </p:cNvPr>
          <p:cNvSpPr/>
          <p:nvPr/>
        </p:nvSpPr>
        <p:spPr>
          <a:xfrm>
            <a:off x="27658" y="3012256"/>
            <a:ext cx="549347" cy="549347"/>
          </a:xfrm>
          <a:prstGeom prst="ellipse">
            <a:avLst/>
          </a:prstGeom>
          <a:solidFill>
            <a:schemeClr val="tx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dirty="0">
                <a:solidFill>
                  <a:schemeClr val="bg2">
                    <a:lumMod val="20000"/>
                    <a:lumOff val="80000"/>
                  </a:schemeClr>
                </a:solidFill>
                <a:latin typeface="Eurostile" panose="020B0504020202050204" pitchFamily="34" charset="77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8B33102-C55F-2DA1-BA89-5A7171F9BBCD}"/>
              </a:ext>
            </a:extLst>
          </p:cNvPr>
          <p:cNvSpPr/>
          <p:nvPr/>
        </p:nvSpPr>
        <p:spPr>
          <a:xfrm>
            <a:off x="27658" y="4357941"/>
            <a:ext cx="549347" cy="549347"/>
          </a:xfrm>
          <a:prstGeom prst="ellipse">
            <a:avLst/>
          </a:prstGeom>
          <a:solidFill>
            <a:schemeClr val="tx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>
                <a:solidFill>
                  <a:schemeClr val="bg2">
                    <a:lumMod val="20000"/>
                    <a:lumOff val="80000"/>
                  </a:schemeClr>
                </a:solidFill>
                <a:latin typeface="Eurostile" panose="020B0504020202050204" pitchFamily="34" charset="77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8100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5" grpId="0"/>
      <p:bldP spid="6" grpId="0"/>
      <p:bldP spid="10" grpId="0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0AFC8-299B-F6C7-1D2E-C06E2CB7F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AABEE-7B25-DF3C-7C67-B8AD70E745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900" dirty="0"/>
              <a:t>Prior Work: Contiguity-based Speculation</a:t>
            </a:r>
            <a:r>
              <a:rPr lang="en-US" sz="3900" baseline="30000" dirty="0"/>
              <a:t>1</a:t>
            </a:r>
            <a:endParaRPr lang="en-CH" sz="39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81C1B-D0D7-18D9-4CCD-EDBF3A2EC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20</a:t>
            </a:fld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A78582-9E09-3527-638E-077C7902ED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20" r="50000" b="20356"/>
          <a:stretch>
            <a:fillRect/>
          </a:stretch>
        </p:blipFill>
        <p:spPr>
          <a:xfrm>
            <a:off x="1968500" y="1323117"/>
            <a:ext cx="5346699" cy="2716342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F3908F9-751A-05B7-8B3F-29ACD2C1C4D5}"/>
              </a:ext>
            </a:extLst>
          </p:cNvPr>
          <p:cNvSpPr/>
          <p:nvPr/>
        </p:nvSpPr>
        <p:spPr>
          <a:xfrm>
            <a:off x="-12879" y="4800601"/>
            <a:ext cx="9144000" cy="1513876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 memory fragmentation increases, </a:t>
            </a:r>
            <a:r>
              <a:rPr lang="en-GB" sz="3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reduction</a:t>
            </a:r>
            <a:r>
              <a:rPr lang="en-CH" sz="3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GB" sz="3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of translation latency </a:t>
            </a:r>
            <a:r>
              <a:rPr lang="en-CH" sz="3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drops significantly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DE371B-DC80-885D-4D79-E09668C912C9}"/>
              </a:ext>
            </a:extLst>
          </p:cNvPr>
          <p:cNvSpPr txBox="1"/>
          <p:nvPr/>
        </p:nvSpPr>
        <p:spPr>
          <a:xfrm>
            <a:off x="3162300" y="4039459"/>
            <a:ext cx="358303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Memory Fragmentation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B30A94-3658-60BB-EB72-4B334A222AF4}"/>
              </a:ext>
            </a:extLst>
          </p:cNvPr>
          <p:cNvSpPr txBox="1"/>
          <p:nvPr/>
        </p:nvSpPr>
        <p:spPr>
          <a:xfrm>
            <a:off x="542255" y="6351979"/>
            <a:ext cx="805949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500" b="1" i="1" baseline="300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r>
              <a:rPr lang="en-GB" sz="1500" b="1" i="1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Alverti</a:t>
            </a:r>
            <a:r>
              <a:rPr lang="en-GB" sz="150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et al.</a:t>
            </a:r>
            <a:r>
              <a:rPr lang="en-GB" sz="1500" b="1" i="1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“Enhancing and Exploiting Contiguity for Fast Memory Virtualization”, ISCA 2020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BFCDA7-3E1E-5466-E38B-509CD559F04B}"/>
              </a:ext>
            </a:extLst>
          </p:cNvPr>
          <p:cNvSpPr txBox="1"/>
          <p:nvPr/>
        </p:nvSpPr>
        <p:spPr>
          <a:xfrm rot="16200000">
            <a:off x="171456" y="1628196"/>
            <a:ext cx="206819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Reduction of </a:t>
            </a:r>
          </a:p>
          <a:p>
            <a:r>
              <a:rPr lang="en-CH" sz="2500" b="1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Translation </a:t>
            </a:r>
          </a:p>
          <a:p>
            <a:r>
              <a:rPr lang="en-CH" sz="2500" b="1" dirty="0">
                <a:solidFill>
                  <a:schemeClr val="bg1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Latency (%)</a:t>
            </a:r>
          </a:p>
        </p:txBody>
      </p:sp>
    </p:spTree>
    <p:extLst>
      <p:ext uri="{BB962C8B-B14F-4D97-AF65-F5344CB8AC3E}">
        <p14:creationId xmlns:p14="http://schemas.microsoft.com/office/powerpoint/2010/main" val="218750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D8D84-90B6-5F08-52F6-DEE1EF23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3197-CC40-6D59-C677-CEEB294FAA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Our Goal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C1E1F-860B-C22E-CA75-3AAE9910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21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0A007-68FC-A8DC-97E6-7227C8AF5C8A}"/>
              </a:ext>
            </a:extLst>
          </p:cNvPr>
          <p:cNvSpPr txBox="1"/>
          <p:nvPr/>
        </p:nvSpPr>
        <p:spPr>
          <a:xfrm>
            <a:off x="957636" y="2951017"/>
            <a:ext cx="6588048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/>
            <a:r>
              <a:rPr lang="en-US" sz="34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 page </a:t>
            </a:r>
            <a:r>
              <a:rPr lang="en-US" sz="3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availability</a:t>
            </a:r>
          </a:p>
          <a:p>
            <a:pPr algn="ctr"/>
            <a:endParaRPr lang="en-US" sz="3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34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VA-to-PA contiguity</a:t>
            </a:r>
          </a:p>
          <a:p>
            <a:pPr marL="514337" indent="-514337" algn="ctr">
              <a:buAutoNum type="arabicParenBoth"/>
            </a:pPr>
            <a:endParaRPr lang="en-US" sz="3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US" sz="34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Costly hardware</a:t>
            </a:r>
            <a:r>
              <a:rPr lang="en-US" sz="3400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4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for metadata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995744-87C3-DBE3-A9A0-7E0B93ACF276}"/>
              </a:ext>
            </a:extLst>
          </p:cNvPr>
          <p:cNvSpPr txBox="1"/>
          <p:nvPr/>
        </p:nvSpPr>
        <p:spPr>
          <a:xfrm>
            <a:off x="49392" y="1660792"/>
            <a:ext cx="911824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30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Enable</a:t>
            </a:r>
            <a:r>
              <a:rPr lang="en-US" sz="33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300" b="1" i="1" dirty="0">
                <a:solidFill>
                  <a:srgbClr val="40916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highly-accurate</a:t>
            </a:r>
            <a:r>
              <a:rPr lang="en-US" sz="33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330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address translation without requiring: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D47546-18CE-BB96-A8DC-A3C694698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667" y="3388138"/>
            <a:ext cx="787399" cy="78739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F705F7-39D2-21C7-5B1C-155D82814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667" y="4330330"/>
            <a:ext cx="787399" cy="7873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0591A-94D6-85CC-2AE4-C15F17765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0188" y="5395272"/>
            <a:ext cx="787399" cy="7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14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5B371-4C63-99A2-C7E3-B30644719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0CE718-9985-69B8-41A0-D2685974CB3E}"/>
              </a:ext>
            </a:extLst>
          </p:cNvPr>
          <p:cNvSpPr txBox="1">
            <a:spLocks/>
          </p:cNvSpPr>
          <p:nvPr/>
        </p:nvSpPr>
        <p:spPr>
          <a:xfrm>
            <a:off x="628528" y="2757402"/>
            <a:ext cx="7886943" cy="1270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Revelator</a:t>
            </a:r>
          </a:p>
        </p:txBody>
      </p:sp>
    </p:spTree>
    <p:extLst>
      <p:ext uri="{BB962C8B-B14F-4D97-AF65-F5344CB8AC3E}">
        <p14:creationId xmlns:p14="http://schemas.microsoft.com/office/powerpoint/2010/main" val="1079004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5A17B-4F7C-C473-A524-564099E62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98023-DB3D-0D72-E58B-5253D70173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Key Approach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C9035-8098-1717-97E8-52866655C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23</a:t>
            </a:fld>
            <a:endParaRPr lang="en-CH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E744DD-E80D-F9AA-005E-FB49AA569DF6}"/>
              </a:ext>
            </a:extLst>
          </p:cNvPr>
          <p:cNvSpPr txBox="1"/>
          <p:nvPr/>
        </p:nvSpPr>
        <p:spPr>
          <a:xfrm>
            <a:off x="158547" y="3168003"/>
            <a:ext cx="88397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800" dirty="0">
                <a:solidFill>
                  <a:schemeClr val="tx1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Co-design hardware and OS to perform </a:t>
            </a:r>
          </a:p>
          <a:p>
            <a:pPr algn="ctr"/>
            <a:r>
              <a:rPr lang="en-US" sz="3800" b="1" dirty="0">
                <a:solidFill>
                  <a:schemeClr val="tx1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 accurate speculative translation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2DB859-948C-3483-6B17-3C887AEB48D9}"/>
              </a:ext>
            </a:extLst>
          </p:cNvPr>
          <p:cNvSpPr/>
          <p:nvPr/>
        </p:nvSpPr>
        <p:spPr>
          <a:xfrm>
            <a:off x="1" y="2803358"/>
            <a:ext cx="9144000" cy="1900989"/>
          </a:xfrm>
          <a:prstGeom prst="rect">
            <a:avLst/>
          </a:prstGeom>
          <a:solidFill>
            <a:schemeClr val="tx1">
              <a:lumMod val="5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88901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40826-28F0-A7D2-5124-A5CE3454B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AE5A1-2EF9-2C40-4AA0-79C29B64BB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/>
              <a:t>Revelator: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DC4D4-B140-2A88-55B0-6CD301B63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24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184D117-0219-0922-7834-76C09049115D}"/>
              </a:ext>
            </a:extLst>
          </p:cNvPr>
          <p:cNvSpPr txBox="1"/>
          <p:nvPr/>
        </p:nvSpPr>
        <p:spPr>
          <a:xfrm>
            <a:off x="2856598" y="4972128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ADC862AC-1E44-AB6C-26DB-D2AF6BDF1A8B}"/>
              </a:ext>
            </a:extLst>
          </p:cNvPr>
          <p:cNvSpPr/>
          <p:nvPr/>
        </p:nvSpPr>
        <p:spPr>
          <a:xfrm>
            <a:off x="361357" y="3241837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0A71B1-31A1-467B-E59D-EF067DDE1883}"/>
              </a:ext>
            </a:extLst>
          </p:cNvPr>
          <p:cNvSpPr txBox="1"/>
          <p:nvPr/>
        </p:nvSpPr>
        <p:spPr>
          <a:xfrm>
            <a:off x="515470" y="2712396"/>
            <a:ext cx="3381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9207481-A3F3-DB9A-7378-3B72E70E8F3F}"/>
              </a:ext>
            </a:extLst>
          </p:cNvPr>
          <p:cNvSpPr/>
          <p:nvPr/>
        </p:nvSpPr>
        <p:spPr>
          <a:xfrm>
            <a:off x="5247219" y="3241836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A07C41-FD11-E3CA-67AA-8AE6E90AAB1D}"/>
              </a:ext>
            </a:extLst>
          </p:cNvPr>
          <p:cNvSpPr txBox="1"/>
          <p:nvPr/>
        </p:nvSpPr>
        <p:spPr>
          <a:xfrm>
            <a:off x="6068196" y="2691837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7D5EBAF0-9300-BC32-1CBF-95520E4B3C35}"/>
              </a:ext>
            </a:extLst>
          </p:cNvPr>
          <p:cNvCxnSpPr>
            <a:cxnSpLocks/>
          </p:cNvCxnSpPr>
          <p:nvPr/>
        </p:nvCxnSpPr>
        <p:spPr>
          <a:xfrm flipV="1">
            <a:off x="6287401" y="4401468"/>
            <a:ext cx="727530" cy="1137624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C8862FC3-2C61-987A-2075-3B7F9D60A5CD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24021" y="4606515"/>
            <a:ext cx="1137624" cy="727530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127E336-A24A-8D50-58A7-2FFD2E225D18}"/>
              </a:ext>
            </a:extLst>
          </p:cNvPr>
          <p:cNvSpPr txBox="1"/>
          <p:nvPr/>
        </p:nvSpPr>
        <p:spPr>
          <a:xfrm>
            <a:off x="188997" y="5386857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B17C2-FD6B-634D-715B-5D5A0C9FD27D}"/>
              </a:ext>
            </a:extLst>
          </p:cNvPr>
          <p:cNvSpPr txBox="1"/>
          <p:nvPr/>
        </p:nvSpPr>
        <p:spPr>
          <a:xfrm>
            <a:off x="6746869" y="5386857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EAA062-71A2-7A7C-E5C1-A2B4E93160D4}"/>
              </a:ext>
            </a:extLst>
          </p:cNvPr>
          <p:cNvSpPr txBox="1"/>
          <p:nvPr/>
        </p:nvSpPr>
        <p:spPr>
          <a:xfrm>
            <a:off x="2892294" y="6094743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CCE604-0C21-D6FF-A887-DF03A457644D}"/>
              </a:ext>
            </a:extLst>
          </p:cNvPr>
          <p:cNvSpPr/>
          <p:nvPr/>
        </p:nvSpPr>
        <p:spPr>
          <a:xfrm>
            <a:off x="-12879" y="1286482"/>
            <a:ext cx="9144000" cy="1326330"/>
          </a:xfrm>
          <a:prstGeom prst="rect">
            <a:avLst/>
          </a:prstGeom>
          <a:solidFill>
            <a:schemeClr val="tx1">
              <a:lumMod val="5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Employ </a:t>
            </a:r>
            <a:r>
              <a:rPr lang="en-GB" sz="3000" b="1" i="1" dirty="0">
                <a:solidFill>
                  <a:schemeClr val="accent4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hashing</a:t>
            </a:r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enable </a:t>
            </a:r>
            <a:r>
              <a:rPr lang="en-GB" sz="30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 accurate</a:t>
            </a:r>
            <a:r>
              <a:rPr lang="en-GB" sz="3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</a:t>
            </a:r>
          </a:p>
          <a:p>
            <a:pPr algn="ctr"/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 translation with </a:t>
            </a:r>
            <a:r>
              <a:rPr lang="en-GB" sz="30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small system modifications</a:t>
            </a:r>
            <a:endParaRPr lang="en-CH" sz="30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42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animBg="1"/>
      <p:bldP spid="210" grpId="0" animBg="1"/>
      <p:bldP spid="11" grpId="0"/>
      <p:bldP spid="22" grpId="0" animBg="1"/>
      <p:bldP spid="35" grpId="0"/>
      <p:bldP spid="7" grpId="0"/>
      <p:bldP spid="8" grpId="0"/>
      <p:bldP spid="10" grpId="0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EC97E-CF32-CD2B-EFC8-4EA27B4D4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B8C5493-5D66-7BF1-6745-B3CFBFC116D6}"/>
              </a:ext>
            </a:extLst>
          </p:cNvPr>
          <p:cNvSpPr txBox="1">
            <a:spLocks/>
          </p:cNvSpPr>
          <p:nvPr/>
        </p:nvSpPr>
        <p:spPr>
          <a:xfrm>
            <a:off x="1451453" y="2175142"/>
            <a:ext cx="6241093" cy="12173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Revelator:</a:t>
            </a:r>
          </a:p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952580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3CBD-FEEF-F10B-3CE3-0CB9F0BA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CBE90-5C7A-CC4E-23DA-0B14830129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dirty="0"/>
              <a:t>Revelator: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FFB1A1-28D0-440E-9566-9BB5D1A78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26</a:t>
            </a:fld>
            <a:endParaRPr lang="en-CH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C49EE67-3C6A-C6EF-071F-F52DC1FC8A7B}"/>
              </a:ext>
            </a:extLst>
          </p:cNvPr>
          <p:cNvSpPr/>
          <p:nvPr/>
        </p:nvSpPr>
        <p:spPr>
          <a:xfrm>
            <a:off x="2373282" y="2002228"/>
            <a:ext cx="4007363" cy="802714"/>
          </a:xfrm>
          <a:prstGeom prst="roundRect">
            <a:avLst>
              <a:gd name="adj" fmla="val 6366"/>
            </a:avLst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8831D02-9B78-2690-2D2E-456A45A63B2D}"/>
              </a:ext>
            </a:extLst>
          </p:cNvPr>
          <p:cNvSpPr/>
          <p:nvPr/>
        </p:nvSpPr>
        <p:spPr>
          <a:xfrm>
            <a:off x="2380962" y="4164638"/>
            <a:ext cx="4406696" cy="694649"/>
          </a:xfrm>
          <a:prstGeom prst="roundRect">
            <a:avLst>
              <a:gd name="adj" fmla="val 5165"/>
            </a:avLst>
          </a:prstGeom>
          <a:solidFill>
            <a:srgbClr val="7030A0">
              <a:alpha val="28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</a:t>
            </a:r>
            <a:r>
              <a:rPr lang="en-CH" sz="3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</a:t>
            </a:r>
            <a:r>
              <a:rPr lang="en-CH" sz="3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Fetch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892077-6E30-3C25-3DCA-DEECC6C7EEA3}"/>
              </a:ext>
            </a:extLst>
          </p:cNvPr>
          <p:cNvSpPr txBox="1"/>
          <p:nvPr/>
        </p:nvSpPr>
        <p:spPr>
          <a:xfrm>
            <a:off x="-54591" y="5616270"/>
            <a:ext cx="20671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F7C288B-4CAC-1419-9423-8F1E4C31E0E4}"/>
              </a:ext>
            </a:extLst>
          </p:cNvPr>
          <p:cNvSpPr/>
          <p:nvPr/>
        </p:nvSpPr>
        <p:spPr>
          <a:xfrm>
            <a:off x="94515" y="4062006"/>
            <a:ext cx="1768952" cy="966714"/>
          </a:xfrm>
          <a:prstGeom prst="roundRect">
            <a:avLst>
              <a:gd name="adj" fmla="val 15117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886B598-D5AA-2E91-CB77-39605D87F7BE}"/>
              </a:ext>
            </a:extLst>
          </p:cNvPr>
          <p:cNvCxnSpPr>
            <a:cxnSpLocks/>
          </p:cNvCxnSpPr>
          <p:nvPr/>
        </p:nvCxnSpPr>
        <p:spPr>
          <a:xfrm flipV="1">
            <a:off x="961854" y="5028720"/>
            <a:ext cx="0" cy="680403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AF9F26A-A92E-214F-A6C8-2E68ADF126DA}"/>
              </a:ext>
            </a:extLst>
          </p:cNvPr>
          <p:cNvSpPr txBox="1"/>
          <p:nvPr/>
        </p:nvSpPr>
        <p:spPr>
          <a:xfrm>
            <a:off x="3980408" y="3246263"/>
            <a:ext cx="27866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Parallel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092609-8003-F43A-83F4-246AC7D3F91E}"/>
              </a:ext>
            </a:extLst>
          </p:cNvPr>
          <p:cNvSpPr txBox="1"/>
          <p:nvPr/>
        </p:nvSpPr>
        <p:spPr>
          <a:xfrm>
            <a:off x="2380962" y="2119184"/>
            <a:ext cx="359267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CH" sz="30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41329EC-D3FB-FE36-76A7-DA86D4E37A20}"/>
              </a:ext>
            </a:extLst>
          </p:cNvPr>
          <p:cNvCxnSpPr>
            <a:cxnSpLocks/>
          </p:cNvCxnSpPr>
          <p:nvPr/>
        </p:nvCxnSpPr>
        <p:spPr>
          <a:xfrm>
            <a:off x="3770270" y="2804942"/>
            <a:ext cx="0" cy="1394565"/>
          </a:xfrm>
          <a:prstGeom prst="straightConnector1">
            <a:avLst/>
          </a:prstGeom>
          <a:ln w="53975">
            <a:solidFill>
              <a:srgbClr val="7030A0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397B10A-E5FC-A63A-A4FA-70FF63526AFB}"/>
              </a:ext>
            </a:extLst>
          </p:cNvPr>
          <p:cNvSpPr txBox="1"/>
          <p:nvPr/>
        </p:nvSpPr>
        <p:spPr>
          <a:xfrm>
            <a:off x="6952244" y="3482439"/>
            <a:ext cx="21788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is found in the cache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B69721B1-23BA-74A8-B2DF-DCF686C63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905" y="2832839"/>
            <a:ext cx="787399" cy="787399"/>
          </a:xfrm>
          <a:prstGeom prst="rect">
            <a:avLst/>
          </a:prstGeom>
        </p:spPr>
      </p:pic>
      <p:sp>
        <p:nvSpPr>
          <p:cNvPr id="84" name="Rounded Rectangle 83">
            <a:extLst>
              <a:ext uri="{FF2B5EF4-FFF2-40B4-BE49-F238E27FC236}">
                <a16:creationId xmlns:a16="http://schemas.microsoft.com/office/drawing/2014/main" id="{1F434AFF-DD8D-9FA7-C953-581E8F470BD0}"/>
              </a:ext>
            </a:extLst>
          </p:cNvPr>
          <p:cNvSpPr/>
          <p:nvPr/>
        </p:nvSpPr>
        <p:spPr>
          <a:xfrm>
            <a:off x="15580" y="2002228"/>
            <a:ext cx="2357702" cy="801245"/>
          </a:xfrm>
          <a:prstGeom prst="roundRect">
            <a:avLst>
              <a:gd name="adj" fmla="val 2979"/>
            </a:avLst>
          </a:prstGeom>
          <a:solidFill>
            <a:schemeClr val="bg1">
              <a:lumMod val="50000"/>
              <a:lumOff val="50000"/>
              <a:alpha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  <a:endParaRPr lang="en-CH" sz="303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A212774C-141F-4CE3-3D85-256D1D300B4C}"/>
              </a:ext>
            </a:extLst>
          </p:cNvPr>
          <p:cNvSpPr/>
          <p:nvPr/>
        </p:nvSpPr>
        <p:spPr>
          <a:xfrm>
            <a:off x="6380171" y="2000760"/>
            <a:ext cx="2786646" cy="802714"/>
          </a:xfrm>
          <a:prstGeom prst="roundRect">
            <a:avLst>
              <a:gd name="adj" fmla="val 2979"/>
            </a:avLst>
          </a:prstGeom>
          <a:solidFill>
            <a:srgbClr val="007F3E">
              <a:alpha val="15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Fetch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8CF13B5-E085-71D0-7A10-38938B732BF6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863467" y="4511962"/>
            <a:ext cx="517495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79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/>
      <p:bldP spid="28" grpId="0" animBg="1"/>
      <p:bldP spid="34" grpId="0"/>
      <p:bldP spid="79" grpId="0"/>
      <p:bldP spid="84" grpId="0" animBg="1"/>
      <p:bldP spid="8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258B8-560C-2933-71F7-589C25E92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0C8EE-EE9A-643B-8B03-A75289463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dirty="0"/>
              <a:t>Revelator: Overview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A0255-3980-9515-2C0B-AF8A79DC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27</a:t>
            </a:fld>
            <a:endParaRPr lang="en-CH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5105C33-F5C4-6553-FBFB-802BF1DECCF1}"/>
              </a:ext>
            </a:extLst>
          </p:cNvPr>
          <p:cNvSpPr/>
          <p:nvPr/>
        </p:nvSpPr>
        <p:spPr>
          <a:xfrm>
            <a:off x="2633413" y="2042333"/>
            <a:ext cx="4837425" cy="2508797"/>
          </a:xfrm>
          <a:prstGeom prst="roundRect">
            <a:avLst>
              <a:gd name="adj" fmla="val 6366"/>
            </a:avLst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CFA130E-0153-E3F0-56E9-0C90CA90E161}"/>
              </a:ext>
            </a:extLst>
          </p:cNvPr>
          <p:cNvSpPr/>
          <p:nvPr/>
        </p:nvSpPr>
        <p:spPr>
          <a:xfrm>
            <a:off x="2690678" y="5624621"/>
            <a:ext cx="4381626" cy="694649"/>
          </a:xfrm>
          <a:prstGeom prst="roundRect">
            <a:avLst/>
          </a:prstGeom>
          <a:solidFill>
            <a:srgbClr val="7030A0">
              <a:alpha val="28000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</a:t>
            </a:r>
            <a:r>
              <a:rPr lang="en-CH" sz="3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</a:t>
            </a:r>
            <a:r>
              <a:rPr lang="en-CH" sz="3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Fetch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0D2544A-DC2A-A948-FDC6-A5A289A67FAD}"/>
              </a:ext>
            </a:extLst>
          </p:cNvPr>
          <p:cNvSpPr txBox="1"/>
          <p:nvPr/>
        </p:nvSpPr>
        <p:spPr>
          <a:xfrm>
            <a:off x="3485116" y="4828306"/>
            <a:ext cx="27927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Parallel Operations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12E845-20ED-FD31-683F-F0127C62B31B}"/>
              </a:ext>
            </a:extLst>
          </p:cNvPr>
          <p:cNvSpPr txBox="1"/>
          <p:nvPr/>
        </p:nvSpPr>
        <p:spPr>
          <a:xfrm>
            <a:off x="2627089" y="1480778"/>
            <a:ext cx="48374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Page Table Walk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82E218D-BC47-F395-6CCF-FFA40BEBC5C1}"/>
              </a:ext>
            </a:extLst>
          </p:cNvPr>
          <p:cNvSpPr/>
          <p:nvPr/>
        </p:nvSpPr>
        <p:spPr>
          <a:xfrm>
            <a:off x="2906463" y="2165818"/>
            <a:ext cx="658171" cy="65817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9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L4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9872D0B-D14C-49CC-27DA-125ACDFF5B25}"/>
              </a:ext>
            </a:extLst>
          </p:cNvPr>
          <p:cNvSpPr/>
          <p:nvPr/>
        </p:nvSpPr>
        <p:spPr>
          <a:xfrm>
            <a:off x="4066406" y="2165818"/>
            <a:ext cx="658171" cy="65817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9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L3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51FA359-09C4-6D1E-2AB5-FEE1A270C852}"/>
              </a:ext>
            </a:extLst>
          </p:cNvPr>
          <p:cNvSpPr/>
          <p:nvPr/>
        </p:nvSpPr>
        <p:spPr>
          <a:xfrm>
            <a:off x="5226349" y="2165818"/>
            <a:ext cx="658171" cy="65817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9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L2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8B8F52A-4940-1D6D-C9A6-77CD9CD41497}"/>
              </a:ext>
            </a:extLst>
          </p:cNvPr>
          <p:cNvSpPr/>
          <p:nvPr/>
        </p:nvSpPr>
        <p:spPr>
          <a:xfrm>
            <a:off x="6386293" y="2165818"/>
            <a:ext cx="1001098" cy="658171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28575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9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PTE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4C97F65-BCC8-2B34-7753-36DCEDF8868D}"/>
              </a:ext>
            </a:extLst>
          </p:cNvPr>
          <p:cNvSpPr/>
          <p:nvPr/>
        </p:nvSpPr>
        <p:spPr>
          <a:xfrm>
            <a:off x="2725737" y="3818955"/>
            <a:ext cx="4346566" cy="658171"/>
          </a:xfrm>
          <a:prstGeom prst="roundRect">
            <a:avLst/>
          </a:prstGeom>
          <a:solidFill>
            <a:srgbClr val="7030A0">
              <a:alpha val="27641"/>
            </a:srgb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Speculatively Fetch </a:t>
            </a:r>
            <a:r>
              <a:rPr lang="en-US" sz="30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PTE</a:t>
            </a:r>
            <a:endParaRPr lang="en-CH" sz="3000" b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D0C90A2-E96C-A495-DDF5-F89A1410A18B}"/>
              </a:ext>
            </a:extLst>
          </p:cNvPr>
          <p:cNvCxnSpPr>
            <a:stCxn id="7" idx="3"/>
          </p:cNvCxnSpPr>
          <p:nvPr/>
        </p:nvCxnSpPr>
        <p:spPr>
          <a:xfrm flipV="1">
            <a:off x="3564634" y="2494903"/>
            <a:ext cx="501772" cy="1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8A2C11-65AF-D068-6B9F-CC7222A7E6CB}"/>
              </a:ext>
            </a:extLst>
          </p:cNvPr>
          <p:cNvCxnSpPr/>
          <p:nvPr/>
        </p:nvCxnSpPr>
        <p:spPr>
          <a:xfrm flipV="1">
            <a:off x="4718254" y="2503977"/>
            <a:ext cx="501772" cy="1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18260B3E-9C73-AB2C-ECD1-80FB5464476C}"/>
              </a:ext>
            </a:extLst>
          </p:cNvPr>
          <p:cNvSpPr/>
          <p:nvPr/>
        </p:nvSpPr>
        <p:spPr>
          <a:xfrm>
            <a:off x="2757708" y="2099963"/>
            <a:ext cx="4664608" cy="785816"/>
          </a:xfrm>
          <a:prstGeom prst="roundRect">
            <a:avLst>
              <a:gd name="adj" fmla="val 21068"/>
            </a:avLst>
          </a:prstGeom>
          <a:solidFill>
            <a:schemeClr val="bg2">
              <a:lumMod val="75000"/>
              <a:alpha val="12225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573D771-D474-C024-1B1C-03A7D6F36301}"/>
              </a:ext>
            </a:extLst>
          </p:cNvPr>
          <p:cNvCxnSpPr/>
          <p:nvPr/>
        </p:nvCxnSpPr>
        <p:spPr>
          <a:xfrm flipV="1">
            <a:off x="5897167" y="2494903"/>
            <a:ext cx="501772" cy="1"/>
          </a:xfrm>
          <a:prstGeom prst="straightConnector1">
            <a:avLst/>
          </a:prstGeom>
          <a:ln w="4127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6B1D817-650B-6126-82E7-025C0DC88EE0}"/>
              </a:ext>
            </a:extLst>
          </p:cNvPr>
          <p:cNvSpPr txBox="1"/>
          <p:nvPr/>
        </p:nvSpPr>
        <p:spPr>
          <a:xfrm>
            <a:off x="3485117" y="3048945"/>
            <a:ext cx="279275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i="1" dirty="0">
                <a:solidFill>
                  <a:schemeClr val="bg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Parallel Operations</a:t>
            </a:r>
          </a:p>
        </p:txBody>
      </p:sp>
      <p:cxnSp>
        <p:nvCxnSpPr>
          <p:cNvPr id="75" name="Elbow Connector 74">
            <a:extLst>
              <a:ext uri="{FF2B5EF4-FFF2-40B4-BE49-F238E27FC236}">
                <a16:creationId xmlns:a16="http://schemas.microsoft.com/office/drawing/2014/main" id="{8DCD7D7F-F746-57E2-459D-9FECDD4319AE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863467" y="4148041"/>
            <a:ext cx="862270" cy="397322"/>
          </a:xfrm>
          <a:prstGeom prst="bentConnector3">
            <a:avLst/>
          </a:prstGeom>
          <a:ln w="444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>
            <a:extLst>
              <a:ext uri="{FF2B5EF4-FFF2-40B4-BE49-F238E27FC236}">
                <a16:creationId xmlns:a16="http://schemas.microsoft.com/office/drawing/2014/main" id="{D8464481-25DC-8F2A-BAF1-3507D28A9EED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863467" y="4545363"/>
            <a:ext cx="827211" cy="1426583"/>
          </a:xfrm>
          <a:prstGeom prst="bentConnector3">
            <a:avLst>
              <a:gd name="adj1" fmla="val 51727"/>
            </a:avLst>
          </a:prstGeom>
          <a:ln w="4445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B2E9FC1C-3350-8961-2C7C-9294C1B7AB71}"/>
              </a:ext>
            </a:extLst>
          </p:cNvPr>
          <p:cNvSpPr txBox="1"/>
          <p:nvPr/>
        </p:nvSpPr>
        <p:spPr>
          <a:xfrm>
            <a:off x="-54591" y="5616270"/>
            <a:ext cx="20671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Address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D44605B0-B544-B0A7-D558-9A59F9B321DA}"/>
              </a:ext>
            </a:extLst>
          </p:cNvPr>
          <p:cNvSpPr/>
          <p:nvPr/>
        </p:nvSpPr>
        <p:spPr>
          <a:xfrm>
            <a:off x="94515" y="4062006"/>
            <a:ext cx="1768952" cy="966714"/>
          </a:xfrm>
          <a:prstGeom prst="roundRect">
            <a:avLst>
              <a:gd name="adj" fmla="val 15117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2FA37D0-1082-53DD-B74B-DCB3DD87D173}"/>
              </a:ext>
            </a:extLst>
          </p:cNvPr>
          <p:cNvCxnSpPr>
            <a:cxnSpLocks/>
            <a:stCxn id="85" idx="0"/>
            <a:endCxn id="86" idx="2"/>
          </p:cNvCxnSpPr>
          <p:nvPr/>
        </p:nvCxnSpPr>
        <p:spPr>
          <a:xfrm flipV="1">
            <a:off x="978991" y="5028720"/>
            <a:ext cx="0" cy="58755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Oval 87">
            <a:extLst>
              <a:ext uri="{FF2B5EF4-FFF2-40B4-BE49-F238E27FC236}">
                <a16:creationId xmlns:a16="http://schemas.microsoft.com/office/drawing/2014/main" id="{283048D7-45E4-08A7-5664-01B5590D23C5}"/>
              </a:ext>
            </a:extLst>
          </p:cNvPr>
          <p:cNvSpPr/>
          <p:nvPr/>
        </p:nvSpPr>
        <p:spPr>
          <a:xfrm>
            <a:off x="6398938" y="3088310"/>
            <a:ext cx="544849" cy="54484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22BE831-C5B2-E863-C966-1A6AE0ECC660}"/>
              </a:ext>
            </a:extLst>
          </p:cNvPr>
          <p:cNvSpPr/>
          <p:nvPr/>
        </p:nvSpPr>
        <p:spPr>
          <a:xfrm>
            <a:off x="6398939" y="4789657"/>
            <a:ext cx="544849" cy="54484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7A09011-D04E-C332-2DD4-0A9F017F9BAE}"/>
              </a:ext>
            </a:extLst>
          </p:cNvPr>
          <p:cNvSpPr txBox="1"/>
          <p:nvPr/>
        </p:nvSpPr>
        <p:spPr>
          <a:xfrm>
            <a:off x="7089905" y="5541190"/>
            <a:ext cx="217887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is found in the cache</a:t>
            </a:r>
            <a:endParaRPr lang="en-CH" sz="2500" dirty="0">
              <a:solidFill>
                <a:srgbClr val="007F3E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9042161-3677-0390-4CA7-D3B105A03CBC}"/>
              </a:ext>
            </a:extLst>
          </p:cNvPr>
          <p:cNvSpPr txBox="1"/>
          <p:nvPr/>
        </p:nvSpPr>
        <p:spPr>
          <a:xfrm>
            <a:off x="7184581" y="2782653"/>
            <a:ext cx="2178877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25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PTE is </a:t>
            </a:r>
            <a:endParaRPr lang="el-GR" sz="2500" b="1" dirty="0">
              <a:solidFill>
                <a:srgbClr val="007F3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CH" sz="25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found in </a:t>
            </a:r>
            <a:endParaRPr lang="el-GR" sz="2500" b="1" dirty="0">
              <a:solidFill>
                <a:srgbClr val="007F3E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algn="ctr"/>
            <a:r>
              <a:rPr lang="en-CH" sz="25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cache</a:t>
            </a:r>
            <a:endParaRPr lang="en-CH" sz="2500" dirty="0">
              <a:solidFill>
                <a:srgbClr val="007F3E"/>
              </a:solidFill>
            </a:endParaRP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1396B0E0-D6C7-5E79-DAAB-7D936C11A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0320" y="2020082"/>
            <a:ext cx="787399" cy="787399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985052D6-10F8-5D68-6AD8-AA44FD6F6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644" y="4850700"/>
            <a:ext cx="787399" cy="787399"/>
          </a:xfrm>
          <a:prstGeom prst="rect">
            <a:avLst/>
          </a:prstGeom>
        </p:spPr>
      </p:pic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D6004D60-0B82-A550-21A2-5A9D0D983CE0}"/>
              </a:ext>
            </a:extLst>
          </p:cNvPr>
          <p:cNvCxnSpPr>
            <a:cxnSpLocks/>
          </p:cNvCxnSpPr>
          <p:nvPr/>
        </p:nvCxnSpPr>
        <p:spPr>
          <a:xfrm>
            <a:off x="3187174" y="4545363"/>
            <a:ext cx="0" cy="1079258"/>
          </a:xfrm>
          <a:prstGeom prst="straightConnector1">
            <a:avLst/>
          </a:prstGeom>
          <a:ln w="53975">
            <a:solidFill>
              <a:srgbClr val="7030A0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05A3F713-DE8B-B294-8A6F-08F3B453375F}"/>
              </a:ext>
            </a:extLst>
          </p:cNvPr>
          <p:cNvCxnSpPr>
            <a:cxnSpLocks/>
          </p:cNvCxnSpPr>
          <p:nvPr/>
        </p:nvCxnSpPr>
        <p:spPr>
          <a:xfrm>
            <a:off x="3187174" y="2899643"/>
            <a:ext cx="0" cy="904444"/>
          </a:xfrm>
          <a:prstGeom prst="straightConnector1">
            <a:avLst/>
          </a:prstGeom>
          <a:ln w="53975">
            <a:solidFill>
              <a:schemeClr val="tx1">
                <a:lumMod val="25000"/>
              </a:schemeClr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B8B71F01-334C-D5D9-69A2-9BE0C36E5FB5}"/>
              </a:ext>
            </a:extLst>
          </p:cNvPr>
          <p:cNvSpPr/>
          <p:nvPr/>
        </p:nvSpPr>
        <p:spPr>
          <a:xfrm>
            <a:off x="9256" y="2046653"/>
            <a:ext cx="2617833" cy="801245"/>
          </a:xfrm>
          <a:prstGeom prst="roundRect">
            <a:avLst>
              <a:gd name="adj" fmla="val 2979"/>
            </a:avLst>
          </a:prstGeom>
          <a:solidFill>
            <a:schemeClr val="bg1">
              <a:lumMod val="50000"/>
              <a:lumOff val="50000"/>
              <a:alpha val="2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TLB Miss</a:t>
            </a:r>
            <a:endParaRPr lang="en-CH" sz="303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4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29" grpId="0" animBg="1"/>
      <p:bldP spid="33" grpId="0"/>
      <p:bldP spid="88" grpId="0" animBg="1"/>
      <p:bldP spid="9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828FD-E9E9-D23B-0734-935885AF7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E4308-7458-06B6-FA57-4517ECDBB1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Key Benefit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3EAB9-D5AB-C75D-D492-1A05407E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28</a:t>
            </a:fld>
            <a:endParaRPr lang="en-C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143E77-491B-25F0-CC5B-0D649E8EDD27}"/>
              </a:ext>
            </a:extLst>
          </p:cNvPr>
          <p:cNvSpPr txBox="1"/>
          <p:nvPr/>
        </p:nvSpPr>
        <p:spPr>
          <a:xfrm>
            <a:off x="1" y="1309683"/>
            <a:ext cx="9156880" cy="1077218"/>
          </a:xfrm>
          <a:prstGeom prst="rect">
            <a:avLst/>
          </a:prstGeom>
          <a:solidFill>
            <a:schemeClr val="accent6">
              <a:lumMod val="20000"/>
              <a:lumOff val="80000"/>
              <a:alpha val="46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tx1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Co-design hardware and OS to perform </a:t>
            </a:r>
          </a:p>
          <a:p>
            <a:pPr algn="ctr"/>
            <a:r>
              <a:rPr lang="en-US" sz="3200" b="1" dirty="0">
                <a:solidFill>
                  <a:schemeClr val="tx1">
                    <a:lumMod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 accurate speculative translation 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920ED959-D2EA-1A87-1159-1070275A3C20}"/>
              </a:ext>
            </a:extLst>
          </p:cNvPr>
          <p:cNvSpPr txBox="1"/>
          <p:nvPr/>
        </p:nvSpPr>
        <p:spPr>
          <a:xfrm>
            <a:off x="2856598" y="4874853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A6FD695E-39F9-6290-F579-7ACA8F021C50}"/>
              </a:ext>
            </a:extLst>
          </p:cNvPr>
          <p:cNvSpPr/>
          <p:nvPr/>
        </p:nvSpPr>
        <p:spPr>
          <a:xfrm>
            <a:off x="361357" y="3144562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881EC3-E5B2-937A-9C22-0CAE630817EE}"/>
              </a:ext>
            </a:extLst>
          </p:cNvPr>
          <p:cNvSpPr txBox="1"/>
          <p:nvPr/>
        </p:nvSpPr>
        <p:spPr>
          <a:xfrm>
            <a:off x="515470" y="2615121"/>
            <a:ext cx="3381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7465DE4-E6CA-27C9-1DB0-D61DB6F4330F}"/>
              </a:ext>
            </a:extLst>
          </p:cNvPr>
          <p:cNvSpPr/>
          <p:nvPr/>
        </p:nvSpPr>
        <p:spPr>
          <a:xfrm>
            <a:off x="5247219" y="3144561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5E0ACB-CBE4-44FE-95D8-E198E55ACBB8}"/>
              </a:ext>
            </a:extLst>
          </p:cNvPr>
          <p:cNvSpPr txBox="1"/>
          <p:nvPr/>
        </p:nvSpPr>
        <p:spPr>
          <a:xfrm>
            <a:off x="6068196" y="2594562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948852B5-893F-0038-3BB4-1C2CE1282F4A}"/>
              </a:ext>
            </a:extLst>
          </p:cNvPr>
          <p:cNvCxnSpPr>
            <a:cxnSpLocks/>
          </p:cNvCxnSpPr>
          <p:nvPr/>
        </p:nvCxnSpPr>
        <p:spPr>
          <a:xfrm flipV="1">
            <a:off x="6287401" y="4304193"/>
            <a:ext cx="727530" cy="1137624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BB153A74-3977-FC78-4CFE-7A67DFCE9D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24021" y="4509240"/>
            <a:ext cx="1137624" cy="727530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AF522ED-D250-2484-F3A2-35D963D78666}"/>
              </a:ext>
            </a:extLst>
          </p:cNvPr>
          <p:cNvSpPr txBox="1"/>
          <p:nvPr/>
        </p:nvSpPr>
        <p:spPr>
          <a:xfrm>
            <a:off x="188997" y="5289582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8D5892-5288-70C6-3B21-20FE7906E055}"/>
              </a:ext>
            </a:extLst>
          </p:cNvPr>
          <p:cNvSpPr txBox="1"/>
          <p:nvPr/>
        </p:nvSpPr>
        <p:spPr>
          <a:xfrm>
            <a:off x="6746869" y="5289582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71A55C-3175-4BD0-B96C-93688C90D0D4}"/>
              </a:ext>
            </a:extLst>
          </p:cNvPr>
          <p:cNvSpPr txBox="1"/>
          <p:nvPr/>
        </p:nvSpPr>
        <p:spPr>
          <a:xfrm>
            <a:off x="2892294" y="5997468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B44013-A267-14B1-FEE2-90DA7ED96824}"/>
              </a:ext>
            </a:extLst>
          </p:cNvPr>
          <p:cNvSpPr/>
          <p:nvPr/>
        </p:nvSpPr>
        <p:spPr>
          <a:xfrm>
            <a:off x="-199292" y="1309683"/>
            <a:ext cx="9491540" cy="5241783"/>
          </a:xfrm>
          <a:prstGeom prst="rect">
            <a:avLst/>
          </a:prstGeom>
          <a:solidFill>
            <a:srgbClr val="FFFFFF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C43C0AC-1951-DF41-6519-36D06A404D71}"/>
              </a:ext>
            </a:extLst>
          </p:cNvPr>
          <p:cNvSpPr/>
          <p:nvPr/>
        </p:nvSpPr>
        <p:spPr>
          <a:xfrm>
            <a:off x="0" y="2884200"/>
            <a:ext cx="9156880" cy="1931064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4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Hides</a:t>
            </a:r>
            <a:r>
              <a:rPr lang="en-CH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&amp; </a:t>
            </a:r>
            <a:r>
              <a:rPr lang="en-CH" sz="3400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reduces</a:t>
            </a:r>
            <a:r>
              <a:rPr lang="en-CH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address translation latency</a:t>
            </a:r>
          </a:p>
          <a:p>
            <a:pPr algn="ctr"/>
            <a:r>
              <a:rPr lang="en-GB" sz="34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</a:t>
            </a:r>
            <a:r>
              <a:rPr lang="en-CH" sz="34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ithout </a:t>
            </a:r>
            <a:r>
              <a:rPr lang="en-CH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depending on memory fragmentation</a:t>
            </a:r>
          </a:p>
          <a:p>
            <a:pPr algn="ctr"/>
            <a:r>
              <a:rPr lang="en-CH" sz="3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(i.e., large pages, contiguity)</a:t>
            </a:r>
          </a:p>
        </p:txBody>
      </p:sp>
    </p:spTree>
    <p:extLst>
      <p:ext uri="{BB962C8B-B14F-4D97-AF65-F5344CB8AC3E}">
        <p14:creationId xmlns:p14="http://schemas.microsoft.com/office/powerpoint/2010/main" val="20049055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DB1ED-19A6-05C6-4203-FFB6E9B89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92295-1624-2EC3-07C3-95E8788E50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Revelator: Key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9E367D-DFF3-BBBE-AC96-A3A455B90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29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9622170-F14D-F231-5294-FDBE7AC09D58}"/>
              </a:ext>
            </a:extLst>
          </p:cNvPr>
          <p:cNvSpPr txBox="1"/>
          <p:nvPr/>
        </p:nvSpPr>
        <p:spPr>
          <a:xfrm>
            <a:off x="2856598" y="4275248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AD2167DF-853B-6E65-EDD0-FAFC75852DC0}"/>
              </a:ext>
            </a:extLst>
          </p:cNvPr>
          <p:cNvSpPr/>
          <p:nvPr/>
        </p:nvSpPr>
        <p:spPr>
          <a:xfrm>
            <a:off x="361357" y="2544957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BC1A92-27D1-EB6D-DF6A-1F1764C29236}"/>
              </a:ext>
            </a:extLst>
          </p:cNvPr>
          <p:cNvSpPr txBox="1"/>
          <p:nvPr/>
        </p:nvSpPr>
        <p:spPr>
          <a:xfrm>
            <a:off x="515470" y="2015516"/>
            <a:ext cx="3381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7FD1993F-E6CC-5249-8062-7DBDA270B153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24021" y="3909635"/>
            <a:ext cx="1137624" cy="727530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0D568F6-816B-3D43-4723-29DAC6AE2D01}"/>
              </a:ext>
            </a:extLst>
          </p:cNvPr>
          <p:cNvSpPr txBox="1"/>
          <p:nvPr/>
        </p:nvSpPr>
        <p:spPr>
          <a:xfrm>
            <a:off x="188997" y="4689977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5BB74-0164-9162-2DA7-E5A5E838E2B8}"/>
              </a:ext>
            </a:extLst>
          </p:cNvPr>
          <p:cNvSpPr txBox="1"/>
          <p:nvPr/>
        </p:nvSpPr>
        <p:spPr>
          <a:xfrm>
            <a:off x="2892294" y="5397863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8611636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5AEA6-1BBE-5A13-6CE7-7E208CD2D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3BD5C85-F679-F12B-FABF-FC6AB5ED5C44}"/>
              </a:ext>
            </a:extLst>
          </p:cNvPr>
          <p:cNvSpPr/>
          <p:nvPr/>
        </p:nvSpPr>
        <p:spPr>
          <a:xfrm>
            <a:off x="299365" y="2095018"/>
            <a:ext cx="4363069" cy="4134331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  <a:alpha val="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  <a:alpha val="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55692DC-F546-11F0-520F-B9DB420D3C7B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986770" y="3825840"/>
            <a:ext cx="939417" cy="510844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4F74681-F08D-51E7-1C31-29F904DB00B3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3075129" y="3853603"/>
            <a:ext cx="906433" cy="483081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F7B60E8-DA2B-8C63-7382-EE23B0C2EE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OS 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7F1BD2-9ECC-5A61-0E8F-ACFDE8386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30</a:t>
            </a:fld>
            <a:endParaRPr lang="en-CH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C4585F56-2253-EC9C-116C-E34A3A7303D7}"/>
              </a:ext>
            </a:extLst>
          </p:cNvPr>
          <p:cNvSpPr/>
          <p:nvPr/>
        </p:nvSpPr>
        <p:spPr>
          <a:xfrm>
            <a:off x="1813390" y="3263632"/>
            <a:ext cx="1349481" cy="644885"/>
          </a:xfrm>
          <a:prstGeom prst="roundRect">
            <a:avLst>
              <a:gd name="adj" fmla="val 3975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Hash()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3A03370-3E78-88EB-23E0-220ACDF4F7E5}"/>
              </a:ext>
            </a:extLst>
          </p:cNvPr>
          <p:cNvSpPr/>
          <p:nvPr/>
        </p:nvSpPr>
        <p:spPr>
          <a:xfrm>
            <a:off x="443154" y="4336684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022E41EC-E237-FA03-3126-13CDEFE02F0D}"/>
              </a:ext>
            </a:extLst>
          </p:cNvPr>
          <p:cNvSpPr/>
          <p:nvPr/>
        </p:nvSpPr>
        <p:spPr>
          <a:xfrm>
            <a:off x="1944517" y="4336685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86A801D-E4E1-E183-03AE-95ABBBD0D7E6}"/>
              </a:ext>
            </a:extLst>
          </p:cNvPr>
          <p:cNvSpPr/>
          <p:nvPr/>
        </p:nvSpPr>
        <p:spPr>
          <a:xfrm>
            <a:off x="3437946" y="4336684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FBF2AA0-24C7-6554-384C-219593DD35D6}"/>
              </a:ext>
            </a:extLst>
          </p:cNvPr>
          <p:cNvSpPr/>
          <p:nvPr/>
        </p:nvSpPr>
        <p:spPr>
          <a:xfrm>
            <a:off x="1448437" y="2301333"/>
            <a:ext cx="2079388" cy="5341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  <a:endParaRPr lang="en-CH" sz="2300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FF62835-B030-EB41-B7C8-E130A111A173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2488130" y="2835466"/>
            <a:ext cx="1" cy="428166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7F77C4C-BC0C-FDD9-8C0B-781B293CE092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2488131" y="3908517"/>
            <a:ext cx="2" cy="428168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72DBC2BE-BCD3-563B-928E-D72A156C949B}"/>
              </a:ext>
            </a:extLst>
          </p:cNvPr>
          <p:cNvSpPr/>
          <p:nvPr/>
        </p:nvSpPr>
        <p:spPr>
          <a:xfrm rot="16200000">
            <a:off x="2472067" y="2990989"/>
            <a:ext cx="55047" cy="4051176"/>
          </a:xfrm>
          <a:prstGeom prst="leftBracket">
            <a:avLst/>
          </a:prstGeom>
          <a:ln w="38100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8244C8-2940-E127-C04C-5A7875A133AA}"/>
              </a:ext>
            </a:extLst>
          </p:cNvPr>
          <p:cNvSpPr txBox="1"/>
          <p:nvPr/>
        </p:nvSpPr>
        <p:spPr>
          <a:xfrm>
            <a:off x="173035" y="5127386"/>
            <a:ext cx="45513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 Different allocation tiers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(i.e., allocation attempts)</a:t>
            </a:r>
            <a:endParaRPr lang="en-CH" sz="25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C39CEB-8AAF-74E8-E7CE-13B3813DC1AD}"/>
              </a:ext>
            </a:extLst>
          </p:cNvPr>
          <p:cNvCxnSpPr>
            <a:cxnSpLocks/>
            <a:stCxn id="22" idx="3"/>
            <a:endCxn id="15" idx="1"/>
          </p:cNvCxnSpPr>
          <p:nvPr/>
        </p:nvCxnSpPr>
        <p:spPr>
          <a:xfrm flipV="1">
            <a:off x="4662434" y="4162183"/>
            <a:ext cx="1063644" cy="1"/>
          </a:xfrm>
          <a:prstGeom prst="straightConnector1">
            <a:avLst/>
          </a:prstGeom>
          <a:ln w="50800">
            <a:solidFill>
              <a:srgbClr val="007F3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E0506EA-627E-E969-7EF8-5A87DA75EFA7}"/>
              </a:ext>
            </a:extLst>
          </p:cNvPr>
          <p:cNvSpPr txBox="1"/>
          <p:nvPr/>
        </p:nvSpPr>
        <p:spPr>
          <a:xfrm>
            <a:off x="5726078" y="3595219"/>
            <a:ext cx="3118557" cy="1133927"/>
          </a:xfrm>
          <a:prstGeom prst="roundRect">
            <a:avLst>
              <a:gd name="adj" fmla="val 127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A00D125-15EC-C6E0-0137-840494D808BD}"/>
              </a:ext>
            </a:extLst>
          </p:cNvPr>
          <p:cNvSpPr txBox="1"/>
          <p:nvPr/>
        </p:nvSpPr>
        <p:spPr>
          <a:xfrm>
            <a:off x="848080" y="1505795"/>
            <a:ext cx="32656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5155347-6ED2-818D-C0B2-A26F53A659D1}"/>
              </a:ext>
            </a:extLst>
          </p:cNvPr>
          <p:cNvSpPr txBox="1"/>
          <p:nvPr/>
        </p:nvSpPr>
        <p:spPr>
          <a:xfrm>
            <a:off x="6178692" y="2835466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3176DE3-18AC-94D9-C2DB-2841A8DAB8C1}"/>
              </a:ext>
            </a:extLst>
          </p:cNvPr>
          <p:cNvSpPr txBox="1"/>
          <p:nvPr/>
        </p:nvSpPr>
        <p:spPr>
          <a:xfrm>
            <a:off x="5612247" y="4712054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148660762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Wor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3" grpId="0" animBg="1"/>
      <p:bldP spid="14" grpId="0" animBg="1"/>
      <p:bldP spid="16" grpId="0"/>
      <p:bldP spid="15" grpId="0" animBg="1"/>
      <p:bldP spid="43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38541-61C3-104E-0ED5-9ABADC41E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03FDA18-EDA2-5F79-A392-572FB01ACF05}"/>
              </a:ext>
            </a:extLst>
          </p:cNvPr>
          <p:cNvSpPr/>
          <p:nvPr/>
        </p:nvSpPr>
        <p:spPr>
          <a:xfrm>
            <a:off x="4683842" y="4532255"/>
            <a:ext cx="4018126" cy="781304"/>
          </a:xfrm>
          <a:prstGeom prst="roundRect">
            <a:avLst>
              <a:gd name="adj" fmla="val 10017"/>
            </a:avLst>
          </a:prstGeom>
          <a:solidFill>
            <a:schemeClr val="accent5">
              <a:lumMod val="50000"/>
              <a:alpha val="15296"/>
            </a:schemeClr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821C6B-ACA6-1B45-409E-1DA1883660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OS 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3169B4-3DE4-9CBD-EE71-AAA0E1143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31</a:t>
            </a:fld>
            <a:endParaRPr lang="en-CH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0E50436F-B046-7DEE-59BD-B13FB290B555}"/>
              </a:ext>
            </a:extLst>
          </p:cNvPr>
          <p:cNvSpPr/>
          <p:nvPr/>
        </p:nvSpPr>
        <p:spPr>
          <a:xfrm>
            <a:off x="4588897" y="2174595"/>
            <a:ext cx="4208016" cy="4065979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AF909F3-82F5-A596-D7FC-DAC0F085116A}"/>
              </a:ext>
            </a:extLst>
          </p:cNvPr>
          <p:cNvSpPr txBox="1"/>
          <p:nvPr/>
        </p:nvSpPr>
        <p:spPr>
          <a:xfrm>
            <a:off x="5774281" y="1574297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13E00B6-751B-2BC4-5A72-10C010920EC6}"/>
              </a:ext>
            </a:extLst>
          </p:cNvPr>
          <p:cNvSpPr/>
          <p:nvPr/>
        </p:nvSpPr>
        <p:spPr>
          <a:xfrm>
            <a:off x="5540189" y="2375073"/>
            <a:ext cx="2361649" cy="53413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  <a:endParaRPr lang="en-CH" sz="2500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998EA04-357F-B290-EB15-69046B686F0B}"/>
              </a:ext>
            </a:extLst>
          </p:cNvPr>
          <p:cNvCxnSpPr>
            <a:cxnSpLocks/>
          </p:cNvCxnSpPr>
          <p:nvPr/>
        </p:nvCxnSpPr>
        <p:spPr>
          <a:xfrm>
            <a:off x="6721013" y="2909206"/>
            <a:ext cx="0" cy="428166"/>
          </a:xfrm>
          <a:prstGeom prst="straightConnector1">
            <a:avLst/>
          </a:prstGeom>
          <a:ln w="476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B7B29D3-0495-58C2-2889-CE646B2F166B}"/>
              </a:ext>
            </a:extLst>
          </p:cNvPr>
          <p:cNvSpPr/>
          <p:nvPr/>
        </p:nvSpPr>
        <p:spPr>
          <a:xfrm>
            <a:off x="4776642" y="4624591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B5B1850-AA1B-5299-48D6-D8FB066718A2}"/>
              </a:ext>
            </a:extLst>
          </p:cNvPr>
          <p:cNvSpPr/>
          <p:nvPr/>
        </p:nvSpPr>
        <p:spPr>
          <a:xfrm>
            <a:off x="6170302" y="4624591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FEDEF423-4451-069C-C8F4-E2C3FD512E41}"/>
              </a:ext>
            </a:extLst>
          </p:cNvPr>
          <p:cNvSpPr/>
          <p:nvPr/>
        </p:nvSpPr>
        <p:spPr>
          <a:xfrm>
            <a:off x="7563963" y="4624592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62BB995-36B9-F11E-DC97-B5880846E2E9}"/>
              </a:ext>
            </a:extLst>
          </p:cNvPr>
          <p:cNvSpPr txBox="1"/>
          <p:nvPr/>
        </p:nvSpPr>
        <p:spPr>
          <a:xfrm>
            <a:off x="4471831" y="5313559"/>
            <a:ext cx="45513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 Candidate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C76C4E5-485B-5FC5-3359-3D2A4E1C310E}"/>
              </a:ext>
            </a:extLst>
          </p:cNvPr>
          <p:cNvSpPr txBox="1"/>
          <p:nvPr/>
        </p:nvSpPr>
        <p:spPr>
          <a:xfrm>
            <a:off x="5877719" y="4670189"/>
            <a:ext cx="330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  <a:endParaRPr lang="en-CH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87429D-25CE-3726-DA11-C1CAC902EC4C}"/>
              </a:ext>
            </a:extLst>
          </p:cNvPr>
          <p:cNvSpPr txBox="1"/>
          <p:nvPr/>
        </p:nvSpPr>
        <p:spPr>
          <a:xfrm>
            <a:off x="7275289" y="4682143"/>
            <a:ext cx="330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  <a:endParaRPr lang="en-CH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4F2A5A6-9FCC-DEDF-0C56-278E81C7E097}"/>
              </a:ext>
            </a:extLst>
          </p:cNvPr>
          <p:cNvSpPr txBox="1"/>
          <p:nvPr/>
        </p:nvSpPr>
        <p:spPr>
          <a:xfrm>
            <a:off x="10845" y="3415293"/>
            <a:ext cx="3118557" cy="1133927"/>
          </a:xfrm>
          <a:prstGeom prst="roundRect">
            <a:avLst>
              <a:gd name="adj" fmla="val 127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914E98E-9147-1B93-1015-866EB2A0804D}"/>
              </a:ext>
            </a:extLst>
          </p:cNvPr>
          <p:cNvCxnSpPr>
            <a:cxnSpLocks/>
          </p:cNvCxnSpPr>
          <p:nvPr/>
        </p:nvCxnSpPr>
        <p:spPr>
          <a:xfrm>
            <a:off x="3109311" y="3982257"/>
            <a:ext cx="1462689" cy="0"/>
          </a:xfrm>
          <a:prstGeom prst="straightConnector1">
            <a:avLst/>
          </a:prstGeom>
          <a:ln w="5080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5E2C8C0-F7A6-4203-5549-A2F7BAB6C303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5320258" y="3931144"/>
            <a:ext cx="595570" cy="693447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3C71981-0A43-2853-C458-1AB8B9ADCAC7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512008" y="3931145"/>
            <a:ext cx="595571" cy="693447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4151224-ECB8-61EB-954C-12783E87EAE7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flipH="1">
            <a:off x="6713918" y="3982257"/>
            <a:ext cx="7096" cy="642334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CFE65E1-0C13-3B67-E23F-D8D705D8BBE8}"/>
              </a:ext>
            </a:extLst>
          </p:cNvPr>
          <p:cNvSpPr/>
          <p:nvPr/>
        </p:nvSpPr>
        <p:spPr>
          <a:xfrm>
            <a:off x="5751760" y="3337372"/>
            <a:ext cx="1938507" cy="644885"/>
          </a:xfrm>
          <a:prstGeom prst="roundRect">
            <a:avLst>
              <a:gd name="adj" fmla="val 3975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Circuit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301863-117E-4D35-5EBD-9483CB36765F}"/>
              </a:ext>
            </a:extLst>
          </p:cNvPr>
          <p:cNvSpPr/>
          <p:nvPr/>
        </p:nvSpPr>
        <p:spPr>
          <a:xfrm>
            <a:off x="-150471" y="1342663"/>
            <a:ext cx="9387068" cy="5106708"/>
          </a:xfrm>
          <a:prstGeom prst="rect">
            <a:avLst/>
          </a:prstGeom>
          <a:solidFill>
            <a:srgbClr val="FFFFFF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4FE2BBF-EE09-6B79-D939-CA4F6502F299}"/>
              </a:ext>
            </a:extLst>
          </p:cNvPr>
          <p:cNvSpPr/>
          <p:nvPr/>
        </p:nvSpPr>
        <p:spPr>
          <a:xfrm>
            <a:off x="0" y="2884200"/>
            <a:ext cx="9144000" cy="1931064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Small OS modifications with </a:t>
            </a:r>
          </a:p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 impact </a:t>
            </a:r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allocation latency</a:t>
            </a:r>
            <a:endParaRPr lang="en-CH" sz="40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3142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E1DA2-01D0-1F7E-2DBB-D412BA531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BC22-A536-582E-8B7B-0C0ADA91E9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Revelator: Key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5D605-384B-C00C-3C37-D5B695CAC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32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44AA8E9E-6499-624F-CA66-B5E05F7AC908}"/>
              </a:ext>
            </a:extLst>
          </p:cNvPr>
          <p:cNvSpPr txBox="1"/>
          <p:nvPr/>
        </p:nvSpPr>
        <p:spPr>
          <a:xfrm>
            <a:off x="2856598" y="4290238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39E5887-2D5E-F6F3-AC7A-1653F4E83771}"/>
              </a:ext>
            </a:extLst>
          </p:cNvPr>
          <p:cNvSpPr/>
          <p:nvPr/>
        </p:nvSpPr>
        <p:spPr>
          <a:xfrm>
            <a:off x="5247219" y="2559946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2AE705D-F9FF-E215-87FA-9CF50F540E72}"/>
              </a:ext>
            </a:extLst>
          </p:cNvPr>
          <p:cNvSpPr txBox="1"/>
          <p:nvPr/>
        </p:nvSpPr>
        <p:spPr>
          <a:xfrm>
            <a:off x="6068196" y="2009947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762AD974-3460-8B6A-E047-048157E87C93}"/>
              </a:ext>
            </a:extLst>
          </p:cNvPr>
          <p:cNvCxnSpPr>
            <a:cxnSpLocks/>
          </p:cNvCxnSpPr>
          <p:nvPr/>
        </p:nvCxnSpPr>
        <p:spPr>
          <a:xfrm flipV="1">
            <a:off x="6287401" y="3719578"/>
            <a:ext cx="727530" cy="1137624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06C32D8-3B17-BBDD-E0EB-4111078A2C5C}"/>
              </a:ext>
            </a:extLst>
          </p:cNvPr>
          <p:cNvSpPr txBox="1"/>
          <p:nvPr/>
        </p:nvSpPr>
        <p:spPr>
          <a:xfrm>
            <a:off x="6746869" y="4704967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8379DC-9831-79BC-CA97-C7B555838B74}"/>
              </a:ext>
            </a:extLst>
          </p:cNvPr>
          <p:cNvSpPr txBox="1"/>
          <p:nvPr/>
        </p:nvSpPr>
        <p:spPr>
          <a:xfrm>
            <a:off x="2892294" y="5412853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15541128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ADC95-5093-9F68-43F3-684C971A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9F06376-7DE3-4F47-601E-FBA40F94D0EF}"/>
              </a:ext>
            </a:extLst>
          </p:cNvPr>
          <p:cNvSpPr/>
          <p:nvPr/>
        </p:nvSpPr>
        <p:spPr>
          <a:xfrm>
            <a:off x="4683842" y="4532255"/>
            <a:ext cx="4018126" cy="781304"/>
          </a:xfrm>
          <a:prstGeom prst="roundRect">
            <a:avLst>
              <a:gd name="adj" fmla="val 10017"/>
            </a:avLst>
          </a:prstGeom>
          <a:solidFill>
            <a:schemeClr val="accent5">
              <a:lumMod val="50000"/>
              <a:alpha val="15296"/>
            </a:schemeClr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C4F816-3038-27B1-92DA-0D3DA0B852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Hardware 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AECC1B-F23A-CDE6-E183-57202EA7A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33</a:t>
            </a:fld>
            <a:endParaRPr lang="en-CH" dirty="0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1C89497-2388-B66F-5E8A-02C0876834A6}"/>
              </a:ext>
            </a:extLst>
          </p:cNvPr>
          <p:cNvSpPr/>
          <p:nvPr/>
        </p:nvSpPr>
        <p:spPr>
          <a:xfrm>
            <a:off x="4588897" y="2174595"/>
            <a:ext cx="4208016" cy="4065979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953AE55-41CE-0D34-64CA-A09050E8A718}"/>
              </a:ext>
            </a:extLst>
          </p:cNvPr>
          <p:cNvSpPr txBox="1"/>
          <p:nvPr/>
        </p:nvSpPr>
        <p:spPr>
          <a:xfrm>
            <a:off x="5774281" y="1574297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029CECF-3416-C046-F689-22B3C544F2D8}"/>
              </a:ext>
            </a:extLst>
          </p:cNvPr>
          <p:cNvSpPr/>
          <p:nvPr/>
        </p:nvSpPr>
        <p:spPr>
          <a:xfrm>
            <a:off x="5540189" y="2375073"/>
            <a:ext cx="2361649" cy="534133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 w="317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  <a:endParaRPr lang="en-CH" sz="2500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C828688-6281-B079-9EC6-1569112B1490}"/>
              </a:ext>
            </a:extLst>
          </p:cNvPr>
          <p:cNvCxnSpPr>
            <a:cxnSpLocks/>
          </p:cNvCxnSpPr>
          <p:nvPr/>
        </p:nvCxnSpPr>
        <p:spPr>
          <a:xfrm>
            <a:off x="6721013" y="2909206"/>
            <a:ext cx="0" cy="428166"/>
          </a:xfrm>
          <a:prstGeom prst="straightConnector1">
            <a:avLst/>
          </a:prstGeom>
          <a:ln w="476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4A0C36F-213D-81EF-31A2-73040924298D}"/>
              </a:ext>
            </a:extLst>
          </p:cNvPr>
          <p:cNvSpPr/>
          <p:nvPr/>
        </p:nvSpPr>
        <p:spPr>
          <a:xfrm>
            <a:off x="4776642" y="4624591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D54E77C-3623-6E72-682F-707DC48680DE}"/>
              </a:ext>
            </a:extLst>
          </p:cNvPr>
          <p:cNvSpPr/>
          <p:nvPr/>
        </p:nvSpPr>
        <p:spPr>
          <a:xfrm>
            <a:off x="6170302" y="4624591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8DB0D1E-CE70-557E-BCFE-E2E39C6F2C4B}"/>
              </a:ext>
            </a:extLst>
          </p:cNvPr>
          <p:cNvSpPr/>
          <p:nvPr/>
        </p:nvSpPr>
        <p:spPr>
          <a:xfrm>
            <a:off x="7563963" y="4624592"/>
            <a:ext cx="1087231" cy="534133"/>
          </a:xfrm>
          <a:prstGeom prst="roundRect">
            <a:avLst/>
          </a:prstGeom>
          <a:solidFill>
            <a:schemeClr val="accent5">
              <a:lumMod val="50000"/>
              <a:alpha val="15296"/>
            </a:schemeClr>
          </a:solidFill>
          <a:ln w="317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F662FD-C4A9-13E3-4CC4-7405739E7BD8}"/>
              </a:ext>
            </a:extLst>
          </p:cNvPr>
          <p:cNvSpPr txBox="1"/>
          <p:nvPr/>
        </p:nvSpPr>
        <p:spPr>
          <a:xfrm>
            <a:off x="4471831" y="5313559"/>
            <a:ext cx="45513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 Candidate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C1E9017-3B46-022D-27E3-55F0428FC2F2}"/>
              </a:ext>
            </a:extLst>
          </p:cNvPr>
          <p:cNvSpPr txBox="1"/>
          <p:nvPr/>
        </p:nvSpPr>
        <p:spPr>
          <a:xfrm>
            <a:off x="5877719" y="4670189"/>
            <a:ext cx="330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  <a:endParaRPr lang="en-CH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EE9BED4-EE0B-AA7E-5789-99C956FAA503}"/>
              </a:ext>
            </a:extLst>
          </p:cNvPr>
          <p:cNvSpPr txBox="1"/>
          <p:nvPr/>
        </p:nvSpPr>
        <p:spPr>
          <a:xfrm>
            <a:off x="7275289" y="4682143"/>
            <a:ext cx="3306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  <a:endParaRPr lang="en-CH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6257F6D-B80D-FD3F-91A6-D33970433AA8}"/>
              </a:ext>
            </a:extLst>
          </p:cNvPr>
          <p:cNvSpPr txBox="1"/>
          <p:nvPr/>
        </p:nvSpPr>
        <p:spPr>
          <a:xfrm>
            <a:off x="128075" y="3415293"/>
            <a:ext cx="3118557" cy="1133927"/>
          </a:xfrm>
          <a:prstGeom prst="roundRect">
            <a:avLst>
              <a:gd name="adj" fmla="val 127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114EB84-4CA6-050C-C5D8-ACDD1C27FB17}"/>
              </a:ext>
            </a:extLst>
          </p:cNvPr>
          <p:cNvCxnSpPr>
            <a:cxnSpLocks/>
          </p:cNvCxnSpPr>
          <p:nvPr/>
        </p:nvCxnSpPr>
        <p:spPr>
          <a:xfrm>
            <a:off x="3109311" y="3982257"/>
            <a:ext cx="1462689" cy="0"/>
          </a:xfrm>
          <a:prstGeom prst="straightConnector1">
            <a:avLst/>
          </a:prstGeom>
          <a:ln w="5080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2ACCEE2-1AB4-DC2D-E805-ED4AD2F1F4E7}"/>
              </a:ext>
            </a:extLst>
          </p:cNvPr>
          <p:cNvCxnSpPr>
            <a:cxnSpLocks/>
            <a:endCxn id="10" idx="0"/>
          </p:cNvCxnSpPr>
          <p:nvPr/>
        </p:nvCxnSpPr>
        <p:spPr>
          <a:xfrm flipH="1">
            <a:off x="5320258" y="3931144"/>
            <a:ext cx="595570" cy="693447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EBF6A15-4CD2-3CC4-8DDD-F73F14EA0F41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512008" y="3931145"/>
            <a:ext cx="595571" cy="693447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85464FB-221C-2436-F248-F8F887B986BB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flipH="1">
            <a:off x="6713918" y="3982257"/>
            <a:ext cx="7096" cy="642334"/>
          </a:xfrm>
          <a:prstGeom prst="straightConnector1">
            <a:avLst/>
          </a:prstGeom>
          <a:ln w="60325"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C00253-6C9B-00D0-6FB7-6130FA5F9120}"/>
              </a:ext>
            </a:extLst>
          </p:cNvPr>
          <p:cNvSpPr/>
          <p:nvPr/>
        </p:nvSpPr>
        <p:spPr>
          <a:xfrm>
            <a:off x="5751760" y="3337372"/>
            <a:ext cx="1938507" cy="644885"/>
          </a:xfrm>
          <a:prstGeom prst="roundRect">
            <a:avLst>
              <a:gd name="adj" fmla="val 3975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Circuit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8304DD3-C715-221D-5862-6EC8E16BC394}"/>
              </a:ext>
            </a:extLst>
          </p:cNvPr>
          <p:cNvSpPr txBox="1"/>
          <p:nvPr/>
        </p:nvSpPr>
        <p:spPr>
          <a:xfrm>
            <a:off x="50655" y="4497477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8928E8-BE0B-9B0C-2006-B772FCEBDB94}"/>
              </a:ext>
            </a:extLst>
          </p:cNvPr>
          <p:cNvSpPr txBox="1"/>
          <p:nvPr/>
        </p:nvSpPr>
        <p:spPr>
          <a:xfrm>
            <a:off x="536047" y="2656867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</p:spTree>
    <p:extLst>
      <p:ext uri="{BB962C8B-B14F-4D97-AF65-F5344CB8AC3E}">
        <p14:creationId xmlns:p14="http://schemas.microsoft.com/office/powerpoint/2010/main" val="1224231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10" grpId="0" animBg="1"/>
      <p:bldP spid="12" grpId="0" animBg="1"/>
      <p:bldP spid="13" grpId="0" animBg="1"/>
      <p:bldP spid="42" grpId="0"/>
      <p:bldP spid="47" grpId="0"/>
      <p:bldP spid="48" grpId="0"/>
      <p:bldP spid="49" grpId="0" animBg="1"/>
      <p:bldP spid="6" grpId="0" animBg="1"/>
      <p:bldP spid="52" grpId="0"/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7B07C-CF6F-A2E8-12B9-0E88B9552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6285657-2C57-DE37-3091-2EE3BBC14D1F}"/>
              </a:ext>
            </a:extLst>
          </p:cNvPr>
          <p:cNvSpPr/>
          <p:nvPr/>
        </p:nvSpPr>
        <p:spPr>
          <a:xfrm>
            <a:off x="299365" y="2095018"/>
            <a:ext cx="4363069" cy="4134331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  <a:alpha val="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  <a:alpha val="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F910EC8-C9E0-DD85-9B95-DAC0B3F04889}"/>
              </a:ext>
            </a:extLst>
          </p:cNvPr>
          <p:cNvCxnSpPr>
            <a:cxnSpLocks/>
            <a:endCxn id="18" idx="0"/>
          </p:cNvCxnSpPr>
          <p:nvPr/>
        </p:nvCxnSpPr>
        <p:spPr>
          <a:xfrm flipH="1">
            <a:off x="986770" y="3825840"/>
            <a:ext cx="939417" cy="510844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E73CE28-E78A-4ED8-1193-501B3FADFEF5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3075129" y="3853603"/>
            <a:ext cx="906433" cy="483081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212318D-1FB4-7EEC-61CD-5A4481F6F4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Revelator: Hardware Side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9C7BB-F1F7-6D7D-4BB2-0124796BB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34</a:t>
            </a:fld>
            <a:endParaRPr lang="en-CH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963064A1-FA94-6AEA-DE72-C52EDE02ABFE}"/>
              </a:ext>
            </a:extLst>
          </p:cNvPr>
          <p:cNvSpPr/>
          <p:nvPr/>
        </p:nvSpPr>
        <p:spPr>
          <a:xfrm>
            <a:off x="1813390" y="3263632"/>
            <a:ext cx="1349481" cy="644885"/>
          </a:xfrm>
          <a:prstGeom prst="roundRect">
            <a:avLst>
              <a:gd name="adj" fmla="val 3975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Hash()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80EB8E6-0916-8FCE-708A-C3D60ED74DDD}"/>
              </a:ext>
            </a:extLst>
          </p:cNvPr>
          <p:cNvSpPr/>
          <p:nvPr/>
        </p:nvSpPr>
        <p:spPr>
          <a:xfrm>
            <a:off x="443154" y="4336684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7A2BACB1-2935-F7A7-B435-D39A1F13D712}"/>
              </a:ext>
            </a:extLst>
          </p:cNvPr>
          <p:cNvSpPr/>
          <p:nvPr/>
        </p:nvSpPr>
        <p:spPr>
          <a:xfrm>
            <a:off x="1944517" y="4336685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057A794-7ACD-0475-2A53-4C803999FE89}"/>
              </a:ext>
            </a:extLst>
          </p:cNvPr>
          <p:cNvSpPr/>
          <p:nvPr/>
        </p:nvSpPr>
        <p:spPr>
          <a:xfrm>
            <a:off x="3437946" y="4336684"/>
            <a:ext cx="1087231" cy="534133"/>
          </a:xfrm>
          <a:prstGeom prst="roundRect">
            <a:avLst/>
          </a:prstGeom>
          <a:solidFill>
            <a:schemeClr val="accent2">
              <a:lumMod val="50000"/>
              <a:alpha val="15296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500" b="1" baseline="-25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500" b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E168960B-16B6-AC4B-E007-8802008FBFCC}"/>
              </a:ext>
            </a:extLst>
          </p:cNvPr>
          <p:cNvSpPr/>
          <p:nvPr/>
        </p:nvSpPr>
        <p:spPr>
          <a:xfrm>
            <a:off x="1448437" y="2301333"/>
            <a:ext cx="2079388" cy="5341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317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3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  <a:endParaRPr lang="en-CH" sz="2300" b="1" dirty="0">
              <a:solidFill>
                <a:srgbClr val="FFFFF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637E5BB-4EB1-6AEC-EF10-D0F8A1F2B2C6}"/>
              </a:ext>
            </a:extLst>
          </p:cNvPr>
          <p:cNvCxnSpPr>
            <a:cxnSpLocks/>
            <a:endCxn id="17" idx="0"/>
          </p:cNvCxnSpPr>
          <p:nvPr/>
        </p:nvCxnSpPr>
        <p:spPr>
          <a:xfrm>
            <a:off x="2488130" y="2835466"/>
            <a:ext cx="1" cy="428166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FFA2B2F-967F-D0E0-BE23-5E7F8E8F0986}"/>
              </a:ext>
            </a:extLst>
          </p:cNvPr>
          <p:cNvCxnSpPr>
            <a:cxnSpLocks/>
            <a:stCxn id="17" idx="2"/>
            <a:endCxn id="19" idx="0"/>
          </p:cNvCxnSpPr>
          <p:nvPr/>
        </p:nvCxnSpPr>
        <p:spPr>
          <a:xfrm>
            <a:off x="2488131" y="3908517"/>
            <a:ext cx="2" cy="428168"/>
          </a:xfrm>
          <a:prstGeom prst="straightConnector1">
            <a:avLst/>
          </a:prstGeom>
          <a:ln w="34925"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Left Bracket 13">
            <a:extLst>
              <a:ext uri="{FF2B5EF4-FFF2-40B4-BE49-F238E27FC236}">
                <a16:creationId xmlns:a16="http://schemas.microsoft.com/office/drawing/2014/main" id="{F2BEA8BA-9DA1-5FF9-10AE-E9CB89DC0D95}"/>
              </a:ext>
            </a:extLst>
          </p:cNvPr>
          <p:cNvSpPr/>
          <p:nvPr/>
        </p:nvSpPr>
        <p:spPr>
          <a:xfrm rot="16200000">
            <a:off x="2472067" y="2990989"/>
            <a:ext cx="55047" cy="4051176"/>
          </a:xfrm>
          <a:prstGeom prst="leftBracket">
            <a:avLst/>
          </a:prstGeom>
          <a:ln w="38100">
            <a:solidFill>
              <a:schemeClr val="tx1">
                <a:lumMod val="1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8EF40E-A91C-318E-9A63-41CD7E8BB3CF}"/>
              </a:ext>
            </a:extLst>
          </p:cNvPr>
          <p:cNvSpPr txBox="1"/>
          <p:nvPr/>
        </p:nvSpPr>
        <p:spPr>
          <a:xfrm>
            <a:off x="173035" y="5127386"/>
            <a:ext cx="45513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 Different Tiers </a:t>
            </a:r>
          </a:p>
          <a:p>
            <a:pPr algn="ctr"/>
            <a:r>
              <a:rPr lang="en-US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(i.e., Hash Attempts)</a:t>
            </a:r>
            <a:endParaRPr lang="en-CH" sz="25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236E86A-50B5-A88D-9BC7-878E61599A87}"/>
              </a:ext>
            </a:extLst>
          </p:cNvPr>
          <p:cNvCxnSpPr>
            <a:cxnSpLocks/>
            <a:stCxn id="22" idx="3"/>
            <a:endCxn id="15" idx="1"/>
          </p:cNvCxnSpPr>
          <p:nvPr/>
        </p:nvCxnSpPr>
        <p:spPr>
          <a:xfrm flipV="1">
            <a:off x="4662434" y="4162183"/>
            <a:ext cx="1063644" cy="1"/>
          </a:xfrm>
          <a:prstGeom prst="straightConnector1">
            <a:avLst/>
          </a:prstGeom>
          <a:ln w="50800">
            <a:solidFill>
              <a:srgbClr val="007F3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2868022-7D37-8E7B-42AD-A8BE35B26046}"/>
              </a:ext>
            </a:extLst>
          </p:cNvPr>
          <p:cNvSpPr txBox="1"/>
          <p:nvPr/>
        </p:nvSpPr>
        <p:spPr>
          <a:xfrm>
            <a:off x="5726078" y="3595219"/>
            <a:ext cx="3118557" cy="1133927"/>
          </a:xfrm>
          <a:prstGeom prst="roundRect">
            <a:avLst>
              <a:gd name="adj" fmla="val 1273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5A93842-5246-384E-194C-6B92BD3B2B5F}"/>
              </a:ext>
            </a:extLst>
          </p:cNvPr>
          <p:cNvSpPr txBox="1"/>
          <p:nvPr/>
        </p:nvSpPr>
        <p:spPr>
          <a:xfrm>
            <a:off x="848080" y="1505795"/>
            <a:ext cx="32656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8B5553A-05A6-2D4E-FB0F-DCCDC8B9B63F}"/>
              </a:ext>
            </a:extLst>
          </p:cNvPr>
          <p:cNvSpPr txBox="1"/>
          <p:nvPr/>
        </p:nvSpPr>
        <p:spPr>
          <a:xfrm>
            <a:off x="6178692" y="2835466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ACDF29-2D00-BD96-DC29-474C0A76E065}"/>
              </a:ext>
            </a:extLst>
          </p:cNvPr>
          <p:cNvSpPr/>
          <p:nvPr/>
        </p:nvSpPr>
        <p:spPr>
          <a:xfrm>
            <a:off x="-150471" y="1342663"/>
            <a:ext cx="9387068" cy="5106708"/>
          </a:xfrm>
          <a:prstGeom prst="rect">
            <a:avLst/>
          </a:prstGeom>
          <a:solidFill>
            <a:srgbClr val="FFFFFF">
              <a:alpha val="9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45B9E7A-8CB8-8467-399D-64234049876F}"/>
              </a:ext>
            </a:extLst>
          </p:cNvPr>
          <p:cNvSpPr/>
          <p:nvPr/>
        </p:nvSpPr>
        <p:spPr>
          <a:xfrm>
            <a:off x="-199292" y="2884200"/>
            <a:ext cx="9613900" cy="1931064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Low-cost</a:t>
            </a:r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hardware </a:t>
            </a:r>
          </a:p>
          <a:p>
            <a:pPr algn="ctr"/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generate candidate PAs </a:t>
            </a:r>
          </a:p>
          <a:p>
            <a:pPr algn="ctr"/>
            <a:r>
              <a:rPr lang="en-US" sz="4000" b="1" i="1" u="sng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without</a:t>
            </a:r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the need for </a:t>
            </a:r>
            <a:r>
              <a:rPr lang="en-US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extra</a:t>
            </a:r>
            <a:r>
              <a:rPr lang="en-US" sz="40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metadata</a:t>
            </a:r>
            <a:endParaRPr lang="en-CH" sz="40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561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3710F3D-C336-84E3-63DF-A0BC1D32A882}"/>
              </a:ext>
            </a:extLst>
          </p:cNvPr>
          <p:cNvSpPr txBox="1">
            <a:spLocks/>
          </p:cNvSpPr>
          <p:nvPr/>
        </p:nvSpPr>
        <p:spPr>
          <a:xfrm>
            <a:off x="628528" y="2175142"/>
            <a:ext cx="7886943" cy="121734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Revelator:</a:t>
            </a:r>
          </a:p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Detailed Design</a:t>
            </a:r>
          </a:p>
        </p:txBody>
      </p:sp>
    </p:spTree>
    <p:extLst>
      <p:ext uri="{BB962C8B-B14F-4D97-AF65-F5344CB8AC3E}">
        <p14:creationId xmlns:p14="http://schemas.microsoft.com/office/powerpoint/2010/main" val="2578492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CB5B9-1829-4A09-0A5C-780EF39C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73283-EF95-788A-ED6F-2DDD41530C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Revelator: Key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8BFFF-1933-2826-D01F-694184047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36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B47A5DB4-EF4C-B7F8-6671-4DD63CC0399D}"/>
              </a:ext>
            </a:extLst>
          </p:cNvPr>
          <p:cNvSpPr txBox="1"/>
          <p:nvPr/>
        </p:nvSpPr>
        <p:spPr>
          <a:xfrm>
            <a:off x="2856598" y="4260259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04B33BE6-B052-AC02-110E-E416DBDC1AE0}"/>
              </a:ext>
            </a:extLst>
          </p:cNvPr>
          <p:cNvSpPr/>
          <p:nvPr/>
        </p:nvSpPr>
        <p:spPr>
          <a:xfrm>
            <a:off x="361357" y="2529968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0DEA51-219A-6F30-4D08-32942B776072}"/>
              </a:ext>
            </a:extLst>
          </p:cNvPr>
          <p:cNvSpPr txBox="1"/>
          <p:nvPr/>
        </p:nvSpPr>
        <p:spPr>
          <a:xfrm>
            <a:off x="515470" y="2000527"/>
            <a:ext cx="3381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3C00713-7A98-0C17-29AD-7116F5034D08}"/>
              </a:ext>
            </a:extLst>
          </p:cNvPr>
          <p:cNvSpPr/>
          <p:nvPr/>
        </p:nvSpPr>
        <p:spPr>
          <a:xfrm>
            <a:off x="5247219" y="2529967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81B6CA7-EEDC-827F-0065-938B8AE66220}"/>
              </a:ext>
            </a:extLst>
          </p:cNvPr>
          <p:cNvSpPr txBox="1"/>
          <p:nvPr/>
        </p:nvSpPr>
        <p:spPr>
          <a:xfrm>
            <a:off x="6068196" y="1979968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F63258AC-8BEC-4665-28FF-AB306E81BB33}"/>
              </a:ext>
            </a:extLst>
          </p:cNvPr>
          <p:cNvCxnSpPr>
            <a:cxnSpLocks/>
          </p:cNvCxnSpPr>
          <p:nvPr/>
        </p:nvCxnSpPr>
        <p:spPr>
          <a:xfrm flipV="1">
            <a:off x="6287401" y="3689599"/>
            <a:ext cx="727530" cy="1137624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A619BC60-3A7E-A12A-24CD-62D785BA04B5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24021" y="3894646"/>
            <a:ext cx="1137624" cy="727530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AA41535-19D3-B467-DCED-5B119084F98A}"/>
              </a:ext>
            </a:extLst>
          </p:cNvPr>
          <p:cNvSpPr txBox="1"/>
          <p:nvPr/>
        </p:nvSpPr>
        <p:spPr>
          <a:xfrm>
            <a:off x="188997" y="4674988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3EEDE7-0D05-C958-5DB3-465F8B1F59AB}"/>
              </a:ext>
            </a:extLst>
          </p:cNvPr>
          <p:cNvSpPr txBox="1"/>
          <p:nvPr/>
        </p:nvSpPr>
        <p:spPr>
          <a:xfrm>
            <a:off x="6746869" y="4674988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772F76-AB5D-8262-D636-694069B59287}"/>
              </a:ext>
            </a:extLst>
          </p:cNvPr>
          <p:cNvSpPr txBox="1"/>
          <p:nvPr/>
        </p:nvSpPr>
        <p:spPr>
          <a:xfrm>
            <a:off x="2892294" y="5382874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2567317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C6D31-76A2-4FF2-826B-064894EF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538D0-FB2A-2121-FA28-F311ECBEAD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Revelator: Key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816A7-B90F-976F-95BF-3AACDDB6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37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D09D7B2-F707-9C0E-425E-594C29E7D046}"/>
              </a:ext>
            </a:extLst>
          </p:cNvPr>
          <p:cNvSpPr txBox="1"/>
          <p:nvPr/>
        </p:nvSpPr>
        <p:spPr>
          <a:xfrm>
            <a:off x="2856598" y="4260259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0BFFF883-C2E2-9C07-7185-726A2D8867B8}"/>
              </a:ext>
            </a:extLst>
          </p:cNvPr>
          <p:cNvSpPr/>
          <p:nvPr/>
        </p:nvSpPr>
        <p:spPr>
          <a:xfrm>
            <a:off x="361357" y="2529968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303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064AE6-C644-51EA-6C30-04E649C21D6D}"/>
              </a:ext>
            </a:extLst>
          </p:cNvPr>
          <p:cNvSpPr txBox="1"/>
          <p:nvPr/>
        </p:nvSpPr>
        <p:spPr>
          <a:xfrm>
            <a:off x="515470" y="2000527"/>
            <a:ext cx="33813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cxnSp>
        <p:nvCxnSpPr>
          <p:cNvPr id="6" name="Curved Connector 5">
            <a:extLst>
              <a:ext uri="{FF2B5EF4-FFF2-40B4-BE49-F238E27FC236}">
                <a16:creationId xmlns:a16="http://schemas.microsoft.com/office/drawing/2014/main" id="{767CDA6E-09C8-FC4C-8235-BBBFB12CC064}"/>
              </a:ext>
            </a:extLst>
          </p:cNvPr>
          <p:cNvCxnSpPr>
            <a:cxnSpLocks/>
          </p:cNvCxnSpPr>
          <p:nvPr/>
        </p:nvCxnSpPr>
        <p:spPr>
          <a:xfrm rot="16200000" flipH="1">
            <a:off x="1924021" y="3894646"/>
            <a:ext cx="1137624" cy="727530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AA8D7E7-92B0-36DE-1874-46A590C256EC}"/>
              </a:ext>
            </a:extLst>
          </p:cNvPr>
          <p:cNvSpPr txBox="1"/>
          <p:nvPr/>
        </p:nvSpPr>
        <p:spPr>
          <a:xfrm>
            <a:off x="188997" y="4674988"/>
            <a:ext cx="23038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A4D8D0-F483-DFBF-7FD4-DAE0A9E3B9F9}"/>
              </a:ext>
            </a:extLst>
          </p:cNvPr>
          <p:cNvSpPr txBox="1"/>
          <p:nvPr/>
        </p:nvSpPr>
        <p:spPr>
          <a:xfrm>
            <a:off x="2892294" y="5382874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23067707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08D46-BCBA-D6F5-E697-6C278A56A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AA4F6F8-7820-3AB3-7ABE-4214B08C9E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A7B82-C3C3-6FAD-0986-B722A9EAD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38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A31587C7-9851-23FB-7EE4-9337BA718662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DC0C9255-2595-8367-D9CF-7A493D78D534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alpha val="11000"/>
            </a:schemeClr>
          </a:solidFill>
          <a:ln w="635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C104E912-9793-70EE-65FE-F5478D86677A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2D078FF5-A381-4C79-5C88-75570B90DADA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27A66469-B7D4-C97B-11BB-55B9283C27B6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0E22F934-9839-7C81-0B0A-D2CC7DC3DD25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35A7083C-A37A-29D1-01AC-AC9000CCC8BF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79FF91D1-55F9-4CF7-2CB6-7E4C9CCAABDC}"/>
              </a:ext>
            </a:extLst>
          </p:cNvPr>
          <p:cNvCxnSpPr>
            <a:cxnSpLocks/>
            <a:stCxn id="190" idx="3"/>
            <a:endCxn id="191" idx="1"/>
          </p:cNvCxnSpPr>
          <p:nvPr/>
        </p:nvCxnSpPr>
        <p:spPr>
          <a:xfrm flipV="1">
            <a:off x="3617143" y="2329227"/>
            <a:ext cx="1569226" cy="1411183"/>
          </a:xfrm>
          <a:prstGeom prst="straightConnector1">
            <a:avLst/>
          </a:prstGeom>
          <a:ln w="76200" cap="rnd">
            <a:solidFill>
              <a:schemeClr val="tx2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039984-0F59-B26B-F497-BD6AA70C2400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328F024-F2F5-FB64-6289-2C9AA2D4337F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36A1CC5-F01A-5CAF-5B89-EFEC66BC47F2}"/>
              </a:ext>
            </a:extLst>
          </p:cNvPr>
          <p:cNvSpPr/>
          <p:nvPr/>
        </p:nvSpPr>
        <p:spPr>
          <a:xfrm>
            <a:off x="100253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864B92-854D-4BAE-4D6B-26E4B06FB4D1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62E630D-3408-B364-2163-D70A49A7A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802" y="1878557"/>
            <a:ext cx="787399" cy="78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61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1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7E800-2856-AF7E-FD40-282935930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1D7725E-AC61-0BC3-71FE-586C0E068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83B0C-D39C-9F03-0D6F-126E8787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39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82C707BA-A17E-13C7-154A-ECCB5CA42A08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6D818828-D322-112C-D4BF-905A1F7E764C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635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4F2A8066-79AA-3035-E9A1-095C3F56EA47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F96726A5-B8C2-77A4-91FD-19189FF79C03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6D590815-77DB-F7AA-1943-57AFC1FAEB14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C599B535-BF77-A053-24C2-4A8EDF1D8BC5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08F46196-A712-A6E6-0B03-D2CA3A082320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150358A0-45F0-B1FF-A6D0-32AC184A7147}"/>
              </a:ext>
            </a:extLst>
          </p:cNvPr>
          <p:cNvCxnSpPr>
            <a:cxnSpLocks/>
            <a:stCxn id="190" idx="3"/>
            <a:endCxn id="191" idx="1"/>
          </p:cNvCxnSpPr>
          <p:nvPr/>
        </p:nvCxnSpPr>
        <p:spPr>
          <a:xfrm flipV="1">
            <a:off x="3617143" y="2329227"/>
            <a:ext cx="1569226" cy="1411183"/>
          </a:xfrm>
          <a:prstGeom prst="straightConnector1">
            <a:avLst/>
          </a:prstGeom>
          <a:ln w="76200" cap="rnd">
            <a:solidFill>
              <a:schemeClr val="tx2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B9E1125-31DA-FF2A-DF8A-C48A94A0BA94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CDB273F-9241-41E5-87FF-D2DB7412E644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4F7D05E-C6CB-E29E-7D9F-164C6AD4056B}"/>
              </a:ext>
            </a:extLst>
          </p:cNvPr>
          <p:cNvSpPr/>
          <p:nvPr/>
        </p:nvSpPr>
        <p:spPr>
          <a:xfrm>
            <a:off x="100253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FFE82EC-9350-DFCA-6C4E-9E569B3EDB79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C889037D-E8E2-EC9C-557E-25909DB05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676840">
            <a:off x="8033273" y="1827864"/>
            <a:ext cx="952006" cy="95200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78DD061-F6FE-4A74-285C-616956AACC7B}"/>
              </a:ext>
            </a:extLst>
          </p:cNvPr>
          <p:cNvSpPr/>
          <p:nvPr/>
        </p:nvSpPr>
        <p:spPr>
          <a:xfrm>
            <a:off x="1002529" y="-969094"/>
            <a:ext cx="1743075" cy="887712"/>
          </a:xfrm>
          <a:prstGeom prst="roundRect">
            <a:avLst>
              <a:gd name="adj" fmla="val 27945"/>
            </a:avLst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4000" b="1" i="1" dirty="0">
              <a:solidFill>
                <a:schemeClr val="accent3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5970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88DB-76AE-ED97-5ED6-B2E1CE29B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F031AF5-7470-6757-C92F-8638DE2029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0FB62-40ED-16E2-F36E-90290953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40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02F41E62-8948-52B9-0571-49E1FA2294B4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2C726FCA-7C10-5370-0F67-FDCF6609B2A3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9AC38905-56C5-273A-5304-D36EA763006A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98A9E495-FA9A-2573-2CCF-26E6619DD577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DA255477-D239-A41A-42F7-32815E2074F6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53E6230A-B146-C4D9-C050-A79694646F59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2F6BD630-77C3-3E1E-5205-24A4B6D83124}"/>
              </a:ext>
            </a:extLst>
          </p:cNvPr>
          <p:cNvCxnSpPr>
            <a:cxnSpLocks/>
            <a:stCxn id="190" idx="3"/>
          </p:cNvCxnSpPr>
          <p:nvPr/>
        </p:nvCxnSpPr>
        <p:spPr>
          <a:xfrm flipV="1">
            <a:off x="3617143" y="2916560"/>
            <a:ext cx="1569225" cy="823850"/>
          </a:xfrm>
          <a:prstGeom prst="straightConnector1">
            <a:avLst/>
          </a:prstGeom>
          <a:ln w="76200" cap="rnd">
            <a:solidFill>
              <a:schemeClr val="tx2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0BBFD6-82DF-154C-F4BC-86577AEB1EE9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70B7E80-46C5-6829-41B3-18E5A3739F5B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DAE0A77-0CD1-402E-D3D8-AEE12C479753}"/>
              </a:ext>
            </a:extLst>
          </p:cNvPr>
          <p:cNvSpPr/>
          <p:nvPr/>
        </p:nvSpPr>
        <p:spPr>
          <a:xfrm>
            <a:off x="-248362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6536521-DE13-0264-EF13-242297438495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6205979-349A-7ABA-A102-6292AE9978C3}"/>
              </a:ext>
            </a:extLst>
          </p:cNvPr>
          <p:cNvCxnSpPr>
            <a:cxnSpLocks/>
          </p:cNvCxnSpPr>
          <p:nvPr/>
        </p:nvCxnSpPr>
        <p:spPr>
          <a:xfrm flipV="1">
            <a:off x="3617141" y="2329227"/>
            <a:ext cx="1569228" cy="1393640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11EC53F3-1349-AAD6-C370-A7C26638F7A7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D12EA7E-1A55-D0F1-47D9-ED6B68724331}"/>
              </a:ext>
            </a:extLst>
          </p:cNvPr>
          <p:cNvSpPr/>
          <p:nvPr/>
        </p:nvSpPr>
        <p:spPr>
          <a:xfrm>
            <a:off x="1002529" y="1521130"/>
            <a:ext cx="1743075" cy="887712"/>
          </a:xfrm>
          <a:prstGeom prst="roundRect">
            <a:avLst>
              <a:gd name="adj" fmla="val 27945"/>
            </a:avLst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4000" b="1" i="1" dirty="0">
              <a:solidFill>
                <a:schemeClr val="accent3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345A518-809C-0BE1-440D-11452C89FF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4802" y="2541086"/>
            <a:ext cx="787399" cy="7873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4A031E-4354-26B0-F346-75D4B01883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992" y="2047407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048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751A0-7275-93C2-E53D-109036A97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2B6217E-39DB-424A-542C-8D4C09A6DC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35404E-9CE0-5D2E-D378-63D39B4C1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41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69225C32-EC2B-2978-571F-7FB08BC47623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61B99BB7-8DAA-8A0C-A123-54072141EE3C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55F752CF-386B-AC26-BF57-A243E6CEA08A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20F1A2F6-C8C7-E8FC-5FFA-924D17CEC1D4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FBA57B21-A0C5-C4DC-4DB1-025438DFE5D0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97DFDE96-0B42-DEE1-0261-510AAEE79977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3D7FDC6D-CED0-4D42-17D8-0E0B38239041}"/>
              </a:ext>
            </a:extLst>
          </p:cNvPr>
          <p:cNvCxnSpPr>
            <a:cxnSpLocks/>
            <a:stCxn id="190" idx="3"/>
          </p:cNvCxnSpPr>
          <p:nvPr/>
        </p:nvCxnSpPr>
        <p:spPr>
          <a:xfrm flipV="1">
            <a:off x="3617143" y="2916560"/>
            <a:ext cx="1569225" cy="823850"/>
          </a:xfrm>
          <a:prstGeom prst="straightConnector1">
            <a:avLst/>
          </a:prstGeom>
          <a:ln w="76200" cap="rnd">
            <a:solidFill>
              <a:schemeClr val="tx2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D71F6BD-7823-B71C-DAA3-78FDD2A23595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08176DB-085E-8203-99DE-A2D0EDF6FCBB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9F07D8C-AC9B-8F99-64EF-46F93F6CCAD5}"/>
              </a:ext>
            </a:extLst>
          </p:cNvPr>
          <p:cNvSpPr/>
          <p:nvPr/>
        </p:nvSpPr>
        <p:spPr>
          <a:xfrm>
            <a:off x="-248362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A7E3072-8B8A-AD6D-F04A-B9ABA0D4C86D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1C4AAF-0A7B-3D98-F07F-77E69B09D651}"/>
              </a:ext>
            </a:extLst>
          </p:cNvPr>
          <p:cNvCxnSpPr>
            <a:cxnSpLocks/>
          </p:cNvCxnSpPr>
          <p:nvPr/>
        </p:nvCxnSpPr>
        <p:spPr>
          <a:xfrm flipV="1">
            <a:off x="3617141" y="2329227"/>
            <a:ext cx="1569228" cy="1393640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2477A3C-67C4-5595-633C-12BDF247C1A2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CE6A479-64C6-801D-25F5-5292BAC6C9D4}"/>
              </a:ext>
            </a:extLst>
          </p:cNvPr>
          <p:cNvSpPr/>
          <p:nvPr/>
        </p:nvSpPr>
        <p:spPr>
          <a:xfrm>
            <a:off x="1002529" y="1521130"/>
            <a:ext cx="1743075" cy="887712"/>
          </a:xfrm>
          <a:prstGeom prst="roundRect">
            <a:avLst>
              <a:gd name="adj" fmla="val 27945"/>
            </a:avLst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4000" b="1" i="1" dirty="0">
              <a:solidFill>
                <a:schemeClr val="accent3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45F334A-CBDA-177D-51B9-D2006EA7206F}"/>
              </a:ext>
            </a:extLst>
          </p:cNvPr>
          <p:cNvSpPr/>
          <p:nvPr/>
        </p:nvSpPr>
        <p:spPr>
          <a:xfrm>
            <a:off x="1002529" y="-1050155"/>
            <a:ext cx="1743075" cy="860158"/>
          </a:xfrm>
          <a:prstGeom prst="roundRect">
            <a:avLst>
              <a:gd name="adj" fmla="val 28294"/>
            </a:avLst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</a:t>
            </a:r>
            <a:endParaRPr lang="en-CH" sz="4000" b="1" i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FADF3B-4711-9230-B2E4-DE613A053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2076457"/>
            <a:ext cx="502936" cy="5029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E06ACC-7393-AD88-BD4A-9D0F6C460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2721342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47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105F1-A9C0-BE11-BA26-8FB0660BB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5BCA79E-F66A-7698-B846-A526728181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5787A-5836-9AA2-7507-E342528AB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42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7B8363AE-53E2-E70B-26B1-064DF5C6F953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89C7B1DA-DB40-9A07-45CC-F71090464286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AD542BC9-FCDC-DFEE-A491-0FA752209A07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FC1B9EE4-AF07-C2B3-4F1C-1EA54D8004CA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B85710CF-7DB7-F7F3-3F5F-CF7E0349A1EE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608A7D58-D9CA-53FE-BD60-A9512C876993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635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E99823DE-FDD9-B6A0-ADFC-57E65FF46D62}"/>
              </a:ext>
            </a:extLst>
          </p:cNvPr>
          <p:cNvCxnSpPr>
            <a:cxnSpLocks/>
            <a:stCxn id="190" idx="3"/>
            <a:endCxn id="196" idx="1"/>
          </p:cNvCxnSpPr>
          <p:nvPr/>
        </p:nvCxnSpPr>
        <p:spPr>
          <a:xfrm>
            <a:off x="3617143" y="3740410"/>
            <a:ext cx="1569226" cy="1813243"/>
          </a:xfrm>
          <a:prstGeom prst="straightConnector1">
            <a:avLst/>
          </a:prstGeom>
          <a:ln w="76200" cap="rnd">
            <a:solidFill>
              <a:schemeClr val="tx2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ECAF58B-6343-E03C-5FE5-793D55B1CBBB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E215DD8-366D-EFAE-948C-F7B76EA5D65C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0C3B675-F703-C525-0E33-84C7B2E0CA86}"/>
              </a:ext>
            </a:extLst>
          </p:cNvPr>
          <p:cNvSpPr/>
          <p:nvPr/>
        </p:nvSpPr>
        <p:spPr>
          <a:xfrm>
            <a:off x="-248362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D87CEF3-3CCE-83C3-D327-FD7690413460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E698C24-17CD-BA76-5AA1-36DA667379C2}"/>
              </a:ext>
            </a:extLst>
          </p:cNvPr>
          <p:cNvCxnSpPr>
            <a:cxnSpLocks/>
          </p:cNvCxnSpPr>
          <p:nvPr/>
        </p:nvCxnSpPr>
        <p:spPr>
          <a:xfrm flipV="1">
            <a:off x="3617141" y="2329227"/>
            <a:ext cx="1569228" cy="1393640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C532EF1-2D40-4E34-46B1-0CEA0A9FD129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B3D4EED-A6CC-A94B-577F-5D505B0DC5D2}"/>
              </a:ext>
            </a:extLst>
          </p:cNvPr>
          <p:cNvSpPr/>
          <p:nvPr/>
        </p:nvSpPr>
        <p:spPr>
          <a:xfrm>
            <a:off x="-2483621" y="1491014"/>
            <a:ext cx="1743075" cy="887712"/>
          </a:xfrm>
          <a:prstGeom prst="roundRect">
            <a:avLst>
              <a:gd name="adj" fmla="val 27945"/>
            </a:avLst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4000" b="1" i="1" dirty="0">
              <a:solidFill>
                <a:schemeClr val="accent3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C13716-494D-B4EC-6B4B-F2C2C498BFD5}"/>
              </a:ext>
            </a:extLst>
          </p:cNvPr>
          <p:cNvSpPr/>
          <p:nvPr/>
        </p:nvSpPr>
        <p:spPr>
          <a:xfrm>
            <a:off x="1002527" y="1518568"/>
            <a:ext cx="1743075" cy="860158"/>
          </a:xfrm>
          <a:prstGeom prst="roundRect">
            <a:avLst>
              <a:gd name="adj" fmla="val 28294"/>
            </a:avLst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4000" b="1" i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2E525E6-26BC-848E-F198-8E4D41437CFB}"/>
              </a:ext>
            </a:extLst>
          </p:cNvPr>
          <p:cNvCxnSpPr>
            <a:cxnSpLocks/>
            <a:stCxn id="190" idx="3"/>
            <a:endCxn id="192" idx="1"/>
          </p:cNvCxnSpPr>
          <p:nvPr/>
        </p:nvCxnSpPr>
        <p:spPr>
          <a:xfrm flipV="1">
            <a:off x="3617143" y="2974112"/>
            <a:ext cx="1569227" cy="766298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B689F9F-9EFD-F513-528F-69C1A8273C99}"/>
              </a:ext>
            </a:extLst>
          </p:cNvPr>
          <p:cNvCxnSpPr>
            <a:cxnSpLocks/>
            <a:stCxn id="190" idx="3"/>
            <a:endCxn id="194" idx="1"/>
          </p:cNvCxnSpPr>
          <p:nvPr/>
        </p:nvCxnSpPr>
        <p:spPr>
          <a:xfrm>
            <a:off x="3617143" y="3740410"/>
            <a:ext cx="1569226" cy="523473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5E3F0A57-A876-992C-33BC-B98934EED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935" y="5131825"/>
            <a:ext cx="787399" cy="78739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8BB96F-5980-241F-28D1-68D9C7E3E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518" y="2076457"/>
            <a:ext cx="502936" cy="502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88D550-A3F7-D921-5A4B-07E70041A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518" y="2721342"/>
            <a:ext cx="502936" cy="502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12002C-A7BB-D05B-0DA3-FF00EA43F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9518" y="4010083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393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07125-2FFA-E68A-D213-1B308A2A7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47F65FD-ACFA-9C16-DEF1-AA028718DA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5E0B2D-6597-B00C-D41E-79326B14D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43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8143D98C-29D7-A635-213C-6A148F9D41EC}"/>
              </a:ext>
            </a:extLst>
          </p:cNvPr>
          <p:cNvSpPr/>
          <p:nvPr/>
        </p:nvSpPr>
        <p:spPr>
          <a:xfrm>
            <a:off x="130993" y="3296554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A17535D1-CE6D-6666-3A16-870090E62199}"/>
              </a:ext>
            </a:extLst>
          </p:cNvPr>
          <p:cNvSpPr/>
          <p:nvPr/>
        </p:nvSpPr>
        <p:spPr>
          <a:xfrm>
            <a:off x="5186370" y="2651669"/>
            <a:ext cx="2697932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98E59BEC-5C29-B06D-6DEC-D038DDCDEE16}"/>
              </a:ext>
            </a:extLst>
          </p:cNvPr>
          <p:cNvSpPr/>
          <p:nvPr/>
        </p:nvSpPr>
        <p:spPr>
          <a:xfrm>
            <a:off x="5186369" y="3296554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48F47CE9-343E-D43D-3E99-787AB180863B}"/>
              </a:ext>
            </a:extLst>
          </p:cNvPr>
          <p:cNvSpPr/>
          <p:nvPr/>
        </p:nvSpPr>
        <p:spPr>
          <a:xfrm>
            <a:off x="5186369" y="3941440"/>
            <a:ext cx="2697932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E005820F-98C9-2C89-587C-001DEEEF3159}"/>
              </a:ext>
            </a:extLst>
          </p:cNvPr>
          <p:cNvSpPr/>
          <p:nvPr/>
        </p:nvSpPr>
        <p:spPr>
          <a:xfrm>
            <a:off x="5186368" y="4586325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0707289F-04D5-D0D8-FF63-3BC10325F201}"/>
              </a:ext>
            </a:extLst>
          </p:cNvPr>
          <p:cNvSpPr/>
          <p:nvPr/>
        </p:nvSpPr>
        <p:spPr>
          <a:xfrm>
            <a:off x="5186369" y="5231210"/>
            <a:ext cx="2697930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A03E37EB-B2DF-8B94-8501-08E8F6F82D15}"/>
              </a:ext>
            </a:extLst>
          </p:cNvPr>
          <p:cNvCxnSpPr>
            <a:cxnSpLocks/>
            <a:stCxn id="190" idx="3"/>
            <a:endCxn id="196" idx="1"/>
          </p:cNvCxnSpPr>
          <p:nvPr/>
        </p:nvCxnSpPr>
        <p:spPr>
          <a:xfrm>
            <a:off x="3617143" y="3740410"/>
            <a:ext cx="1569226" cy="1813243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A3CC79-2737-C3AB-EE23-05CC829D78F3}"/>
              </a:ext>
            </a:extLst>
          </p:cNvPr>
          <p:cNvCxnSpPr>
            <a:cxnSpLocks/>
            <a:endCxn id="190" idx="2"/>
          </p:cNvCxnSpPr>
          <p:nvPr/>
        </p:nvCxnSpPr>
        <p:spPr>
          <a:xfrm flipV="1">
            <a:off x="1874068" y="4184266"/>
            <a:ext cx="0" cy="830647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1771ACF-C50D-F888-C96B-EF417EFD0EC5}"/>
              </a:ext>
            </a:extLst>
          </p:cNvPr>
          <p:cNvSpPr/>
          <p:nvPr/>
        </p:nvSpPr>
        <p:spPr>
          <a:xfrm>
            <a:off x="130993" y="5014913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1B929911-C202-F085-647F-7CFF61F38F6C}"/>
              </a:ext>
            </a:extLst>
          </p:cNvPr>
          <p:cNvSpPr/>
          <p:nvPr/>
        </p:nvSpPr>
        <p:spPr>
          <a:xfrm>
            <a:off x="-2483620" y="1491014"/>
            <a:ext cx="1743075" cy="887712"/>
          </a:xfrm>
          <a:prstGeom prst="roundRect">
            <a:avLst>
              <a:gd name="adj" fmla="val 30705"/>
            </a:avLst>
          </a:prstGeom>
          <a:solidFill>
            <a:srgbClr val="7030A0">
              <a:alpha val="1765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4000" b="1" i="1" dirty="0">
              <a:solidFill>
                <a:srgbClr val="7030A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9EBCDB91-FED2-7C1A-BDB3-E79FC49EDAE5}"/>
              </a:ext>
            </a:extLst>
          </p:cNvPr>
          <p:cNvCxnSpPr>
            <a:cxnSpLocks/>
            <a:endCxn id="190" idx="0"/>
          </p:cNvCxnSpPr>
          <p:nvPr/>
        </p:nvCxnSpPr>
        <p:spPr>
          <a:xfrm>
            <a:off x="1874067" y="2378726"/>
            <a:ext cx="1" cy="917828"/>
          </a:xfrm>
          <a:prstGeom prst="straightConnector1">
            <a:avLst/>
          </a:prstGeom>
          <a:ln w="66675">
            <a:solidFill>
              <a:schemeClr val="tx2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193DF30-D054-D7E1-E035-62CCAC2C60E1}"/>
              </a:ext>
            </a:extLst>
          </p:cNvPr>
          <p:cNvCxnSpPr>
            <a:cxnSpLocks/>
          </p:cNvCxnSpPr>
          <p:nvPr/>
        </p:nvCxnSpPr>
        <p:spPr>
          <a:xfrm flipV="1">
            <a:off x="3617141" y="2329227"/>
            <a:ext cx="1569228" cy="1393640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8A9262C-ADF1-8649-F679-06D1E055F2AF}"/>
              </a:ext>
            </a:extLst>
          </p:cNvPr>
          <p:cNvSpPr/>
          <p:nvPr/>
        </p:nvSpPr>
        <p:spPr>
          <a:xfrm>
            <a:off x="5186369" y="2006784"/>
            <a:ext cx="2697933" cy="644885"/>
          </a:xfrm>
          <a:prstGeom prst="roundRect">
            <a:avLst>
              <a:gd name="adj" fmla="val 0"/>
            </a:avLst>
          </a:prstGeom>
          <a:pattFill prst="wdUpDiag">
            <a:fgClr>
              <a:srgbClr val="C00000"/>
            </a:fgClr>
            <a:bgClr>
              <a:srgbClr val="FFFFFF"/>
            </a:bgClr>
          </a:patt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800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819FDA4-F6B2-F0C9-4C39-9B7F2112D508}"/>
              </a:ext>
            </a:extLst>
          </p:cNvPr>
          <p:cNvSpPr/>
          <p:nvPr/>
        </p:nvSpPr>
        <p:spPr>
          <a:xfrm>
            <a:off x="-2483621" y="1491014"/>
            <a:ext cx="1743075" cy="887712"/>
          </a:xfrm>
          <a:prstGeom prst="roundRect">
            <a:avLst>
              <a:gd name="adj" fmla="val 27945"/>
            </a:avLst>
          </a:prstGeom>
          <a:solidFill>
            <a:schemeClr val="accent3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3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4000" b="1" i="1" dirty="0">
              <a:solidFill>
                <a:schemeClr val="accent3">
                  <a:lumMod val="7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503FA45-E667-A2B6-6A68-7F9782A86F6E}"/>
              </a:ext>
            </a:extLst>
          </p:cNvPr>
          <p:cNvSpPr/>
          <p:nvPr/>
        </p:nvSpPr>
        <p:spPr>
          <a:xfrm>
            <a:off x="1002527" y="1518568"/>
            <a:ext cx="1743075" cy="860158"/>
          </a:xfrm>
          <a:prstGeom prst="roundRect">
            <a:avLst>
              <a:gd name="adj" fmla="val 28294"/>
            </a:avLst>
          </a:prstGeom>
          <a:solidFill>
            <a:schemeClr val="accent2">
              <a:lumMod val="75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Seed</a:t>
            </a:r>
            <a:r>
              <a:rPr lang="en-CH" sz="4000" b="1" i="1" baseline="-25000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4000" b="1" i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FE5A6F1-C230-636E-3B34-9DBC4F5C5350}"/>
              </a:ext>
            </a:extLst>
          </p:cNvPr>
          <p:cNvCxnSpPr>
            <a:cxnSpLocks/>
            <a:stCxn id="190" idx="3"/>
            <a:endCxn id="192" idx="1"/>
          </p:cNvCxnSpPr>
          <p:nvPr/>
        </p:nvCxnSpPr>
        <p:spPr>
          <a:xfrm flipV="1">
            <a:off x="3617143" y="2974112"/>
            <a:ext cx="1569227" cy="766298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EFE847E-570D-45B4-BC6C-EC47F152E48D}"/>
              </a:ext>
            </a:extLst>
          </p:cNvPr>
          <p:cNvCxnSpPr>
            <a:cxnSpLocks/>
            <a:stCxn id="190" idx="3"/>
            <a:endCxn id="194" idx="1"/>
          </p:cNvCxnSpPr>
          <p:nvPr/>
        </p:nvCxnSpPr>
        <p:spPr>
          <a:xfrm>
            <a:off x="3617143" y="3740410"/>
            <a:ext cx="1569226" cy="523473"/>
          </a:xfrm>
          <a:prstGeom prst="straightConnector1">
            <a:avLst/>
          </a:prstGeom>
          <a:ln w="76200" cap="rnd">
            <a:solidFill>
              <a:schemeClr val="tx2">
                <a:lumMod val="50000"/>
                <a:alpha val="29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BF30E679-2E36-2724-3542-59DD877EA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2076457"/>
            <a:ext cx="502936" cy="5029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670511-6217-1BB6-8A33-F6C3E10E1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2721342"/>
            <a:ext cx="502936" cy="50293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E1588E-28D6-6B53-501F-752BF9B26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4010083"/>
            <a:ext cx="502936" cy="5029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1A9241D-825E-7381-45E2-F8EE63F05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9518" y="5231210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75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35DD12-BC5B-9E7B-4808-164D8BE87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B4D6633-A2A7-0E9C-DA76-783BA43A7F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CB93C9-521C-B4CE-BF0B-37DCB00F2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44</a:t>
            </a:fld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7B92DF-16CF-CB57-0361-D94BD281DE1A}"/>
              </a:ext>
            </a:extLst>
          </p:cNvPr>
          <p:cNvSpPr txBox="1"/>
          <p:nvPr/>
        </p:nvSpPr>
        <p:spPr>
          <a:xfrm>
            <a:off x="-141668" y="1490008"/>
            <a:ext cx="91182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</a:t>
            </a:r>
            <a:r>
              <a:rPr lang="en-US" sz="4000" b="1" u="sng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M</a:t>
            </a:r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hash attempts </a:t>
            </a:r>
            <a:r>
              <a:rPr lang="en-US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fail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</a:t>
            </a:r>
            <a:r>
              <a:rPr lang="en-US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falls back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the conventional allocator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BD117A6B-4CAC-1597-6CF8-C3B80A7638B4}"/>
              </a:ext>
            </a:extLst>
          </p:cNvPr>
          <p:cNvSpPr/>
          <p:nvPr/>
        </p:nvSpPr>
        <p:spPr>
          <a:xfrm>
            <a:off x="5562601" y="3938288"/>
            <a:ext cx="3149600" cy="1938992"/>
          </a:xfrm>
          <a:prstGeom prst="roundRect">
            <a:avLst>
              <a:gd name="adj" fmla="val 3422"/>
            </a:avLst>
          </a:prstGeom>
          <a:solidFill>
            <a:srgbClr val="C00000">
              <a:alpha val="7272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Buddy Allocator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97642DC-D9F7-4F4C-B245-663B8A3EA9F6}"/>
              </a:ext>
            </a:extLst>
          </p:cNvPr>
          <p:cNvSpPr/>
          <p:nvPr/>
        </p:nvSpPr>
        <p:spPr>
          <a:xfrm>
            <a:off x="452378" y="3938288"/>
            <a:ext cx="3149601" cy="1938993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</a:t>
            </a:r>
          </a:p>
          <a:p>
            <a:pPr algn="ctr"/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Hash-based Allocation </a:t>
            </a:r>
            <a:endParaRPr lang="en-CH" sz="35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EA90E8D-58CE-D38B-1CF9-8CF4DB6F4358}"/>
              </a:ext>
            </a:extLst>
          </p:cNvPr>
          <p:cNvCxnSpPr>
            <a:stCxn id="39" idx="3"/>
            <a:endCxn id="38" idx="1"/>
          </p:cNvCxnSpPr>
          <p:nvPr/>
        </p:nvCxnSpPr>
        <p:spPr>
          <a:xfrm flipV="1">
            <a:off x="3601979" y="4907784"/>
            <a:ext cx="1960622" cy="1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A3242C6-097A-B478-8528-0AC7CD1AFB23}"/>
              </a:ext>
            </a:extLst>
          </p:cNvPr>
          <p:cNvSpPr txBox="1"/>
          <p:nvPr/>
        </p:nvSpPr>
        <p:spPr>
          <a:xfrm>
            <a:off x="3678179" y="4206226"/>
            <a:ext cx="196062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</a:t>
            </a:r>
            <a:endParaRPr lang="en-CH" sz="3500" dirty="0"/>
          </a:p>
        </p:txBody>
      </p:sp>
    </p:spTree>
    <p:extLst>
      <p:ext uri="{BB962C8B-B14F-4D97-AF65-F5344CB8AC3E}">
        <p14:creationId xmlns:p14="http://schemas.microsoft.com/office/powerpoint/2010/main" val="1122254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 animBg="1"/>
      <p:bldP spid="39" grpId="0" animBg="1"/>
      <p:bldP spid="4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213F3-8FB6-E23C-77DB-38F2040A8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81CCA6-337A-5041-D96C-48FF554448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8BF87-DD5A-99F1-2AD6-F740715A7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45</a:t>
            </a:fld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1C8AB3-C755-8853-7DB2-3412AAFDD4E7}"/>
              </a:ext>
            </a:extLst>
          </p:cNvPr>
          <p:cNvSpPr txBox="1"/>
          <p:nvPr/>
        </p:nvSpPr>
        <p:spPr>
          <a:xfrm>
            <a:off x="-141668" y="1490008"/>
            <a:ext cx="91182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</a:t>
            </a:r>
            <a:r>
              <a:rPr lang="en-US" sz="4000" b="1" u="sng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N</a:t>
            </a:r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hash attempts </a:t>
            </a:r>
            <a:r>
              <a:rPr lang="en-US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fail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</a:t>
            </a:r>
            <a:r>
              <a:rPr lang="en-US" sz="40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falls back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the conventional allocator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4679853-3537-D8D5-75DC-2757964B4491}"/>
              </a:ext>
            </a:extLst>
          </p:cNvPr>
          <p:cNvSpPr/>
          <p:nvPr/>
        </p:nvSpPr>
        <p:spPr>
          <a:xfrm>
            <a:off x="5562601" y="3938288"/>
            <a:ext cx="3149600" cy="1938992"/>
          </a:xfrm>
          <a:prstGeom prst="roundRect">
            <a:avLst>
              <a:gd name="adj" fmla="val 3422"/>
            </a:avLst>
          </a:prstGeom>
          <a:solidFill>
            <a:srgbClr val="C00000">
              <a:alpha val="7272"/>
            </a:srgb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Buddy Allocator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B202924-F1EC-8701-38FA-E9A05D10DC0C}"/>
              </a:ext>
            </a:extLst>
          </p:cNvPr>
          <p:cNvSpPr/>
          <p:nvPr/>
        </p:nvSpPr>
        <p:spPr>
          <a:xfrm>
            <a:off x="452378" y="3938288"/>
            <a:ext cx="3149601" cy="1938993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</a:t>
            </a:r>
          </a:p>
          <a:p>
            <a:pPr algn="ctr"/>
            <a:r>
              <a:rPr lang="en-US" sz="35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Hash-based Allocation </a:t>
            </a:r>
            <a:endParaRPr lang="en-CH" sz="35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4992A67-5B7F-46E4-B852-52D8496BCDBF}"/>
              </a:ext>
            </a:extLst>
          </p:cNvPr>
          <p:cNvCxnSpPr>
            <a:stCxn id="39" idx="3"/>
            <a:endCxn id="38" idx="1"/>
          </p:cNvCxnSpPr>
          <p:nvPr/>
        </p:nvCxnSpPr>
        <p:spPr>
          <a:xfrm flipV="1">
            <a:off x="3601979" y="4907784"/>
            <a:ext cx="1960622" cy="1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F0F84161-0F27-72FC-F7AB-148B87DD3601}"/>
              </a:ext>
            </a:extLst>
          </p:cNvPr>
          <p:cNvSpPr txBox="1"/>
          <p:nvPr/>
        </p:nvSpPr>
        <p:spPr>
          <a:xfrm>
            <a:off x="3678179" y="4206226"/>
            <a:ext cx="196062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</a:t>
            </a:r>
            <a:endParaRPr lang="en-CH" sz="35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4F27CB-6D62-37EB-AACC-54B6B1150D07}"/>
              </a:ext>
            </a:extLst>
          </p:cNvPr>
          <p:cNvSpPr/>
          <p:nvPr/>
        </p:nvSpPr>
        <p:spPr>
          <a:xfrm>
            <a:off x="-241300" y="1320800"/>
            <a:ext cx="9565604" cy="4864100"/>
          </a:xfrm>
          <a:prstGeom prst="rect">
            <a:avLst/>
          </a:prstGeom>
          <a:solidFill>
            <a:srgbClr val="FFFFFF">
              <a:alpha val="9623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09919B1-7875-1F3F-F8ED-39397F72EAC9}"/>
              </a:ext>
            </a:extLst>
          </p:cNvPr>
          <p:cNvSpPr/>
          <p:nvPr/>
        </p:nvSpPr>
        <p:spPr>
          <a:xfrm>
            <a:off x="-199292" y="2884200"/>
            <a:ext cx="9613900" cy="1931064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  <a:alpha val="74903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Does tiered hash-based allocation work well? </a:t>
            </a:r>
            <a:endParaRPr lang="en-CH" sz="50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2938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ABA19-4BFF-2871-C59C-096B8A6C6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9206DCE-70C8-DC08-B83D-3EE38365A9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CH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OS: </a:t>
            </a:r>
            <a:r>
              <a:rPr lang="en-US" sz="4800" dirty="0">
                <a:solidFill>
                  <a:schemeClr val="accent2">
                    <a:lumMod val="5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4800" dirty="0">
              <a:solidFill>
                <a:schemeClr val="accent2">
                  <a:lumMod val="5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497C1-0928-89FF-282C-12DAA1C3E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46</a:t>
            </a:fld>
            <a:endParaRPr lang="en-CH"/>
          </a:p>
        </p:txBody>
      </p:sp>
      <p:sp>
        <p:nvSpPr>
          <p:cNvPr id="2" name="BernoulliContent">
            <a:extLst>
              <a:ext uri="{FF2B5EF4-FFF2-40B4-BE49-F238E27FC236}">
                <a16:creationId xmlns:a16="http://schemas.microsoft.com/office/drawing/2014/main" id="{E93075E2-57F7-912D-DE7C-AEC15971287B}"/>
              </a:ext>
            </a:extLst>
          </p:cNvPr>
          <p:cNvSpPr txBox="1"/>
          <p:nvPr/>
        </p:nvSpPr>
        <p:spPr>
          <a:xfrm>
            <a:off x="25758" y="2261885"/>
            <a:ext cx="9118242" cy="204671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allocation attempt is a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Bernoulli trial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a slot is free with probability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 = L / N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request makes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independent hash attempts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fails only if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k attempts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land on taken slots</a:t>
            </a:r>
          </a:p>
        </p:txBody>
      </p:sp>
      <p:sp>
        <p:nvSpPr>
          <p:cNvPr id="3" name="FormulaCard">
            <a:extLst>
              <a:ext uri="{FF2B5EF4-FFF2-40B4-BE49-F238E27FC236}">
                <a16:creationId xmlns:a16="http://schemas.microsoft.com/office/drawing/2014/main" id="{9B1724A0-AFD7-584B-AF7C-6BEFC9077733}"/>
              </a:ext>
            </a:extLst>
          </p:cNvPr>
          <p:cNvSpPr/>
          <p:nvPr/>
        </p:nvSpPr>
        <p:spPr>
          <a:xfrm>
            <a:off x="1905000" y="5326375"/>
            <a:ext cx="5334000" cy="1066800"/>
          </a:xfrm>
          <a:prstGeom prst="roundRect">
            <a:avLst/>
          </a:prstGeom>
          <a:solidFill>
            <a:srgbClr val="E6FAF6">
              <a:alpha val="29908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en-GB" sz="3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P(success) = 1 − (L / N)ᵏ</a:t>
            </a:r>
            <a:endParaRPr lang="en-CH" sz="35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FormulaCaption">
            <a:extLst>
              <a:ext uri="{FF2B5EF4-FFF2-40B4-BE49-F238E27FC236}">
                <a16:creationId xmlns:a16="http://schemas.microsoft.com/office/drawing/2014/main" id="{9B6E7AEF-3174-E84B-8D43-06EE0373A606}"/>
              </a:ext>
            </a:extLst>
          </p:cNvPr>
          <p:cNvSpPr txBox="1"/>
          <p:nvPr/>
        </p:nvSpPr>
        <p:spPr>
          <a:xfrm>
            <a:off x="12879" y="4589879"/>
            <a:ext cx="9131121" cy="552806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Probability data is allocated with a hash function</a:t>
            </a:r>
            <a:endParaRPr lang="en-CH" sz="30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125547-9B0B-D303-73AC-15D3A7F5C41E}"/>
              </a:ext>
            </a:extLst>
          </p:cNvPr>
          <p:cNvSpPr txBox="1"/>
          <p:nvPr/>
        </p:nvSpPr>
        <p:spPr>
          <a:xfrm>
            <a:off x="547362" y="1531625"/>
            <a:ext cx="4217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 = Number of occupied pages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1B34D1-4E64-6AF1-E029-20C52B7D1C5A}"/>
              </a:ext>
            </a:extLst>
          </p:cNvPr>
          <p:cNvSpPr txBox="1"/>
          <p:nvPr/>
        </p:nvSpPr>
        <p:spPr>
          <a:xfrm>
            <a:off x="4765183" y="1531625"/>
            <a:ext cx="37305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 = Total number of pages</a:t>
            </a:r>
          </a:p>
        </p:txBody>
      </p:sp>
    </p:spTree>
    <p:extLst>
      <p:ext uri="{BB962C8B-B14F-4D97-AF65-F5344CB8AC3E}">
        <p14:creationId xmlns:p14="http://schemas.microsoft.com/office/powerpoint/2010/main" val="767753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/>
      <p:bldP spid="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3FA89-677F-4FB2-D223-7C36445C9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A2D9E3B-F86E-3421-345F-B8FD23F062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Revelator: Allocation Properties</a:t>
            </a:r>
            <a:endParaRPr lang="en-CH" sz="4800" dirty="0">
              <a:solidFill>
                <a:schemeClr val="tx2">
                  <a:lumMod val="90000"/>
                  <a:lumOff val="1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173C6-1898-1323-7E58-3EBB0ED3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47</a:t>
            </a:fld>
            <a:endParaRPr lang="en-CH"/>
          </a:p>
        </p:txBody>
      </p:sp>
      <p:sp>
        <p:nvSpPr>
          <p:cNvPr id="2" name="BernoulliContent">
            <a:extLst>
              <a:ext uri="{FF2B5EF4-FFF2-40B4-BE49-F238E27FC236}">
                <a16:creationId xmlns:a16="http://schemas.microsoft.com/office/drawing/2014/main" id="{7F9F2739-28EE-4045-7AEF-5157F30EAF7C}"/>
              </a:ext>
            </a:extLst>
          </p:cNvPr>
          <p:cNvSpPr txBox="1"/>
          <p:nvPr/>
        </p:nvSpPr>
        <p:spPr>
          <a:xfrm>
            <a:off x="25758" y="2406263"/>
            <a:ext cx="9118242" cy="204671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allocation attempt is a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Bernoulli trial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a slot is free with probability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 = L / N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request makes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independent hash attempts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fails only if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k attempts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land on taken slots</a:t>
            </a:r>
          </a:p>
        </p:txBody>
      </p:sp>
      <p:sp>
        <p:nvSpPr>
          <p:cNvPr id="5" name="FormulaCaption">
            <a:extLst>
              <a:ext uri="{FF2B5EF4-FFF2-40B4-BE49-F238E27FC236}">
                <a16:creationId xmlns:a16="http://schemas.microsoft.com/office/drawing/2014/main" id="{01C68D71-703A-CB3B-9B96-CD708EFF936F}"/>
              </a:ext>
            </a:extLst>
          </p:cNvPr>
          <p:cNvSpPr txBox="1"/>
          <p:nvPr/>
        </p:nvSpPr>
        <p:spPr>
          <a:xfrm>
            <a:off x="12879" y="4734257"/>
            <a:ext cx="9131121" cy="552806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Probability data is allocated with a hash function</a:t>
            </a:r>
            <a:endParaRPr lang="en-CH" sz="30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B37BD7-022F-9D96-D05E-02F741C4BFC7}"/>
              </a:ext>
            </a:extLst>
          </p:cNvPr>
          <p:cNvSpPr txBox="1"/>
          <p:nvPr/>
        </p:nvSpPr>
        <p:spPr>
          <a:xfrm>
            <a:off x="547362" y="1676003"/>
            <a:ext cx="4217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 = Number of occupied pages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ADFCBC-8305-00E5-FF1E-4EF63949EDA0}"/>
              </a:ext>
            </a:extLst>
          </p:cNvPr>
          <p:cNvSpPr txBox="1"/>
          <p:nvPr/>
        </p:nvSpPr>
        <p:spPr>
          <a:xfrm>
            <a:off x="4765183" y="1676003"/>
            <a:ext cx="37305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 = Total number of pages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FA5F1E-77BD-EB06-DAD7-F43793D9D74E}"/>
              </a:ext>
            </a:extLst>
          </p:cNvPr>
          <p:cNvSpPr/>
          <p:nvPr/>
        </p:nvSpPr>
        <p:spPr>
          <a:xfrm>
            <a:off x="-538234" y="1676003"/>
            <a:ext cx="9930063" cy="46384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CBF4CDF-D4DB-B268-5EF6-4B9106D9A637}"/>
              </a:ext>
            </a:extLst>
          </p:cNvPr>
          <p:cNvSpPr/>
          <p:nvPr/>
        </p:nvSpPr>
        <p:spPr>
          <a:xfrm>
            <a:off x="-222071" y="2237245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Number of hash-based allocation attempts 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B2DFD60-F58E-B16D-98A8-05B064C4640E}"/>
              </a:ext>
            </a:extLst>
          </p:cNvPr>
          <p:cNvSpPr/>
          <p:nvPr/>
        </p:nvSpPr>
        <p:spPr>
          <a:xfrm>
            <a:off x="43730" y="1772144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39329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3BF5D-463B-627B-3734-B9AEB43BF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CCFD263-B72F-42A3-1F47-F3B74B155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98887" y="36608"/>
            <a:ext cx="10141774" cy="1217346"/>
          </a:xfrm>
        </p:spPr>
        <p:txBody>
          <a:bodyPr>
            <a:noAutofit/>
          </a:bodyPr>
          <a:lstStyle/>
          <a:p>
            <a:r>
              <a:rPr lang="en-US" sz="42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Number of Hash-based </a:t>
            </a:r>
            <a:r>
              <a:rPr lang="en-US" sz="4200" dirty="0" err="1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Alloc</a:t>
            </a:r>
            <a:r>
              <a:rPr lang="en-US" sz="42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. Attempts</a:t>
            </a:r>
            <a:endParaRPr lang="en-CH" sz="4200" dirty="0">
              <a:solidFill>
                <a:schemeClr val="tx2">
                  <a:lumMod val="90000"/>
                  <a:lumOff val="1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C00B39-F8BD-5B47-C52E-55D7845C0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48</a:t>
            </a:fld>
            <a:endParaRPr lang="en-CH"/>
          </a:p>
        </p:txBody>
      </p:sp>
      <p:graphicFrame>
        <p:nvGraphicFramePr>
          <p:cNvPr id="500" name="Probability Chart">
            <a:extLst>
              <a:ext uri="{FF2B5EF4-FFF2-40B4-BE49-F238E27FC236}">
                <a16:creationId xmlns:a16="http://schemas.microsoft.com/office/drawing/2014/main" id="{45C38B57-86D7-2146-38B0-E6150D937E8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6775900"/>
              </p:ext>
            </p:extLst>
          </p:nvPr>
        </p:nvGraphicFramePr>
        <p:xfrm>
          <a:off x="-12879" y="1320800"/>
          <a:ext cx="9143999" cy="4095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6A8CB68-350E-98E4-48C6-66AE156C086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40916C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805134">
            <a:off x="3955107" y="1862478"/>
            <a:ext cx="683728" cy="1081352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A88740A-DA51-8A6D-A97D-C099CA356FB8}"/>
              </a:ext>
            </a:extLst>
          </p:cNvPr>
          <p:cNvSpPr/>
          <p:nvPr/>
        </p:nvSpPr>
        <p:spPr>
          <a:xfrm>
            <a:off x="0" y="4963438"/>
            <a:ext cx="9144000" cy="1603471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CH" sz="3409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Increasing the number of hash-based allocation attempts </a:t>
            </a:r>
            <a:r>
              <a:rPr lang="en-CH" sz="3409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exponentially increases </a:t>
            </a:r>
            <a:r>
              <a:rPr lang="en-CH" sz="3409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probability of successul allocation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83DE6F-869E-349A-92D9-9BFABCB8CE13}"/>
              </a:ext>
            </a:extLst>
          </p:cNvPr>
          <p:cNvSpPr txBox="1"/>
          <p:nvPr/>
        </p:nvSpPr>
        <p:spPr>
          <a:xfrm rot="16200000">
            <a:off x="-1721887" y="1878864"/>
            <a:ext cx="38950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dirty="0">
                <a:solidFill>
                  <a:schemeClr val="bg1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 (Success. alloc.)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FCF606-491B-24E7-57B3-6353261EF628}"/>
              </a:ext>
            </a:extLst>
          </p:cNvPr>
          <p:cNvSpPr txBox="1"/>
          <p:nvPr/>
        </p:nvSpPr>
        <p:spPr>
          <a:xfrm>
            <a:off x="4970248" y="2804732"/>
            <a:ext cx="38347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Utilization: 50% </a:t>
            </a:r>
          </a:p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Fragmentation</a:t>
            </a:r>
          </a:p>
        </p:txBody>
      </p:sp>
    </p:spTree>
    <p:extLst>
      <p:ext uri="{BB962C8B-B14F-4D97-AF65-F5344CB8AC3E}">
        <p14:creationId xmlns:p14="http://schemas.microsoft.com/office/powerpoint/2010/main" val="196129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47CD4-D5BC-C604-8734-710D14261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3183FAF-A656-DA6C-9FD5-ADE296875B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Revelator: Allocation Properties</a:t>
            </a:r>
            <a:endParaRPr lang="en-CH" sz="4800" dirty="0">
              <a:solidFill>
                <a:schemeClr val="tx2">
                  <a:lumMod val="90000"/>
                  <a:lumOff val="1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F0283-0C69-9F7E-3905-7A355CDE9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49</a:t>
            </a:fld>
            <a:endParaRPr lang="en-CH"/>
          </a:p>
        </p:txBody>
      </p:sp>
      <p:sp>
        <p:nvSpPr>
          <p:cNvPr id="2" name="BernoulliContent">
            <a:extLst>
              <a:ext uri="{FF2B5EF4-FFF2-40B4-BE49-F238E27FC236}">
                <a16:creationId xmlns:a16="http://schemas.microsoft.com/office/drawing/2014/main" id="{A971CFE5-36A4-55D7-1F98-50DD315F86D8}"/>
              </a:ext>
            </a:extLst>
          </p:cNvPr>
          <p:cNvSpPr txBox="1"/>
          <p:nvPr/>
        </p:nvSpPr>
        <p:spPr>
          <a:xfrm>
            <a:off x="25758" y="2406263"/>
            <a:ext cx="9118242" cy="204671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allocation attempt is a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Bernoulli trial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a slot is free with probability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 = L / N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request makes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independent hash attempts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fails only if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k attempts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land on taken slots</a:t>
            </a:r>
          </a:p>
        </p:txBody>
      </p:sp>
      <p:sp>
        <p:nvSpPr>
          <p:cNvPr id="5" name="FormulaCaption">
            <a:extLst>
              <a:ext uri="{FF2B5EF4-FFF2-40B4-BE49-F238E27FC236}">
                <a16:creationId xmlns:a16="http://schemas.microsoft.com/office/drawing/2014/main" id="{6DC627FC-53ED-D33D-5915-28FEAB820EA9}"/>
              </a:ext>
            </a:extLst>
          </p:cNvPr>
          <p:cNvSpPr txBox="1"/>
          <p:nvPr/>
        </p:nvSpPr>
        <p:spPr>
          <a:xfrm>
            <a:off x="12879" y="4734257"/>
            <a:ext cx="9131121" cy="552806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Probability data is allocated with a hash function</a:t>
            </a:r>
            <a:endParaRPr lang="en-CH" sz="30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337C1E-03AA-EFE6-8E72-99C6B68E38F6}"/>
              </a:ext>
            </a:extLst>
          </p:cNvPr>
          <p:cNvSpPr txBox="1"/>
          <p:nvPr/>
        </p:nvSpPr>
        <p:spPr>
          <a:xfrm>
            <a:off x="547362" y="1676003"/>
            <a:ext cx="4217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 = Number of occupied pages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0143AA-B6B4-2EF1-627E-039DA6BE3BC5}"/>
              </a:ext>
            </a:extLst>
          </p:cNvPr>
          <p:cNvSpPr txBox="1"/>
          <p:nvPr/>
        </p:nvSpPr>
        <p:spPr>
          <a:xfrm>
            <a:off x="4765183" y="1676003"/>
            <a:ext cx="37305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 = Total number of pages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4E4660-CFFF-3C34-E0BD-A8C6ECCAD910}"/>
              </a:ext>
            </a:extLst>
          </p:cNvPr>
          <p:cNvSpPr/>
          <p:nvPr/>
        </p:nvSpPr>
        <p:spPr>
          <a:xfrm>
            <a:off x="-393032" y="1676003"/>
            <a:ext cx="9930063" cy="47509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2F5A94D-BB26-6C15-0A45-85C6B6C1DBBA}"/>
              </a:ext>
            </a:extLst>
          </p:cNvPr>
          <p:cNvSpPr/>
          <p:nvPr/>
        </p:nvSpPr>
        <p:spPr>
          <a:xfrm>
            <a:off x="-222071" y="2237245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  <a:alpha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Number of hash-based allocation attempts </a:t>
            </a:r>
            <a:endParaRPr lang="en-CH" sz="3500" b="1" dirty="0">
              <a:solidFill>
                <a:schemeClr val="accent5">
                  <a:lumMod val="50000"/>
                  <a:alpha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0212C2F-8289-F4A1-98FA-D896A32004CD}"/>
              </a:ext>
            </a:extLst>
          </p:cNvPr>
          <p:cNvSpPr/>
          <p:nvPr/>
        </p:nvSpPr>
        <p:spPr>
          <a:xfrm>
            <a:off x="-222071" y="3826042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success is independent </a:t>
            </a:r>
          </a:p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 memory fragmentation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DE184B-087E-AF38-9AA8-593BED78F192}"/>
              </a:ext>
            </a:extLst>
          </p:cNvPr>
          <p:cNvSpPr/>
          <p:nvPr/>
        </p:nvSpPr>
        <p:spPr>
          <a:xfrm>
            <a:off x="43730" y="1772144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C3C699-BEE2-1E17-9EDF-22ACA6F08521}"/>
              </a:ext>
            </a:extLst>
          </p:cNvPr>
          <p:cNvSpPr/>
          <p:nvPr/>
        </p:nvSpPr>
        <p:spPr>
          <a:xfrm>
            <a:off x="43730" y="3467392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301762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041FE-8AC1-365E-9451-60578D788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882D6BC-F343-7897-617D-0445971147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Success is Independent </a:t>
            </a:r>
            <a:b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US" sz="4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from Memory Fragmentation</a:t>
            </a:r>
            <a:endParaRPr lang="en-CH" sz="4000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4DDF4-953F-BC4C-B81A-8FF28CB6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50</a:t>
            </a:fld>
            <a:endParaRPr lang="en-CH"/>
          </a:p>
        </p:txBody>
      </p:sp>
      <p:graphicFrame>
        <p:nvGraphicFramePr>
          <p:cNvPr id="500" name="Probability Chart">
            <a:extLst>
              <a:ext uri="{FF2B5EF4-FFF2-40B4-BE49-F238E27FC236}">
                <a16:creationId xmlns:a16="http://schemas.microsoft.com/office/drawing/2014/main" id="{C6694C9B-F60F-B6A3-C98E-F01809A01D6E}"/>
              </a:ext>
            </a:extLst>
          </p:cNvPr>
          <p:cNvGraphicFramePr/>
          <p:nvPr/>
        </p:nvGraphicFramePr>
        <p:xfrm>
          <a:off x="-12879" y="1320800"/>
          <a:ext cx="9143999" cy="4095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F1664E5-5B89-3B0D-E639-1F094C23DE9A}"/>
              </a:ext>
            </a:extLst>
          </p:cNvPr>
          <p:cNvSpPr/>
          <p:nvPr/>
        </p:nvSpPr>
        <p:spPr>
          <a:xfrm>
            <a:off x="-208547" y="4944368"/>
            <a:ext cx="9532851" cy="1603471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CH" sz="3409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Even at </a:t>
            </a:r>
            <a:r>
              <a:rPr lang="en-CH" sz="3409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fragmentation</a:t>
            </a:r>
            <a:r>
              <a:rPr lang="en-CH" sz="3409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using 4 hash</a:t>
            </a:r>
          </a:p>
          <a:p>
            <a:pPr lvl="1" algn="ctr"/>
            <a:r>
              <a:rPr lang="en-CH" sz="3409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attempts leads to </a:t>
            </a:r>
            <a:r>
              <a:rPr lang="en-CH" sz="3409" b="1" dirty="0">
                <a:solidFill>
                  <a:srgbClr val="007F3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&gt;90% successful allocation</a:t>
            </a:r>
          </a:p>
        </p:txBody>
      </p:sp>
      <p:sp>
        <p:nvSpPr>
          <p:cNvPr id="2" name="Doughnut 1">
            <a:extLst>
              <a:ext uri="{FF2B5EF4-FFF2-40B4-BE49-F238E27FC236}">
                <a16:creationId xmlns:a16="http://schemas.microsoft.com/office/drawing/2014/main" id="{6AEA2C0E-36F3-3CA8-823E-B052010BE3F9}"/>
              </a:ext>
            </a:extLst>
          </p:cNvPr>
          <p:cNvSpPr/>
          <p:nvPr/>
        </p:nvSpPr>
        <p:spPr>
          <a:xfrm>
            <a:off x="4393223" y="1276178"/>
            <a:ext cx="770021" cy="770021"/>
          </a:xfrm>
          <a:prstGeom prst="donut">
            <a:avLst>
              <a:gd name="adj" fmla="val 10674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141B51-A864-F4AB-5267-D0AAA34049B1}"/>
              </a:ext>
            </a:extLst>
          </p:cNvPr>
          <p:cNvSpPr txBox="1"/>
          <p:nvPr/>
        </p:nvSpPr>
        <p:spPr>
          <a:xfrm rot="16200000">
            <a:off x="-1721887" y="1878864"/>
            <a:ext cx="38950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dirty="0">
                <a:solidFill>
                  <a:schemeClr val="bg1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 (Success. alloc.)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1F11F-CFC0-F139-A3C1-FF787FCB3842}"/>
              </a:ext>
            </a:extLst>
          </p:cNvPr>
          <p:cNvSpPr txBox="1"/>
          <p:nvPr/>
        </p:nvSpPr>
        <p:spPr>
          <a:xfrm>
            <a:off x="4970248" y="2804732"/>
            <a:ext cx="38347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Utilization: 50% </a:t>
            </a:r>
          </a:p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Fragmentation</a:t>
            </a:r>
          </a:p>
        </p:txBody>
      </p:sp>
    </p:spTree>
    <p:extLst>
      <p:ext uri="{BB962C8B-B14F-4D97-AF65-F5344CB8AC3E}">
        <p14:creationId xmlns:p14="http://schemas.microsoft.com/office/powerpoint/2010/main" val="18519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A0220-7C1B-65E1-ACC0-07B825ED4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B64BC-02FB-CF60-3FC4-7D16049F87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H" dirty="0"/>
              <a:t>Revelator: Key Components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0E4E4-0A41-0CEE-7E8C-4CF0756D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1958" y="6449371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/>
              <a:pPr/>
              <a:t>51</a:t>
            </a:fld>
            <a:endParaRPr lang="en-CH" dirty="0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3734458A-7A90-5F8D-0323-F417527D45A9}"/>
              </a:ext>
            </a:extLst>
          </p:cNvPr>
          <p:cNvSpPr txBox="1"/>
          <p:nvPr/>
        </p:nvSpPr>
        <p:spPr>
          <a:xfrm>
            <a:off x="2856598" y="4260259"/>
            <a:ext cx="3430803" cy="11339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303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303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BBB2A493-1C2C-571F-5B71-2E666DB8BA89}"/>
              </a:ext>
            </a:extLst>
          </p:cNvPr>
          <p:cNvSpPr/>
          <p:nvPr/>
        </p:nvSpPr>
        <p:spPr>
          <a:xfrm>
            <a:off x="5247219" y="2529967"/>
            <a:ext cx="3535423" cy="115963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303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303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930DA7-A7CA-C709-D842-36629BEC2804}"/>
              </a:ext>
            </a:extLst>
          </p:cNvPr>
          <p:cNvSpPr txBox="1"/>
          <p:nvPr/>
        </p:nvSpPr>
        <p:spPr>
          <a:xfrm>
            <a:off x="6068196" y="1979968"/>
            <a:ext cx="189346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cxnSp>
        <p:nvCxnSpPr>
          <p:cNvPr id="3" name="Curved Connector 2">
            <a:extLst>
              <a:ext uri="{FF2B5EF4-FFF2-40B4-BE49-F238E27FC236}">
                <a16:creationId xmlns:a16="http://schemas.microsoft.com/office/drawing/2014/main" id="{FA2F8488-067B-69AC-5B31-5AE22CD6F55E}"/>
              </a:ext>
            </a:extLst>
          </p:cNvPr>
          <p:cNvCxnSpPr>
            <a:cxnSpLocks/>
          </p:cNvCxnSpPr>
          <p:nvPr/>
        </p:nvCxnSpPr>
        <p:spPr>
          <a:xfrm flipV="1">
            <a:off x="6287401" y="3689599"/>
            <a:ext cx="727530" cy="1137624"/>
          </a:xfrm>
          <a:prstGeom prst="curvedConnector2">
            <a:avLst/>
          </a:prstGeom>
          <a:ln w="82550">
            <a:solidFill>
              <a:schemeClr val="tx1">
                <a:lumMod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7E2D2DA2-EE1B-B71A-7CDF-3E4EA4C16966}"/>
              </a:ext>
            </a:extLst>
          </p:cNvPr>
          <p:cNvSpPr txBox="1"/>
          <p:nvPr/>
        </p:nvSpPr>
        <p:spPr>
          <a:xfrm>
            <a:off x="6746869" y="4674988"/>
            <a:ext cx="226536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9F787E-10A8-4235-53EE-932DF8D43A6A}"/>
              </a:ext>
            </a:extLst>
          </p:cNvPr>
          <p:cNvSpPr txBox="1"/>
          <p:nvPr/>
        </p:nvSpPr>
        <p:spPr>
          <a:xfrm>
            <a:off x="2892294" y="5382874"/>
            <a:ext cx="34308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Data + Page Table</a:t>
            </a:r>
            <a:endParaRPr lang="en-CH" sz="3000" dirty="0"/>
          </a:p>
        </p:txBody>
      </p:sp>
    </p:spTree>
    <p:extLst>
      <p:ext uri="{BB962C8B-B14F-4D97-AF65-F5344CB8AC3E}">
        <p14:creationId xmlns:p14="http://schemas.microsoft.com/office/powerpoint/2010/main" val="15231471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CC2EA-35A5-4C68-652C-3CB24F5AD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E814-1335-4987-C7A2-CF2223F24A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H" dirty="0"/>
              <a:t>Hardware: </a:t>
            </a:r>
            <a:r>
              <a:rPr lang="en-CH" dirty="0">
                <a:solidFill>
                  <a:schemeClr val="accent5">
                    <a:lumMod val="50000"/>
                  </a:schemeClr>
                </a:solidFill>
              </a:rPr>
              <a:t>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B028E-CC12-6470-0F81-97BE3A51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52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88B61B62-B037-6904-FF48-CC06EE3C6C4D}"/>
              </a:ext>
            </a:extLst>
          </p:cNvPr>
          <p:cNvSpPr/>
          <p:nvPr/>
        </p:nvSpPr>
        <p:spPr>
          <a:xfrm>
            <a:off x="107481" y="3785715"/>
            <a:ext cx="1349481" cy="758773"/>
          </a:xfrm>
          <a:prstGeom prst="roundRect">
            <a:avLst>
              <a:gd name="adj" fmla="val 12847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</a:p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Circuit</a:t>
            </a:r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202B3114-1D75-3F5F-8185-B3C6A3B98F58}"/>
              </a:ext>
            </a:extLst>
          </p:cNvPr>
          <p:cNvSpPr/>
          <p:nvPr/>
        </p:nvSpPr>
        <p:spPr>
          <a:xfrm>
            <a:off x="2706926" y="2575560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193FE2D9-CC52-731F-9CA2-E6938B6DFB77}"/>
              </a:ext>
            </a:extLst>
          </p:cNvPr>
          <p:cNvSpPr/>
          <p:nvPr/>
        </p:nvSpPr>
        <p:spPr>
          <a:xfrm>
            <a:off x="2706926" y="322044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2273" i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45477765-225B-F026-2CDB-18D7F8BFBA03}"/>
              </a:ext>
            </a:extLst>
          </p:cNvPr>
          <p:cNvSpPr/>
          <p:nvPr/>
        </p:nvSpPr>
        <p:spPr>
          <a:xfrm>
            <a:off x="2706925" y="386533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24D23545-7FC5-1AC8-0FE0-9B34C6015DFA}"/>
              </a:ext>
            </a:extLst>
          </p:cNvPr>
          <p:cNvSpPr/>
          <p:nvPr/>
        </p:nvSpPr>
        <p:spPr>
          <a:xfrm>
            <a:off x="2706925" y="451021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83505E17-F71E-3B95-D185-DA32BECA4706}"/>
              </a:ext>
            </a:extLst>
          </p:cNvPr>
          <p:cNvSpPr/>
          <p:nvPr/>
        </p:nvSpPr>
        <p:spPr>
          <a:xfrm>
            <a:off x="2706925" y="515510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970C1FC6-4371-D2DC-DB87-7B2342C360B4}"/>
              </a:ext>
            </a:extLst>
          </p:cNvPr>
          <p:cNvSpPr/>
          <p:nvPr/>
        </p:nvSpPr>
        <p:spPr>
          <a:xfrm>
            <a:off x="2706925" y="579998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273" i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9F1D83F9-1CE4-C129-4A63-6F683F28F82E}"/>
              </a:ext>
            </a:extLst>
          </p:cNvPr>
          <p:cNvCxnSpPr>
            <a:cxnSpLocks/>
            <a:stCxn id="190" idx="3"/>
            <a:endCxn id="196" idx="1"/>
          </p:cNvCxnSpPr>
          <p:nvPr/>
        </p:nvCxnSpPr>
        <p:spPr>
          <a:xfrm>
            <a:off x="1456962" y="4165102"/>
            <a:ext cx="1249963" cy="195732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67B5C47-FCAF-8164-9AC6-00771C14FFCF}"/>
              </a:ext>
            </a:extLst>
          </p:cNvPr>
          <p:cNvCxnSpPr>
            <a:cxnSpLocks/>
          </p:cNvCxnSpPr>
          <p:nvPr/>
        </p:nvCxnSpPr>
        <p:spPr>
          <a:xfrm flipV="1">
            <a:off x="1456962" y="2898003"/>
            <a:ext cx="1249963" cy="1210154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F32FFC-52E0-CEB8-F69B-F0712B56924F}"/>
              </a:ext>
            </a:extLst>
          </p:cNvPr>
          <p:cNvCxnSpPr>
            <a:cxnSpLocks/>
          </p:cNvCxnSpPr>
          <p:nvPr/>
        </p:nvCxnSpPr>
        <p:spPr>
          <a:xfrm flipV="1">
            <a:off x="1456962" y="3542888"/>
            <a:ext cx="1249963" cy="565269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1FB1720-9C63-9593-8A8E-AC33DAAC15C6}"/>
              </a:ext>
            </a:extLst>
          </p:cNvPr>
          <p:cNvCxnSpPr>
            <a:cxnSpLocks/>
            <a:stCxn id="190" idx="3"/>
            <a:endCxn id="194" idx="1"/>
          </p:cNvCxnSpPr>
          <p:nvPr/>
        </p:nvCxnSpPr>
        <p:spPr>
          <a:xfrm>
            <a:off x="1456962" y="4165102"/>
            <a:ext cx="1249963" cy="66755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0F45ED1-76BD-69AD-FADB-66C9BFACAD9C}"/>
              </a:ext>
            </a:extLst>
          </p:cNvPr>
          <p:cNvCxnSpPr>
            <a:cxnSpLocks/>
            <a:stCxn id="191" idx="3"/>
          </p:cNvCxnSpPr>
          <p:nvPr/>
        </p:nvCxnSpPr>
        <p:spPr>
          <a:xfrm>
            <a:off x="3666292" y="2898003"/>
            <a:ext cx="2483996" cy="0"/>
          </a:xfrm>
          <a:prstGeom prst="straightConnector1">
            <a:avLst/>
          </a:prstGeom>
          <a:ln w="635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9C6EFEB-6A85-0E53-4DAA-CD34AE0B9EB9}"/>
              </a:ext>
            </a:extLst>
          </p:cNvPr>
          <p:cNvCxnSpPr>
            <a:cxnSpLocks/>
          </p:cNvCxnSpPr>
          <p:nvPr/>
        </p:nvCxnSpPr>
        <p:spPr>
          <a:xfrm>
            <a:off x="3666291" y="3542888"/>
            <a:ext cx="2483997" cy="0"/>
          </a:xfrm>
          <a:prstGeom prst="straightConnector1">
            <a:avLst/>
          </a:prstGeom>
          <a:ln w="635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B10745-5F86-F9CC-5FE6-9F01E2DD5A27}"/>
              </a:ext>
            </a:extLst>
          </p:cNvPr>
          <p:cNvCxnSpPr>
            <a:cxnSpLocks/>
          </p:cNvCxnSpPr>
          <p:nvPr/>
        </p:nvCxnSpPr>
        <p:spPr>
          <a:xfrm>
            <a:off x="3666291" y="4832658"/>
            <a:ext cx="2483997" cy="0"/>
          </a:xfrm>
          <a:prstGeom prst="straightConnector1">
            <a:avLst/>
          </a:prstGeom>
          <a:ln w="635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84D657-1271-3FA2-1222-C7A4023C9AEB}"/>
              </a:ext>
            </a:extLst>
          </p:cNvPr>
          <p:cNvCxnSpPr>
            <a:cxnSpLocks/>
          </p:cNvCxnSpPr>
          <p:nvPr/>
        </p:nvCxnSpPr>
        <p:spPr>
          <a:xfrm>
            <a:off x="3666291" y="6122429"/>
            <a:ext cx="2483997" cy="0"/>
          </a:xfrm>
          <a:prstGeom prst="straightConnector1">
            <a:avLst/>
          </a:prstGeom>
          <a:ln w="635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DE035F6C-E1BC-470E-2D9C-335E6AC08FC5}"/>
              </a:ext>
            </a:extLst>
          </p:cNvPr>
          <p:cNvSpPr/>
          <p:nvPr/>
        </p:nvSpPr>
        <p:spPr>
          <a:xfrm>
            <a:off x="107481" y="1279361"/>
            <a:ext cx="8807916" cy="758773"/>
          </a:xfrm>
          <a:prstGeom prst="roundRect">
            <a:avLst>
              <a:gd name="adj" fmla="val 6558"/>
            </a:avLst>
          </a:prstGeom>
          <a:solidFill>
            <a:srgbClr val="0070C0">
              <a:alpha val="12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Management Unit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EE9A9D9-9FFC-6CC0-BB0B-41137D89BCE4}"/>
              </a:ext>
            </a:extLst>
          </p:cNvPr>
          <p:cNvCxnSpPr>
            <a:cxnSpLocks/>
          </p:cNvCxnSpPr>
          <p:nvPr/>
        </p:nvCxnSpPr>
        <p:spPr>
          <a:xfrm>
            <a:off x="723503" y="2038134"/>
            <a:ext cx="0" cy="1747581"/>
          </a:xfrm>
          <a:prstGeom prst="straightConnector1">
            <a:avLst/>
          </a:prstGeom>
          <a:ln w="82550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4B09B5F-0E5E-BEB4-29C1-C764C9E8918B}"/>
              </a:ext>
            </a:extLst>
          </p:cNvPr>
          <p:cNvSpPr/>
          <p:nvPr/>
        </p:nvSpPr>
        <p:spPr>
          <a:xfrm>
            <a:off x="6150288" y="2561895"/>
            <a:ext cx="2675084" cy="3686426"/>
          </a:xfrm>
          <a:prstGeom prst="roundRect">
            <a:avLst>
              <a:gd name="adj" fmla="val 4598"/>
            </a:avLst>
          </a:prstGeom>
          <a:solidFill>
            <a:srgbClr val="F76863">
              <a:alpha val="12000"/>
            </a:srgbClr>
          </a:solidFill>
          <a:ln w="34925">
            <a:solidFill>
              <a:srgbClr val="F76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H" sz="303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Hierarchy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C14CCF-E627-C387-D2BC-303D988CCD67}"/>
              </a:ext>
            </a:extLst>
          </p:cNvPr>
          <p:cNvSpPr txBox="1"/>
          <p:nvPr/>
        </p:nvSpPr>
        <p:spPr>
          <a:xfrm>
            <a:off x="0" y="5025464"/>
            <a:ext cx="26149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Generate Candidate PAs</a:t>
            </a:r>
            <a:endParaRPr lang="en-CH" sz="3000" b="1" dirty="0"/>
          </a:p>
        </p:txBody>
      </p:sp>
    </p:spTree>
    <p:extLst>
      <p:ext uri="{BB962C8B-B14F-4D97-AF65-F5344CB8AC3E}">
        <p14:creationId xmlns:p14="http://schemas.microsoft.com/office/powerpoint/2010/main" val="328966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2" grpId="0" animBg="1"/>
      <p:bldP spid="3" grpId="0" animBg="1"/>
      <p:bldP spid="3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BDE37-08C7-D577-D43E-98BAD148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AAE06-C3F4-90DC-99AB-70B4C02A19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H" dirty="0"/>
              <a:t>Revelator: </a:t>
            </a:r>
            <a:r>
              <a:rPr lang="en-CH" dirty="0">
                <a:solidFill>
                  <a:schemeClr val="accent5">
                    <a:lumMod val="50000"/>
                  </a:schemeClr>
                </a:solidFill>
              </a:rPr>
              <a:t>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EB0FE-EAC7-8FCE-AD62-0B0C4B88F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53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6AE52193-C275-55EE-240F-2319B6D04F50}"/>
              </a:ext>
            </a:extLst>
          </p:cNvPr>
          <p:cNvSpPr/>
          <p:nvPr/>
        </p:nvSpPr>
        <p:spPr>
          <a:xfrm>
            <a:off x="107481" y="3785715"/>
            <a:ext cx="1349481" cy="758773"/>
          </a:xfrm>
          <a:prstGeom prst="roundRect">
            <a:avLst>
              <a:gd name="adj" fmla="val 8004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</a:p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Circuit</a:t>
            </a:r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F27650F9-50AF-E6A8-688D-15EE36F75C9D}"/>
              </a:ext>
            </a:extLst>
          </p:cNvPr>
          <p:cNvSpPr/>
          <p:nvPr/>
        </p:nvSpPr>
        <p:spPr>
          <a:xfrm>
            <a:off x="2706926" y="2575560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4AC1F580-E482-358F-1042-4B35424108F4}"/>
              </a:ext>
            </a:extLst>
          </p:cNvPr>
          <p:cNvSpPr/>
          <p:nvPr/>
        </p:nvSpPr>
        <p:spPr>
          <a:xfrm>
            <a:off x="2706926" y="322044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CA1B9E0A-7843-4A4C-AD90-0D070AED70F6}"/>
              </a:ext>
            </a:extLst>
          </p:cNvPr>
          <p:cNvSpPr/>
          <p:nvPr/>
        </p:nvSpPr>
        <p:spPr>
          <a:xfrm>
            <a:off x="2706925" y="386533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E9F138E8-35EB-9412-375E-971B639CC094}"/>
              </a:ext>
            </a:extLst>
          </p:cNvPr>
          <p:cNvSpPr/>
          <p:nvPr/>
        </p:nvSpPr>
        <p:spPr>
          <a:xfrm>
            <a:off x="2706925" y="451021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E0623EF5-F7CB-B822-1CB5-BC85434B000A}"/>
              </a:ext>
            </a:extLst>
          </p:cNvPr>
          <p:cNvSpPr/>
          <p:nvPr/>
        </p:nvSpPr>
        <p:spPr>
          <a:xfrm>
            <a:off x="2706925" y="515510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1D2D94B7-ED65-843A-020B-FF16D2EDB854}"/>
              </a:ext>
            </a:extLst>
          </p:cNvPr>
          <p:cNvSpPr/>
          <p:nvPr/>
        </p:nvSpPr>
        <p:spPr>
          <a:xfrm>
            <a:off x="2706925" y="579998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273" i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2ED09C25-760D-7585-F0C0-B15202937933}"/>
              </a:ext>
            </a:extLst>
          </p:cNvPr>
          <p:cNvCxnSpPr>
            <a:cxnSpLocks/>
            <a:stCxn id="190" idx="3"/>
            <a:endCxn id="196" idx="1"/>
          </p:cNvCxnSpPr>
          <p:nvPr/>
        </p:nvCxnSpPr>
        <p:spPr>
          <a:xfrm>
            <a:off x="1456962" y="4165102"/>
            <a:ext cx="1249963" cy="195732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ACBAF27-D8C6-2551-C680-6BFCD22CDFF7}"/>
              </a:ext>
            </a:extLst>
          </p:cNvPr>
          <p:cNvCxnSpPr>
            <a:cxnSpLocks/>
          </p:cNvCxnSpPr>
          <p:nvPr/>
        </p:nvCxnSpPr>
        <p:spPr>
          <a:xfrm flipV="1">
            <a:off x="1456962" y="2898003"/>
            <a:ext cx="1249963" cy="1210154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E3FD5E3-DFAD-F619-0636-AC1C23DC292A}"/>
              </a:ext>
            </a:extLst>
          </p:cNvPr>
          <p:cNvCxnSpPr>
            <a:cxnSpLocks/>
          </p:cNvCxnSpPr>
          <p:nvPr/>
        </p:nvCxnSpPr>
        <p:spPr>
          <a:xfrm flipV="1">
            <a:off x="1456962" y="3542888"/>
            <a:ext cx="1249963" cy="565269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9E8C451-1F9A-ACB2-C1A0-7FF911A0E7BB}"/>
              </a:ext>
            </a:extLst>
          </p:cNvPr>
          <p:cNvCxnSpPr>
            <a:cxnSpLocks/>
            <a:stCxn id="190" idx="3"/>
            <a:endCxn id="194" idx="1"/>
          </p:cNvCxnSpPr>
          <p:nvPr/>
        </p:nvCxnSpPr>
        <p:spPr>
          <a:xfrm>
            <a:off x="1456962" y="4165102"/>
            <a:ext cx="1249963" cy="66755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A7D3CC2-53DA-6A4E-0051-B266CA2018E3}"/>
              </a:ext>
            </a:extLst>
          </p:cNvPr>
          <p:cNvSpPr/>
          <p:nvPr/>
        </p:nvSpPr>
        <p:spPr>
          <a:xfrm>
            <a:off x="107481" y="1279361"/>
            <a:ext cx="8807916" cy="758773"/>
          </a:xfrm>
          <a:prstGeom prst="roundRect">
            <a:avLst>
              <a:gd name="adj" fmla="val 6558"/>
            </a:avLst>
          </a:prstGeom>
          <a:solidFill>
            <a:srgbClr val="0070C0">
              <a:alpha val="12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Management Unit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789B632-53B9-AA53-123C-999D97DE821D}"/>
              </a:ext>
            </a:extLst>
          </p:cNvPr>
          <p:cNvCxnSpPr>
            <a:cxnSpLocks/>
          </p:cNvCxnSpPr>
          <p:nvPr/>
        </p:nvCxnSpPr>
        <p:spPr>
          <a:xfrm>
            <a:off x="723503" y="2038134"/>
            <a:ext cx="0" cy="1747581"/>
          </a:xfrm>
          <a:prstGeom prst="straightConnector1">
            <a:avLst/>
          </a:prstGeom>
          <a:ln w="82550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33A280-2CD5-2106-1607-8526E49DAF9A}"/>
              </a:ext>
            </a:extLst>
          </p:cNvPr>
          <p:cNvSpPr/>
          <p:nvPr/>
        </p:nvSpPr>
        <p:spPr>
          <a:xfrm>
            <a:off x="6150288" y="2561895"/>
            <a:ext cx="2675084" cy="3686426"/>
          </a:xfrm>
          <a:prstGeom prst="roundRect">
            <a:avLst>
              <a:gd name="adj" fmla="val 4598"/>
            </a:avLst>
          </a:prstGeom>
          <a:solidFill>
            <a:srgbClr val="F76863">
              <a:alpha val="12000"/>
            </a:srgbClr>
          </a:solidFill>
          <a:ln w="34925">
            <a:solidFill>
              <a:srgbClr val="F76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H" sz="303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Hierarchy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A2BF6A2-AAD4-BD75-FA4B-452E401D2D18}"/>
              </a:ext>
            </a:extLst>
          </p:cNvPr>
          <p:cNvSpPr/>
          <p:nvPr/>
        </p:nvSpPr>
        <p:spPr>
          <a:xfrm>
            <a:off x="4251465" y="2472060"/>
            <a:ext cx="1313650" cy="4066855"/>
          </a:xfrm>
          <a:prstGeom prst="roundRect">
            <a:avLst>
              <a:gd name="adj" fmla="val 4598"/>
            </a:avLst>
          </a:prstGeom>
          <a:solidFill>
            <a:schemeClr val="tx2">
              <a:lumMod val="20000"/>
              <a:lumOff val="80000"/>
              <a:alpha val="2400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4175686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EA33A-4AEB-A852-A6A7-FDCAC5E0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E189D94-1994-657F-AC9D-89AE97526DC4}"/>
              </a:ext>
            </a:extLst>
          </p:cNvPr>
          <p:cNvSpPr/>
          <p:nvPr/>
        </p:nvSpPr>
        <p:spPr>
          <a:xfrm>
            <a:off x="12878" y="2626618"/>
            <a:ext cx="9131121" cy="3687859"/>
          </a:xfrm>
          <a:prstGeom prst="roundRect">
            <a:avLst>
              <a:gd name="adj" fmla="val 4598"/>
            </a:avLst>
          </a:prstGeom>
          <a:solidFill>
            <a:schemeClr val="tx2">
              <a:lumMod val="20000"/>
              <a:lumOff val="80000"/>
              <a:alpha val="24000"/>
            </a:schemeClr>
          </a:solidFill>
          <a:ln w="34925">
            <a:solidFill>
              <a:srgbClr val="C00000">
                <a:alpha val="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dirty="0">
                <a:solidFill>
                  <a:srgbClr val="FFFFFF">
                    <a:alpha val="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Filter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B2FC70E-A0BE-33DF-F74D-DCFD76AA9E2E}"/>
              </a:ext>
            </a:extLst>
          </p:cNvPr>
          <p:cNvSpPr/>
          <p:nvPr/>
        </p:nvSpPr>
        <p:spPr>
          <a:xfrm>
            <a:off x="4918081" y="2768929"/>
            <a:ext cx="3754759" cy="2521914"/>
          </a:xfrm>
          <a:prstGeom prst="roundRect">
            <a:avLst>
              <a:gd name="adj" fmla="val 2846"/>
            </a:avLst>
          </a:prstGeom>
          <a:solidFill>
            <a:schemeClr val="tx2">
              <a:lumMod val="10000"/>
              <a:lumOff val="90000"/>
              <a:alpha val="10137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>
              <a:solidFill>
                <a:schemeClr val="bg1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1142BA-D7B3-7A80-F6C2-35A46B7DDA35}"/>
              </a:ext>
            </a:extLst>
          </p:cNvPr>
          <p:cNvSpPr/>
          <p:nvPr/>
        </p:nvSpPr>
        <p:spPr>
          <a:xfrm>
            <a:off x="149087" y="2771023"/>
            <a:ext cx="4006857" cy="2481582"/>
          </a:xfrm>
          <a:prstGeom prst="roundRect">
            <a:avLst>
              <a:gd name="adj" fmla="val 2846"/>
            </a:avLst>
          </a:prstGeom>
          <a:solidFill>
            <a:schemeClr val="tx2">
              <a:lumMod val="10000"/>
              <a:lumOff val="90000"/>
              <a:alpha val="10137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>
              <a:solidFill>
                <a:schemeClr val="bg1"/>
              </a:solidFill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899B3041-EDDF-6279-0690-3AB0158115A9}"/>
              </a:ext>
            </a:extLst>
          </p:cNvPr>
          <p:cNvSpPr>
            <a:spLocks/>
          </p:cNvSpPr>
          <p:nvPr/>
        </p:nvSpPr>
        <p:spPr>
          <a:xfrm>
            <a:off x="401172" y="3083400"/>
            <a:ext cx="2437997" cy="2056399"/>
          </a:xfrm>
          <a:prstGeom prst="roundRect">
            <a:avLst>
              <a:gd name="adj" fmla="val 5300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  <a:ln w="317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3000">
              <a:solidFill>
                <a:schemeClr val="bg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6A16E54-2A18-8ABE-F190-8946A853F8BF}"/>
              </a:ext>
            </a:extLst>
          </p:cNvPr>
          <p:cNvSpPr txBox="1"/>
          <p:nvPr/>
        </p:nvSpPr>
        <p:spPr>
          <a:xfrm>
            <a:off x="149087" y="5275640"/>
            <a:ext cx="4006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Hash-Based Allocation Statistics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948635E6-03FB-B6D6-BA10-BB09A0DC5E15}"/>
              </a:ext>
            </a:extLst>
          </p:cNvPr>
          <p:cNvSpPr>
            <a:spLocks/>
          </p:cNvSpPr>
          <p:nvPr/>
        </p:nvSpPr>
        <p:spPr>
          <a:xfrm>
            <a:off x="486088" y="3203035"/>
            <a:ext cx="1412624" cy="46191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Hash</a:t>
            </a:r>
            <a:r>
              <a:rPr lang="en-CH" sz="3000" baseline="-25000" dirty="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8FAB67D6-0C3A-4E7B-EA59-F3D09E775A64}"/>
              </a:ext>
            </a:extLst>
          </p:cNvPr>
          <p:cNvSpPr>
            <a:spLocks/>
          </p:cNvSpPr>
          <p:nvPr/>
        </p:nvSpPr>
        <p:spPr>
          <a:xfrm>
            <a:off x="486088" y="4563174"/>
            <a:ext cx="1412624" cy="461910"/>
          </a:xfrm>
          <a:prstGeom prst="roundRect">
            <a:avLst/>
          </a:prstGeom>
          <a:solidFill>
            <a:srgbClr val="FF0000">
              <a:alpha val="30000"/>
            </a:srgb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Hash</a:t>
            </a:r>
            <a:r>
              <a:rPr lang="en-CH" sz="3000" baseline="-25000" dirty="0">
                <a:solidFill>
                  <a:schemeClr val="bg1"/>
                </a:solidFill>
              </a:rPr>
              <a:t>M</a:t>
            </a:r>
            <a:endParaRPr lang="en-CH" sz="3000" dirty="0">
              <a:solidFill>
                <a:schemeClr val="bg1"/>
              </a:solidFill>
            </a:endParaRP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51DF120-82D2-342B-2FE4-A8D143E18E54}"/>
              </a:ext>
            </a:extLst>
          </p:cNvPr>
          <p:cNvSpPr>
            <a:spLocks/>
          </p:cNvSpPr>
          <p:nvPr/>
        </p:nvSpPr>
        <p:spPr>
          <a:xfrm>
            <a:off x="486088" y="3674366"/>
            <a:ext cx="1412624" cy="46191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dirty="0">
                <a:solidFill>
                  <a:schemeClr val="bg1"/>
                </a:solidFill>
              </a:rPr>
              <a:t>Hash</a:t>
            </a:r>
            <a:r>
              <a:rPr lang="en-CH" sz="3000" baseline="-25000" dirty="0">
                <a:solidFill>
                  <a:schemeClr val="bg1"/>
                </a:solidFill>
              </a:rPr>
              <a:t>1</a:t>
            </a:r>
            <a:endParaRPr lang="en-CH" sz="3000" dirty="0">
              <a:solidFill>
                <a:schemeClr val="bg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71D2667-061D-AE76-A8F0-527490EF7639}"/>
              </a:ext>
            </a:extLst>
          </p:cNvPr>
          <p:cNvSpPr txBox="1"/>
          <p:nvPr/>
        </p:nvSpPr>
        <p:spPr>
          <a:xfrm>
            <a:off x="894502" y="4207763"/>
            <a:ext cx="639294" cy="35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60"/>
              </a:lnSpc>
            </a:pPr>
            <a:r>
              <a:rPr lang="en-CH" sz="300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460"/>
              </a:lnSpc>
            </a:pPr>
            <a:r>
              <a:rPr lang="en-CH" sz="3000">
                <a:solidFill>
                  <a:schemeClr val="bg1"/>
                </a:solidFill>
              </a:rPr>
              <a:t>.</a:t>
            </a:r>
          </a:p>
          <a:p>
            <a:pPr>
              <a:lnSpc>
                <a:spcPts val="460"/>
              </a:lnSpc>
            </a:pPr>
            <a:r>
              <a:rPr lang="en-CH" sz="30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C5739558-6942-F07F-9737-CB7182A1CC82}"/>
              </a:ext>
            </a:extLst>
          </p:cNvPr>
          <p:cNvSpPr>
            <a:spLocks/>
          </p:cNvSpPr>
          <p:nvPr/>
        </p:nvSpPr>
        <p:spPr>
          <a:xfrm>
            <a:off x="1895904" y="3203252"/>
            <a:ext cx="844090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bg1"/>
                </a:solidFill>
              </a:rPr>
              <a:t>0.6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55C6888-02B0-7FA0-A002-846075F87729}"/>
              </a:ext>
            </a:extLst>
          </p:cNvPr>
          <p:cNvSpPr>
            <a:spLocks/>
          </p:cNvSpPr>
          <p:nvPr/>
        </p:nvSpPr>
        <p:spPr>
          <a:xfrm>
            <a:off x="1895904" y="3674584"/>
            <a:ext cx="844090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bg1"/>
                </a:solidFill>
              </a:rPr>
              <a:t>0.2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2A1B759F-8E75-7FD1-4FB9-1E8E80EA9A47}"/>
              </a:ext>
            </a:extLst>
          </p:cNvPr>
          <p:cNvSpPr>
            <a:spLocks/>
          </p:cNvSpPr>
          <p:nvPr/>
        </p:nvSpPr>
        <p:spPr>
          <a:xfrm>
            <a:off x="1895900" y="4565899"/>
            <a:ext cx="844089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>
                <a:solidFill>
                  <a:schemeClr val="bg1"/>
                </a:solidFill>
              </a:rPr>
              <a:t>0.1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A334C3B-F09E-9CBB-2ADD-75BFA2EA13F9}"/>
              </a:ext>
            </a:extLst>
          </p:cNvPr>
          <p:cNvCxnSpPr/>
          <p:nvPr/>
        </p:nvCxnSpPr>
        <p:spPr>
          <a:xfrm>
            <a:off x="2868301" y="3897991"/>
            <a:ext cx="57143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CBF59FE-2D60-6AC1-7CD6-43BAAC4F5A57}"/>
              </a:ext>
            </a:extLst>
          </p:cNvPr>
          <p:cNvCxnSpPr/>
          <p:nvPr/>
        </p:nvCxnSpPr>
        <p:spPr>
          <a:xfrm>
            <a:off x="2870719" y="4837459"/>
            <a:ext cx="57143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DE6C8E7-6A6F-B3D9-5C04-0A91F4DCE25B}"/>
              </a:ext>
            </a:extLst>
          </p:cNvPr>
          <p:cNvCxnSpPr/>
          <p:nvPr/>
        </p:nvCxnSpPr>
        <p:spPr>
          <a:xfrm>
            <a:off x="2868301" y="3459086"/>
            <a:ext cx="571430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09033F8-ADAA-2652-02C1-0FCC2ED987C5}"/>
              </a:ext>
            </a:extLst>
          </p:cNvPr>
          <p:cNvGrpSpPr/>
          <p:nvPr/>
        </p:nvGrpSpPr>
        <p:grpSpPr>
          <a:xfrm>
            <a:off x="3438394" y="3172061"/>
            <a:ext cx="1114768" cy="553998"/>
            <a:chOff x="4641223" y="4170933"/>
            <a:chExt cx="436617" cy="237108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C881FF87-A916-EC60-EB53-DE1DEBBD7BA8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  <a:ln w="476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9BF09F6-5FF0-2F2B-CE77-D20A4E2F12C4}"/>
                </a:ext>
              </a:extLst>
            </p:cNvPr>
            <p:cNvSpPr txBox="1"/>
            <p:nvPr/>
          </p:nvSpPr>
          <p:spPr>
            <a:xfrm>
              <a:off x="4656563" y="4170933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30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314F2D1-C0B7-0D57-F421-DDAF5DF58E0C}"/>
              </a:ext>
            </a:extLst>
          </p:cNvPr>
          <p:cNvGrpSpPr/>
          <p:nvPr/>
        </p:nvGrpSpPr>
        <p:grpSpPr>
          <a:xfrm>
            <a:off x="3439018" y="3643999"/>
            <a:ext cx="1117137" cy="553998"/>
            <a:chOff x="4641223" y="4175225"/>
            <a:chExt cx="437545" cy="237108"/>
          </a:xfrm>
        </p:grpSpPr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id="{4888E012-E827-3533-0EDA-F49299C09644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  <a:ln w="476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140CD6-1EC7-7E3A-8F2A-36435B7485DF}"/>
                </a:ext>
              </a:extLst>
            </p:cNvPr>
            <p:cNvSpPr txBox="1"/>
            <p:nvPr/>
          </p:nvSpPr>
          <p:spPr>
            <a:xfrm>
              <a:off x="4657491" y="4175225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3000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F99DC2D-0916-C07C-947D-57B4AED31EA7}"/>
              </a:ext>
            </a:extLst>
          </p:cNvPr>
          <p:cNvGrpSpPr/>
          <p:nvPr/>
        </p:nvGrpSpPr>
        <p:grpSpPr>
          <a:xfrm>
            <a:off x="3426466" y="4559575"/>
            <a:ext cx="1126691" cy="553998"/>
            <a:chOff x="4641223" y="4173791"/>
            <a:chExt cx="441287" cy="237108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87D91A27-1808-2B00-206F-E6AA6336F6B2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2E4653-ABA6-7D71-27E4-A28174709202}"/>
                </a:ext>
              </a:extLst>
            </p:cNvPr>
            <p:cNvSpPr txBox="1"/>
            <p:nvPr/>
          </p:nvSpPr>
          <p:spPr>
            <a:xfrm>
              <a:off x="4661233" y="4173791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H" sz="3000">
                  <a:solidFill>
                    <a:schemeClr val="bg1"/>
                  </a:solidFill>
                </a:rPr>
                <a:t>0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103FD49-8A48-58E4-9C2F-A4002BAAF141}"/>
              </a:ext>
            </a:extLst>
          </p:cNvPr>
          <p:cNvGrpSpPr/>
          <p:nvPr/>
        </p:nvGrpSpPr>
        <p:grpSpPr>
          <a:xfrm>
            <a:off x="5636860" y="3168248"/>
            <a:ext cx="507713" cy="1699698"/>
            <a:chOff x="9108758" y="1675601"/>
            <a:chExt cx="413770" cy="2591973"/>
          </a:xfrm>
        </p:grpSpPr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08B94B3F-3EFF-2E23-8827-9AD76CFACE26}"/>
                </a:ext>
              </a:extLst>
            </p:cNvPr>
            <p:cNvSpPr/>
            <p:nvPr/>
          </p:nvSpPr>
          <p:spPr>
            <a:xfrm>
              <a:off x="9108758" y="1675601"/>
              <a:ext cx="409443" cy="523290"/>
            </a:xfrm>
            <a:prstGeom prst="roundRect">
              <a:avLst/>
            </a:prstGeom>
            <a:solidFill>
              <a:srgbClr val="B943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21" name="Rounded Rectangle 120">
              <a:extLst>
                <a:ext uri="{FF2B5EF4-FFF2-40B4-BE49-F238E27FC236}">
                  <a16:creationId xmlns:a16="http://schemas.microsoft.com/office/drawing/2014/main" id="{2046B22B-8D14-7791-4AC3-A2B1B1E3BBBD}"/>
                </a:ext>
              </a:extLst>
            </p:cNvPr>
            <p:cNvSpPr/>
            <p:nvPr/>
          </p:nvSpPr>
          <p:spPr>
            <a:xfrm>
              <a:off x="9108758" y="2711993"/>
              <a:ext cx="409443" cy="523290"/>
            </a:xfrm>
            <a:prstGeom prst="roundRect">
              <a:avLst/>
            </a:prstGeom>
            <a:solidFill>
              <a:srgbClr val="FFB4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A3089C36-96DF-A1D1-9974-36639081405D}"/>
                </a:ext>
              </a:extLst>
            </p:cNvPr>
            <p:cNvSpPr/>
            <p:nvPr/>
          </p:nvSpPr>
          <p:spPr>
            <a:xfrm>
              <a:off x="9108758" y="2192804"/>
              <a:ext cx="409443" cy="523290"/>
            </a:xfrm>
            <a:prstGeom prst="roundRect">
              <a:avLst/>
            </a:prstGeom>
            <a:solidFill>
              <a:srgbClr val="FF5D3E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F4B7134-620C-6AF1-1124-28A705908232}"/>
                </a:ext>
              </a:extLst>
            </p:cNvPr>
            <p:cNvSpPr/>
            <p:nvPr/>
          </p:nvSpPr>
          <p:spPr>
            <a:xfrm>
              <a:off x="9113085" y="3744284"/>
              <a:ext cx="409443" cy="52329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>
                <a:solidFill>
                  <a:schemeClr val="bg1"/>
                </a:solidFill>
              </a:endParaRPr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D3F9B287-042D-95F5-0C2B-06538D3D0F57}"/>
                </a:ext>
              </a:extLst>
            </p:cNvPr>
            <p:cNvSpPr/>
            <p:nvPr/>
          </p:nvSpPr>
          <p:spPr>
            <a:xfrm>
              <a:off x="9108758" y="3225095"/>
              <a:ext cx="409443" cy="523290"/>
            </a:xfrm>
            <a:prstGeom prst="roundRect">
              <a:avLst/>
            </a:prstGeom>
            <a:solidFill>
              <a:srgbClr val="CEF575"/>
            </a:solidFill>
            <a:ln w="317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sz="3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639884DD-A4DF-1ECB-6338-3A14080EBDA0}"/>
              </a:ext>
            </a:extLst>
          </p:cNvPr>
          <p:cNvSpPr txBox="1"/>
          <p:nvPr/>
        </p:nvSpPr>
        <p:spPr>
          <a:xfrm>
            <a:off x="6250589" y="3276595"/>
            <a:ext cx="2581193" cy="1938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3000" i="1" dirty="0">
                <a:solidFill>
                  <a:schemeClr val="bg1"/>
                </a:solidFill>
              </a:rPr>
              <a:t>Speculation </a:t>
            </a:r>
          </a:p>
          <a:p>
            <a:pPr algn="ctr"/>
            <a:r>
              <a:rPr lang="en-CH" sz="3000" i="1" dirty="0">
                <a:solidFill>
                  <a:schemeClr val="bg1"/>
                </a:solidFill>
              </a:rPr>
              <a:t>degree up to</a:t>
            </a:r>
          </a:p>
          <a:p>
            <a:pPr algn="ctr"/>
            <a:r>
              <a:rPr lang="en-CH" sz="3000" i="1" dirty="0">
                <a:solidFill>
                  <a:schemeClr val="bg1"/>
                </a:solidFill>
              </a:rPr>
              <a:t> 1 is allowed</a:t>
            </a:r>
          </a:p>
          <a:p>
            <a:pPr algn="ctr"/>
            <a:endParaRPr lang="en-CH" sz="3000" i="1" dirty="0">
              <a:solidFill>
                <a:schemeClr val="bg1"/>
              </a:solidFill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11D5DF4-E40B-ECE4-59C7-9B9F737F1F56}"/>
              </a:ext>
            </a:extLst>
          </p:cNvPr>
          <p:cNvSpPr txBox="1"/>
          <p:nvPr/>
        </p:nvSpPr>
        <p:spPr>
          <a:xfrm>
            <a:off x="5164634" y="3064558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>
                <a:solidFill>
                  <a:schemeClr val="bg1"/>
                </a:solidFill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EFFEA5E-7F95-C030-AC91-F9170834AC6D}"/>
              </a:ext>
            </a:extLst>
          </p:cNvPr>
          <p:cNvSpPr txBox="1"/>
          <p:nvPr/>
        </p:nvSpPr>
        <p:spPr>
          <a:xfrm>
            <a:off x="5164634" y="3398350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5301EC6-25A3-5F56-6B46-3CF32D87725E}"/>
              </a:ext>
            </a:extLst>
          </p:cNvPr>
          <p:cNvSpPr txBox="1"/>
          <p:nvPr/>
        </p:nvSpPr>
        <p:spPr>
          <a:xfrm>
            <a:off x="5164634" y="3732139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F2AD895-5D36-0C61-FCB9-4C03991BA9F3}"/>
              </a:ext>
            </a:extLst>
          </p:cNvPr>
          <p:cNvSpPr txBox="1"/>
          <p:nvPr/>
        </p:nvSpPr>
        <p:spPr>
          <a:xfrm>
            <a:off x="5164634" y="4065929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8334727-E7EE-1ABD-2472-AA93CB8E7A2B}"/>
              </a:ext>
            </a:extLst>
          </p:cNvPr>
          <p:cNvSpPr txBox="1"/>
          <p:nvPr/>
        </p:nvSpPr>
        <p:spPr>
          <a:xfrm>
            <a:off x="5164634" y="4399720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60604-7F5E-36BF-A4A1-8AD3531C1B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Speculation Degree Filter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3D83A-2D9C-637B-87FB-90E107C8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54</a:t>
            </a:fld>
            <a:endParaRPr lang="en-CH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8E291-1484-E47B-E1A4-73878CB4A4D0}"/>
              </a:ext>
            </a:extLst>
          </p:cNvPr>
          <p:cNvSpPr txBox="1"/>
          <p:nvPr/>
        </p:nvSpPr>
        <p:spPr>
          <a:xfrm>
            <a:off x="4786250" y="5290677"/>
            <a:ext cx="40184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3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Bandwidth Consumption Monitor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98F4D8A-0DF4-C2CB-586A-0D2C41B28F02}"/>
              </a:ext>
            </a:extLst>
          </p:cNvPr>
          <p:cNvSpPr/>
          <p:nvPr/>
        </p:nvSpPr>
        <p:spPr>
          <a:xfrm>
            <a:off x="12879" y="1482596"/>
            <a:ext cx="9144000" cy="878772"/>
          </a:xfrm>
          <a:prstGeom prst="roundRect">
            <a:avLst>
              <a:gd name="adj" fmla="val 0"/>
            </a:avLst>
          </a:prstGeom>
          <a:solidFill>
            <a:srgbClr val="0070C0">
              <a:alpha val="513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Two-level Degree Filtering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E62BE0F-904D-0487-8921-1344DC27E966}"/>
              </a:ext>
            </a:extLst>
          </p:cNvPr>
          <p:cNvCxnSpPr/>
          <p:nvPr/>
        </p:nvCxnSpPr>
        <p:spPr>
          <a:xfrm>
            <a:off x="3886452" y="3459086"/>
            <a:ext cx="1031629" cy="0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DF0354-E3C3-AA52-308C-116EA633BDAF}"/>
              </a:ext>
            </a:extLst>
          </p:cNvPr>
          <p:cNvCxnSpPr/>
          <p:nvPr/>
        </p:nvCxnSpPr>
        <p:spPr>
          <a:xfrm>
            <a:off x="3874523" y="3897991"/>
            <a:ext cx="1031629" cy="0"/>
          </a:xfrm>
          <a:prstGeom prst="straightConnector1">
            <a:avLst/>
          </a:prstGeom>
          <a:ln w="47625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5DFE22ED-6833-5675-385E-8752DAE72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0134" y="3666753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39953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88" grpId="0" animBg="1"/>
      <p:bldP spid="92" grpId="0"/>
      <p:bldP spid="93" grpId="0" animBg="1"/>
      <p:bldP spid="94" grpId="0" animBg="1"/>
      <p:bldP spid="95" grpId="0" animBg="1"/>
      <p:bldP spid="96" grpId="0"/>
      <p:bldP spid="98" grpId="0" animBg="1"/>
      <p:bldP spid="101" grpId="0" animBg="1"/>
      <p:bldP spid="104" grpId="0" animBg="1"/>
      <p:bldP spid="125" grpId="0"/>
      <p:bldP spid="127" grpId="0"/>
      <p:bldP spid="128" grpId="0"/>
      <p:bldP spid="129" grpId="0"/>
      <p:bldP spid="130" grpId="0"/>
      <p:bldP spid="131" grpId="0"/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E29B6-59C3-7AF2-3BBC-75FD55B36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71B61-71ED-12CE-C552-20F3568A48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H" dirty="0"/>
              <a:t>Revelator: </a:t>
            </a:r>
            <a:r>
              <a:rPr lang="en-CH" dirty="0">
                <a:solidFill>
                  <a:schemeClr val="accent5">
                    <a:lumMod val="50000"/>
                  </a:schemeClr>
                </a:solidFill>
              </a:rPr>
              <a:t>Speculation Engine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C0741-11D9-C868-D86D-BF7AA2CCB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55</a:t>
            </a:fld>
            <a:endParaRPr lang="en-CH"/>
          </a:p>
        </p:txBody>
      </p:sp>
      <p:sp>
        <p:nvSpPr>
          <p:cNvPr id="190" name="Rounded Rectangle 189">
            <a:extLst>
              <a:ext uri="{FF2B5EF4-FFF2-40B4-BE49-F238E27FC236}">
                <a16:creationId xmlns:a16="http://schemas.microsoft.com/office/drawing/2014/main" id="{01C1BFD8-6511-7F61-58A7-3DC32AED1A6D}"/>
              </a:ext>
            </a:extLst>
          </p:cNvPr>
          <p:cNvSpPr/>
          <p:nvPr/>
        </p:nvSpPr>
        <p:spPr>
          <a:xfrm>
            <a:off x="107481" y="3785715"/>
            <a:ext cx="1349481" cy="758773"/>
          </a:xfrm>
          <a:prstGeom prst="roundRect">
            <a:avLst>
              <a:gd name="adj" fmla="val 11656"/>
            </a:avLst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</a:p>
          <a:p>
            <a:pPr algn="ctr"/>
            <a:r>
              <a:rPr lang="en-CH" sz="2400" b="1" i="1" dirty="0">
                <a:solidFill>
                  <a:schemeClr val="bg2">
                    <a:lumMod val="20000"/>
                    <a:lumOff val="8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Circuit</a:t>
            </a:r>
          </a:p>
        </p:txBody>
      </p:sp>
      <p:sp>
        <p:nvSpPr>
          <p:cNvPr id="191" name="Rounded Rectangle 190">
            <a:extLst>
              <a:ext uri="{FF2B5EF4-FFF2-40B4-BE49-F238E27FC236}">
                <a16:creationId xmlns:a16="http://schemas.microsoft.com/office/drawing/2014/main" id="{2B8FBD3D-0E99-5F01-DA54-3B7724E647BA}"/>
              </a:ext>
            </a:extLst>
          </p:cNvPr>
          <p:cNvSpPr/>
          <p:nvPr/>
        </p:nvSpPr>
        <p:spPr>
          <a:xfrm>
            <a:off x="2706926" y="2575560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19C60E13-C19A-7E4C-E299-92218DD78736}"/>
              </a:ext>
            </a:extLst>
          </p:cNvPr>
          <p:cNvSpPr/>
          <p:nvPr/>
        </p:nvSpPr>
        <p:spPr>
          <a:xfrm>
            <a:off x="2706926" y="322044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0939844E-E791-6F87-1254-814F50E9761D}"/>
              </a:ext>
            </a:extLst>
          </p:cNvPr>
          <p:cNvSpPr/>
          <p:nvPr/>
        </p:nvSpPr>
        <p:spPr>
          <a:xfrm>
            <a:off x="2706925" y="386533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3315AC5F-D68D-133D-3D21-64463A587EE5}"/>
              </a:ext>
            </a:extLst>
          </p:cNvPr>
          <p:cNvSpPr/>
          <p:nvPr/>
        </p:nvSpPr>
        <p:spPr>
          <a:xfrm>
            <a:off x="2706925" y="451021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</a:t>
            </a:r>
            <a:endParaRPr lang="en-CH" sz="2273" i="1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5" name="Rounded Rectangle 194">
            <a:extLst>
              <a:ext uri="{FF2B5EF4-FFF2-40B4-BE49-F238E27FC236}">
                <a16:creationId xmlns:a16="http://schemas.microsoft.com/office/drawing/2014/main" id="{890E1265-DD64-0127-7097-88678234F6D1}"/>
              </a:ext>
            </a:extLst>
          </p:cNvPr>
          <p:cNvSpPr/>
          <p:nvPr/>
        </p:nvSpPr>
        <p:spPr>
          <a:xfrm>
            <a:off x="2706925" y="5155101"/>
            <a:ext cx="959366" cy="644885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  <a:alpha val="41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EC680A70-0791-F721-1B31-FF1364A0C18D}"/>
              </a:ext>
            </a:extLst>
          </p:cNvPr>
          <p:cNvSpPr/>
          <p:nvPr/>
        </p:nvSpPr>
        <p:spPr>
          <a:xfrm>
            <a:off x="2706925" y="5799986"/>
            <a:ext cx="959366" cy="644885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22985"/>
            </a:schemeClr>
          </a:solidFill>
          <a:ln w="3810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73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2273" i="1" baseline="-25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</a:t>
            </a:r>
            <a:endParaRPr lang="en-CH" sz="2273" i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8AC941CF-6F61-23CA-648C-64F708A3E04E}"/>
              </a:ext>
            </a:extLst>
          </p:cNvPr>
          <p:cNvCxnSpPr>
            <a:cxnSpLocks/>
            <a:stCxn id="190" idx="3"/>
            <a:endCxn id="196" idx="1"/>
          </p:cNvCxnSpPr>
          <p:nvPr/>
        </p:nvCxnSpPr>
        <p:spPr>
          <a:xfrm>
            <a:off x="1456962" y="4165102"/>
            <a:ext cx="1249963" cy="195732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EABE9CB-718C-E021-926C-D2AEDDC286C6}"/>
              </a:ext>
            </a:extLst>
          </p:cNvPr>
          <p:cNvCxnSpPr>
            <a:cxnSpLocks/>
          </p:cNvCxnSpPr>
          <p:nvPr/>
        </p:nvCxnSpPr>
        <p:spPr>
          <a:xfrm flipV="1">
            <a:off x="1456962" y="2898003"/>
            <a:ext cx="1249963" cy="1210154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453657D-2D0E-7300-C089-AAF0CF633909}"/>
              </a:ext>
            </a:extLst>
          </p:cNvPr>
          <p:cNvCxnSpPr>
            <a:cxnSpLocks/>
          </p:cNvCxnSpPr>
          <p:nvPr/>
        </p:nvCxnSpPr>
        <p:spPr>
          <a:xfrm flipV="1">
            <a:off x="1456962" y="3542888"/>
            <a:ext cx="1249963" cy="565269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8B6566F-C063-0DFA-D1F7-BD1B5C1BEF41}"/>
              </a:ext>
            </a:extLst>
          </p:cNvPr>
          <p:cNvCxnSpPr>
            <a:cxnSpLocks/>
            <a:stCxn id="190" idx="3"/>
            <a:endCxn id="194" idx="1"/>
          </p:cNvCxnSpPr>
          <p:nvPr/>
        </p:nvCxnSpPr>
        <p:spPr>
          <a:xfrm>
            <a:off x="1456962" y="4165102"/>
            <a:ext cx="1249963" cy="667557"/>
          </a:xfrm>
          <a:prstGeom prst="straightConnector1">
            <a:avLst/>
          </a:prstGeom>
          <a:ln w="76200" cap="rnd">
            <a:solidFill>
              <a:schemeClr val="accent5">
                <a:lumMod val="50000"/>
              </a:schemeClr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40DD48E-D445-2443-E0D2-4A4441D2E4CF}"/>
              </a:ext>
            </a:extLst>
          </p:cNvPr>
          <p:cNvSpPr/>
          <p:nvPr/>
        </p:nvSpPr>
        <p:spPr>
          <a:xfrm>
            <a:off x="107481" y="1279361"/>
            <a:ext cx="8807916" cy="758773"/>
          </a:xfrm>
          <a:prstGeom prst="roundRect">
            <a:avLst>
              <a:gd name="adj" fmla="val 6558"/>
            </a:avLst>
          </a:prstGeom>
          <a:solidFill>
            <a:srgbClr val="0070C0">
              <a:alpha val="12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Management Unit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3C7A22D-B6AA-2556-D727-877F5E804E62}"/>
              </a:ext>
            </a:extLst>
          </p:cNvPr>
          <p:cNvCxnSpPr>
            <a:cxnSpLocks/>
          </p:cNvCxnSpPr>
          <p:nvPr/>
        </p:nvCxnSpPr>
        <p:spPr>
          <a:xfrm>
            <a:off x="723503" y="2038134"/>
            <a:ext cx="0" cy="1747581"/>
          </a:xfrm>
          <a:prstGeom prst="straightConnector1">
            <a:avLst/>
          </a:prstGeom>
          <a:ln w="82550">
            <a:solidFill>
              <a:schemeClr val="bg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64448404-5CF3-6063-B03C-067ABBBD1F7F}"/>
              </a:ext>
            </a:extLst>
          </p:cNvPr>
          <p:cNvSpPr/>
          <p:nvPr/>
        </p:nvSpPr>
        <p:spPr>
          <a:xfrm>
            <a:off x="5874327" y="2561895"/>
            <a:ext cx="3162191" cy="3686426"/>
          </a:xfrm>
          <a:prstGeom prst="roundRect">
            <a:avLst>
              <a:gd name="adj" fmla="val 4598"/>
            </a:avLst>
          </a:prstGeom>
          <a:solidFill>
            <a:srgbClr val="F76863">
              <a:alpha val="12000"/>
            </a:srgbClr>
          </a:solidFill>
          <a:ln w="34925">
            <a:solidFill>
              <a:srgbClr val="F768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CH" sz="303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Hierarchy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58FA7D3-DC9B-8201-66C7-84F2D7AF3275}"/>
              </a:ext>
            </a:extLst>
          </p:cNvPr>
          <p:cNvSpPr/>
          <p:nvPr/>
        </p:nvSpPr>
        <p:spPr>
          <a:xfrm>
            <a:off x="4029790" y="2472060"/>
            <a:ext cx="1313650" cy="4066855"/>
          </a:xfrm>
          <a:prstGeom prst="roundRect">
            <a:avLst>
              <a:gd name="adj" fmla="val 4598"/>
            </a:avLst>
          </a:prstGeom>
          <a:solidFill>
            <a:schemeClr val="tx2">
              <a:lumMod val="20000"/>
              <a:lumOff val="80000"/>
              <a:alpha val="24000"/>
            </a:schemeClr>
          </a:solidFill>
          <a:ln w="3492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3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Filter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420B1D-B6B3-11EB-302F-E59E2F2318E6}"/>
              </a:ext>
            </a:extLst>
          </p:cNvPr>
          <p:cNvCxnSpPr>
            <a:cxnSpLocks/>
          </p:cNvCxnSpPr>
          <p:nvPr/>
        </p:nvCxnSpPr>
        <p:spPr>
          <a:xfrm>
            <a:off x="3676032" y="2911924"/>
            <a:ext cx="2198295" cy="0"/>
          </a:xfrm>
          <a:prstGeom prst="straightConnector1">
            <a:avLst/>
          </a:prstGeom>
          <a:ln w="76200" cap="rnd">
            <a:solidFill>
              <a:srgbClr val="007F3E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3AE8AD5-613B-9CD7-8ABD-FBB4D52F0036}"/>
              </a:ext>
            </a:extLst>
          </p:cNvPr>
          <p:cNvCxnSpPr>
            <a:cxnSpLocks/>
          </p:cNvCxnSpPr>
          <p:nvPr/>
        </p:nvCxnSpPr>
        <p:spPr>
          <a:xfrm>
            <a:off x="3706512" y="3500438"/>
            <a:ext cx="1432681" cy="0"/>
          </a:xfrm>
          <a:prstGeom prst="straightConnector1">
            <a:avLst/>
          </a:prstGeom>
          <a:ln w="76200" cap="rnd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FB5E15A-F925-22CA-3CB7-B6DFCB0DF1D7}"/>
              </a:ext>
            </a:extLst>
          </p:cNvPr>
          <p:cNvCxnSpPr>
            <a:cxnSpLocks/>
          </p:cNvCxnSpPr>
          <p:nvPr/>
        </p:nvCxnSpPr>
        <p:spPr>
          <a:xfrm>
            <a:off x="3706511" y="4832658"/>
            <a:ext cx="1432681" cy="0"/>
          </a:xfrm>
          <a:prstGeom prst="straightConnector1">
            <a:avLst/>
          </a:prstGeom>
          <a:ln w="76200" cap="rnd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36E880-20F3-4D6F-747E-3A749514FD08}"/>
              </a:ext>
            </a:extLst>
          </p:cNvPr>
          <p:cNvCxnSpPr>
            <a:cxnSpLocks/>
          </p:cNvCxnSpPr>
          <p:nvPr/>
        </p:nvCxnSpPr>
        <p:spPr>
          <a:xfrm>
            <a:off x="3666291" y="6118045"/>
            <a:ext cx="1432681" cy="0"/>
          </a:xfrm>
          <a:prstGeom prst="straightConnector1">
            <a:avLst/>
          </a:prstGeom>
          <a:ln w="76200" cap="rnd">
            <a:solidFill>
              <a:srgbClr val="C000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A79C4FB2-A2F8-B4D2-3185-A76ACD1BA7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567" y="2126662"/>
            <a:ext cx="671572" cy="671572"/>
          </a:xfrm>
          <a:prstGeom prst="rect">
            <a:avLst/>
          </a:prstGeom>
        </p:spPr>
      </p:pic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AA6C338E-2B38-CDBF-DF41-09D1312328EB}"/>
              </a:ext>
            </a:extLst>
          </p:cNvPr>
          <p:cNvSpPr/>
          <p:nvPr/>
        </p:nvSpPr>
        <p:spPr>
          <a:xfrm>
            <a:off x="5881603" y="3946076"/>
            <a:ext cx="3154915" cy="1209025"/>
          </a:xfrm>
          <a:prstGeom prst="roundRect">
            <a:avLst>
              <a:gd name="adj" fmla="val 3736"/>
            </a:avLst>
          </a:prstGeom>
          <a:solidFill>
            <a:srgbClr val="C00000">
              <a:alpha val="198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2200" dirty="0"/>
              <a:t>Data </a:t>
            </a:r>
            <a:r>
              <a:rPr lang="en-CH" sz="2200" b="1" dirty="0"/>
              <a:t>stored in PPN</a:t>
            </a:r>
            <a:r>
              <a:rPr lang="en-CH" sz="2200" b="1" baseline="-25000" dirty="0"/>
              <a:t>0</a:t>
            </a:r>
            <a:r>
              <a:rPr lang="en-CH" sz="2200" b="1" dirty="0"/>
              <a:t> </a:t>
            </a:r>
            <a:r>
              <a:rPr lang="en-CH" sz="2200" dirty="0"/>
              <a:t>is fetched into the cache </a:t>
            </a:r>
            <a:r>
              <a:rPr lang="en-CH" sz="2200" u="sng" dirty="0"/>
              <a:t>before</a:t>
            </a:r>
            <a:r>
              <a:rPr lang="en-CH" sz="2200" dirty="0"/>
              <a:t> PTW completes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08B9A07-A455-551C-43E7-D4CD7E2B3A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270" y="3248970"/>
            <a:ext cx="502936" cy="50293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CC94E5-690C-0002-AF45-F1D1761A15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270" y="4622351"/>
            <a:ext cx="502936" cy="50293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E716729-0532-BBEE-20BF-DBC53AEE5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270" y="5866577"/>
            <a:ext cx="502936" cy="50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39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5B257-0A6E-9747-D300-62C178414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7271F2-5AB5-F7C0-82F6-1CCAD169D413}"/>
              </a:ext>
            </a:extLst>
          </p:cNvPr>
          <p:cNvSpPr txBox="1">
            <a:spLocks/>
          </p:cNvSpPr>
          <p:nvPr/>
        </p:nvSpPr>
        <p:spPr>
          <a:xfrm>
            <a:off x="628529" y="2151382"/>
            <a:ext cx="7886943" cy="255523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Extensions of Revelator</a:t>
            </a:r>
          </a:p>
        </p:txBody>
      </p:sp>
    </p:spTree>
    <p:extLst>
      <p:ext uri="{BB962C8B-B14F-4D97-AF65-F5344CB8AC3E}">
        <p14:creationId xmlns:p14="http://schemas.microsoft.com/office/powerpoint/2010/main" val="2945128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22A8D-BB1B-1E29-5BDF-3301740F3B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58F92-2386-172A-F10F-BA034791D4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Revelator: Extensions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5A5123-6277-B43D-170F-00C570563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57</a:t>
            </a:fld>
            <a:endParaRPr lang="en-CH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737AE7A-22A1-789A-40E6-8C7C345AF2E1}"/>
              </a:ext>
            </a:extLst>
          </p:cNvPr>
          <p:cNvSpPr/>
          <p:nvPr/>
        </p:nvSpPr>
        <p:spPr>
          <a:xfrm>
            <a:off x="962525" y="1925000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Synergy with large pages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C22247B-7DE3-E238-A819-A548311A54F4}"/>
              </a:ext>
            </a:extLst>
          </p:cNvPr>
          <p:cNvSpPr/>
          <p:nvPr/>
        </p:nvSpPr>
        <p:spPr>
          <a:xfrm>
            <a:off x="962526" y="3513797"/>
            <a:ext cx="8168595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Virtualized environments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4C74991-6F43-D222-B69F-F169AB7146EA}"/>
              </a:ext>
            </a:extLst>
          </p:cNvPr>
          <p:cNvSpPr/>
          <p:nvPr/>
        </p:nvSpPr>
        <p:spPr>
          <a:xfrm>
            <a:off x="949645" y="4941567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NUMA/CXL-like systems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BE2A8E1-527F-6634-C30D-C63C366936D7}"/>
              </a:ext>
            </a:extLst>
          </p:cNvPr>
          <p:cNvSpPr/>
          <p:nvPr/>
        </p:nvSpPr>
        <p:spPr>
          <a:xfrm>
            <a:off x="12879" y="2114770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3ADDE3F-481B-8CD8-27F2-1DE6941B2C05}"/>
              </a:ext>
            </a:extLst>
          </p:cNvPr>
          <p:cNvSpPr/>
          <p:nvPr/>
        </p:nvSpPr>
        <p:spPr>
          <a:xfrm>
            <a:off x="12879" y="370356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65889D8-2839-5A80-5F4E-4BC12146E039}"/>
              </a:ext>
            </a:extLst>
          </p:cNvPr>
          <p:cNvSpPr/>
          <p:nvPr/>
        </p:nvSpPr>
        <p:spPr>
          <a:xfrm>
            <a:off x="12879" y="513133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965729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BA2F2-F53C-C543-CBEC-FB7EC205E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DD887-1B24-4064-B19F-1C8D3456C5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Revelator: Extensions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103EE-BA53-7AA9-B0EE-50A9FB861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58</a:t>
            </a:fld>
            <a:endParaRPr lang="en-CH" dirty="0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2094967-D549-D71E-7E53-C6EA9C3CF343}"/>
              </a:ext>
            </a:extLst>
          </p:cNvPr>
          <p:cNvSpPr/>
          <p:nvPr/>
        </p:nvSpPr>
        <p:spPr>
          <a:xfrm>
            <a:off x="962525" y="1925000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Synergy with large pages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6D8C0C0-297C-E2E1-22A0-8C75393F3E87}"/>
              </a:ext>
            </a:extLst>
          </p:cNvPr>
          <p:cNvSpPr/>
          <p:nvPr/>
        </p:nvSpPr>
        <p:spPr>
          <a:xfrm>
            <a:off x="962526" y="3513797"/>
            <a:ext cx="8168595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Virtualized environments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43BC881-DD19-6CD7-A787-1D41AFE215A6}"/>
              </a:ext>
            </a:extLst>
          </p:cNvPr>
          <p:cNvSpPr/>
          <p:nvPr/>
        </p:nvSpPr>
        <p:spPr>
          <a:xfrm>
            <a:off x="949645" y="4941567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NUMA/CXL-like systems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AD5BBCB-6D88-82C3-7B2B-73FC82EC0859}"/>
              </a:ext>
            </a:extLst>
          </p:cNvPr>
          <p:cNvSpPr/>
          <p:nvPr/>
        </p:nvSpPr>
        <p:spPr>
          <a:xfrm>
            <a:off x="12879" y="2114770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573F416-630B-10ED-BFF4-BCF2AAD2A378}"/>
              </a:ext>
            </a:extLst>
          </p:cNvPr>
          <p:cNvSpPr/>
          <p:nvPr/>
        </p:nvSpPr>
        <p:spPr>
          <a:xfrm>
            <a:off x="12879" y="370356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5A4D442-CCE8-542B-47F9-02D0F6D342E9}"/>
              </a:ext>
            </a:extLst>
          </p:cNvPr>
          <p:cNvSpPr/>
          <p:nvPr/>
        </p:nvSpPr>
        <p:spPr>
          <a:xfrm>
            <a:off x="12879" y="513133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1DFCFE-D810-3FD4-B97D-19E87FE8CED9}"/>
              </a:ext>
            </a:extLst>
          </p:cNvPr>
          <p:cNvSpPr/>
          <p:nvPr/>
        </p:nvSpPr>
        <p:spPr>
          <a:xfrm>
            <a:off x="0" y="3191277"/>
            <a:ext cx="9500767" cy="3025845"/>
          </a:xfrm>
          <a:prstGeom prst="rect">
            <a:avLst/>
          </a:prstGeom>
          <a:solidFill>
            <a:srgbClr val="FFFFFF">
              <a:alpha val="8976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0664636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83023E-35B4-7A41-693A-F7E1CCBD5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E31A15F-42F1-76C4-4A3C-6CFD75653983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AB145A0-9A8B-A17F-1F75-7849464F9026}"/>
              </a:ext>
            </a:extLst>
          </p:cNvPr>
          <p:cNvSpPr/>
          <p:nvPr/>
        </p:nvSpPr>
        <p:spPr>
          <a:xfrm>
            <a:off x="129208" y="1802777"/>
            <a:ext cx="427383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3757572-6BFF-3A9C-D7E0-3B81D7040CF1}"/>
              </a:ext>
            </a:extLst>
          </p:cNvPr>
          <p:cNvSpPr/>
          <p:nvPr/>
        </p:nvSpPr>
        <p:spPr>
          <a:xfrm>
            <a:off x="413874" y="2811266"/>
            <a:ext cx="2894976" cy="130258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9003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2MB </a:t>
            </a:r>
          </a:p>
          <a:p>
            <a:pPr algn="ctr"/>
            <a:r>
              <a:rPr lang="en-CH" sz="3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C397BF9-21E5-9337-105A-3EBBBC735058}"/>
              </a:ext>
            </a:extLst>
          </p:cNvPr>
          <p:cNvSpPr/>
          <p:nvPr/>
        </p:nvSpPr>
        <p:spPr>
          <a:xfrm>
            <a:off x="4745564" y="2777445"/>
            <a:ext cx="2697933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alpha val="11000"/>
            </a:schemeClr>
          </a:solidFill>
          <a:ln w="635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E6C5D68-7E96-EC36-059F-FE76D09988A8}"/>
              </a:ext>
            </a:extLst>
          </p:cNvPr>
          <p:cNvSpPr/>
          <p:nvPr/>
        </p:nvSpPr>
        <p:spPr>
          <a:xfrm>
            <a:off x="4745565" y="342233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C9817F9-25F2-FE9A-E284-F55E6E6C7251}"/>
              </a:ext>
            </a:extLst>
          </p:cNvPr>
          <p:cNvSpPr/>
          <p:nvPr/>
        </p:nvSpPr>
        <p:spPr>
          <a:xfrm>
            <a:off x="4745564" y="4067215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PFN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511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7916A91F-3670-433E-09ED-6114D6683227}"/>
              </a:ext>
            </a:extLst>
          </p:cNvPr>
          <p:cNvSpPr/>
          <p:nvPr/>
        </p:nvSpPr>
        <p:spPr>
          <a:xfrm>
            <a:off x="4745564" y="4712101"/>
            <a:ext cx="2697932" cy="644885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  <a:alpha val="12000"/>
            </a:schemeClr>
          </a:solidFill>
          <a:ln w="63500">
            <a:solidFill>
              <a:schemeClr val="bg1">
                <a:alpha val="86328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512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EAE4B73-DBC1-E7D4-671D-7B35DD409B1A}"/>
              </a:ext>
            </a:extLst>
          </p:cNvPr>
          <p:cNvSpPr/>
          <p:nvPr/>
        </p:nvSpPr>
        <p:spPr>
          <a:xfrm>
            <a:off x="4745563" y="5356986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D068831-71A3-D156-5F6B-E02DB660F559}"/>
              </a:ext>
            </a:extLst>
          </p:cNvPr>
          <p:cNvSpPr/>
          <p:nvPr/>
        </p:nvSpPr>
        <p:spPr>
          <a:xfrm>
            <a:off x="4745564" y="6001871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1023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5C094C3-FA22-BEC8-1440-BCD8AFE35344}"/>
              </a:ext>
            </a:extLst>
          </p:cNvPr>
          <p:cNvSpPr/>
          <p:nvPr/>
        </p:nvSpPr>
        <p:spPr>
          <a:xfrm>
            <a:off x="118287" y="4846108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F108239-0D48-8807-ABA0-07836A47E0C7}"/>
              </a:ext>
            </a:extLst>
          </p:cNvPr>
          <p:cNvCxnSpPr>
            <a:stCxn id="14" idx="2"/>
            <a:endCxn id="22" idx="0"/>
          </p:cNvCxnSpPr>
          <p:nvPr/>
        </p:nvCxnSpPr>
        <p:spPr>
          <a:xfrm>
            <a:off x="1861362" y="4113846"/>
            <a:ext cx="0" cy="732262"/>
          </a:xfrm>
          <a:prstGeom prst="straightConnector1">
            <a:avLst/>
          </a:prstGeom>
          <a:ln w="69850">
            <a:solidFill>
              <a:schemeClr val="bg1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57A6E79-7766-6F0C-4C54-D45962E00FA6}"/>
              </a:ext>
            </a:extLst>
          </p:cNvPr>
          <p:cNvCxnSpPr>
            <a:cxnSpLocks/>
            <a:stCxn id="22" idx="3"/>
            <a:endCxn id="15" idx="1"/>
          </p:cNvCxnSpPr>
          <p:nvPr/>
        </p:nvCxnSpPr>
        <p:spPr>
          <a:xfrm flipV="1">
            <a:off x="3604437" y="3099888"/>
            <a:ext cx="1141127" cy="2190076"/>
          </a:xfrm>
          <a:prstGeom prst="straightConnector1">
            <a:avLst/>
          </a:prstGeom>
          <a:ln w="69850">
            <a:solidFill>
              <a:schemeClr val="bg1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CE9FB3DC-28F3-16DB-E0F4-A391249D8759}"/>
              </a:ext>
            </a:extLst>
          </p:cNvPr>
          <p:cNvSpPr/>
          <p:nvPr/>
        </p:nvSpPr>
        <p:spPr>
          <a:xfrm>
            <a:off x="7518444" y="2781286"/>
            <a:ext cx="126539" cy="1934655"/>
          </a:xfrm>
          <a:prstGeom prst="rightBracket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2" name="Slide Number Placeholder 3">
            <a:extLst>
              <a:ext uri="{FF2B5EF4-FFF2-40B4-BE49-F238E27FC236}">
                <a16:creationId xmlns:a16="http://schemas.microsoft.com/office/drawing/2014/main" id="{CA3FB51A-332B-BE4F-46D3-C2415EC0E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59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88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ADB60-8572-B3BB-CC6C-A26B84F07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8DCAA3E-88A3-2A5B-B35B-57287DE49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CE14BF1-9577-7ED9-0355-868995E1C70A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B98E2EC-BD6C-3C6A-0625-F5BF7594BE4A}"/>
              </a:ext>
            </a:extLst>
          </p:cNvPr>
          <p:cNvSpPr/>
          <p:nvPr/>
        </p:nvSpPr>
        <p:spPr>
          <a:xfrm>
            <a:off x="129208" y="1802777"/>
            <a:ext cx="427383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5A54C6E-53E0-1060-29B5-6D115382E548}"/>
              </a:ext>
            </a:extLst>
          </p:cNvPr>
          <p:cNvSpPr/>
          <p:nvPr/>
        </p:nvSpPr>
        <p:spPr>
          <a:xfrm>
            <a:off x="413874" y="2811266"/>
            <a:ext cx="2894976" cy="130258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29003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3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2MB </a:t>
            </a:r>
          </a:p>
          <a:p>
            <a:pPr algn="ctr"/>
            <a:r>
              <a:rPr lang="en-CH" sz="35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 Page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438869D-0D94-96A0-9417-A8386EC604F3}"/>
              </a:ext>
            </a:extLst>
          </p:cNvPr>
          <p:cNvSpPr/>
          <p:nvPr/>
        </p:nvSpPr>
        <p:spPr>
          <a:xfrm>
            <a:off x="4745564" y="2777445"/>
            <a:ext cx="2697933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alpha val="11000"/>
            </a:schemeClr>
          </a:solidFill>
          <a:ln w="63500">
            <a:solidFill>
              <a:schemeClr val="bg1">
                <a:alpha val="82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endParaRPr lang="en-CH" sz="3800" b="1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5B039ED-B9AB-DBBA-1B45-6F0448FA4444}"/>
              </a:ext>
            </a:extLst>
          </p:cNvPr>
          <p:cNvSpPr/>
          <p:nvPr/>
        </p:nvSpPr>
        <p:spPr>
          <a:xfrm>
            <a:off x="4745565" y="3422330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A0DD0E5-22F3-69F1-1AA5-453C1712141B}"/>
              </a:ext>
            </a:extLst>
          </p:cNvPr>
          <p:cNvSpPr/>
          <p:nvPr/>
        </p:nvSpPr>
        <p:spPr>
          <a:xfrm>
            <a:off x="4745564" y="4067215"/>
            <a:ext cx="2697932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PFN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511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4FE1A29D-D042-BE7C-C7E1-8851E12EFFAD}"/>
              </a:ext>
            </a:extLst>
          </p:cNvPr>
          <p:cNvSpPr/>
          <p:nvPr/>
        </p:nvSpPr>
        <p:spPr>
          <a:xfrm>
            <a:off x="4745564" y="4712101"/>
            <a:ext cx="2697932" cy="644885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  <a:alpha val="12000"/>
            </a:schemeClr>
          </a:solidFill>
          <a:ln w="63500">
            <a:solidFill>
              <a:schemeClr val="bg1">
                <a:alpha val="86328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512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EA46367-AC78-B64C-6579-7D4F88E4C94A}"/>
              </a:ext>
            </a:extLst>
          </p:cNvPr>
          <p:cNvSpPr/>
          <p:nvPr/>
        </p:nvSpPr>
        <p:spPr>
          <a:xfrm>
            <a:off x="4745563" y="5356986"/>
            <a:ext cx="2697931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..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61B7A97-B77F-A1AC-710E-F54BA15BA1CF}"/>
              </a:ext>
            </a:extLst>
          </p:cNvPr>
          <p:cNvSpPr/>
          <p:nvPr/>
        </p:nvSpPr>
        <p:spPr>
          <a:xfrm>
            <a:off x="4745564" y="6001871"/>
            <a:ext cx="2697930" cy="644885"/>
          </a:xfrm>
          <a:prstGeom prst="roundRect">
            <a:avLst>
              <a:gd name="adj" fmla="val 0"/>
            </a:avLst>
          </a:prstGeom>
          <a:solidFill>
            <a:schemeClr val="tx1">
              <a:lumMod val="90000"/>
              <a:alpha val="12000"/>
            </a:schemeClr>
          </a:solidFill>
          <a:ln w="38100">
            <a:solidFill>
              <a:schemeClr val="bg1">
                <a:alpha val="2300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8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PPN</a:t>
            </a:r>
            <a:r>
              <a:rPr lang="en-CH" sz="3800" b="1" baseline="-25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1023</a:t>
            </a:r>
            <a:endParaRPr lang="en-CH" sz="3800" b="1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F5E2B30E-4D13-D0CD-620B-8C7BF9CF5002}"/>
              </a:ext>
            </a:extLst>
          </p:cNvPr>
          <p:cNvSpPr/>
          <p:nvPr/>
        </p:nvSpPr>
        <p:spPr>
          <a:xfrm>
            <a:off x="118287" y="4846108"/>
            <a:ext cx="3486150" cy="887712"/>
          </a:xfrm>
          <a:prstGeom prst="roundRect">
            <a:avLst>
              <a:gd name="adj" fmla="val 30705"/>
            </a:avLst>
          </a:prstGeom>
          <a:solidFill>
            <a:schemeClr val="tx1">
              <a:lumMod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4000" b="1" i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0E189F21-4F46-9D0D-4BE2-1320CBF7F0C8}"/>
              </a:ext>
            </a:extLst>
          </p:cNvPr>
          <p:cNvCxnSpPr>
            <a:cxnSpLocks/>
            <a:stCxn id="14" idx="2"/>
            <a:endCxn id="22" idx="0"/>
          </p:cNvCxnSpPr>
          <p:nvPr/>
        </p:nvCxnSpPr>
        <p:spPr>
          <a:xfrm>
            <a:off x="1861362" y="4113846"/>
            <a:ext cx="0" cy="732262"/>
          </a:xfrm>
          <a:prstGeom prst="straightConnector1">
            <a:avLst/>
          </a:prstGeom>
          <a:ln w="69850">
            <a:solidFill>
              <a:schemeClr val="bg1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B76AA9-18FE-EA4D-5796-D2BD4CC66058}"/>
              </a:ext>
            </a:extLst>
          </p:cNvPr>
          <p:cNvCxnSpPr>
            <a:cxnSpLocks/>
            <a:stCxn id="22" idx="3"/>
            <a:endCxn id="15" idx="1"/>
          </p:cNvCxnSpPr>
          <p:nvPr/>
        </p:nvCxnSpPr>
        <p:spPr>
          <a:xfrm flipV="1">
            <a:off x="3604437" y="3099888"/>
            <a:ext cx="1141127" cy="2190076"/>
          </a:xfrm>
          <a:prstGeom prst="straightConnector1">
            <a:avLst/>
          </a:prstGeom>
          <a:ln w="69850">
            <a:solidFill>
              <a:schemeClr val="bg1">
                <a:lumMod val="90000"/>
                <a:lumOff val="1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ight Bracket 28">
            <a:extLst>
              <a:ext uri="{FF2B5EF4-FFF2-40B4-BE49-F238E27FC236}">
                <a16:creationId xmlns:a16="http://schemas.microsoft.com/office/drawing/2014/main" id="{D1938C9B-938D-C087-E1BB-514014AFAB7F}"/>
              </a:ext>
            </a:extLst>
          </p:cNvPr>
          <p:cNvSpPr/>
          <p:nvPr/>
        </p:nvSpPr>
        <p:spPr>
          <a:xfrm>
            <a:off x="7518444" y="2781286"/>
            <a:ext cx="126539" cy="1934655"/>
          </a:xfrm>
          <a:prstGeom prst="rightBracket">
            <a:avLst/>
          </a:prstGeom>
          <a:ln w="3492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499423-9F9B-5F93-1D0C-0400638C68FA}"/>
              </a:ext>
            </a:extLst>
          </p:cNvPr>
          <p:cNvSpPr/>
          <p:nvPr/>
        </p:nvSpPr>
        <p:spPr>
          <a:xfrm>
            <a:off x="12879" y="2464903"/>
            <a:ext cx="9118242" cy="4291497"/>
          </a:xfrm>
          <a:prstGeom prst="rect">
            <a:avLst/>
          </a:prstGeom>
          <a:solidFill>
            <a:srgbClr val="FFFFFF">
              <a:alpha val="97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0C1412A-B045-3557-0F28-910FC3660F47}"/>
              </a:ext>
            </a:extLst>
          </p:cNvPr>
          <p:cNvSpPr/>
          <p:nvPr/>
        </p:nvSpPr>
        <p:spPr>
          <a:xfrm>
            <a:off x="-234950" y="3753505"/>
            <a:ext cx="9613900" cy="1288339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Hide address translation </a:t>
            </a:r>
          </a:p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latency of 2MB pages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94AD7C-BE7A-17EE-FF7C-CD3FBD196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73" y="4003974"/>
            <a:ext cx="787399" cy="787399"/>
          </a:xfrm>
          <a:prstGeom prst="rect">
            <a:avLst/>
          </a:prstGeom>
        </p:spPr>
      </p:pic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102EC3DB-E57A-A182-32D4-E6BE05D6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60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08327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DB5AA-747F-D79D-00EA-F58340C24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EDCBC4-FAC7-4FE0-08B8-89BE9CE6AB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05A7D39-1238-74F4-72FD-8B76BD5B86E5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29ABE52-0DFC-1DF8-BFBB-650320E11866}"/>
              </a:ext>
            </a:extLst>
          </p:cNvPr>
          <p:cNvSpPr/>
          <p:nvPr/>
        </p:nvSpPr>
        <p:spPr>
          <a:xfrm>
            <a:off x="102994" y="1740002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EE1F10E-B60E-0AD4-95DF-56E713901891}"/>
              </a:ext>
            </a:extLst>
          </p:cNvPr>
          <p:cNvSpPr/>
          <p:nvPr/>
        </p:nvSpPr>
        <p:spPr>
          <a:xfrm>
            <a:off x="0" y="2815593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to allocate with conventional THP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87621D1-FBA4-DBAE-8737-E1F263EC56CA}"/>
              </a:ext>
            </a:extLst>
          </p:cNvPr>
          <p:cNvSpPr/>
          <p:nvPr/>
        </p:nvSpPr>
        <p:spPr>
          <a:xfrm>
            <a:off x="-234950" y="4235116"/>
            <a:ext cx="9613900" cy="1288339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 large pages when </a:t>
            </a:r>
          </a:p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fragmentation levels allow it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B5A343-1436-DF6A-966C-8BC7928A5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73" y="4485585"/>
            <a:ext cx="787399" cy="78739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7A3CC09-6818-73D9-590D-25068F8E9BDF}"/>
              </a:ext>
            </a:extLst>
          </p:cNvPr>
          <p:cNvSpPr/>
          <p:nvPr/>
        </p:nvSpPr>
        <p:spPr>
          <a:xfrm>
            <a:off x="102994" y="2976503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6CD30031-CC55-0CB1-68F0-7C46D31A2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61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36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B2388-0624-8F17-B907-F84AF097B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9F4C85-F862-675D-F36B-6065F4E1A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1B690E5-F7D9-8F3C-8AA9-DC991A5D8B5A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7EC8E4-CF98-8D64-CC13-4B2B002DD1BF}"/>
              </a:ext>
            </a:extLst>
          </p:cNvPr>
          <p:cNvSpPr/>
          <p:nvPr/>
        </p:nvSpPr>
        <p:spPr>
          <a:xfrm>
            <a:off x="102994" y="1740002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9D7063C-E7AA-DCB8-9D68-ECA0B4F3B384}"/>
              </a:ext>
            </a:extLst>
          </p:cNvPr>
          <p:cNvSpPr/>
          <p:nvPr/>
        </p:nvSpPr>
        <p:spPr>
          <a:xfrm>
            <a:off x="0" y="2815593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to allocate with conventional THP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BC9416-4DAB-FFEE-6F96-5EC85531F65D}"/>
              </a:ext>
            </a:extLst>
          </p:cNvPr>
          <p:cNvSpPr/>
          <p:nvPr/>
        </p:nvSpPr>
        <p:spPr>
          <a:xfrm>
            <a:off x="102994" y="2976503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194E8B1-BD87-79A7-F53A-9C5AA1AB5F1E}"/>
              </a:ext>
            </a:extLst>
          </p:cNvPr>
          <p:cNvSpPr/>
          <p:nvPr/>
        </p:nvSpPr>
        <p:spPr>
          <a:xfrm>
            <a:off x="0" y="4063150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4KB hash-based data allocation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C1BFD7-FA2D-CA36-C582-42B4A0BCBB60}"/>
              </a:ext>
            </a:extLst>
          </p:cNvPr>
          <p:cNvSpPr/>
          <p:nvPr/>
        </p:nvSpPr>
        <p:spPr>
          <a:xfrm>
            <a:off x="102994" y="4224060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B3E20DF-5D94-8F49-0438-519A0141B82B}"/>
              </a:ext>
            </a:extLst>
          </p:cNvPr>
          <p:cNvSpPr/>
          <p:nvPr/>
        </p:nvSpPr>
        <p:spPr>
          <a:xfrm>
            <a:off x="-234950" y="5310707"/>
            <a:ext cx="9613900" cy="1288339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Maintain fast address translation </a:t>
            </a:r>
          </a:p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large pages are not available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9C6159-2E02-7A19-BBF6-6E25DD472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4473" y="5561176"/>
            <a:ext cx="787399" cy="787399"/>
          </a:xfrm>
          <a:prstGeom prst="rect">
            <a:avLst/>
          </a:prstGeom>
        </p:spPr>
      </p:pic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CEED1FCB-EAB4-427B-F2AB-96A1E9201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57365" y="6452582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62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46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D3AE8-FB45-0841-EFF7-770B79E1F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552465-6119-04D6-C3F7-0D0E7E3E19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9D7528-90F7-5A08-1683-61DAF85A2057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0133F65-81A9-AFAF-6F82-FCC95C0FD016}"/>
              </a:ext>
            </a:extLst>
          </p:cNvPr>
          <p:cNvSpPr/>
          <p:nvPr/>
        </p:nvSpPr>
        <p:spPr>
          <a:xfrm>
            <a:off x="102994" y="1740002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0F1FB9-74A3-1E66-CFF2-B43928A49231}"/>
              </a:ext>
            </a:extLst>
          </p:cNvPr>
          <p:cNvSpPr/>
          <p:nvPr/>
        </p:nvSpPr>
        <p:spPr>
          <a:xfrm>
            <a:off x="0" y="2815593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to allocate with conventional THP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2C7DA74-FD09-AE93-5E51-FB28977D8576}"/>
              </a:ext>
            </a:extLst>
          </p:cNvPr>
          <p:cNvSpPr/>
          <p:nvPr/>
        </p:nvSpPr>
        <p:spPr>
          <a:xfrm>
            <a:off x="102994" y="2976503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DB5EE16-71B6-4DD6-EA61-8DA404AC735A}"/>
              </a:ext>
            </a:extLst>
          </p:cNvPr>
          <p:cNvSpPr/>
          <p:nvPr/>
        </p:nvSpPr>
        <p:spPr>
          <a:xfrm>
            <a:off x="0" y="4063150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4KB hash-based data allocation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EF2CF8-1442-57E4-B369-DA23F62171AC}"/>
              </a:ext>
            </a:extLst>
          </p:cNvPr>
          <p:cNvSpPr/>
          <p:nvPr/>
        </p:nvSpPr>
        <p:spPr>
          <a:xfrm>
            <a:off x="102994" y="4224060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58621DE-F3D2-7851-0369-3F753AD0364C}"/>
              </a:ext>
            </a:extLst>
          </p:cNvPr>
          <p:cNvSpPr/>
          <p:nvPr/>
        </p:nvSpPr>
        <p:spPr>
          <a:xfrm>
            <a:off x="12879" y="5310707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 to conventional allocation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0C5370F-D4E1-A35A-59DD-5DDBD08F224B}"/>
              </a:ext>
            </a:extLst>
          </p:cNvPr>
          <p:cNvSpPr/>
          <p:nvPr/>
        </p:nvSpPr>
        <p:spPr>
          <a:xfrm>
            <a:off x="102994" y="5471617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F4F5F807-8BB6-239F-8FB5-33F2F297B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63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07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B185D-136F-A080-078D-39C2AE4DF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619BFF-00DA-1E19-4C72-3156E211DA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Synergy with Large Pages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5FAFEE6-EA54-02E4-8B2C-4E0D06A8CB86}"/>
              </a:ext>
            </a:extLst>
          </p:cNvPr>
          <p:cNvSpPr/>
          <p:nvPr/>
        </p:nvSpPr>
        <p:spPr>
          <a:xfrm>
            <a:off x="0" y="1568036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CDF98C3-875E-C3AA-BB25-1C25B3A832F0}"/>
              </a:ext>
            </a:extLst>
          </p:cNvPr>
          <p:cNvSpPr/>
          <p:nvPr/>
        </p:nvSpPr>
        <p:spPr>
          <a:xfrm>
            <a:off x="102995" y="1740002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B7E1FE6-58A1-0D89-0599-5ACDD8545DBC}"/>
              </a:ext>
            </a:extLst>
          </p:cNvPr>
          <p:cNvSpPr/>
          <p:nvPr/>
        </p:nvSpPr>
        <p:spPr>
          <a:xfrm>
            <a:off x="0" y="2815593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to allocate with conventional THP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2E46EC-2EF0-DF09-73CA-51C3A5342161}"/>
              </a:ext>
            </a:extLst>
          </p:cNvPr>
          <p:cNvSpPr/>
          <p:nvPr/>
        </p:nvSpPr>
        <p:spPr>
          <a:xfrm>
            <a:off x="102994" y="2976503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DC1B5D9-9288-4C4D-4902-1DBF2563CD86}"/>
              </a:ext>
            </a:extLst>
          </p:cNvPr>
          <p:cNvSpPr/>
          <p:nvPr/>
        </p:nvSpPr>
        <p:spPr>
          <a:xfrm>
            <a:off x="0" y="4063150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4KB hash-based data allocation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D8893C5-E8D1-ECCB-D7E4-99692634C612}"/>
              </a:ext>
            </a:extLst>
          </p:cNvPr>
          <p:cNvSpPr/>
          <p:nvPr/>
        </p:nvSpPr>
        <p:spPr>
          <a:xfrm>
            <a:off x="102994" y="4224060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3D07D6F-4723-6285-3A82-DAA536543070}"/>
              </a:ext>
            </a:extLst>
          </p:cNvPr>
          <p:cNvSpPr/>
          <p:nvPr/>
        </p:nvSpPr>
        <p:spPr>
          <a:xfrm>
            <a:off x="12879" y="5310707"/>
            <a:ext cx="9144000" cy="896867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i="1" dirty="0">
                <a:solidFill>
                  <a:schemeClr val="tx1">
                    <a:lumMod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 to conventional allocation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3429B75-FCA7-60AC-3B3A-10E7E8B9323C}"/>
              </a:ext>
            </a:extLst>
          </p:cNvPr>
          <p:cNvSpPr/>
          <p:nvPr/>
        </p:nvSpPr>
        <p:spPr>
          <a:xfrm>
            <a:off x="115873" y="5471617"/>
            <a:ext cx="523935" cy="52393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3000" b="1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68F36-8FC1-076F-9DA1-9020DD86126F}"/>
              </a:ext>
            </a:extLst>
          </p:cNvPr>
          <p:cNvSpPr/>
          <p:nvPr/>
        </p:nvSpPr>
        <p:spPr>
          <a:xfrm>
            <a:off x="-187569" y="1568036"/>
            <a:ext cx="9519138" cy="4809318"/>
          </a:xfrm>
          <a:prstGeom prst="rect">
            <a:avLst/>
          </a:prstGeom>
          <a:solidFill>
            <a:srgbClr val="FFFFFF">
              <a:alpha val="9075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8880FDF2-5844-3715-0C98-C9A5352125E2}"/>
              </a:ext>
            </a:extLst>
          </p:cNvPr>
          <p:cNvSpPr/>
          <p:nvPr/>
        </p:nvSpPr>
        <p:spPr>
          <a:xfrm>
            <a:off x="12879" y="2815593"/>
            <a:ext cx="9144000" cy="1932402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uses large pages </a:t>
            </a:r>
          </a:p>
          <a:p>
            <a:pPr algn="ctr"/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possible while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being effective </a:t>
            </a:r>
          </a:p>
          <a:p>
            <a:pPr algn="ctr"/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even when they are </a:t>
            </a:r>
            <a:r>
              <a:rPr lang="en-US" sz="40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available</a:t>
            </a:r>
            <a:endParaRPr lang="en-CH" sz="40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9314FA-8E74-6E47-BC94-9CE54AD6F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247" y="2769601"/>
            <a:ext cx="787399" cy="787399"/>
          </a:xfrm>
          <a:prstGeom prst="rect">
            <a:avLst/>
          </a:prstGeom>
        </p:spPr>
      </p:pic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9389D1C8-A9E0-888E-195C-639E81E62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845" y="6314477"/>
            <a:ext cx="695459" cy="365125"/>
          </a:xfrm>
        </p:spPr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64</a:t>
            </a:fld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634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C30A5-7B0B-5EBB-C119-D2345F999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3EC35-02C9-63C1-DA8B-10CCC9931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Revelator: Extensions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BF434-E7E9-E9FD-428D-46772B81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65</a:t>
            </a:fld>
            <a:endParaRPr lang="en-CH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0C65192-6766-CED0-BE63-34943CC180B8}"/>
              </a:ext>
            </a:extLst>
          </p:cNvPr>
          <p:cNvSpPr/>
          <p:nvPr/>
        </p:nvSpPr>
        <p:spPr>
          <a:xfrm>
            <a:off x="962525" y="1925000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Synergy with large pages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568B70-719E-8573-A352-7A49B6BD287B}"/>
              </a:ext>
            </a:extLst>
          </p:cNvPr>
          <p:cNvSpPr/>
          <p:nvPr/>
        </p:nvSpPr>
        <p:spPr>
          <a:xfrm>
            <a:off x="12879" y="2114770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E25EB60-871A-6E69-A7B2-02ED9311ABE8}"/>
              </a:ext>
            </a:extLst>
          </p:cNvPr>
          <p:cNvSpPr/>
          <p:nvPr/>
        </p:nvSpPr>
        <p:spPr>
          <a:xfrm>
            <a:off x="12879" y="370356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80E5A4D-E777-0E3B-30CC-13E4FE31BE1D}"/>
              </a:ext>
            </a:extLst>
          </p:cNvPr>
          <p:cNvSpPr/>
          <p:nvPr/>
        </p:nvSpPr>
        <p:spPr>
          <a:xfrm>
            <a:off x="12879" y="513133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C7FC5D-0CA4-EB87-8311-318C0DB865F6}"/>
              </a:ext>
            </a:extLst>
          </p:cNvPr>
          <p:cNvSpPr/>
          <p:nvPr/>
        </p:nvSpPr>
        <p:spPr>
          <a:xfrm>
            <a:off x="-178384" y="1799086"/>
            <a:ext cx="9500767" cy="1355348"/>
          </a:xfrm>
          <a:prstGeom prst="rect">
            <a:avLst/>
          </a:prstGeom>
          <a:solidFill>
            <a:srgbClr val="FFFFFF">
              <a:alpha val="8976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EC220A1C-C0F4-AC10-1F53-365833390496}"/>
              </a:ext>
            </a:extLst>
          </p:cNvPr>
          <p:cNvSpPr/>
          <p:nvPr/>
        </p:nvSpPr>
        <p:spPr>
          <a:xfrm>
            <a:off x="962526" y="3513797"/>
            <a:ext cx="8168595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Virtualized environments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97D98A3-95FA-6EE7-5D0A-F93C9C901EAC}"/>
              </a:ext>
            </a:extLst>
          </p:cNvPr>
          <p:cNvSpPr/>
          <p:nvPr/>
        </p:nvSpPr>
        <p:spPr>
          <a:xfrm>
            <a:off x="949645" y="4941567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NUMA/CXL-like systems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6493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3F5E5-A911-77BD-E388-6A1FD19DC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00568-0640-0920-936A-DAFCEDD90E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Revelator: Extensions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D01D1-7113-26F8-052D-22A4DA72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66</a:t>
            </a:fld>
            <a:endParaRPr lang="en-CH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C6222EF-BD44-CCC8-BE16-16645EC5BD85}"/>
              </a:ext>
            </a:extLst>
          </p:cNvPr>
          <p:cNvSpPr/>
          <p:nvPr/>
        </p:nvSpPr>
        <p:spPr>
          <a:xfrm>
            <a:off x="962525" y="1925000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Synergy with large pages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B6A622-8D84-8A70-65CD-9BDF2F6CE0E5}"/>
              </a:ext>
            </a:extLst>
          </p:cNvPr>
          <p:cNvSpPr/>
          <p:nvPr/>
        </p:nvSpPr>
        <p:spPr>
          <a:xfrm>
            <a:off x="962526" y="3513797"/>
            <a:ext cx="8168595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in virtualized environments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CA0F76F-B444-60DD-F2BE-80BF4B8E9355}"/>
              </a:ext>
            </a:extLst>
          </p:cNvPr>
          <p:cNvSpPr/>
          <p:nvPr/>
        </p:nvSpPr>
        <p:spPr>
          <a:xfrm>
            <a:off x="949645" y="4941567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in NUMA/CXL-like systems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674EC8-2B94-F48F-1A6C-32C8E7ED26AB}"/>
              </a:ext>
            </a:extLst>
          </p:cNvPr>
          <p:cNvSpPr/>
          <p:nvPr/>
        </p:nvSpPr>
        <p:spPr>
          <a:xfrm>
            <a:off x="12879" y="2114770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3E4A9E5-70E1-5C86-693A-F8E924989EE1}"/>
              </a:ext>
            </a:extLst>
          </p:cNvPr>
          <p:cNvSpPr/>
          <p:nvPr/>
        </p:nvSpPr>
        <p:spPr>
          <a:xfrm>
            <a:off x="12879" y="370356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FB11405-DD6E-0195-0B06-EF5DE22207FC}"/>
              </a:ext>
            </a:extLst>
          </p:cNvPr>
          <p:cNvSpPr/>
          <p:nvPr/>
        </p:nvSpPr>
        <p:spPr>
          <a:xfrm>
            <a:off x="12879" y="513133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A7AAA0-46BC-FB0D-76E3-D364A6F07324}"/>
              </a:ext>
            </a:extLst>
          </p:cNvPr>
          <p:cNvSpPr/>
          <p:nvPr/>
        </p:nvSpPr>
        <p:spPr>
          <a:xfrm>
            <a:off x="-178384" y="1799086"/>
            <a:ext cx="9500767" cy="4272838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28B9F5-3141-5DC2-6AF6-FC84D668F5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776"/>
          <a:stretch>
            <a:fillRect/>
          </a:stretch>
        </p:blipFill>
        <p:spPr>
          <a:xfrm>
            <a:off x="685799" y="1653994"/>
            <a:ext cx="7772400" cy="3380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A0545B9-0D05-4B42-56D6-9E5B64D2B838}"/>
              </a:ext>
            </a:extLst>
          </p:cNvPr>
          <p:cNvSpPr txBox="1"/>
          <p:nvPr/>
        </p:nvSpPr>
        <p:spPr>
          <a:xfrm>
            <a:off x="1554075" y="5270140"/>
            <a:ext cx="60358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https://arxiv.org/abs/2508.02007</a:t>
            </a:r>
          </a:p>
        </p:txBody>
      </p:sp>
    </p:spTree>
    <p:extLst>
      <p:ext uri="{BB962C8B-B14F-4D97-AF65-F5344CB8AC3E}">
        <p14:creationId xmlns:p14="http://schemas.microsoft.com/office/powerpoint/2010/main" val="382741394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FDA4E-CE67-8A5C-242D-5AF81F262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714808F-647A-EDC5-1194-0493BBA920D6}"/>
              </a:ext>
            </a:extLst>
          </p:cNvPr>
          <p:cNvSpPr txBox="1">
            <a:spLocks/>
          </p:cNvSpPr>
          <p:nvPr/>
        </p:nvSpPr>
        <p:spPr>
          <a:xfrm>
            <a:off x="628528" y="2158828"/>
            <a:ext cx="7886943" cy="254034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 Evaluation</a:t>
            </a:r>
          </a:p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62360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E412B-3397-9061-B47C-05E8B72E8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0156A-EDC2-B72C-2FFD-F85181860D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Evaluation Methodology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7D37E0-CA19-B9C3-FC12-BB2C5CBFC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68</a:t>
            </a:fld>
            <a:endParaRPr lang="en-CH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DC838E-F5F9-726A-F0FF-7D51351F77AE}"/>
              </a:ext>
            </a:extLst>
          </p:cNvPr>
          <p:cNvSpPr txBox="1"/>
          <p:nvPr/>
        </p:nvSpPr>
        <p:spPr>
          <a:xfrm>
            <a:off x="43211" y="1275430"/>
            <a:ext cx="9253926" cy="1154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Prototyped the SW component of Revelator</a:t>
            </a:r>
            <a:r>
              <a:rPr lang="el-GR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</a:t>
            </a:r>
            <a:r>
              <a:rPr lang="en-US" sz="23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Linux 6.10.8</a:t>
            </a:r>
          </a:p>
          <a:p>
            <a:pPr marL="771954" lvl="1" indent="-346329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Modifications in the buddy allocator</a:t>
            </a:r>
          </a:p>
          <a:p>
            <a:pPr marL="771954" lvl="1" indent="-346329">
              <a:buFont typeface="Arial" panose="020B0604020202020204" pitchFamily="34" charset="0"/>
              <a:buChar char="•"/>
            </a:pPr>
            <a:r>
              <a:rPr lang="en-US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Extensions on top of THP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60C97C-4DB6-35AF-C8FC-31C6DFF76964}"/>
              </a:ext>
            </a:extLst>
          </p:cNvPr>
          <p:cNvSpPr txBox="1"/>
          <p:nvPr/>
        </p:nvSpPr>
        <p:spPr>
          <a:xfrm>
            <a:off x="-18450" y="2660927"/>
            <a:ext cx="925392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Evaluation using </a:t>
            </a:r>
            <a:r>
              <a:rPr lang="en-US" sz="23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Virtuoso</a:t>
            </a:r>
            <a:r>
              <a:rPr lang="en-US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3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[Kanellopoulos+ ASPLOS’25] </a:t>
            </a:r>
            <a:r>
              <a:rPr lang="en-US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ported on top of </a:t>
            </a:r>
            <a:r>
              <a:rPr lang="en-US" sz="23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Sniper [Carlson+ SC’11]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89FF90-8585-D4E2-A9E6-C4B6848BB4A1}"/>
              </a:ext>
            </a:extLst>
          </p:cNvPr>
          <p:cNvSpPr txBox="1"/>
          <p:nvPr/>
        </p:nvSpPr>
        <p:spPr>
          <a:xfrm>
            <a:off x="43211" y="4256656"/>
            <a:ext cx="6903014" cy="25699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Workloads: Executed for 300M instructions</a:t>
            </a:r>
          </a:p>
          <a:p>
            <a:pPr lvl="1"/>
            <a:r>
              <a:rPr lang="en-CH" sz="23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GraphBIG</a:t>
            </a:r>
            <a:r>
              <a:rPr lang="en-CH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PR, BFS, BC, GC, CC </a:t>
            </a:r>
          </a:p>
          <a:p>
            <a:pPr lvl="1"/>
            <a:r>
              <a:rPr lang="en-CH" sz="2300" dirty="0">
                <a:solidFill>
                  <a:schemeClr val="accent4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HPCC</a:t>
            </a:r>
            <a:r>
              <a:rPr lang="en-CH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Randacc</a:t>
            </a:r>
          </a:p>
          <a:p>
            <a:pPr lvl="1"/>
            <a:r>
              <a:rPr lang="en-CH" sz="23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XSBench</a:t>
            </a:r>
            <a:r>
              <a:rPr lang="en-CH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Particle Simulation </a:t>
            </a:r>
          </a:p>
          <a:p>
            <a:pPr lvl="1"/>
            <a:r>
              <a:rPr lang="en-CH" sz="2300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DLRM</a:t>
            </a:r>
            <a:r>
              <a:rPr lang="en-CH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Sparse-Length Sum</a:t>
            </a:r>
          </a:p>
          <a:p>
            <a:pPr lvl="1"/>
            <a:r>
              <a:rPr lang="en-CH" sz="2300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GenomicsBench</a:t>
            </a:r>
            <a:r>
              <a:rPr lang="en-CH" sz="23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k-mer count</a:t>
            </a:r>
          </a:p>
          <a:p>
            <a:pPr lvl="1"/>
            <a:r>
              <a:rPr lang="en-CH" sz="23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Google DPC-4 mixes in multicore systems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D75BEA-F9BB-39D9-2334-BCFD59B4E033}"/>
              </a:ext>
            </a:extLst>
          </p:cNvPr>
          <p:cNvSpPr txBox="1"/>
          <p:nvPr/>
        </p:nvSpPr>
        <p:spPr>
          <a:xfrm>
            <a:off x="-18450" y="3429000"/>
            <a:ext cx="794543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Open source: </a:t>
            </a:r>
            <a:r>
              <a:rPr lang="en-CH" sz="2300" b="1" u="sng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https://github.com/CMU-SAFARI/Virtuoso</a:t>
            </a:r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319099A9-CA7F-C6E7-18FD-EE8F2077AEDA}"/>
              </a:ext>
            </a:extLst>
          </p:cNvPr>
          <p:cNvSpPr/>
          <p:nvPr/>
        </p:nvSpPr>
        <p:spPr>
          <a:xfrm>
            <a:off x="4762500" y="4749800"/>
            <a:ext cx="45719" cy="1564677"/>
          </a:xfrm>
          <a:prstGeom prst="rightBracke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H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6A1BAA-7E0B-F4F8-A503-5D7B85368C81}"/>
              </a:ext>
            </a:extLst>
          </p:cNvPr>
          <p:cNvSpPr txBox="1"/>
          <p:nvPr/>
        </p:nvSpPr>
        <p:spPr>
          <a:xfrm>
            <a:off x="4937125" y="5287346"/>
            <a:ext cx="487045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300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Single-core systems</a:t>
            </a:r>
            <a:endParaRPr lang="en-CH" sz="2300" dirty="0"/>
          </a:p>
        </p:txBody>
      </p:sp>
    </p:spTree>
    <p:extLst>
      <p:ext uri="{BB962C8B-B14F-4D97-AF65-F5344CB8AC3E}">
        <p14:creationId xmlns:p14="http://schemas.microsoft.com/office/powerpoint/2010/main" val="31058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uild="allAtOnce"/>
      <p:bldP spid="7" grpId="0" animBg="1"/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2DBA-47FD-A944-F60B-5D48FDCFC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DA360-74A5-17A5-0B7D-AD6C7E854D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Evaluated Systems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D2216-9CCE-3395-D414-924EB27D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69</a:t>
            </a:fld>
            <a:endParaRPr lang="en-CH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1ADC5C-A446-F666-968C-58BE031AD65E}"/>
              </a:ext>
            </a:extLst>
          </p:cNvPr>
          <p:cNvSpPr txBox="1"/>
          <p:nvPr/>
        </p:nvSpPr>
        <p:spPr>
          <a:xfrm>
            <a:off x="56432" y="1343710"/>
            <a:ext cx="9267872" cy="5281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THP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Baseline with THP enabled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 err="1">
                <a:solidFill>
                  <a:srgbClr val="046C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ReserveTHP</a:t>
            </a:r>
            <a:r>
              <a:rPr lang="en-US" sz="1894" b="1" dirty="0">
                <a:solidFill>
                  <a:srgbClr val="046C3B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r>
              <a:rPr lang="en-US" sz="1894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System with reservation-based THP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 err="1">
                <a:solidFill>
                  <a:srgbClr val="40916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SpecTLB</a:t>
            </a:r>
            <a:r>
              <a:rPr lang="en-US" sz="1894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i="1" dirty="0">
                <a:solidFill>
                  <a:srgbClr val="40916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[Barr+ ISCA’11]</a:t>
            </a:r>
            <a:r>
              <a:rPr lang="en-US" sz="1894" b="1" dirty="0">
                <a:solidFill>
                  <a:srgbClr val="40916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translation scheme for reserved large pages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rgbClr val="EE426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POM-TLB </a:t>
            </a:r>
            <a:r>
              <a:rPr lang="en-US" sz="1894" b="1" i="1" dirty="0">
                <a:solidFill>
                  <a:srgbClr val="EE426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[Ryoo+ ISCA’17]</a:t>
            </a:r>
            <a:r>
              <a:rPr lang="en-US" sz="1894" i="1" dirty="0">
                <a:solidFill>
                  <a:srgbClr val="EE426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 software-managed 64K-entry L3 TLB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rgbClr val="C0365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64K-entry L2 TLB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</a:t>
            </a:r>
            <a:r>
              <a:rPr lang="en-US" sz="1894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L2 TLB with optimistic 12-cycle access latency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ASAP</a:t>
            </a:r>
            <a:r>
              <a:rPr lang="el-GR" sz="1894" b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i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</a:t>
            </a:r>
            <a:r>
              <a:rPr lang="en-US" sz="1894" b="1" i="1" dirty="0" err="1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Margaritov</a:t>
            </a:r>
            <a:r>
              <a:rPr lang="en-US" sz="1894" b="1" i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 MICRO’19]</a:t>
            </a:r>
            <a:r>
              <a:rPr lang="en-US" sz="1894" i="1" dirty="0">
                <a:solidFill>
                  <a:schemeClr val="accent4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Intra-page table walk prefetching</a:t>
            </a:r>
            <a:endParaRPr lang="el-GR" sz="1894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DMT </a:t>
            </a:r>
            <a:r>
              <a:rPr lang="en-US" sz="1894" b="1" i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[Zhang+ ASPLOS’24]</a:t>
            </a:r>
            <a:r>
              <a:rPr lang="en-US" sz="1894" i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Direct memory translation via VA-to-PTE mappings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chemeClr val="accent3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ECHT </a:t>
            </a:r>
            <a:r>
              <a:rPr lang="en-US" sz="1894" b="1" i="1" dirty="0">
                <a:solidFill>
                  <a:schemeClr val="accent3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[Skarlatos+ ASPLOS’20]</a:t>
            </a:r>
            <a:r>
              <a:rPr lang="en-US" sz="1894" i="1" dirty="0">
                <a:solidFill>
                  <a:schemeClr val="accent3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State of the art page table design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Mosaic Pages </a:t>
            </a:r>
            <a:r>
              <a:rPr lang="en-US" sz="1894" b="1" i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</a:t>
            </a:r>
            <a:r>
              <a:rPr lang="en-US" sz="1894" b="1" i="1" dirty="0" err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Gosakan</a:t>
            </a:r>
            <a:r>
              <a:rPr lang="en-US" sz="1894" b="1" i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 ASPLOS’24]</a:t>
            </a:r>
            <a:r>
              <a:rPr lang="en-US" sz="1894" i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Large TLB reach via hash-based allocation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l-GR" sz="1894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SpOT</a:t>
            </a:r>
            <a:r>
              <a:rPr lang="en-US" sz="1894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[</a:t>
            </a:r>
            <a:r>
              <a:rPr lang="en-US" sz="1894" b="1" i="1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Alverti</a:t>
            </a:r>
            <a:r>
              <a:rPr lang="en-US" sz="1894" b="1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 ISCA’20]</a:t>
            </a:r>
            <a:r>
              <a:rPr lang="en-US" sz="1894" i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</a:t>
            </a:r>
            <a:r>
              <a:rPr lang="en-US" sz="1894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translation via contiguous allocation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l-GR" sz="1894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</a:t>
            </a:r>
            <a:r>
              <a:rPr lang="en-US" sz="1894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Tiered hash-based allocation + speculation engine</a:t>
            </a:r>
          </a:p>
          <a:p>
            <a:pPr marL="346329" indent="-346329">
              <a:lnSpc>
                <a:spcPct val="150000"/>
              </a:lnSpc>
              <a:buFont typeface="+mj-lt"/>
              <a:buAutoNum type="arabicPeriod"/>
            </a:pPr>
            <a:r>
              <a:rPr lang="en-US" sz="1894" b="1" dirty="0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1894" b="1" dirty="0" err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Revelator+THP</a:t>
            </a:r>
            <a:endParaRPr lang="en-US" sz="1894" b="1" dirty="0">
              <a:solidFill>
                <a:srgbClr val="00206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6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276AD-1FBB-40CF-6A11-C7320EAC5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132592-8A7D-C696-3556-4CC0DD2E73DE}"/>
              </a:ext>
            </a:extLst>
          </p:cNvPr>
          <p:cNvSpPr/>
          <p:nvPr/>
        </p:nvSpPr>
        <p:spPr>
          <a:xfrm>
            <a:off x="8273746" y="2848532"/>
            <a:ext cx="690128" cy="1609168"/>
          </a:xfrm>
          <a:prstGeom prst="rect">
            <a:avLst/>
          </a:prstGeom>
          <a:solidFill>
            <a:schemeClr val="bg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sz="1364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58C1A-D3AB-C563-06FD-3685256EB0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H" sz="4500" dirty="0"/>
              <a:t>Single-Core: Performance Speedup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444F8-1C88-DFA7-D3E1-43BB96123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70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0562705-BD5E-F3D8-DA19-45FEFF5EB7DE}"/>
              </a:ext>
            </a:extLst>
          </p:cNvPr>
          <p:cNvSpPr/>
          <p:nvPr/>
        </p:nvSpPr>
        <p:spPr>
          <a:xfrm>
            <a:off x="-62969" y="5223164"/>
            <a:ext cx="9275774" cy="1327996"/>
          </a:xfrm>
          <a:prstGeom prst="roundRect">
            <a:avLst>
              <a:gd name="adj" fmla="val 4567"/>
            </a:avLst>
          </a:prstGeom>
          <a:solidFill>
            <a:schemeClr val="accent5">
              <a:lumMod val="60000"/>
              <a:lumOff val="40000"/>
              <a:alpha val="2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r>
              <a:rPr lang="en-CH" sz="2879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outperforms the best-performing scheme </a:t>
            </a:r>
          </a:p>
          <a:p>
            <a:pPr algn="ctr" defTabSz="457189">
              <a:defRPr/>
            </a:pPr>
            <a:r>
              <a:rPr lang="en-CH" sz="2879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 17% </a:t>
            </a:r>
            <a:r>
              <a:rPr lang="en-CH" sz="2879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on average when </a:t>
            </a:r>
            <a:r>
              <a:rPr lang="en-CH" sz="2879" b="1" u="sng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is highly fragmented</a:t>
            </a:r>
            <a:r>
              <a:rPr lang="en-CH" sz="2879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3CBA96-0DEF-343B-405F-48F0F9AD4158}"/>
              </a:ext>
            </a:extLst>
          </p:cNvPr>
          <p:cNvSpPr txBox="1"/>
          <p:nvPr/>
        </p:nvSpPr>
        <p:spPr>
          <a:xfrm rot="16200000">
            <a:off x="-1070110" y="3367682"/>
            <a:ext cx="24143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Speedup over THP</a:t>
            </a:r>
            <a:endParaRPr lang="en-CH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00B4983-A655-F34C-8298-451241E5CD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4858351"/>
              </p:ext>
            </p:extLst>
          </p:nvPr>
        </p:nvGraphicFramePr>
        <p:xfrm>
          <a:off x="12880" y="1432874"/>
          <a:ext cx="9118242" cy="388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924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95258-8119-5B26-10EF-170E7EE9F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47547-D47C-56B9-B1F0-9A670379E9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H" sz="4500" dirty="0"/>
              <a:t>Multi-Core: Performance Speedup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523E0-E2A8-A741-867C-D9194C3FC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71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7000C06-E85C-75C4-FEC9-E3A81BD5B0B3}"/>
              </a:ext>
            </a:extLst>
          </p:cNvPr>
          <p:cNvSpPr/>
          <p:nvPr/>
        </p:nvSpPr>
        <p:spPr>
          <a:xfrm>
            <a:off x="-62969" y="5223164"/>
            <a:ext cx="9275774" cy="1327996"/>
          </a:xfrm>
          <a:prstGeom prst="roundRect">
            <a:avLst>
              <a:gd name="adj" fmla="val 4567"/>
            </a:avLst>
          </a:prstGeom>
          <a:solidFill>
            <a:schemeClr val="accent5">
              <a:lumMod val="60000"/>
              <a:lumOff val="40000"/>
              <a:alpha val="2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r>
              <a:rPr lang="en-CH" sz="2879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achieves increasing performance speedups (up to 1.5x) against THP with increasing core counts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F75550-94F3-A2DA-0CCE-237171F852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936" r="52064"/>
          <a:stretch>
            <a:fillRect/>
          </a:stretch>
        </p:blipFill>
        <p:spPr>
          <a:xfrm>
            <a:off x="1593849" y="1358900"/>
            <a:ext cx="6386352" cy="377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832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89E74-935F-8E2D-7470-DC27FE7E5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E949B-4F2D-F86F-A81D-4B888A8D7D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H" sz="4500" dirty="0"/>
              <a:t>Area and Power Overhead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F334BC-EBE7-5368-6E55-A1A2F108F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72</a:t>
            </a:fld>
            <a:endParaRPr lang="en-CH"/>
          </a:p>
        </p:txBody>
      </p:sp>
      <p:sp>
        <p:nvSpPr>
          <p:cNvPr id="3" name="MethodologyText">
            <a:extLst>
              <a:ext uri="{FF2B5EF4-FFF2-40B4-BE49-F238E27FC236}">
                <a16:creationId xmlns:a16="http://schemas.microsoft.com/office/drawing/2014/main" id="{84B1CA7D-A28B-B940-B7E5-A0E6BAF3A523}"/>
              </a:ext>
            </a:extLst>
          </p:cNvPr>
          <p:cNvSpPr txBox="1"/>
          <p:nvPr/>
        </p:nvSpPr>
        <p:spPr>
          <a:xfrm>
            <a:off x="508000" y="1420732"/>
            <a:ext cx="8128000" cy="1477328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We implement the </a:t>
            </a:r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</a:rPr>
              <a:t>speculation engine </a:t>
            </a:r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in Chisel 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and </a:t>
            </a:r>
            <a:r>
              <a:rPr lang="en-US" sz="3000" b="1" dirty="0">
                <a:solidFill>
                  <a:srgbClr val="00B050"/>
                </a:solidFill>
                <a:latin typeface="Lato" panose="020F0502020204030203" pitchFamily="34" charset="0"/>
              </a:rPr>
              <a:t>synthesize it </a:t>
            </a:r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with </a:t>
            </a:r>
            <a:r>
              <a:rPr lang="en-US" sz="3000" b="1" dirty="0" err="1">
                <a:solidFill>
                  <a:schemeClr val="bg1"/>
                </a:solidFill>
                <a:latin typeface="Lato" panose="020F0502020204030203" pitchFamily="34" charset="0"/>
              </a:rPr>
              <a:t>Yosys</a:t>
            </a:r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 using </a:t>
            </a:r>
          </a:p>
          <a:p>
            <a:pPr algn="ctr"/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the </a:t>
            </a:r>
            <a:r>
              <a:rPr lang="en-US" sz="3000" b="1" dirty="0" err="1">
                <a:solidFill>
                  <a:schemeClr val="bg1"/>
                </a:solidFill>
                <a:latin typeface="Lato" panose="020F0502020204030203" pitchFamily="34" charset="0"/>
              </a:rPr>
              <a:t>NanGate</a:t>
            </a:r>
            <a:r>
              <a:rPr lang="en-US" sz="3000" b="1" dirty="0">
                <a:solidFill>
                  <a:schemeClr val="bg1"/>
                </a:solidFill>
                <a:latin typeface="Lato" panose="020F0502020204030203" pitchFamily="34" charset="0"/>
              </a:rPr>
              <a:t> 45nm </a:t>
            </a:r>
            <a:r>
              <a:rPr lang="en-US" sz="3000" dirty="0">
                <a:solidFill>
                  <a:schemeClr val="bg1"/>
                </a:solidFill>
                <a:latin typeface="Lato" panose="020F0502020204030203" pitchFamily="34" charset="0"/>
              </a:rPr>
              <a:t>open-source cell library</a:t>
            </a:r>
          </a:p>
        </p:txBody>
      </p:sp>
      <p:sp>
        <p:nvSpPr>
          <p:cNvPr id="6" name="AreaCard">
            <a:extLst>
              <a:ext uri="{FF2B5EF4-FFF2-40B4-BE49-F238E27FC236}">
                <a16:creationId xmlns:a16="http://schemas.microsoft.com/office/drawing/2014/main" id="{7BFFB794-B666-074E-B6A0-305D77E6BE49}"/>
              </a:ext>
            </a:extLst>
          </p:cNvPr>
          <p:cNvSpPr/>
          <p:nvPr/>
        </p:nvSpPr>
        <p:spPr>
          <a:xfrm>
            <a:off x="508000" y="3123338"/>
            <a:ext cx="3683000" cy="1511300"/>
          </a:xfrm>
          <a:prstGeom prst="roundRect">
            <a:avLst>
              <a:gd name="adj" fmla="val 6583"/>
            </a:avLst>
          </a:prstGeom>
          <a:solidFill>
            <a:srgbClr val="F7F7F7"/>
          </a:solidFill>
          <a:ln w="28575" cap="flat" cmpd="sng" algn="ctr">
            <a:solidFill>
              <a:srgbClr val="0E2841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n-US" sz="4400" b="1" dirty="0">
                <a:solidFill>
                  <a:srgbClr val="007F3E"/>
                </a:solidFill>
                <a:latin typeface="Lato" panose="020F0502020204030203" pitchFamily="34" charset="0"/>
              </a:rPr>
              <a:t>0.02%</a:t>
            </a:r>
          </a:p>
          <a:p>
            <a:pPr algn="ctr"/>
            <a:r>
              <a:rPr lang="en-US" sz="2500" b="1" dirty="0">
                <a:solidFill>
                  <a:srgbClr val="0E2841"/>
                </a:solidFill>
                <a:latin typeface="Lato" panose="020F0502020204030203" pitchFamily="34" charset="0"/>
              </a:rPr>
              <a:t>Additional Area</a:t>
            </a:r>
          </a:p>
          <a:p>
            <a:pPr algn="ctr"/>
            <a:r>
              <a:rPr lang="en-US" sz="1900" dirty="0">
                <a:solidFill>
                  <a:srgbClr val="595959"/>
                </a:solidFill>
                <a:latin typeface="Lato" panose="020F0502020204030203" pitchFamily="34" charset="0"/>
              </a:rPr>
              <a:t>0.0149 mm²</a:t>
            </a:r>
          </a:p>
        </p:txBody>
      </p:sp>
      <p:sp>
        <p:nvSpPr>
          <p:cNvPr id="7" name="PowerCard">
            <a:extLst>
              <a:ext uri="{FF2B5EF4-FFF2-40B4-BE49-F238E27FC236}">
                <a16:creationId xmlns:a16="http://schemas.microsoft.com/office/drawing/2014/main" id="{DB88A63B-EAFA-5A48-ABAD-FC2B7FDAF692}"/>
              </a:ext>
            </a:extLst>
          </p:cNvPr>
          <p:cNvSpPr/>
          <p:nvPr/>
        </p:nvSpPr>
        <p:spPr>
          <a:xfrm>
            <a:off x="4953000" y="3123338"/>
            <a:ext cx="3683000" cy="1511300"/>
          </a:xfrm>
          <a:prstGeom prst="roundRect">
            <a:avLst>
              <a:gd name="adj" fmla="val 4902"/>
            </a:avLst>
          </a:prstGeom>
          <a:solidFill>
            <a:srgbClr val="F7F7F7"/>
          </a:solidFill>
          <a:ln w="28575" cap="flat" cmpd="sng" algn="ctr">
            <a:solidFill>
              <a:srgbClr val="BC6C25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ctr" anchorCtr="0"/>
          <a:lstStyle/>
          <a:p>
            <a:pPr algn="ctr"/>
            <a:r>
              <a:rPr lang="en-US" sz="4400" b="1" dirty="0">
                <a:solidFill>
                  <a:srgbClr val="007F3E"/>
                </a:solidFill>
                <a:latin typeface="Lato" panose="020F0502020204030203" pitchFamily="34" charset="0"/>
              </a:rPr>
              <a:t>0.03%</a:t>
            </a:r>
          </a:p>
          <a:p>
            <a:pPr algn="ctr"/>
            <a:r>
              <a:rPr lang="en-US" sz="2500" b="1" dirty="0">
                <a:solidFill>
                  <a:srgbClr val="BC6C25"/>
                </a:solidFill>
                <a:latin typeface="Lato" panose="020F0502020204030203" pitchFamily="34" charset="0"/>
              </a:rPr>
              <a:t>Additional Power</a:t>
            </a:r>
          </a:p>
          <a:p>
            <a:pPr algn="ctr"/>
            <a:r>
              <a:rPr lang="en-US" sz="1900" dirty="0">
                <a:solidFill>
                  <a:srgbClr val="595959"/>
                </a:solidFill>
                <a:latin typeface="Lato" panose="020F0502020204030203" pitchFamily="34" charset="0"/>
              </a:rPr>
              <a:t>14.723 mW static power</a:t>
            </a:r>
          </a:p>
        </p:txBody>
      </p:sp>
      <p:sp>
        <p:nvSpPr>
          <p:cNvPr id="8" name="CaptionText">
            <a:extLst>
              <a:ext uri="{FF2B5EF4-FFF2-40B4-BE49-F238E27FC236}">
                <a16:creationId xmlns:a16="http://schemas.microsoft.com/office/drawing/2014/main" id="{98C4CBEB-6E2B-4545-B272-E61113FDC5B1}"/>
              </a:ext>
            </a:extLst>
          </p:cNvPr>
          <p:cNvSpPr txBox="1"/>
          <p:nvPr/>
        </p:nvSpPr>
        <p:spPr>
          <a:xfrm>
            <a:off x="500845" y="5063393"/>
            <a:ext cx="8128000" cy="1015663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algn="ctr"/>
            <a:r>
              <a:rPr lang="en-US" sz="3000" i="1" dirty="0">
                <a:solidFill>
                  <a:schemeClr val="bg1"/>
                </a:solidFill>
                <a:latin typeface="Lato" panose="020F0502020204030203" pitchFamily="34" charset="0"/>
              </a:rPr>
              <a:t>Compared with a high-performance </a:t>
            </a:r>
          </a:p>
          <a:p>
            <a:pPr algn="ctr"/>
            <a:r>
              <a:rPr lang="en-US" sz="3000" i="1" dirty="0">
                <a:solidFill>
                  <a:schemeClr val="bg1"/>
                </a:solidFill>
                <a:latin typeface="Lato" panose="020F0502020204030203" pitchFamily="34" charset="0"/>
              </a:rPr>
              <a:t>Intel Cascade Lake core</a:t>
            </a:r>
          </a:p>
        </p:txBody>
      </p:sp>
    </p:spTree>
    <p:extLst>
      <p:ext uri="{BB962C8B-B14F-4D97-AF65-F5344CB8AC3E}">
        <p14:creationId xmlns:p14="http://schemas.microsoft.com/office/powerpoint/2010/main" val="3626936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 animBg="1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6C1538-99A6-F1C4-DF95-60870A474C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H" dirty="0"/>
              <a:t>More in the Paper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AF4B5E7-144F-0141-CF53-BC27D7D4EC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963" y="1538230"/>
            <a:ext cx="8786612" cy="4481570"/>
          </a:xfrm>
        </p:spPr>
        <p:txBody>
          <a:bodyPr/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dirty="0">
                <a:solidFill>
                  <a:schemeClr val="bg1"/>
                </a:solidFill>
              </a:rPr>
              <a:t>Analysis on the shortcomings of prior works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dirty="0">
                <a:solidFill>
                  <a:schemeClr val="bg1"/>
                </a:solidFill>
              </a:rPr>
              <a:t>Deep dive into </a:t>
            </a:r>
            <a:r>
              <a:rPr lang="en-CH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Revelator’s performance</a:t>
            </a:r>
            <a:endParaRPr lang="en-CH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dirty="0">
                <a:solidFill>
                  <a:schemeClr val="bg1"/>
                </a:solidFill>
              </a:rPr>
              <a:t>Evaluation in </a:t>
            </a:r>
            <a:r>
              <a:rPr lang="en-CH" b="1" dirty="0">
                <a:solidFill>
                  <a:schemeClr val="accent2">
                    <a:lumMod val="50000"/>
                  </a:schemeClr>
                </a:solidFill>
              </a:rPr>
              <a:t>NUMA and virtualized systems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Revelator </a:t>
            </a:r>
            <a:r>
              <a:rPr lang="en-CH" b="1" dirty="0">
                <a:solidFill>
                  <a:schemeClr val="accent4">
                    <a:lumMod val="50000"/>
                  </a:schemeClr>
                </a:solidFill>
              </a:rPr>
              <a:t>combined</a:t>
            </a:r>
            <a:r>
              <a:rPr lang="en-CH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with other schemes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b="1" dirty="0">
                <a:solidFill>
                  <a:srgbClr val="007F3E"/>
                </a:solidFill>
              </a:rPr>
              <a:t>Energy</a:t>
            </a:r>
            <a:r>
              <a:rPr lang="en-CH" dirty="0">
                <a:solidFill>
                  <a:schemeClr val="tx2">
                    <a:lumMod val="90000"/>
                    <a:lumOff val="10000"/>
                  </a:schemeClr>
                </a:solidFill>
              </a:rPr>
              <a:t> reduction achieved by Revelator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b="1" dirty="0">
                <a:solidFill>
                  <a:srgbClr val="C00000"/>
                </a:solidFill>
              </a:rPr>
              <a:t>Sensitivity</a:t>
            </a:r>
            <a:r>
              <a:rPr lang="en-CH" dirty="0">
                <a:solidFill>
                  <a:schemeClr val="bg1"/>
                </a:solidFill>
              </a:rPr>
              <a:t> to the number of allocation attempts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dirty="0">
                <a:solidFill>
                  <a:schemeClr val="bg1"/>
                </a:solidFill>
              </a:rPr>
              <a:t>Cache pollution caused by Revelator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CH" b="1" dirty="0">
                <a:solidFill>
                  <a:schemeClr val="accent6">
                    <a:lumMod val="50000"/>
                  </a:schemeClr>
                </a:solidFill>
              </a:rPr>
              <a:t>Security</a:t>
            </a:r>
            <a:r>
              <a:rPr lang="en-CH" dirty="0">
                <a:solidFill>
                  <a:schemeClr val="bg1"/>
                </a:solidFill>
              </a:rPr>
              <a:t> implications</a:t>
            </a:r>
          </a:p>
          <a:p>
            <a:pPr algn="l"/>
            <a:endParaRPr lang="en-CH" dirty="0">
              <a:solidFill>
                <a:schemeClr val="bg1"/>
              </a:solidFill>
            </a:endParaRPr>
          </a:p>
          <a:p>
            <a:pPr algn="l"/>
            <a:endParaRPr lang="en-CH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CH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854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BAC85-2929-1EE7-6BA7-FFF61D8BC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5CC7C-5D7D-01F5-1F7A-6121F8AEA2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in the Paper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9C04B4-B30C-E2C7-66E5-F9952FABF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>
                <a:solidFill>
                  <a:schemeClr val="bg1"/>
                </a:solidFill>
              </a:rPr>
              <a:pPr/>
              <a:t>74</a:t>
            </a:fld>
            <a:endParaRPr lang="en-CH">
              <a:solidFill>
                <a:schemeClr val="bg1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144A3D1-6687-1F1C-5FE9-6A821A9E03AE}"/>
              </a:ext>
            </a:extLst>
          </p:cNvPr>
          <p:cNvSpPr/>
          <p:nvPr/>
        </p:nvSpPr>
        <p:spPr>
          <a:xfrm>
            <a:off x="962525" y="1925000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Synergy with large pages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DC8BED1-4044-5630-4B78-979B971F15A0}"/>
              </a:ext>
            </a:extLst>
          </p:cNvPr>
          <p:cNvSpPr/>
          <p:nvPr/>
        </p:nvSpPr>
        <p:spPr>
          <a:xfrm>
            <a:off x="962526" y="3513797"/>
            <a:ext cx="8168595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in virtualized environments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7C9BB23-6C1B-62A6-AE35-346EBCCF1588}"/>
              </a:ext>
            </a:extLst>
          </p:cNvPr>
          <p:cNvSpPr/>
          <p:nvPr/>
        </p:nvSpPr>
        <p:spPr>
          <a:xfrm>
            <a:off x="949645" y="4941567"/>
            <a:ext cx="8181476" cy="1130357"/>
          </a:xfrm>
          <a:prstGeom prst="roundRect">
            <a:avLst>
              <a:gd name="adj" fmla="val 4291"/>
            </a:avLst>
          </a:prstGeom>
          <a:solidFill>
            <a:schemeClr val="accent6">
              <a:lumMod val="75000"/>
              <a:alpha val="7899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Revelator in NUMA/CXL-like systems</a:t>
            </a:r>
            <a:endParaRPr lang="en-CH" sz="35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0499576-A8E6-EE0B-1C36-0350CFD32CA5}"/>
              </a:ext>
            </a:extLst>
          </p:cNvPr>
          <p:cNvSpPr/>
          <p:nvPr/>
        </p:nvSpPr>
        <p:spPr>
          <a:xfrm>
            <a:off x="12879" y="2114770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3D0E60-6286-36B8-75C9-DEAB66F6D47A}"/>
              </a:ext>
            </a:extLst>
          </p:cNvPr>
          <p:cNvSpPr/>
          <p:nvPr/>
        </p:nvSpPr>
        <p:spPr>
          <a:xfrm>
            <a:off x="12879" y="370356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26107C8-3B79-1841-5F84-B989F8F29B12}"/>
              </a:ext>
            </a:extLst>
          </p:cNvPr>
          <p:cNvSpPr/>
          <p:nvPr/>
        </p:nvSpPr>
        <p:spPr>
          <a:xfrm>
            <a:off x="12879" y="5131337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5D8B75-956C-21E7-7DB3-A63B280139BB}"/>
              </a:ext>
            </a:extLst>
          </p:cNvPr>
          <p:cNvSpPr/>
          <p:nvPr/>
        </p:nvSpPr>
        <p:spPr>
          <a:xfrm>
            <a:off x="-178384" y="1799086"/>
            <a:ext cx="9500767" cy="4272838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62069-7F21-7573-D825-18BB000055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2776"/>
          <a:stretch>
            <a:fillRect/>
          </a:stretch>
        </p:blipFill>
        <p:spPr>
          <a:xfrm>
            <a:off x="685799" y="1653994"/>
            <a:ext cx="7772400" cy="3380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C1F7946-EF93-F04F-7EE6-4969B9A1A5AE}"/>
              </a:ext>
            </a:extLst>
          </p:cNvPr>
          <p:cNvSpPr txBox="1"/>
          <p:nvPr/>
        </p:nvSpPr>
        <p:spPr>
          <a:xfrm>
            <a:off x="1554075" y="5270140"/>
            <a:ext cx="603585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30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https://arxiv.org/abs/2508.02007</a:t>
            </a:r>
          </a:p>
        </p:txBody>
      </p:sp>
    </p:spTree>
    <p:extLst>
      <p:ext uri="{BB962C8B-B14F-4D97-AF65-F5344CB8AC3E}">
        <p14:creationId xmlns:p14="http://schemas.microsoft.com/office/powerpoint/2010/main" val="167121076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F14E1-6D1A-7EDE-51C0-35F52AEE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A2FED-893F-5CFA-8932-E50D19983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H" sz="4500" dirty="0"/>
              <a:t>Revelator is Open-Source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76853-2AA7-0C6A-FAFC-A207F59C1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75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2F1FC7-E90C-86F8-0EE2-61EB9F117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250" y="1331646"/>
            <a:ext cx="6413500" cy="45381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439ACB-2DF9-FA6B-E8AE-625C674ED3C3}"/>
              </a:ext>
            </a:extLst>
          </p:cNvPr>
          <p:cNvSpPr txBox="1"/>
          <p:nvPr/>
        </p:nvSpPr>
        <p:spPr>
          <a:xfrm>
            <a:off x="1365250" y="6082887"/>
            <a:ext cx="64135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H" sz="2500" b="1" u="sng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https://github.com/CMU-SAFARI/Virtuoso</a:t>
            </a:r>
          </a:p>
        </p:txBody>
      </p:sp>
    </p:spTree>
    <p:extLst>
      <p:ext uri="{BB962C8B-B14F-4D97-AF65-F5344CB8AC3E}">
        <p14:creationId xmlns:p14="http://schemas.microsoft.com/office/powerpoint/2010/main" val="31370812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F44F2-321D-655D-E5ED-BA0F6CC18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3D0CE5-60C4-AD5E-A7E2-90AA5BAF4F59}"/>
              </a:ext>
            </a:extLst>
          </p:cNvPr>
          <p:cNvSpPr txBox="1">
            <a:spLocks/>
          </p:cNvSpPr>
          <p:nvPr/>
        </p:nvSpPr>
        <p:spPr>
          <a:xfrm>
            <a:off x="628528" y="2757402"/>
            <a:ext cx="7886943" cy="12701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CH" sz="9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andara" panose="020E0502030303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6505183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9951E2-25D9-0212-A389-764C941E1184}"/>
              </a:ext>
            </a:extLst>
          </p:cNvPr>
          <p:cNvSpPr txBox="1"/>
          <p:nvPr/>
        </p:nvSpPr>
        <p:spPr>
          <a:xfrm>
            <a:off x="3274328" y="3222720"/>
            <a:ext cx="2847705" cy="95345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5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Predictable </a:t>
            </a:r>
          </a:p>
          <a:p>
            <a:pPr algn="ctr"/>
            <a:r>
              <a:rPr lang="en-US" sz="2500" b="1" i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Physical Location</a:t>
            </a:r>
            <a:endParaRPr lang="en-CH" sz="2500" b="1" i="1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DFA0CBA-1228-2E62-6DC1-77631A099F08}"/>
              </a:ext>
            </a:extLst>
          </p:cNvPr>
          <p:cNvSpPr/>
          <p:nvPr/>
        </p:nvSpPr>
        <p:spPr>
          <a:xfrm>
            <a:off x="39005" y="3234275"/>
            <a:ext cx="2673041" cy="930343"/>
          </a:xfrm>
          <a:prstGeom prst="roundRect">
            <a:avLst>
              <a:gd name="adj" fmla="val 2979"/>
            </a:avLst>
          </a:prstGeom>
          <a:solidFill>
            <a:schemeClr val="accent2">
              <a:lumMod val="20000"/>
              <a:lumOff val="80000"/>
              <a:alpha val="36506"/>
            </a:schemeClr>
          </a:solidFill>
          <a:ln w="412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Tiered Hash-based Allocation </a:t>
            </a:r>
            <a:endParaRPr lang="en-CH" sz="25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32D66A-94B9-E29A-E35B-1B5B4AB54D25}"/>
              </a:ext>
            </a:extLst>
          </p:cNvPr>
          <p:cNvSpPr txBox="1"/>
          <p:nvPr/>
        </p:nvSpPr>
        <p:spPr>
          <a:xfrm>
            <a:off x="-392187" y="2737999"/>
            <a:ext cx="35354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7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Operating System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EB414F3-2829-66B0-6D60-7C8F5D5C928D}"/>
              </a:ext>
            </a:extLst>
          </p:cNvPr>
          <p:cNvSpPr/>
          <p:nvPr/>
        </p:nvSpPr>
        <p:spPr>
          <a:xfrm>
            <a:off x="6728232" y="3222720"/>
            <a:ext cx="2350637" cy="953452"/>
          </a:xfrm>
          <a:prstGeom prst="roundRect">
            <a:avLst>
              <a:gd name="adj" fmla="val 2979"/>
            </a:avLst>
          </a:prstGeom>
          <a:solidFill>
            <a:schemeClr val="accent5">
              <a:lumMod val="20000"/>
              <a:lumOff val="80000"/>
              <a:alpha val="36506"/>
            </a:schemeClr>
          </a:solidFill>
          <a:ln w="412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Speculation </a:t>
            </a:r>
          </a:p>
          <a:p>
            <a:pPr algn="ctr"/>
            <a:r>
              <a:rPr lang="en-US" sz="2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Engine</a:t>
            </a:r>
            <a:endParaRPr lang="en-CH" sz="2500" b="1" dirty="0">
              <a:solidFill>
                <a:schemeClr val="accent5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954237-43CC-68A8-0AA2-502722BB6CEF}"/>
              </a:ext>
            </a:extLst>
          </p:cNvPr>
          <p:cNvSpPr txBox="1"/>
          <p:nvPr/>
        </p:nvSpPr>
        <p:spPr>
          <a:xfrm>
            <a:off x="7006520" y="2714889"/>
            <a:ext cx="17940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7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Hardware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8B750FBD-E38A-B819-4761-CD062B0E3135}"/>
              </a:ext>
            </a:extLst>
          </p:cNvPr>
          <p:cNvSpPr/>
          <p:nvPr/>
        </p:nvSpPr>
        <p:spPr>
          <a:xfrm>
            <a:off x="0" y="4565931"/>
            <a:ext cx="9169759" cy="1079639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25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Hides</a:t>
            </a:r>
            <a:r>
              <a:rPr lang="en-CH" sz="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&amp; </a:t>
            </a:r>
            <a:r>
              <a:rPr lang="en-CH" sz="2500" b="1" u="sng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reduces</a:t>
            </a:r>
            <a:r>
              <a:rPr lang="en-CH" sz="25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CH" sz="25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 translation latency </a:t>
            </a:r>
            <a:r>
              <a:rPr lang="en-GB" sz="25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</a:t>
            </a:r>
            <a:r>
              <a:rPr lang="en-CH" sz="2500" b="1" dirty="0">
                <a:solidFill>
                  <a:srgbClr val="7030A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ithout </a:t>
            </a:r>
            <a:r>
              <a:rPr lang="en-CH" sz="25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depending on memory fragmentation (i.e., large pages, contiguity)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E04A277-19CD-402D-0B55-7B3CEBCEDCCF}"/>
              </a:ext>
            </a:extLst>
          </p:cNvPr>
          <p:cNvSpPr/>
          <p:nvPr/>
        </p:nvSpPr>
        <p:spPr>
          <a:xfrm>
            <a:off x="0" y="5790650"/>
            <a:ext cx="9156880" cy="949200"/>
          </a:xfrm>
          <a:prstGeom prst="roundRect">
            <a:avLst>
              <a:gd name="adj" fmla="val 4291"/>
            </a:avLst>
          </a:prstGeom>
          <a:solidFill>
            <a:schemeClr val="bg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Outperforms all state-of-the-art schemes </a:t>
            </a:r>
          </a:p>
          <a:p>
            <a:pPr algn="ctr"/>
            <a:r>
              <a:rPr lang="en-US" sz="2500" b="1" dirty="0">
                <a:solidFill>
                  <a:schemeClr val="accent1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both single-core and multi-core systems</a:t>
            </a:r>
            <a:endParaRPr lang="en-CH" sz="2500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E795CB3-7DE6-132F-5000-CF96FAB3D54B}"/>
              </a:ext>
            </a:extLst>
          </p:cNvPr>
          <p:cNvSpPr/>
          <p:nvPr/>
        </p:nvSpPr>
        <p:spPr>
          <a:xfrm>
            <a:off x="0" y="1234506"/>
            <a:ext cx="9144000" cy="1198835"/>
          </a:xfrm>
          <a:prstGeom prst="rect">
            <a:avLst/>
          </a:prstGeom>
          <a:solidFill>
            <a:schemeClr val="tx1">
              <a:lumMod val="5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Employ </a:t>
            </a:r>
            <a:r>
              <a:rPr lang="en-GB" sz="3000" b="1" i="1" dirty="0">
                <a:solidFill>
                  <a:schemeClr val="accent4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hashing</a:t>
            </a:r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to enable </a:t>
            </a:r>
            <a:r>
              <a:rPr lang="en-GB" sz="30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highly accurate</a:t>
            </a:r>
            <a:r>
              <a:rPr lang="en-GB" sz="3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speculative </a:t>
            </a:r>
          </a:p>
          <a:p>
            <a:pPr algn="ctr"/>
            <a:r>
              <a:rPr lang="en-GB" sz="30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address translation with </a:t>
            </a:r>
            <a:r>
              <a:rPr lang="en-GB" sz="3000" b="1" dirty="0">
                <a:solidFill>
                  <a:schemeClr val="accent6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small system modifications</a:t>
            </a:r>
            <a:endParaRPr lang="en-CH" sz="3000" b="1" dirty="0">
              <a:solidFill>
                <a:schemeClr val="accent6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A1D3FB8E-05F5-C38A-7F4F-870AF04878D1}"/>
              </a:ext>
            </a:extLst>
          </p:cNvPr>
          <p:cNvCxnSpPr>
            <a:cxnSpLocks/>
            <a:stCxn id="8" idx="3"/>
            <a:endCxn id="7" idx="1"/>
          </p:cNvCxnSpPr>
          <p:nvPr/>
        </p:nvCxnSpPr>
        <p:spPr>
          <a:xfrm>
            <a:off x="2712046" y="3699447"/>
            <a:ext cx="562282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B5D45DAE-09CA-C404-B289-13EE8028BC4D}"/>
              </a:ext>
            </a:extLst>
          </p:cNvPr>
          <p:cNvCxnSpPr>
            <a:cxnSpLocks/>
            <a:endCxn id="10" idx="1"/>
          </p:cNvCxnSpPr>
          <p:nvPr/>
        </p:nvCxnSpPr>
        <p:spPr>
          <a:xfrm flipV="1">
            <a:off x="6030592" y="3699446"/>
            <a:ext cx="697640" cy="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itle 1">
            <a:extLst>
              <a:ext uri="{FF2B5EF4-FFF2-40B4-BE49-F238E27FC236}">
                <a16:creationId xmlns:a16="http://schemas.microsoft.com/office/drawing/2014/main" id="{47F2D75F-96DF-4E2A-B066-7A1B52DAD0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79" y="0"/>
            <a:ext cx="9118242" cy="1217346"/>
          </a:xfrm>
        </p:spPr>
        <p:txBody>
          <a:bodyPr>
            <a:normAutofit/>
          </a:bodyPr>
          <a:lstStyle/>
          <a:p>
            <a:r>
              <a:rPr lang="en-US" sz="5000" dirty="0"/>
              <a:t>Revelator: HW/OS Cooperation</a:t>
            </a:r>
            <a:endParaRPr lang="en-CH" sz="5000" dirty="0"/>
          </a:p>
        </p:txBody>
      </p:sp>
    </p:spTree>
    <p:extLst>
      <p:ext uri="{BB962C8B-B14F-4D97-AF65-F5344CB8AC3E}">
        <p14:creationId xmlns:p14="http://schemas.microsoft.com/office/powerpoint/2010/main" val="307118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/>
      <p:bldP spid="24" grpId="0" animBg="1"/>
      <p:bldP spid="36" grpId="0" animBg="1"/>
      <p:bldP spid="3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1D2C0-F733-8DE8-139A-E56CBA688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B49CA4-A17A-4AC6-0DA9-ADE806CA5E34}"/>
              </a:ext>
            </a:extLst>
          </p:cNvPr>
          <p:cNvSpPr txBox="1"/>
          <p:nvPr/>
        </p:nvSpPr>
        <p:spPr>
          <a:xfrm>
            <a:off x="-2" y="553822"/>
            <a:ext cx="9144000" cy="1397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/>
            <a:r>
              <a:rPr lang="en-GB" sz="60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Montserrat"/>
              </a:rPr>
              <a:t>Revelator</a:t>
            </a:r>
            <a:endParaRPr lang="en-CH" sz="6000" b="1" dirty="0">
              <a:solidFill>
                <a:schemeClr val="tx2">
                  <a:lumMod val="90000"/>
                  <a:lumOff val="10000"/>
                </a:schemeClr>
              </a:solidFill>
              <a:latin typeface="Montserra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B779CC-71B9-4BE2-642F-EB0386E7FFB4}"/>
              </a:ext>
            </a:extLst>
          </p:cNvPr>
          <p:cNvSpPr txBox="1"/>
          <p:nvPr/>
        </p:nvSpPr>
        <p:spPr>
          <a:xfrm>
            <a:off x="-682754" y="1627570"/>
            <a:ext cx="10509505" cy="1016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Rapid Data Fetching </a:t>
            </a:r>
          </a:p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via System-Software-Guided Hash-based </a:t>
            </a:r>
          </a:p>
          <a:p>
            <a:pPr algn="ctr"/>
            <a:r>
              <a:rPr lang="en-GB" sz="3700" dirty="0">
                <a:solidFill>
                  <a:schemeClr val="tx2">
                    <a:lumMod val="75000"/>
                    <a:lumOff val="25000"/>
                  </a:schemeClr>
                </a:solidFill>
                <a:latin typeface="Avenir Next Medium" panose="020B05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Speculative Address Translation</a:t>
            </a:r>
            <a:endParaRPr lang="en-CH" sz="3700" dirty="0">
              <a:solidFill>
                <a:schemeClr val="tx2">
                  <a:lumMod val="75000"/>
                  <a:lumOff val="25000"/>
                </a:schemeClr>
              </a:solidFill>
              <a:latin typeface="Avenir Next Medium" panose="020B0503020202020204" pitchFamily="34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184AAB-F4C4-9448-5458-7C77FE73FABC}"/>
              </a:ext>
            </a:extLst>
          </p:cNvPr>
          <p:cNvSpPr/>
          <p:nvPr/>
        </p:nvSpPr>
        <p:spPr>
          <a:xfrm>
            <a:off x="-2" y="3756940"/>
            <a:ext cx="9144002" cy="30728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E46922-1454-B3CC-9DD4-0405504CFAC4}"/>
              </a:ext>
            </a:extLst>
          </p:cNvPr>
          <p:cNvSpPr txBox="1"/>
          <p:nvPr/>
        </p:nvSpPr>
        <p:spPr>
          <a:xfrm>
            <a:off x="-238252" y="3943413"/>
            <a:ext cx="9754616" cy="13081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ctr">
              <a:lnSpc>
                <a:spcPts val="3080"/>
              </a:lnSpc>
            </a:pPr>
            <a:r>
              <a:rPr lang="en-GB" sz="24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Konstantinos Kanellopoulos    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Konstantinos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Sgouras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Harsh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Songara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Andreas Kosmas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Kakolyris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  Vlad-Petru Nitu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Spiros Galanopoulos    Rahul Bera    Konstantina </a:t>
            </a:r>
            <a:r>
              <a:rPr lang="en-GB" sz="2400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Koliogeorgi</a:t>
            </a: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 </a:t>
            </a:r>
          </a:p>
          <a:p>
            <a:pPr algn="ctr">
              <a:lnSpc>
                <a:spcPts val="3080"/>
              </a:lnSpc>
            </a:pPr>
            <a:r>
              <a:rPr lang="en-GB" sz="2400" dirty="0">
                <a:solidFill>
                  <a:schemeClr val="tx2">
                    <a:lumMod val="90000"/>
                    <a:lumOff val="1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Rakesh Kumar    Onur Mutlu</a:t>
            </a:r>
            <a:endParaRPr lang="en-CH" sz="2400" dirty="0">
              <a:solidFill>
                <a:schemeClr val="tx2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AccentBar">
            <a:extLst>
              <a:ext uri="{FF2B5EF4-FFF2-40B4-BE49-F238E27FC236}">
                <a16:creationId xmlns:a16="http://schemas.microsoft.com/office/drawing/2014/main" id="{8AC3794C-62D9-0419-C2CB-587FCC4D72A5}"/>
              </a:ext>
            </a:extLst>
          </p:cNvPr>
          <p:cNvSpPr/>
          <p:nvPr/>
        </p:nvSpPr>
        <p:spPr>
          <a:xfrm rot="5400000">
            <a:off x="4459455" y="-4459459"/>
            <a:ext cx="225083" cy="9144001"/>
          </a:xfrm>
          <a:prstGeom prst="rect">
            <a:avLst/>
          </a:prstGeom>
          <a:gradFill>
            <a:gsLst>
              <a:gs pos="0">
                <a:srgbClr val="38BDF8"/>
              </a:gs>
              <a:gs pos="100000">
                <a:srgbClr val="2DD4BF"/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93BA3-C559-FF99-41B5-112329EE50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53" t="31836" r="15247" b="32270"/>
          <a:stretch/>
        </p:blipFill>
        <p:spPr>
          <a:xfrm>
            <a:off x="3376021" y="5986474"/>
            <a:ext cx="2617030" cy="496278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2379FA7F-3CBD-BC12-485B-5A38BEDE4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717" y="6035772"/>
            <a:ext cx="2136635" cy="39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9AB057-A6AD-5715-463B-01758B54BB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8715" y="6011874"/>
            <a:ext cx="2445639" cy="470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3369897-0AD2-73F7-953D-01792BB10C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0498" y="547375"/>
            <a:ext cx="1195015" cy="140344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5ABC16-B1C7-6D32-74FC-A43418384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02585" y="553822"/>
            <a:ext cx="1193464" cy="139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4069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338E8-E411-2011-13E3-D7853E29F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F13A638-83A5-FA78-6489-B7411B5C91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Revelator: Allocation Properties</a:t>
            </a:r>
            <a:endParaRPr lang="en-CH" sz="4800" dirty="0">
              <a:solidFill>
                <a:schemeClr val="tx2">
                  <a:lumMod val="90000"/>
                  <a:lumOff val="1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052FC-4E1A-179B-DEAC-7BD18C071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79</a:t>
            </a:fld>
            <a:endParaRPr lang="en-CH"/>
          </a:p>
        </p:txBody>
      </p:sp>
      <p:sp>
        <p:nvSpPr>
          <p:cNvPr id="2" name="BernoulliContent">
            <a:extLst>
              <a:ext uri="{FF2B5EF4-FFF2-40B4-BE49-F238E27FC236}">
                <a16:creationId xmlns:a16="http://schemas.microsoft.com/office/drawing/2014/main" id="{DBE8358C-A444-6DBC-CB64-6A9540F7ACBE}"/>
              </a:ext>
            </a:extLst>
          </p:cNvPr>
          <p:cNvSpPr txBox="1"/>
          <p:nvPr/>
        </p:nvSpPr>
        <p:spPr>
          <a:xfrm>
            <a:off x="25758" y="2406263"/>
            <a:ext cx="9118242" cy="2046714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allocation attempt is a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Bernoulli trial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: a slot is free with probability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 = L / N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Each request makes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independent hash attempts</a:t>
            </a:r>
          </a:p>
          <a:p>
            <a:pPr marL="228600" indent="-228600">
              <a:spcBef>
                <a:spcPts val="900"/>
              </a:spcBef>
              <a:buFont typeface="Arial"/>
              <a:buChar char="•"/>
            </a:pP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fails only if </a:t>
            </a:r>
            <a:r>
              <a:rPr lang="en-US" sz="28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 k attempts</a:t>
            </a:r>
            <a:r>
              <a:rPr lang="en-US" sz="28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land on taken slots</a:t>
            </a:r>
          </a:p>
        </p:txBody>
      </p:sp>
      <p:sp>
        <p:nvSpPr>
          <p:cNvPr id="3" name="FormulaCard">
            <a:extLst>
              <a:ext uri="{FF2B5EF4-FFF2-40B4-BE49-F238E27FC236}">
                <a16:creationId xmlns:a16="http://schemas.microsoft.com/office/drawing/2014/main" id="{7EEC759A-AF91-2701-B297-2E4F931A3447}"/>
              </a:ext>
            </a:extLst>
          </p:cNvPr>
          <p:cNvSpPr/>
          <p:nvPr/>
        </p:nvSpPr>
        <p:spPr>
          <a:xfrm>
            <a:off x="1905000" y="5470753"/>
            <a:ext cx="5334000" cy="1066800"/>
          </a:xfrm>
          <a:prstGeom prst="roundRect">
            <a:avLst/>
          </a:prstGeom>
          <a:solidFill>
            <a:srgbClr val="E6FAF6">
              <a:alpha val="29908"/>
            </a:srgbClr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wrap="square" rtlCol="0" anchor="ctr" anchorCtr="0">
            <a:noAutofit/>
          </a:bodyPr>
          <a:lstStyle/>
          <a:p>
            <a:pPr algn="ctr"/>
            <a:r>
              <a:rPr lang="en-GB" sz="3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P(success) = 1 − (L / N)ᵏ</a:t>
            </a:r>
            <a:endParaRPr lang="en-CH" sz="3500" b="1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5" name="FormulaCaption">
            <a:extLst>
              <a:ext uri="{FF2B5EF4-FFF2-40B4-BE49-F238E27FC236}">
                <a16:creationId xmlns:a16="http://schemas.microsoft.com/office/drawing/2014/main" id="{5AEE40E4-8D69-9A6A-B334-078442F54B1A}"/>
              </a:ext>
            </a:extLst>
          </p:cNvPr>
          <p:cNvSpPr txBox="1"/>
          <p:nvPr/>
        </p:nvSpPr>
        <p:spPr>
          <a:xfrm>
            <a:off x="12879" y="4734257"/>
            <a:ext cx="9131121" cy="552806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ctr"/>
            <a:r>
              <a:rPr lang="en-GB" sz="3000" b="1" dirty="0">
                <a:solidFill>
                  <a:schemeClr val="accent2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Probability data is allocated with a hash function</a:t>
            </a:r>
            <a:endParaRPr lang="en-CH" sz="3000" b="1" dirty="0">
              <a:solidFill>
                <a:schemeClr val="accent2">
                  <a:lumMod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B0DFA-A2B0-9969-C1C5-04EE5828E3E2}"/>
              </a:ext>
            </a:extLst>
          </p:cNvPr>
          <p:cNvSpPr txBox="1"/>
          <p:nvPr/>
        </p:nvSpPr>
        <p:spPr>
          <a:xfrm>
            <a:off x="547362" y="1676003"/>
            <a:ext cx="4217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 = Number of occupied pages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25567A-A4C9-EF1C-AF65-68947910C418}"/>
              </a:ext>
            </a:extLst>
          </p:cNvPr>
          <p:cNvSpPr txBox="1"/>
          <p:nvPr/>
        </p:nvSpPr>
        <p:spPr>
          <a:xfrm>
            <a:off x="4765183" y="1676003"/>
            <a:ext cx="373050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i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 = Total number of pages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BED3A3-199C-6D46-998A-B1D27233022C}"/>
              </a:ext>
            </a:extLst>
          </p:cNvPr>
          <p:cNvSpPr/>
          <p:nvPr/>
        </p:nvSpPr>
        <p:spPr>
          <a:xfrm>
            <a:off x="-465221" y="1676003"/>
            <a:ext cx="9930063" cy="48615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55B299-05F7-2713-3F24-FEA29EE6331D}"/>
              </a:ext>
            </a:extLst>
          </p:cNvPr>
          <p:cNvSpPr/>
          <p:nvPr/>
        </p:nvSpPr>
        <p:spPr>
          <a:xfrm>
            <a:off x="-222071" y="2237245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  <a:alpha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Number of hash-based allocation attempts </a:t>
            </a:r>
            <a:endParaRPr lang="en-CH" sz="3500" b="1" dirty="0">
              <a:solidFill>
                <a:schemeClr val="accent5">
                  <a:lumMod val="50000"/>
                  <a:alpha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4BDFE53D-E18E-CA0F-52BC-8A6F7981702A}"/>
              </a:ext>
            </a:extLst>
          </p:cNvPr>
          <p:cNvSpPr/>
          <p:nvPr/>
        </p:nvSpPr>
        <p:spPr>
          <a:xfrm>
            <a:off x="-222071" y="3826042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  <a:alpha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Dependence on memory fragmentation</a:t>
            </a:r>
            <a:endParaRPr lang="en-CH" sz="3500" b="1" dirty="0">
              <a:solidFill>
                <a:schemeClr val="accent5">
                  <a:lumMod val="50000"/>
                  <a:alpha val="5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D4CDDC38-0DC1-91CE-C0EE-56AB121BD6EA}"/>
              </a:ext>
            </a:extLst>
          </p:cNvPr>
          <p:cNvSpPr/>
          <p:nvPr/>
        </p:nvSpPr>
        <p:spPr>
          <a:xfrm>
            <a:off x="-228511" y="5253812"/>
            <a:ext cx="9613900" cy="1130357"/>
          </a:xfrm>
          <a:prstGeom prst="roundRect">
            <a:avLst>
              <a:gd name="adj" fmla="val 429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500" b="1" dirty="0">
                <a:solidFill>
                  <a:schemeClr val="accent5">
                    <a:lumMod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Allocation bias</a:t>
            </a:r>
            <a:endParaRPr lang="en-CH" sz="3500" b="1" dirty="0">
              <a:solidFill>
                <a:schemeClr val="bg1">
                  <a:lumMod val="90000"/>
                  <a:lumOff val="10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5A5BABF-1EA6-77CE-1796-62594D629A5A}"/>
              </a:ext>
            </a:extLst>
          </p:cNvPr>
          <p:cNvSpPr/>
          <p:nvPr/>
        </p:nvSpPr>
        <p:spPr>
          <a:xfrm>
            <a:off x="43730" y="1772144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CED8142-4CCF-B66B-2043-D7758F916ACF}"/>
              </a:ext>
            </a:extLst>
          </p:cNvPr>
          <p:cNvSpPr/>
          <p:nvPr/>
        </p:nvSpPr>
        <p:spPr>
          <a:xfrm>
            <a:off x="43730" y="3467392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33712E8-E1E9-5F1D-7AA1-EB3D52B6BD63}"/>
              </a:ext>
            </a:extLst>
          </p:cNvPr>
          <p:cNvSpPr/>
          <p:nvPr/>
        </p:nvSpPr>
        <p:spPr>
          <a:xfrm>
            <a:off x="43729" y="4982679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6571783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1B4A16-8E70-4CAE-5D37-DAE5A36C5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F5743A7-3054-E9E7-B97B-47C8C3D4E7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500" dirty="0">
                <a:solidFill>
                  <a:schemeClr val="tx2">
                    <a:lumMod val="90000"/>
                    <a:lumOff val="10000"/>
                  </a:schemeClr>
                </a:solidFill>
                <a:ea typeface="Lato" panose="020F0502020204030203" pitchFamily="34" charset="0"/>
                <a:cs typeface="Lato" panose="020F0502020204030203" pitchFamily="34" charset="0"/>
              </a:rPr>
              <a:t>Allocation Bias</a:t>
            </a:r>
            <a:endParaRPr lang="en-CH" sz="4500" dirty="0">
              <a:solidFill>
                <a:schemeClr val="tx2">
                  <a:lumMod val="90000"/>
                  <a:lumOff val="10000"/>
                </a:schemeClr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5C445C-26B0-A865-4ECF-179EFEE4E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26AD06-1C69-4F40-B475-B9DE4452D124}" type="slidenum">
              <a:rPr lang="en-CH" smtClean="0"/>
              <a:pPr/>
              <a:t>80</a:t>
            </a:fld>
            <a:endParaRPr lang="en-CH"/>
          </a:p>
        </p:txBody>
      </p:sp>
      <p:graphicFrame>
        <p:nvGraphicFramePr>
          <p:cNvPr id="500" name="Probability Chart">
            <a:extLst>
              <a:ext uri="{FF2B5EF4-FFF2-40B4-BE49-F238E27FC236}">
                <a16:creationId xmlns:a16="http://schemas.microsoft.com/office/drawing/2014/main" id="{F81C3D5E-8276-FB5F-2A07-8545E1BB9FF4}"/>
              </a:ext>
            </a:extLst>
          </p:cNvPr>
          <p:cNvGraphicFramePr/>
          <p:nvPr/>
        </p:nvGraphicFramePr>
        <p:xfrm>
          <a:off x="-12879" y="1320800"/>
          <a:ext cx="9143999" cy="4095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876F0A1-D66C-47CC-6976-B4C9CB63FBEE}"/>
              </a:ext>
            </a:extLst>
          </p:cNvPr>
          <p:cNvSpPr/>
          <p:nvPr/>
        </p:nvSpPr>
        <p:spPr>
          <a:xfrm>
            <a:off x="-208547" y="4944368"/>
            <a:ext cx="9532851" cy="1603471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GB" sz="3600" dirty="0">
                <a:solidFill>
                  <a:schemeClr val="tx2">
                    <a:lumMod val="75000"/>
                    <a:lumOff val="25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Sequential hashing biases allocations to succeed toward earlier hash functions</a:t>
            </a:r>
            <a:endParaRPr lang="en-CH" sz="3500" dirty="0">
              <a:solidFill>
                <a:schemeClr val="tx2">
                  <a:lumMod val="75000"/>
                  <a:lumOff val="25000"/>
                </a:scheme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8FF150-E2D5-47F3-F5E5-81A8CF435C38}"/>
              </a:ext>
            </a:extLst>
          </p:cNvPr>
          <p:cNvSpPr txBox="1"/>
          <p:nvPr/>
        </p:nvSpPr>
        <p:spPr>
          <a:xfrm rot="16200000">
            <a:off x="-1721887" y="1878864"/>
            <a:ext cx="389507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H" sz="2500" b="1" dirty="0">
                <a:solidFill>
                  <a:schemeClr val="bg1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P (Success. alloc.)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3CAB6-9C10-5636-A3B2-335011A86EE4}"/>
              </a:ext>
            </a:extLst>
          </p:cNvPr>
          <p:cNvSpPr txBox="1"/>
          <p:nvPr/>
        </p:nvSpPr>
        <p:spPr>
          <a:xfrm>
            <a:off x="4970248" y="2804732"/>
            <a:ext cx="383470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Memory Utilization: 50% </a:t>
            </a:r>
          </a:p>
          <a:p>
            <a:pPr algn="ctr"/>
            <a:r>
              <a:rPr lang="en-CH" sz="2500" b="1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High Fragmentation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5E9CD7F-BB8B-C2E8-3EFE-577F7530111F}"/>
              </a:ext>
            </a:extLst>
          </p:cNvPr>
          <p:cNvSpPr/>
          <p:nvPr/>
        </p:nvSpPr>
        <p:spPr>
          <a:xfrm>
            <a:off x="-12880" y="4611041"/>
            <a:ext cx="750817" cy="75081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H" sz="40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66976B-FED0-624B-1A2A-8C2093E8334A}"/>
              </a:ext>
            </a:extLst>
          </p:cNvPr>
          <p:cNvSpPr txBox="1"/>
          <p:nvPr/>
        </p:nvSpPr>
        <p:spPr>
          <a:xfrm>
            <a:off x="1711808" y="2758565"/>
            <a:ext cx="81945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50%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A9B40E-C52D-8F7F-5C33-E6010B5148AE}"/>
              </a:ext>
            </a:extLst>
          </p:cNvPr>
          <p:cNvSpPr txBox="1"/>
          <p:nvPr/>
        </p:nvSpPr>
        <p:spPr>
          <a:xfrm>
            <a:off x="2651608" y="2256681"/>
            <a:ext cx="100540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+25%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8C1E8-46CF-8EB9-1205-3D192831C611}"/>
              </a:ext>
            </a:extLst>
          </p:cNvPr>
          <p:cNvSpPr txBox="1"/>
          <p:nvPr/>
        </p:nvSpPr>
        <p:spPr>
          <a:xfrm>
            <a:off x="3529352" y="1914700"/>
            <a:ext cx="12682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+12.5%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BA287-D5E6-4AF7-18CD-A0171474FC98}"/>
              </a:ext>
            </a:extLst>
          </p:cNvPr>
          <p:cNvSpPr txBox="1"/>
          <p:nvPr/>
        </p:nvSpPr>
        <p:spPr>
          <a:xfrm>
            <a:off x="4634078" y="1697263"/>
            <a:ext cx="1268296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2500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+6.25%</a:t>
            </a:r>
          </a:p>
        </p:txBody>
      </p:sp>
    </p:spTree>
    <p:extLst>
      <p:ext uri="{BB962C8B-B14F-4D97-AF65-F5344CB8AC3E}">
        <p14:creationId xmlns:p14="http://schemas.microsoft.com/office/powerpoint/2010/main" val="402660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  <p:bldP spid="5" grpId="0"/>
      <p:bldP spid="8" grpId="0"/>
      <p:bldP spid="10" grpId="0"/>
      <p:bldP spid="11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2F8317-C28C-717A-DB18-15D650561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AE4FE-66A9-9921-DED5-17600BDFE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/>
              <a:t>Example Scenarios of Allocation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8E7E24-105B-142B-7EEA-6B3BD2381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81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681452-FBB1-71F0-1AFF-D00882C57129}"/>
              </a:ext>
            </a:extLst>
          </p:cNvPr>
          <p:cNvSpPr/>
          <p:nvPr/>
        </p:nvSpPr>
        <p:spPr>
          <a:xfrm>
            <a:off x="5040853" y="2810321"/>
            <a:ext cx="713232" cy="341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5BE24F-AC2F-5345-C955-FD722312ACDE}"/>
              </a:ext>
            </a:extLst>
          </p:cNvPr>
          <p:cNvSpPr/>
          <p:nvPr/>
        </p:nvSpPr>
        <p:spPr>
          <a:xfrm>
            <a:off x="6881845" y="2154830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344C1A-28A6-00F5-D1A7-E3B3F0F867CA}"/>
              </a:ext>
            </a:extLst>
          </p:cNvPr>
          <p:cNvSpPr/>
          <p:nvPr/>
        </p:nvSpPr>
        <p:spPr>
          <a:xfrm>
            <a:off x="6881845" y="2502222"/>
            <a:ext cx="1072896" cy="34137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326DA5-B38A-23D7-BE85-680279B0597B}"/>
              </a:ext>
            </a:extLst>
          </p:cNvPr>
          <p:cNvSpPr/>
          <p:nvPr/>
        </p:nvSpPr>
        <p:spPr>
          <a:xfrm>
            <a:off x="6881845" y="2843598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333ACD-413F-CFB3-5AC1-45D740EA655E}"/>
              </a:ext>
            </a:extLst>
          </p:cNvPr>
          <p:cNvSpPr/>
          <p:nvPr/>
        </p:nvSpPr>
        <p:spPr>
          <a:xfrm>
            <a:off x="6881845" y="3192909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710B08-91CA-9553-5AFB-0291F7C037D9}"/>
              </a:ext>
            </a:extLst>
          </p:cNvPr>
          <p:cNvSpPr/>
          <p:nvPr/>
        </p:nvSpPr>
        <p:spPr>
          <a:xfrm>
            <a:off x="6881845" y="3542220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F696A9-670A-B709-2FE4-66EF0F7F9212}"/>
              </a:ext>
            </a:extLst>
          </p:cNvPr>
          <p:cNvCxnSpPr>
            <a:stCxn id="5" idx="3"/>
            <a:endCxn id="7" idx="1"/>
          </p:cNvCxnSpPr>
          <p:nvPr/>
        </p:nvCxnSpPr>
        <p:spPr>
          <a:xfrm flipV="1">
            <a:off x="5754085" y="2672911"/>
            <a:ext cx="1127760" cy="308099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373674D-45E8-7088-4208-9122C6B4BB59}"/>
              </a:ext>
            </a:extLst>
          </p:cNvPr>
          <p:cNvSpPr/>
          <p:nvPr/>
        </p:nvSpPr>
        <p:spPr>
          <a:xfrm>
            <a:off x="408432" y="2783325"/>
            <a:ext cx="713232" cy="341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77EBC9-278D-C30E-F548-268465BE1119}"/>
              </a:ext>
            </a:extLst>
          </p:cNvPr>
          <p:cNvSpPr/>
          <p:nvPr/>
        </p:nvSpPr>
        <p:spPr>
          <a:xfrm>
            <a:off x="2249424" y="2127834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A769CD-5436-F8F5-1B66-930D096DEBEB}"/>
              </a:ext>
            </a:extLst>
          </p:cNvPr>
          <p:cNvSpPr/>
          <p:nvPr/>
        </p:nvSpPr>
        <p:spPr>
          <a:xfrm>
            <a:off x="2249424" y="2475226"/>
            <a:ext cx="1072896" cy="341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3D2C577-2EAD-8CD1-215F-DDBC7E0948B2}"/>
              </a:ext>
            </a:extLst>
          </p:cNvPr>
          <p:cNvSpPr/>
          <p:nvPr/>
        </p:nvSpPr>
        <p:spPr>
          <a:xfrm>
            <a:off x="2249424" y="2816602"/>
            <a:ext cx="1072896" cy="341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A411D1-C3D7-07E5-4948-E52C1B4E538B}"/>
              </a:ext>
            </a:extLst>
          </p:cNvPr>
          <p:cNvSpPr/>
          <p:nvPr/>
        </p:nvSpPr>
        <p:spPr>
          <a:xfrm>
            <a:off x="2249424" y="3165913"/>
            <a:ext cx="1072896" cy="341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C2FDC8C-A0E7-C391-DE18-839416F90514}"/>
              </a:ext>
            </a:extLst>
          </p:cNvPr>
          <p:cNvSpPr/>
          <p:nvPr/>
        </p:nvSpPr>
        <p:spPr>
          <a:xfrm>
            <a:off x="2249424" y="3515224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4B146E3-AFD7-ABB4-FC2C-E0F3D4510E52}"/>
              </a:ext>
            </a:extLst>
          </p:cNvPr>
          <p:cNvCxnSpPr>
            <a:cxnSpLocks/>
            <a:stCxn id="12" idx="3"/>
            <a:endCxn id="16" idx="1"/>
          </p:cNvCxnSpPr>
          <p:nvPr/>
        </p:nvCxnSpPr>
        <p:spPr>
          <a:xfrm>
            <a:off x="1121664" y="2954013"/>
            <a:ext cx="1127760" cy="382588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7E96E83-15F4-BD4C-47CD-39791747D462}"/>
              </a:ext>
            </a:extLst>
          </p:cNvPr>
          <p:cNvCxnSpPr>
            <a:cxnSpLocks/>
            <a:stCxn id="12" idx="3"/>
            <a:endCxn id="15" idx="1"/>
          </p:cNvCxnSpPr>
          <p:nvPr/>
        </p:nvCxnSpPr>
        <p:spPr>
          <a:xfrm>
            <a:off x="1121664" y="2954014"/>
            <a:ext cx="1127760" cy="33277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447FD5B-F7C3-D4DF-A151-053DD0B5565A}"/>
              </a:ext>
            </a:extLst>
          </p:cNvPr>
          <p:cNvCxnSpPr>
            <a:cxnSpLocks/>
            <a:stCxn id="12" idx="3"/>
            <a:endCxn id="14" idx="1"/>
          </p:cNvCxnSpPr>
          <p:nvPr/>
        </p:nvCxnSpPr>
        <p:spPr>
          <a:xfrm flipV="1">
            <a:off x="1121664" y="2645915"/>
            <a:ext cx="1127760" cy="308099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A72C2A0-5F7F-C618-7A08-06C359BBD50A}"/>
              </a:ext>
            </a:extLst>
          </p:cNvPr>
          <p:cNvSpPr txBox="1"/>
          <p:nvPr/>
        </p:nvSpPr>
        <p:spPr>
          <a:xfrm>
            <a:off x="438913" y="1395133"/>
            <a:ext cx="40167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Low Fragmentation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BAC156-0C28-8B15-D00E-479C466E5EC4}"/>
              </a:ext>
            </a:extLst>
          </p:cNvPr>
          <p:cNvSpPr txBox="1"/>
          <p:nvPr/>
        </p:nvSpPr>
        <p:spPr>
          <a:xfrm>
            <a:off x="5449825" y="1366442"/>
            <a:ext cx="40167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High Fragmentation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8657A50-2488-8942-45D2-78CC2F83B274}"/>
              </a:ext>
            </a:extLst>
          </p:cNvPr>
          <p:cNvSpPr txBox="1"/>
          <p:nvPr/>
        </p:nvSpPr>
        <p:spPr>
          <a:xfrm>
            <a:off x="505969" y="4388792"/>
            <a:ext cx="40167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Allocated Early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6DD80F-3F1E-64EE-E0DE-CF2A34681EC5}"/>
              </a:ext>
            </a:extLst>
          </p:cNvPr>
          <p:cNvSpPr txBox="1"/>
          <p:nvPr/>
        </p:nvSpPr>
        <p:spPr>
          <a:xfrm>
            <a:off x="6317966" y="4332471"/>
            <a:ext cx="40167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Allocated Late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44DB39C-4AE4-4EF0-CD46-C2173238C184}"/>
              </a:ext>
            </a:extLst>
          </p:cNvPr>
          <p:cNvSpPr/>
          <p:nvPr/>
        </p:nvSpPr>
        <p:spPr>
          <a:xfrm>
            <a:off x="408432" y="5689966"/>
            <a:ext cx="713232" cy="341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7427C6B-1AFA-B84B-81B9-69D063E1CDB3}"/>
              </a:ext>
            </a:extLst>
          </p:cNvPr>
          <p:cNvSpPr/>
          <p:nvPr/>
        </p:nvSpPr>
        <p:spPr>
          <a:xfrm>
            <a:off x="2249424" y="5034475"/>
            <a:ext cx="1072896" cy="341376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DE1FB4-C21D-04FF-FB01-85CAF254A14F}"/>
              </a:ext>
            </a:extLst>
          </p:cNvPr>
          <p:cNvSpPr/>
          <p:nvPr/>
        </p:nvSpPr>
        <p:spPr>
          <a:xfrm>
            <a:off x="2249424" y="5381867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5DF9CCB-F3F6-8B80-100C-8E8A5BF3854B}"/>
              </a:ext>
            </a:extLst>
          </p:cNvPr>
          <p:cNvSpPr/>
          <p:nvPr/>
        </p:nvSpPr>
        <p:spPr>
          <a:xfrm>
            <a:off x="2249424" y="5723243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78E2D72-772F-3355-6271-35CE0D2C0CAA}"/>
              </a:ext>
            </a:extLst>
          </p:cNvPr>
          <p:cNvSpPr/>
          <p:nvPr/>
        </p:nvSpPr>
        <p:spPr>
          <a:xfrm>
            <a:off x="2249424" y="6072554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B71AFD-3438-E69F-6358-90F8E6440801}"/>
              </a:ext>
            </a:extLst>
          </p:cNvPr>
          <p:cNvSpPr/>
          <p:nvPr/>
        </p:nvSpPr>
        <p:spPr>
          <a:xfrm>
            <a:off x="2249424" y="6421865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87D9EE9-0B68-C7CE-31CC-FC6F56EBFB87}"/>
              </a:ext>
            </a:extLst>
          </p:cNvPr>
          <p:cNvCxnSpPr>
            <a:cxnSpLocks/>
            <a:stCxn id="26" idx="3"/>
            <a:endCxn id="27" idx="1"/>
          </p:cNvCxnSpPr>
          <p:nvPr/>
        </p:nvCxnSpPr>
        <p:spPr>
          <a:xfrm flipV="1">
            <a:off x="1121664" y="5205164"/>
            <a:ext cx="1127760" cy="655491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1D32EEC-9080-7DDA-A6B0-5FCF42812945}"/>
              </a:ext>
            </a:extLst>
          </p:cNvPr>
          <p:cNvSpPr/>
          <p:nvPr/>
        </p:nvSpPr>
        <p:spPr>
          <a:xfrm>
            <a:off x="5235925" y="5697901"/>
            <a:ext cx="713232" cy="341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726092D-9923-9145-31FE-94AB17EE2D58}"/>
              </a:ext>
            </a:extLst>
          </p:cNvPr>
          <p:cNvSpPr/>
          <p:nvPr/>
        </p:nvSpPr>
        <p:spPr>
          <a:xfrm>
            <a:off x="7076917" y="5042410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noFill/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6B5CCE-A9CB-6745-F1FC-EA6A52D2A39A}"/>
              </a:ext>
            </a:extLst>
          </p:cNvPr>
          <p:cNvSpPr/>
          <p:nvPr/>
        </p:nvSpPr>
        <p:spPr>
          <a:xfrm>
            <a:off x="7076917" y="5389802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225B64-59AE-2555-5856-80B83168228B}"/>
              </a:ext>
            </a:extLst>
          </p:cNvPr>
          <p:cNvSpPr/>
          <p:nvPr/>
        </p:nvSpPr>
        <p:spPr>
          <a:xfrm>
            <a:off x="7076917" y="5731178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C192D39-A950-87F5-3413-6DE27BA80E54}"/>
              </a:ext>
            </a:extLst>
          </p:cNvPr>
          <p:cNvSpPr/>
          <p:nvPr/>
        </p:nvSpPr>
        <p:spPr>
          <a:xfrm>
            <a:off x="7076917" y="6080489"/>
            <a:ext cx="1072896" cy="341376"/>
          </a:xfrm>
          <a:prstGeom prst="rect">
            <a:avLst/>
          </a:prstGeom>
          <a:noFill/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D7D98F-A5E3-D09C-5684-A756F3BE1067}"/>
              </a:ext>
            </a:extLst>
          </p:cNvPr>
          <p:cNvSpPr/>
          <p:nvPr/>
        </p:nvSpPr>
        <p:spPr>
          <a:xfrm>
            <a:off x="7076917" y="6429800"/>
            <a:ext cx="1072896" cy="341376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1A34106-38CF-10C2-EB9E-CC57B3188AB8}"/>
              </a:ext>
            </a:extLst>
          </p:cNvPr>
          <p:cNvCxnSpPr>
            <a:cxnSpLocks/>
            <a:stCxn id="36" idx="3"/>
            <a:endCxn id="41" idx="1"/>
          </p:cNvCxnSpPr>
          <p:nvPr/>
        </p:nvCxnSpPr>
        <p:spPr>
          <a:xfrm>
            <a:off x="5949157" y="5868589"/>
            <a:ext cx="1127760" cy="731899"/>
          </a:xfrm>
          <a:prstGeom prst="straightConnector1">
            <a:avLst/>
          </a:prstGeom>
          <a:ln w="25400">
            <a:solidFill>
              <a:schemeClr val="bg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8FCFD50-993D-19D3-968E-49A43E011F58}"/>
              </a:ext>
            </a:extLst>
          </p:cNvPr>
          <p:cNvCxnSpPr>
            <a:cxnSpLocks/>
          </p:cNvCxnSpPr>
          <p:nvPr/>
        </p:nvCxnSpPr>
        <p:spPr>
          <a:xfrm>
            <a:off x="4522693" y="902208"/>
            <a:ext cx="0" cy="5955792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4EA0A55-CEF9-BAC7-A0CD-ED4506A87E0B}"/>
              </a:ext>
            </a:extLst>
          </p:cNvPr>
          <p:cNvCxnSpPr>
            <a:cxnSpLocks/>
          </p:cNvCxnSpPr>
          <p:nvPr/>
        </p:nvCxnSpPr>
        <p:spPr>
          <a:xfrm flipH="1">
            <a:off x="43212" y="4193719"/>
            <a:ext cx="9100789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8D6F8703-A0A7-9316-5D99-1C2CF552D2BE}"/>
              </a:ext>
            </a:extLst>
          </p:cNvPr>
          <p:cNvSpPr/>
          <p:nvPr/>
        </p:nvSpPr>
        <p:spPr>
          <a:xfrm>
            <a:off x="43211" y="1000471"/>
            <a:ext cx="414528" cy="414528"/>
          </a:xfrm>
          <a:prstGeom prst="ellipse">
            <a:avLst/>
          </a:prstGeom>
          <a:ln w="254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1240F4C-4625-6DC6-F0D8-9BFE8D481705}"/>
              </a:ext>
            </a:extLst>
          </p:cNvPr>
          <p:cNvSpPr/>
          <p:nvPr/>
        </p:nvSpPr>
        <p:spPr>
          <a:xfrm>
            <a:off x="43211" y="4267559"/>
            <a:ext cx="414528" cy="414528"/>
          </a:xfrm>
          <a:prstGeom prst="ellipse">
            <a:avLst/>
          </a:prstGeom>
          <a:ln w="254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92482A4-638A-5A9B-2652-C1644B16AAC0}"/>
              </a:ext>
            </a:extLst>
          </p:cNvPr>
          <p:cNvSpPr/>
          <p:nvPr/>
        </p:nvSpPr>
        <p:spPr>
          <a:xfrm>
            <a:off x="4598892" y="1000471"/>
            <a:ext cx="414528" cy="414528"/>
          </a:xfrm>
          <a:prstGeom prst="ellipse">
            <a:avLst/>
          </a:prstGeom>
          <a:ln w="254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82961D7-190A-4134-BC60-B3A1FD4090FA}"/>
              </a:ext>
            </a:extLst>
          </p:cNvPr>
          <p:cNvSpPr/>
          <p:nvPr/>
        </p:nvSpPr>
        <p:spPr>
          <a:xfrm>
            <a:off x="4626325" y="4288197"/>
            <a:ext cx="414528" cy="414528"/>
          </a:xfrm>
          <a:prstGeom prst="ellipse">
            <a:avLst/>
          </a:prstGeom>
          <a:ln w="254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21088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/>
      <p:bldP spid="22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8FD8E-6829-2C2F-46F0-6B94E719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SpOT [Alverti et al. ISCA 2020]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3D716-AE84-ADB7-B53A-21A241D9C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82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0D947B6C-D034-7EB3-4855-27B291CC291E}"/>
              </a:ext>
            </a:extLst>
          </p:cNvPr>
          <p:cNvSpPr/>
          <p:nvPr/>
        </p:nvSpPr>
        <p:spPr>
          <a:xfrm>
            <a:off x="192505" y="2630102"/>
            <a:ext cx="8730114" cy="798898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F6DC47FF-46D6-E45D-F11F-A07A6A4DCFC5}"/>
              </a:ext>
            </a:extLst>
          </p:cNvPr>
          <p:cNvSpPr/>
          <p:nvPr/>
        </p:nvSpPr>
        <p:spPr>
          <a:xfrm>
            <a:off x="279134" y="1172222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1C10DDE-1546-2E70-0DCC-93E2EBB5CF77}"/>
              </a:ext>
            </a:extLst>
          </p:cNvPr>
          <p:cNvSpPr/>
          <p:nvPr/>
        </p:nvSpPr>
        <p:spPr>
          <a:xfrm>
            <a:off x="3521243" y="1168844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2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103DF73-A765-4929-B297-CF33072C1A91}"/>
              </a:ext>
            </a:extLst>
          </p:cNvPr>
          <p:cNvSpPr/>
          <p:nvPr/>
        </p:nvSpPr>
        <p:spPr>
          <a:xfrm>
            <a:off x="7190072" y="1172222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3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E03610-50E5-2B15-1853-9EE57ACCCA00}"/>
              </a:ext>
            </a:extLst>
          </p:cNvPr>
          <p:cNvSpPr txBox="1"/>
          <p:nvPr/>
        </p:nvSpPr>
        <p:spPr>
          <a:xfrm>
            <a:off x="3349677" y="3406311"/>
            <a:ext cx="20535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000" b="1" i="1">
                <a:solidFill>
                  <a:prstClr val="black"/>
                </a:solidFill>
                <a:latin typeface="Calibri" panose="020F0502020204030204"/>
              </a:rPr>
              <a:t>Physical Memory</a:t>
            </a:r>
            <a:endParaRPr lang="en-CH" sz="2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6212700-5FA8-CC16-E47A-4BAF2922E7C0}"/>
              </a:ext>
            </a:extLst>
          </p:cNvPr>
          <p:cNvCxnSpPr/>
          <p:nvPr/>
        </p:nvCxnSpPr>
        <p:spPr>
          <a:xfrm flipH="1">
            <a:off x="192505" y="1796546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9D56C3B-F214-F8AE-4920-5A2E81D40668}"/>
              </a:ext>
            </a:extLst>
          </p:cNvPr>
          <p:cNvCxnSpPr/>
          <p:nvPr/>
        </p:nvCxnSpPr>
        <p:spPr>
          <a:xfrm flipH="1">
            <a:off x="1867300" y="1796546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FFDA076-EA7F-9547-A078-DFA0D18FF6C2}"/>
              </a:ext>
            </a:extLst>
          </p:cNvPr>
          <p:cNvCxnSpPr/>
          <p:nvPr/>
        </p:nvCxnSpPr>
        <p:spPr>
          <a:xfrm flipH="1">
            <a:off x="3434616" y="1793168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FE0FDC6-3F0E-7122-B6F4-68514BF5FE97}"/>
              </a:ext>
            </a:extLst>
          </p:cNvPr>
          <p:cNvCxnSpPr/>
          <p:nvPr/>
        </p:nvCxnSpPr>
        <p:spPr>
          <a:xfrm flipH="1">
            <a:off x="5109411" y="1793168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153E5FE-D842-3D09-1649-3CBF215E1583}"/>
              </a:ext>
            </a:extLst>
          </p:cNvPr>
          <p:cNvCxnSpPr/>
          <p:nvPr/>
        </p:nvCxnSpPr>
        <p:spPr>
          <a:xfrm flipH="1">
            <a:off x="7103445" y="1793168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7036111-AAD9-2CBB-0867-D9B75115A183}"/>
              </a:ext>
            </a:extLst>
          </p:cNvPr>
          <p:cNvCxnSpPr/>
          <p:nvPr/>
        </p:nvCxnSpPr>
        <p:spPr>
          <a:xfrm flipH="1">
            <a:off x="8778240" y="1793168"/>
            <a:ext cx="86628" cy="833556"/>
          </a:xfrm>
          <a:prstGeom prst="straightConnector1">
            <a:avLst/>
          </a:prstGeom>
          <a:ln w="19050">
            <a:tailEnd type="stealth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BDC21ED9-5786-07D2-B1F5-15349298759D}"/>
              </a:ext>
            </a:extLst>
          </p:cNvPr>
          <p:cNvSpPr/>
          <p:nvPr/>
        </p:nvSpPr>
        <p:spPr>
          <a:xfrm>
            <a:off x="221381" y="2678746"/>
            <a:ext cx="1674795" cy="701611"/>
          </a:xfrm>
          <a:prstGeom prst="roundRect">
            <a:avLst>
              <a:gd name="adj" fmla="val 6141"/>
            </a:avLst>
          </a:prstGeom>
          <a:solidFill>
            <a:srgbClr val="FF7474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Contiguous</a:t>
            </a:r>
          </a:p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Segment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2F9A197-D1C1-1846-9A38-017CCDD8D0A2}"/>
              </a:ext>
            </a:extLst>
          </p:cNvPr>
          <p:cNvSpPr/>
          <p:nvPr/>
        </p:nvSpPr>
        <p:spPr>
          <a:xfrm>
            <a:off x="3434615" y="2678746"/>
            <a:ext cx="1674795" cy="701611"/>
          </a:xfrm>
          <a:prstGeom prst="roundRect">
            <a:avLst>
              <a:gd name="adj" fmla="val 6141"/>
            </a:avLst>
          </a:prstGeom>
          <a:solidFill>
            <a:srgbClr val="FF7474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Contiguous</a:t>
            </a:r>
          </a:p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Segment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8170241D-ACEA-93D3-A3C6-93BF3639399C}"/>
              </a:ext>
            </a:extLst>
          </p:cNvPr>
          <p:cNvSpPr/>
          <p:nvPr/>
        </p:nvSpPr>
        <p:spPr>
          <a:xfrm>
            <a:off x="7103444" y="2678745"/>
            <a:ext cx="1674795" cy="701611"/>
          </a:xfrm>
          <a:prstGeom prst="roundRect">
            <a:avLst>
              <a:gd name="adj" fmla="val 6141"/>
            </a:avLst>
          </a:prstGeom>
          <a:solidFill>
            <a:srgbClr val="FF7474"/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Contiguous</a:t>
            </a:r>
          </a:p>
          <a:p>
            <a:pPr algn="ctr"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Segment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3750624-E5F5-7ACC-9E97-AFB14328C459}"/>
              </a:ext>
            </a:extLst>
          </p:cNvPr>
          <p:cNvSpPr txBox="1"/>
          <p:nvPr/>
        </p:nvSpPr>
        <p:spPr>
          <a:xfrm rot="16619625">
            <a:off x="-14439" y="2035813"/>
            <a:ext cx="802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endParaRPr lang="en-CH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F1E024-A4F0-A894-A926-8DB825964BFF}"/>
              </a:ext>
            </a:extLst>
          </p:cNvPr>
          <p:cNvSpPr txBox="1"/>
          <p:nvPr/>
        </p:nvSpPr>
        <p:spPr>
          <a:xfrm rot="16515903">
            <a:off x="3239349" y="2014847"/>
            <a:ext cx="802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endParaRPr lang="en-CH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9AB40C4-4E6F-6837-A47E-F69FC23CD18B}"/>
              </a:ext>
            </a:extLst>
          </p:cNvPr>
          <p:cNvSpPr txBox="1"/>
          <p:nvPr/>
        </p:nvSpPr>
        <p:spPr>
          <a:xfrm rot="16515903">
            <a:off x="6918268" y="2014847"/>
            <a:ext cx="8021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endParaRPr lang="en-CH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CC0DF9AD-BA64-913D-0410-9EA1439F1CEB}"/>
              </a:ext>
            </a:extLst>
          </p:cNvPr>
          <p:cNvSpPr/>
          <p:nvPr/>
        </p:nvSpPr>
        <p:spPr>
          <a:xfrm>
            <a:off x="154488" y="4411063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E3CA5490-93C0-3450-1576-A93C1B045B14}"/>
              </a:ext>
            </a:extLst>
          </p:cNvPr>
          <p:cNvSpPr/>
          <p:nvPr/>
        </p:nvSpPr>
        <p:spPr>
          <a:xfrm>
            <a:off x="154488" y="5038765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2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78C7699A-5DD1-F073-5F54-B817061D6557}"/>
              </a:ext>
            </a:extLst>
          </p:cNvPr>
          <p:cNvSpPr/>
          <p:nvPr/>
        </p:nvSpPr>
        <p:spPr>
          <a:xfrm>
            <a:off x="154488" y="5666467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prstClr val="black"/>
                </a:solidFill>
                <a:latin typeface="Calibri" panose="020F0502020204030204"/>
              </a:rPr>
              <a:t>VMA</a:t>
            </a:r>
            <a:r>
              <a:rPr lang="en-CH" sz="2300" b="1" i="1" baseline="-25000">
                <a:solidFill>
                  <a:prstClr val="black"/>
                </a:solidFill>
                <a:latin typeface="Calibri" panose="020F0502020204030204"/>
              </a:rPr>
              <a:t>3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DB9EBCC7-16C9-FD2C-FB96-FB152C5CEF74}"/>
              </a:ext>
            </a:extLst>
          </p:cNvPr>
          <p:cNvSpPr/>
          <p:nvPr/>
        </p:nvSpPr>
        <p:spPr>
          <a:xfrm>
            <a:off x="1829283" y="4419598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US" sz="2300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r>
              <a:rPr lang="en-US" sz="2300" b="1" i="1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B3C6DE2-1240-A0DE-FC75-52AD06B6C180}"/>
              </a:ext>
            </a:extLst>
          </p:cNvPr>
          <p:cNvSpPr/>
          <p:nvPr/>
        </p:nvSpPr>
        <p:spPr>
          <a:xfrm>
            <a:off x="1829283" y="5034498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US" sz="2300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r>
              <a:rPr lang="en-US" sz="2300" b="1" i="1" baseline="-25000">
                <a:solidFill>
                  <a:prstClr val="black"/>
                </a:solidFill>
                <a:latin typeface="Calibri" panose="020F0502020204030204"/>
              </a:rPr>
              <a:t>2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212B507-883F-DCB8-63D6-5DDE76CD601F}"/>
              </a:ext>
            </a:extLst>
          </p:cNvPr>
          <p:cNvSpPr/>
          <p:nvPr/>
        </p:nvSpPr>
        <p:spPr>
          <a:xfrm>
            <a:off x="1829283" y="5670734"/>
            <a:ext cx="1674795" cy="627702"/>
          </a:xfrm>
          <a:prstGeom prst="roundRect">
            <a:avLst>
              <a:gd name="adj" fmla="val 6141"/>
            </a:avLst>
          </a:prstGeom>
          <a:solidFill>
            <a:schemeClr val="bg1">
              <a:lumMod val="95000"/>
            </a:schemeClr>
          </a:solidFill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US" sz="2300" b="1" i="1">
                <a:solidFill>
                  <a:prstClr val="black"/>
                </a:solidFill>
                <a:latin typeface="Calibri" panose="020F0502020204030204"/>
              </a:rPr>
              <a:t>Offset</a:t>
            </a:r>
            <a:r>
              <a:rPr lang="en-US" sz="2300" b="1" i="1" baseline="-25000">
                <a:solidFill>
                  <a:prstClr val="black"/>
                </a:solidFill>
                <a:latin typeface="Calibri" panose="020F0502020204030204"/>
              </a:rPr>
              <a:t>3</a:t>
            </a:r>
            <a:endParaRPr lang="en-CH" sz="2300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Right Bracket 36">
            <a:extLst>
              <a:ext uri="{FF2B5EF4-FFF2-40B4-BE49-F238E27FC236}">
                <a16:creationId xmlns:a16="http://schemas.microsoft.com/office/drawing/2014/main" id="{75312AA3-A2C6-9049-D7AD-4FB80D7E7D37}"/>
              </a:ext>
            </a:extLst>
          </p:cNvPr>
          <p:cNvSpPr/>
          <p:nvPr/>
        </p:nvSpPr>
        <p:spPr>
          <a:xfrm>
            <a:off x="3640402" y="4419597"/>
            <a:ext cx="46075" cy="1874571"/>
          </a:xfrm>
          <a:prstGeom prst="rightBracket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A2A2BBB-E8BD-49ED-1BA7-FE50D276F4F4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3686477" y="5356883"/>
            <a:ext cx="796575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8F6DE95-C2F9-6C53-7CE1-6E404B889994}"/>
              </a:ext>
            </a:extLst>
          </p:cNvPr>
          <p:cNvSpPr txBox="1"/>
          <p:nvPr/>
        </p:nvSpPr>
        <p:spPr>
          <a:xfrm>
            <a:off x="790323" y="3960521"/>
            <a:ext cx="2211707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300" i="1">
                <a:solidFill>
                  <a:prstClr val="black"/>
                </a:solidFill>
                <a:latin typeface="Aptos" panose="020B0004020202020204" pitchFamily="34" charset="0"/>
              </a:rPr>
              <a:t>Hardware Table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5353C66-5E21-82B7-7E14-22A1CAB7D2F4}"/>
              </a:ext>
            </a:extLst>
          </p:cNvPr>
          <p:cNvCxnSpPr/>
          <p:nvPr/>
        </p:nvCxnSpPr>
        <p:spPr>
          <a:xfrm>
            <a:off x="0" y="3806421"/>
            <a:ext cx="9144000" cy="0"/>
          </a:xfrm>
          <a:prstGeom prst="line">
            <a:avLst/>
          </a:prstGeom>
          <a:ln w="1905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D27C29A1-170E-3192-67C3-9581B75B9197}"/>
              </a:ext>
            </a:extLst>
          </p:cNvPr>
          <p:cNvSpPr txBox="1"/>
          <p:nvPr/>
        </p:nvSpPr>
        <p:spPr>
          <a:xfrm>
            <a:off x="4483052" y="4925996"/>
            <a:ext cx="4660949" cy="861774"/>
          </a:xfrm>
          <a:prstGeom prst="rect">
            <a:avLst/>
          </a:prstGeom>
          <a:solidFill>
            <a:srgbClr val="00B050">
              <a:alpha val="25000"/>
            </a:srgbClr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Speculate PA assuming </a:t>
            </a:r>
          </a:p>
          <a:p>
            <a:pPr algn="ctr" defTabSz="457189"/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VMA-Offset mapping is stable</a:t>
            </a:r>
          </a:p>
        </p:txBody>
      </p:sp>
    </p:spTree>
    <p:extLst>
      <p:ext uri="{BB962C8B-B14F-4D97-AF65-F5344CB8AC3E}">
        <p14:creationId xmlns:p14="http://schemas.microsoft.com/office/powerpoint/2010/main" val="37439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EA3E3-B787-1B5B-E63F-28C03415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72DDE-346E-4811-7575-74E375CB1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09"/>
            <a:ext cx="7886700" cy="1020336"/>
          </a:xfrm>
        </p:spPr>
        <p:txBody>
          <a:bodyPr>
            <a:normAutofit/>
          </a:bodyPr>
          <a:lstStyle/>
          <a:p>
            <a:r>
              <a:rPr lang="en-US"/>
              <a:t>Limitations of </a:t>
            </a:r>
            <a:r>
              <a:rPr lang="en-US" err="1"/>
              <a:t>SpOT</a:t>
            </a:r>
            <a:r>
              <a:rPr lang="en-US"/>
              <a:t> (1)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AAD0E9-DC71-23E1-DB1A-BDBA775E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83</a:t>
            </a:fld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4A19357-D646-3C4F-EBE4-3F61D44D487C}"/>
              </a:ext>
            </a:extLst>
          </p:cNvPr>
          <p:cNvSpPr txBox="1"/>
          <p:nvPr/>
        </p:nvSpPr>
        <p:spPr>
          <a:xfrm>
            <a:off x="-146304" y="4777800"/>
            <a:ext cx="9436608" cy="1169551"/>
          </a:xfrm>
          <a:prstGeom prst="rect">
            <a:avLst/>
          </a:prstGeom>
          <a:solidFill>
            <a:srgbClr val="FF7474">
              <a:alpha val="25000"/>
            </a:srgbClr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3500" b="1" err="1">
                <a:solidFill>
                  <a:prstClr val="black"/>
                </a:solidFill>
                <a:latin typeface="Aptos" panose="020B0004020202020204" pitchFamily="34" charset="0"/>
              </a:rPr>
              <a:t>SpOT</a:t>
            </a:r>
            <a:r>
              <a:rPr lang="en-US" sz="3500" b="1">
                <a:solidFill>
                  <a:prstClr val="black"/>
                </a:solidFill>
                <a:latin typeface="Aptos" panose="020B0004020202020204" pitchFamily="34" charset="0"/>
              </a:rPr>
              <a:t> is sensitive to the amount of fragmentation in the system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0F34099-6128-384D-E7C4-E3F7D418A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07" y="1784926"/>
            <a:ext cx="8704987" cy="243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70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428D5-14DB-71D2-00CA-000E8646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2646B-7523-F369-78C5-3E17E2342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09"/>
            <a:ext cx="7886700" cy="1020336"/>
          </a:xfrm>
        </p:spPr>
        <p:txBody>
          <a:bodyPr>
            <a:normAutofit/>
          </a:bodyPr>
          <a:lstStyle/>
          <a:p>
            <a:r>
              <a:rPr lang="en-US"/>
              <a:t>Limitations of </a:t>
            </a:r>
            <a:r>
              <a:rPr lang="en-US" err="1"/>
              <a:t>SpOT</a:t>
            </a:r>
            <a:r>
              <a:rPr lang="en-US"/>
              <a:t> (2)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5E034-FB8E-3E6D-B055-2D7AE36DF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84</a:t>
            </a:fld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BB8654-A38B-D88D-B89B-657BDA46396C}"/>
              </a:ext>
            </a:extLst>
          </p:cNvPr>
          <p:cNvSpPr txBox="1"/>
          <p:nvPr/>
        </p:nvSpPr>
        <p:spPr>
          <a:xfrm>
            <a:off x="-146304" y="4777800"/>
            <a:ext cx="9436608" cy="1169551"/>
          </a:xfrm>
          <a:prstGeom prst="rect">
            <a:avLst/>
          </a:prstGeom>
          <a:solidFill>
            <a:srgbClr val="FF7474">
              <a:alpha val="25000"/>
            </a:srgbClr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3500" b="1" err="1">
                <a:solidFill>
                  <a:prstClr val="black"/>
                </a:solidFill>
                <a:latin typeface="Aptos" panose="020B0004020202020204" pitchFamily="34" charset="0"/>
              </a:rPr>
              <a:t>SpOT</a:t>
            </a:r>
            <a:r>
              <a:rPr lang="en-US" sz="3500" b="1">
                <a:solidFill>
                  <a:prstClr val="black"/>
                </a:solidFill>
                <a:latin typeface="Aptos" panose="020B0004020202020204" pitchFamily="34" charset="0"/>
              </a:rPr>
              <a:t> is sensitive to the number </a:t>
            </a:r>
          </a:p>
          <a:p>
            <a:pPr algn="ctr" defTabSz="457189"/>
            <a:r>
              <a:rPr lang="en-US" sz="3500" b="1">
                <a:solidFill>
                  <a:prstClr val="black"/>
                </a:solidFill>
                <a:latin typeface="Aptos" panose="020B0004020202020204" pitchFamily="34" charset="0"/>
              </a:rPr>
              <a:t>of allocation contexts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4D549C-4815-7E43-DE18-C5A20DED0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7" y="1772906"/>
            <a:ext cx="8966454" cy="224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32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5C695-B7E5-1430-CD86-CEAD6C57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E793-EFCC-AE78-0DCD-243A5EF4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409"/>
            <a:ext cx="7886700" cy="1020336"/>
          </a:xfrm>
        </p:spPr>
        <p:txBody>
          <a:bodyPr>
            <a:normAutofit/>
          </a:bodyPr>
          <a:lstStyle/>
          <a:p>
            <a:r>
              <a:rPr lang="en-US"/>
              <a:t>Limitations of Prior Work (3)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3658BA-ECA7-9718-BE2B-21F340A76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85</a:t>
            </a:fld>
            <a:endParaRPr lang="en-CH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39DEF7F-37DD-D969-EBE8-8A92D1A79A37}"/>
              </a:ext>
            </a:extLst>
          </p:cNvPr>
          <p:cNvSpPr txBox="1"/>
          <p:nvPr/>
        </p:nvSpPr>
        <p:spPr>
          <a:xfrm>
            <a:off x="-146304" y="5687168"/>
            <a:ext cx="9436608" cy="630942"/>
          </a:xfrm>
          <a:prstGeom prst="rect">
            <a:avLst/>
          </a:prstGeom>
          <a:solidFill>
            <a:srgbClr val="FF7474">
              <a:alpha val="25000"/>
            </a:srgbClr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3500" b="1" err="1">
                <a:solidFill>
                  <a:prstClr val="black"/>
                </a:solidFill>
                <a:latin typeface="Aptos" panose="020B0004020202020204" pitchFamily="34" charset="0"/>
              </a:rPr>
              <a:t>SpOT</a:t>
            </a:r>
            <a:r>
              <a:rPr lang="en-US" sz="3500" b="1">
                <a:solidFill>
                  <a:prstClr val="black"/>
                </a:solidFill>
                <a:latin typeface="Aptos" panose="020B0004020202020204" pitchFamily="34" charset="0"/>
              </a:rPr>
              <a:t> is sensitive to allocation interference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96384-6DD2-4C21-88F8-83B0776FD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24" r="5174"/>
          <a:stretch>
            <a:fillRect/>
          </a:stretch>
        </p:blipFill>
        <p:spPr>
          <a:xfrm>
            <a:off x="719667" y="1029546"/>
            <a:ext cx="7370234" cy="42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D8D84-90B6-5F08-52F6-DEE1EF23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13197-CC40-6D59-C677-CEEB294FA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Our Goal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9C1E1F-860B-C22E-CA75-3AAE99106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86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0A007-68FC-A8DC-97E6-7227C8AF5C8A}"/>
              </a:ext>
            </a:extLst>
          </p:cNvPr>
          <p:cNvSpPr txBox="1"/>
          <p:nvPr/>
        </p:nvSpPr>
        <p:spPr>
          <a:xfrm>
            <a:off x="43211" y="1020338"/>
            <a:ext cx="9572244" cy="44473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10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</a:p>
          <a:p>
            <a:pPr defTabSz="457189"/>
            <a:r>
              <a:rPr lang="en-US" sz="3300" b="1">
                <a:solidFill>
                  <a:prstClr val="black"/>
                </a:solidFill>
                <a:latin typeface="Aptos" panose="020B0004020202020204" pitchFamily="34" charset="0"/>
              </a:rPr>
              <a:t>Hide address translation latency in modern systems</a:t>
            </a:r>
          </a:p>
          <a:p>
            <a:pPr defTabSz="457189"/>
            <a:endParaRPr lang="en-US" sz="310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514337" indent="-514337" defTabSz="457189">
              <a:buFontTx/>
              <a:buAutoNum type="arabicParenBoth"/>
            </a:pPr>
            <a:r>
              <a:rPr lang="en-US" sz="3100">
                <a:solidFill>
                  <a:prstClr val="black"/>
                </a:solidFill>
                <a:latin typeface="Aptos" panose="020B0004020202020204" pitchFamily="34" charset="0"/>
              </a:rPr>
              <a:t>Without relying on </a:t>
            </a:r>
            <a:r>
              <a:rPr lang="en-US" sz="3100" b="1">
                <a:solidFill>
                  <a:srgbClr val="7030A0"/>
                </a:solidFill>
                <a:latin typeface="Aptos" panose="020B0004020202020204" pitchFamily="34" charset="0"/>
              </a:rPr>
              <a:t>large pages</a:t>
            </a:r>
          </a:p>
          <a:p>
            <a:pPr marL="514337" indent="-514337" defTabSz="457189">
              <a:buFontTx/>
              <a:buAutoNum type="arabicParenBoth"/>
            </a:pPr>
            <a:endParaRPr lang="en-US" sz="310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514337" indent="-514337" defTabSz="457189">
              <a:buFontTx/>
              <a:buAutoNum type="arabicParenBoth"/>
            </a:pPr>
            <a:r>
              <a:rPr lang="en-US" sz="3100">
                <a:solidFill>
                  <a:prstClr val="black"/>
                </a:solidFill>
                <a:latin typeface="Aptos" panose="020B0004020202020204" pitchFamily="34" charset="0"/>
              </a:rPr>
              <a:t>Without relying on </a:t>
            </a:r>
            <a:r>
              <a:rPr lang="en-US" sz="3100" b="1">
                <a:solidFill>
                  <a:srgbClr val="7030A0"/>
                </a:solidFill>
                <a:latin typeface="Aptos" panose="020B0004020202020204" pitchFamily="34" charset="0"/>
              </a:rPr>
              <a:t>VA-to-PA contiguity</a:t>
            </a:r>
          </a:p>
          <a:p>
            <a:pPr marL="514337" indent="-514337" defTabSz="457189">
              <a:buFontTx/>
              <a:buAutoNum type="arabicParenBoth"/>
            </a:pPr>
            <a:endParaRPr lang="en-US" sz="3100">
              <a:solidFill>
                <a:prstClr val="black"/>
              </a:solidFill>
              <a:latin typeface="Aptos" panose="020B0004020202020204" pitchFamily="34" charset="0"/>
            </a:endParaRPr>
          </a:p>
          <a:p>
            <a:pPr marL="514337" indent="-514337" defTabSz="457189">
              <a:buFontTx/>
              <a:buAutoNum type="arabicParenBoth"/>
            </a:pPr>
            <a:r>
              <a:rPr lang="en-US" sz="3100">
                <a:solidFill>
                  <a:prstClr val="black"/>
                </a:solidFill>
                <a:latin typeface="Aptos" panose="020B0004020202020204" pitchFamily="34" charset="0"/>
              </a:rPr>
              <a:t>Without </a:t>
            </a:r>
            <a:r>
              <a:rPr lang="en-US" sz="3100" b="1">
                <a:solidFill>
                  <a:srgbClr val="00B050"/>
                </a:solidFill>
                <a:latin typeface="Aptos" panose="020B0004020202020204" pitchFamily="34" charset="0"/>
              </a:rPr>
              <a:t>costly hardware</a:t>
            </a:r>
            <a:r>
              <a:rPr lang="en-US" sz="3100">
                <a:solidFill>
                  <a:prstClr val="black"/>
                </a:solidFill>
                <a:latin typeface="Aptos" panose="020B0004020202020204" pitchFamily="34" charset="0"/>
              </a:rPr>
              <a:t> for metadata</a:t>
            </a:r>
          </a:p>
        </p:txBody>
      </p:sp>
    </p:spTree>
    <p:extLst>
      <p:ext uri="{BB962C8B-B14F-4D97-AF65-F5344CB8AC3E}">
        <p14:creationId xmlns:p14="http://schemas.microsoft.com/office/powerpoint/2010/main" val="914935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63" end="1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B895-A491-7AC7-3705-EB2640AA9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Revelator: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80704-609B-A5D3-09C0-6EEEF76DD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87</a:t>
            </a:fld>
            <a:endParaRPr lang="en-CH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A4560-A8DA-4690-8874-83BC21EA9B47}"/>
              </a:ext>
            </a:extLst>
          </p:cNvPr>
          <p:cNvSpPr txBox="1"/>
          <p:nvPr/>
        </p:nvSpPr>
        <p:spPr>
          <a:xfrm>
            <a:off x="-93479" y="1172882"/>
            <a:ext cx="9436608" cy="1077218"/>
          </a:xfrm>
          <a:prstGeom prst="rect">
            <a:avLst/>
          </a:prstGeom>
          <a:solidFill>
            <a:srgbClr val="00B050">
              <a:alpha val="25000"/>
            </a:srgbClr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3200" b="1">
                <a:solidFill>
                  <a:prstClr val="black"/>
                </a:solidFill>
                <a:latin typeface="Aptos" panose="020B0004020202020204" pitchFamily="34" charset="0"/>
              </a:rPr>
              <a:t>Co-design hardware and OS to perform </a:t>
            </a:r>
          </a:p>
          <a:p>
            <a:pPr algn="ctr" defTabSz="457189"/>
            <a:r>
              <a:rPr lang="en-US" sz="3200" b="1">
                <a:solidFill>
                  <a:prstClr val="black"/>
                </a:solidFill>
                <a:latin typeface="Aptos" panose="020B0004020202020204" pitchFamily="34" charset="0"/>
              </a:rPr>
              <a:t>highly accurate speculative translation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322348-FFE7-5F4A-61E0-4A1F856E3CA6}"/>
              </a:ext>
            </a:extLst>
          </p:cNvPr>
          <p:cNvSpPr/>
          <p:nvPr/>
        </p:nvSpPr>
        <p:spPr>
          <a:xfrm>
            <a:off x="4041692" y="2730078"/>
            <a:ext cx="1072896" cy="34137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B7DFC9-2B4C-93AF-A3A5-5E0B35767314}"/>
              </a:ext>
            </a:extLst>
          </p:cNvPr>
          <p:cNvSpPr/>
          <p:nvPr/>
        </p:nvSpPr>
        <p:spPr>
          <a:xfrm>
            <a:off x="5598212" y="4009356"/>
            <a:ext cx="1072896" cy="341376"/>
          </a:xfrm>
          <a:prstGeom prst="rect">
            <a:avLst/>
          </a:prstGeom>
          <a:pattFill prst="dkHorz">
            <a:fgClr>
              <a:schemeClr val="accent2">
                <a:lumMod val="60000"/>
                <a:lumOff val="4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9DEEE4-DF03-AD7B-4CD4-A6DA64610CD9}"/>
              </a:ext>
            </a:extLst>
          </p:cNvPr>
          <p:cNvSpPr/>
          <p:nvPr/>
        </p:nvSpPr>
        <p:spPr>
          <a:xfrm>
            <a:off x="4525316" y="4012529"/>
            <a:ext cx="1072896" cy="341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4D4D8D-908E-D44C-45D3-F0B848BFE05B}"/>
              </a:ext>
            </a:extLst>
          </p:cNvPr>
          <p:cNvSpPr/>
          <p:nvPr/>
        </p:nvSpPr>
        <p:spPr>
          <a:xfrm>
            <a:off x="3452420" y="4010236"/>
            <a:ext cx="1072896" cy="3413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AFF672-74D7-912A-DD6E-6B4A12951764}"/>
              </a:ext>
            </a:extLst>
          </p:cNvPr>
          <p:cNvSpPr/>
          <p:nvPr/>
        </p:nvSpPr>
        <p:spPr>
          <a:xfrm>
            <a:off x="2379524" y="4009356"/>
            <a:ext cx="1072896" cy="341376"/>
          </a:xfrm>
          <a:prstGeom prst="rect">
            <a:avLst/>
          </a:prstGeom>
          <a:pattFill prst="wdDn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DAED00-DEFF-466D-61DB-7101E3C5B463}"/>
              </a:ext>
            </a:extLst>
          </p:cNvPr>
          <p:cNvSpPr txBox="1"/>
          <p:nvPr/>
        </p:nvSpPr>
        <p:spPr>
          <a:xfrm>
            <a:off x="1" y="4117958"/>
            <a:ext cx="107289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OS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0146FB-EE93-C52F-383C-4D952DA9F2F9}"/>
              </a:ext>
            </a:extLst>
          </p:cNvPr>
          <p:cNvSpPr txBox="1"/>
          <p:nvPr/>
        </p:nvSpPr>
        <p:spPr>
          <a:xfrm>
            <a:off x="1" y="4867497"/>
            <a:ext cx="401672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sz="3000" b="1">
                <a:solidFill>
                  <a:prstClr val="black"/>
                </a:solidFill>
                <a:latin typeface="Aptos" panose="020B0004020202020204" pitchFamily="34" charset="0"/>
              </a:rPr>
              <a:t>HW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7168391-0AAB-C642-1662-0331484EB9BB}"/>
              </a:ext>
            </a:extLst>
          </p:cNvPr>
          <p:cNvCxnSpPr/>
          <p:nvPr/>
        </p:nvCxnSpPr>
        <p:spPr>
          <a:xfrm>
            <a:off x="0" y="4769491"/>
            <a:ext cx="9144000" cy="0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4CED4D6-D0BD-3F0F-BC90-F24F7F786C6C}"/>
              </a:ext>
            </a:extLst>
          </p:cNvPr>
          <p:cNvCxnSpPr>
            <a:stCxn id="6" idx="2"/>
            <a:endCxn id="11" idx="0"/>
          </p:cNvCxnSpPr>
          <p:nvPr/>
        </p:nvCxnSpPr>
        <p:spPr>
          <a:xfrm flipH="1">
            <a:off x="2915972" y="3071455"/>
            <a:ext cx="1662168" cy="93790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A70B15-9DCB-1673-9F0A-9AC695EC2C40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4578140" y="3071455"/>
            <a:ext cx="1556520" cy="937902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B32F8F44-92B4-C301-EF29-EBF5C20DCE0A}"/>
              </a:ext>
            </a:extLst>
          </p:cNvPr>
          <p:cNvSpPr txBox="1"/>
          <p:nvPr/>
        </p:nvSpPr>
        <p:spPr>
          <a:xfrm rot="19857098">
            <a:off x="2444753" y="3316985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Hash Function #1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29E1519-BE3E-83DE-3251-E176F729906F}"/>
              </a:ext>
            </a:extLst>
          </p:cNvPr>
          <p:cNvSpPr txBox="1"/>
          <p:nvPr/>
        </p:nvSpPr>
        <p:spPr>
          <a:xfrm rot="1824965">
            <a:off x="4868129" y="3368371"/>
            <a:ext cx="1810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>
                <a:solidFill>
                  <a:prstClr val="black"/>
                </a:solidFill>
                <a:latin typeface="Calibri" panose="020F0502020204030204"/>
              </a:rPr>
              <a:t>Hash Function #2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3FAFB2-26CF-F17B-10A7-7A09435B6823}"/>
              </a:ext>
            </a:extLst>
          </p:cNvPr>
          <p:cNvSpPr txBox="1"/>
          <p:nvPr/>
        </p:nvSpPr>
        <p:spPr>
          <a:xfrm>
            <a:off x="6426962" y="2512229"/>
            <a:ext cx="2588775" cy="941189"/>
          </a:xfrm>
          <a:prstGeom prst="roundRect">
            <a:avLst>
              <a:gd name="adj" fmla="val 3917"/>
            </a:avLst>
          </a:prstGeom>
          <a:solidFill>
            <a:schemeClr val="accent2">
              <a:lumMod val="60000"/>
              <a:lumOff val="40000"/>
              <a:alpha val="13178"/>
            </a:schemeClr>
          </a:solidFill>
          <a:ln w="15875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 defTabSz="457189"/>
            <a:r>
              <a:rPr lang="en-US" b="1">
                <a:solidFill>
                  <a:prstClr val="black"/>
                </a:solidFill>
                <a:latin typeface="Aptos" panose="020B0004020202020204" pitchFamily="34" charset="0"/>
              </a:rPr>
              <a:t>Hash-based allocation limits the potential </a:t>
            </a:r>
          </a:p>
          <a:p>
            <a:pPr algn="ctr" defTabSz="457189"/>
            <a:r>
              <a:rPr lang="en-US" b="1">
                <a:solidFill>
                  <a:prstClr val="black"/>
                </a:solidFill>
                <a:latin typeface="Aptos" panose="020B0004020202020204" pitchFamily="34" charset="0"/>
              </a:rPr>
              <a:t>PA locations</a:t>
            </a:r>
            <a:endParaRPr lang="en-US">
              <a:solidFill>
                <a:prstClr val="black"/>
              </a:solidFill>
              <a:latin typeface="Aptos" panose="020B0004020202020204" pitchFamily="34" charset="0"/>
            </a:endParaRP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487C19A-A260-6439-64C5-5C428B3F192B}"/>
              </a:ext>
            </a:extLst>
          </p:cNvPr>
          <p:cNvCxnSpPr>
            <a:cxnSpLocks/>
          </p:cNvCxnSpPr>
          <p:nvPr/>
        </p:nvCxnSpPr>
        <p:spPr>
          <a:xfrm>
            <a:off x="1469136" y="5289957"/>
            <a:ext cx="0" cy="3413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A0CBE5-425A-97AE-0897-831C534DCE27}"/>
              </a:ext>
            </a:extLst>
          </p:cNvPr>
          <p:cNvCxnSpPr>
            <a:cxnSpLocks/>
          </p:cNvCxnSpPr>
          <p:nvPr/>
        </p:nvCxnSpPr>
        <p:spPr>
          <a:xfrm flipH="1">
            <a:off x="1469136" y="5460645"/>
            <a:ext cx="2987040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6A07191-DA8D-1528-822A-2C28D70B8394}"/>
              </a:ext>
            </a:extLst>
          </p:cNvPr>
          <p:cNvCxnSpPr>
            <a:cxnSpLocks/>
          </p:cNvCxnSpPr>
          <p:nvPr/>
        </p:nvCxnSpPr>
        <p:spPr>
          <a:xfrm>
            <a:off x="4437888" y="5289957"/>
            <a:ext cx="0" cy="3413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3568BC1-7942-13ED-4170-AE84F2A645F1}"/>
              </a:ext>
            </a:extLst>
          </p:cNvPr>
          <p:cNvCxnSpPr>
            <a:cxnSpLocks/>
          </p:cNvCxnSpPr>
          <p:nvPr/>
        </p:nvCxnSpPr>
        <p:spPr>
          <a:xfrm>
            <a:off x="5273040" y="5289957"/>
            <a:ext cx="0" cy="341376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44EBD02-59C4-8F44-EEDB-79B05C8D8866}"/>
              </a:ext>
            </a:extLst>
          </p:cNvPr>
          <p:cNvSpPr txBox="1"/>
          <p:nvPr/>
        </p:nvSpPr>
        <p:spPr>
          <a:xfrm>
            <a:off x="2153276" y="5009633"/>
            <a:ext cx="168360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500" b="1" i="1">
                <a:solidFill>
                  <a:prstClr val="black"/>
                </a:solidFill>
                <a:latin typeface="Calibri" panose="020F0502020204030204"/>
              </a:rPr>
              <a:t>Translation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90862FE0-B02E-FC2E-5D1F-7F851BBB5443}"/>
              </a:ext>
            </a:extLst>
          </p:cNvPr>
          <p:cNvCxnSpPr>
            <a:cxnSpLocks/>
          </p:cNvCxnSpPr>
          <p:nvPr/>
        </p:nvCxnSpPr>
        <p:spPr>
          <a:xfrm>
            <a:off x="4443983" y="5460645"/>
            <a:ext cx="810768" cy="0"/>
          </a:xfrm>
          <a:prstGeom prst="line">
            <a:avLst/>
          </a:prstGeom>
          <a:ln w="57150">
            <a:solidFill>
              <a:srgbClr val="0B793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048CA98-71D7-991F-8B94-114E409E0ED9}"/>
              </a:ext>
            </a:extLst>
          </p:cNvPr>
          <p:cNvCxnSpPr>
            <a:cxnSpLocks/>
          </p:cNvCxnSpPr>
          <p:nvPr/>
        </p:nvCxnSpPr>
        <p:spPr>
          <a:xfrm>
            <a:off x="1450848" y="6076341"/>
            <a:ext cx="2968752" cy="0"/>
          </a:xfrm>
          <a:prstGeom prst="line">
            <a:avLst/>
          </a:prstGeom>
          <a:ln w="57150">
            <a:solidFill>
              <a:srgbClr val="0B793A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B223D26-1E68-F438-BBAE-D6D90043B36D}"/>
              </a:ext>
            </a:extLst>
          </p:cNvPr>
          <p:cNvCxnSpPr>
            <a:cxnSpLocks/>
          </p:cNvCxnSpPr>
          <p:nvPr/>
        </p:nvCxnSpPr>
        <p:spPr>
          <a:xfrm>
            <a:off x="1469136" y="5922904"/>
            <a:ext cx="0" cy="34137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9C30F420-96E8-2D45-9BAF-E2433A2796B8}"/>
              </a:ext>
            </a:extLst>
          </p:cNvPr>
          <p:cNvSpPr txBox="1"/>
          <p:nvPr/>
        </p:nvSpPr>
        <p:spPr>
          <a:xfrm>
            <a:off x="1473003" y="6279813"/>
            <a:ext cx="7347332" cy="477054"/>
          </a:xfrm>
          <a:prstGeom prst="rect">
            <a:avLst/>
          </a:prstGeom>
          <a:solidFill>
            <a:srgbClr val="92D050">
              <a:alpha val="22007"/>
            </a:srgbClr>
          </a:solidFill>
        </p:spPr>
        <p:txBody>
          <a:bodyPr wrap="none" rtlCol="0">
            <a:spAutoFit/>
          </a:bodyPr>
          <a:lstStyle/>
          <a:p>
            <a:pPr defTabSz="457189"/>
            <a:r>
              <a:rPr lang="en-CH" sz="2500" b="1" i="1">
                <a:solidFill>
                  <a:prstClr val="black"/>
                </a:solidFill>
                <a:latin typeface="Calibri" panose="020F0502020204030204"/>
              </a:rPr>
              <a:t>Calculate hash-function result, form PA and fetch data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42FBA50-DFF2-EC6D-62CD-5DCE368AB1D2}"/>
              </a:ext>
            </a:extLst>
          </p:cNvPr>
          <p:cNvCxnSpPr>
            <a:cxnSpLocks/>
          </p:cNvCxnSpPr>
          <p:nvPr/>
        </p:nvCxnSpPr>
        <p:spPr>
          <a:xfrm>
            <a:off x="5266945" y="5460645"/>
            <a:ext cx="2596896" cy="0"/>
          </a:xfrm>
          <a:prstGeom prst="line">
            <a:avLst/>
          </a:prstGeom>
          <a:ln w="57150">
            <a:solidFill>
              <a:srgbClr val="00B050"/>
            </a:solidFill>
            <a:headEnd type="triangle" w="med" len="med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9B6C35D-440B-67DD-CF5F-8BB08227EA0E}"/>
              </a:ext>
            </a:extLst>
          </p:cNvPr>
          <p:cNvCxnSpPr/>
          <p:nvPr/>
        </p:nvCxnSpPr>
        <p:spPr>
          <a:xfrm>
            <a:off x="7863840" y="5119269"/>
            <a:ext cx="0" cy="682752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747688B6-EA3E-396F-B8B7-2AE7FC76D94F}"/>
              </a:ext>
            </a:extLst>
          </p:cNvPr>
          <p:cNvCxnSpPr>
            <a:cxnSpLocks/>
          </p:cNvCxnSpPr>
          <p:nvPr/>
        </p:nvCxnSpPr>
        <p:spPr>
          <a:xfrm flipV="1">
            <a:off x="4419599" y="5655717"/>
            <a:ext cx="0" cy="420624"/>
          </a:xfrm>
          <a:prstGeom prst="straightConnector1">
            <a:avLst/>
          </a:prstGeom>
          <a:ln w="34925">
            <a:solidFill>
              <a:srgbClr val="00B05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34F77846-10E3-0424-39D8-8F1F31F3388E}"/>
              </a:ext>
            </a:extLst>
          </p:cNvPr>
          <p:cNvSpPr txBox="1"/>
          <p:nvPr/>
        </p:nvSpPr>
        <p:spPr>
          <a:xfrm>
            <a:off x="4527385" y="5607553"/>
            <a:ext cx="137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i="1">
                <a:solidFill>
                  <a:prstClr val="black"/>
                </a:solidFill>
                <a:latin typeface="Calibri" panose="020F0502020204030204"/>
              </a:rPr>
              <a:t>Translation </a:t>
            </a:r>
          </a:p>
          <a:p>
            <a:pPr algn="ctr" defTabSz="457189"/>
            <a:r>
              <a:rPr lang="en-US" b="1" i="1">
                <a:solidFill>
                  <a:prstClr val="black"/>
                </a:solidFill>
                <a:latin typeface="Calibri" panose="020F0502020204030204"/>
              </a:rPr>
              <a:t>is resolved</a:t>
            </a:r>
            <a:endParaRPr lang="en-CH" b="1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F9A3645-7972-E426-16DF-66471214FCFA}"/>
              </a:ext>
            </a:extLst>
          </p:cNvPr>
          <p:cNvSpPr txBox="1"/>
          <p:nvPr/>
        </p:nvSpPr>
        <p:spPr>
          <a:xfrm>
            <a:off x="5880145" y="5042325"/>
            <a:ext cx="137659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189"/>
            <a:r>
              <a:rPr lang="en-US" b="1" i="1">
                <a:solidFill>
                  <a:srgbClr val="0B793A"/>
                </a:solidFill>
                <a:latin typeface="Calibri" panose="020F0502020204030204"/>
              </a:rPr>
              <a:t>Saved cycles</a:t>
            </a:r>
            <a:endParaRPr lang="en-CH" b="1" i="1">
              <a:solidFill>
                <a:srgbClr val="0B793A"/>
              </a:solidFill>
              <a:latin typeface="Calibri" panose="020F0502020204030204"/>
            </a:endParaRPr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E8FCCEEA-2F12-A280-97C6-4CDC53D237A3}"/>
              </a:ext>
            </a:extLst>
          </p:cNvPr>
          <p:cNvCxnSpPr>
            <a:cxnSpLocks/>
            <a:endCxn id="48" idx="1"/>
          </p:cNvCxnSpPr>
          <p:nvPr/>
        </p:nvCxnSpPr>
        <p:spPr>
          <a:xfrm rot="5400000">
            <a:off x="400495" y="4809611"/>
            <a:ext cx="2781237" cy="636220"/>
          </a:xfrm>
          <a:prstGeom prst="bentConnector4">
            <a:avLst>
              <a:gd name="adj1" fmla="val 45712"/>
              <a:gd name="adj2" fmla="val 135931"/>
            </a:avLst>
          </a:prstGeom>
          <a:ln w="41275">
            <a:solidFill>
              <a:srgbClr val="0B79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889EC9B-60E7-8D71-AF3A-7671B169BCA5}"/>
              </a:ext>
            </a:extLst>
          </p:cNvPr>
          <p:cNvSpPr txBox="1"/>
          <p:nvPr/>
        </p:nvSpPr>
        <p:spPr>
          <a:xfrm rot="16200000">
            <a:off x="-123554" y="4833018"/>
            <a:ext cx="22831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b="1">
                <a:solidFill>
                  <a:prstClr val="black"/>
                </a:solidFill>
                <a:latin typeface="Calibri" panose="020F0502020204030204"/>
              </a:rPr>
              <a:t>Hash Function-aware</a:t>
            </a:r>
          </a:p>
        </p:txBody>
      </p:sp>
    </p:spTree>
    <p:extLst>
      <p:ext uri="{BB962C8B-B14F-4D97-AF65-F5344CB8AC3E}">
        <p14:creationId xmlns:p14="http://schemas.microsoft.com/office/powerpoint/2010/main" val="53520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5" grpId="0"/>
      <p:bldP spid="35" grpId="0"/>
      <p:bldP spid="36" grpId="0"/>
      <p:bldP spid="37" grpId="0" animBg="1"/>
      <p:bldP spid="48" grpId="0" animBg="1"/>
      <p:bldP spid="52" grpId="0"/>
      <p:bldP spid="53" grpId="0"/>
      <p:bldP spid="5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AD544-9F5A-ECD7-8E52-C3E20D4D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299181-5093-2E9E-AEE8-A2DCBF7C2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88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7913A3-DD5F-D78F-E5A0-7DCFC9B0E2F5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prstClr val="white"/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FB31D4-2162-270F-21C5-71D1004BFBC1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31CE47-3C16-7240-C4D7-67D9AA048706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DB86065-6194-2C08-B441-AFC59D843B96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5EC9C3-E506-8AA3-2329-CFE1D4EEBAB5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3E9FEF-314E-2763-4B81-7B51C0222465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A6DD42C-4701-30E1-7AAA-45E4B899FF51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C7FB48-AF73-D42C-414E-251E7A8A5224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9BD1C8-D97A-8418-E501-387E38AEF111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40FF67C-A5A9-4B61-60C0-BFDB5AA54F65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88B77E93-2CC3-E409-504A-2BD5F1CD242B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A2D80C0-9BA5-D59B-DEDC-59B2E77F8148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C1D4704-4D73-143E-F870-D7EA6C44168F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#1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1BC15A1-FA83-DFC7-D534-4C9E4DBF636E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F7268E1C-0E91-58EE-8FCE-226A05383D96}"/>
              </a:ext>
            </a:extLst>
          </p:cNvPr>
          <p:cNvSpPr txBox="1">
            <a:spLocks/>
          </p:cNvSpPr>
          <p:nvPr/>
        </p:nvSpPr>
        <p:spPr>
          <a:xfrm rot="18877070">
            <a:off x="4381078" y="2294381"/>
            <a:ext cx="2267713" cy="41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orbel" panose="020B0503020204020204" pitchFamily="34" charset="0"/>
                <a:ea typeface="Apple Symbols" panose="02000000000000000000" pitchFamily="2" charset="-79"/>
                <a:cs typeface="Corbel" panose="020B0503020204020204" pitchFamily="34" charset="0"/>
              </a:defRPr>
            </a:lvl1pPr>
          </a:lstStyle>
          <a:p>
            <a:pPr defTabSz="914377"/>
            <a:r>
              <a:rPr lang="en-CH" sz="2500" i="1">
                <a:solidFill>
                  <a:prstClr val="black"/>
                </a:solidFill>
              </a:rPr>
              <a:t>Direct Mapped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087C2FE-F0E3-1269-6C5B-581893C7576D}"/>
              </a:ext>
            </a:extLst>
          </p:cNvPr>
          <p:cNvSpPr txBox="1"/>
          <p:nvPr/>
        </p:nvSpPr>
        <p:spPr>
          <a:xfrm>
            <a:off x="6507158" y="1428725"/>
            <a:ext cx="14965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200">
                <a:solidFill>
                  <a:srgbClr val="C00000"/>
                </a:solidFill>
                <a:latin typeface="Calibri" panose="020F0502020204030204"/>
              </a:rPr>
              <a:t>Page is free</a:t>
            </a:r>
          </a:p>
        </p:txBody>
      </p:sp>
    </p:spTree>
    <p:extLst>
      <p:ext uri="{BB962C8B-B14F-4D97-AF65-F5344CB8AC3E}">
        <p14:creationId xmlns:p14="http://schemas.microsoft.com/office/powerpoint/2010/main" val="941489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B2730-6587-4480-BDA9-DAE02F37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478BC-6DE2-BD9E-B739-AA8FD0661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A5D1D-86E2-C01E-7342-47BD5F6CE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89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0E770C-C5D1-C324-01D9-551BC2A662C4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prstClr val="black"/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64E859-E3B4-BEBE-E454-4003A7A57E7C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2DAA0C-7725-6C50-9558-A38DD72EAC2D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76ADB6-36A6-3D7F-DD73-82FD5C885800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1A23BE-3450-342A-5B9D-0719FD688AF0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9EDA25-1AFF-51FB-A3EC-D82A5F37ECA2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0E5DB8-3763-9579-68EF-734163B987CB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75E79B-5BC2-AD95-4CE7-085E33AC1082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15271D-454C-9066-4183-E3C99E90A936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D5BFB6-1470-4493-9E58-E1EBC65550AC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35DFAA6-D225-FF09-0F0F-CE31C2BC1673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8F1D1FD-1E41-90E5-CC6F-3B94B8DFE781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C151040-6A48-C707-658B-328FE528D6E4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#1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8679A93-6ECF-9647-4F08-78E1DDF1D496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itle 1">
            <a:extLst>
              <a:ext uri="{FF2B5EF4-FFF2-40B4-BE49-F238E27FC236}">
                <a16:creationId xmlns:a16="http://schemas.microsoft.com/office/drawing/2014/main" id="{2B13875B-E8DB-3A9B-B42C-F8569633F7F0}"/>
              </a:ext>
            </a:extLst>
          </p:cNvPr>
          <p:cNvSpPr txBox="1">
            <a:spLocks/>
          </p:cNvSpPr>
          <p:nvPr/>
        </p:nvSpPr>
        <p:spPr>
          <a:xfrm rot="18877070">
            <a:off x="4381078" y="2294381"/>
            <a:ext cx="2267713" cy="4117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Corbel" panose="020B0503020204020204" pitchFamily="34" charset="0"/>
                <a:ea typeface="Apple Symbols" panose="02000000000000000000" pitchFamily="2" charset="-79"/>
                <a:cs typeface="Corbel" panose="020B0503020204020204" pitchFamily="34" charset="0"/>
              </a:defRPr>
            </a:lvl1pPr>
          </a:lstStyle>
          <a:p>
            <a:pPr defTabSz="914377"/>
            <a:r>
              <a:rPr lang="en-CH" sz="2500" i="1">
                <a:solidFill>
                  <a:prstClr val="black"/>
                </a:solidFill>
              </a:rPr>
              <a:t>Direct Mapped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62BE4DA-F495-A7CF-E05A-B2794F889A20}"/>
              </a:ext>
            </a:extLst>
          </p:cNvPr>
          <p:cNvSpPr txBox="1"/>
          <p:nvPr/>
        </p:nvSpPr>
        <p:spPr>
          <a:xfrm>
            <a:off x="6291072" y="1357253"/>
            <a:ext cx="20159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200">
                <a:solidFill>
                  <a:srgbClr val="C00000"/>
                </a:solidFill>
                <a:latin typeface="Calibri" panose="020F0502020204030204"/>
              </a:rPr>
              <a:t>Page is  not free</a:t>
            </a:r>
          </a:p>
        </p:txBody>
      </p:sp>
    </p:spTree>
    <p:extLst>
      <p:ext uri="{BB962C8B-B14F-4D97-AF65-F5344CB8AC3E}">
        <p14:creationId xmlns:p14="http://schemas.microsoft.com/office/powerpoint/2010/main" val="258498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143A-75A3-825F-A6CA-355463894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EA7C9-59C6-707E-6C6E-32CA14C93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9EEC4-7F1E-8269-1833-9F42D0AA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90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426B62-FB49-CFEB-93BD-B1EE5CE32504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75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prstClr val="black"/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07B303-7E7F-0E21-A988-D181F3EB1B5F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1ECE22-D439-D3CB-81C8-4BA6F8CF09E5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958B1E-0249-204A-EF91-8C3877829266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EE660E-E5E1-986A-AF86-8048F90501B6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600">
                <a:solidFill>
                  <a:prstClr val="white"/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7FA5F1-4FEA-CB28-AFD2-0DBC5CF90720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98CB291-5608-2DD6-E996-D46201FE7F9D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833768-5CF4-4D90-591B-8702093BFC89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CA5109-6341-D206-C412-B390C6DF6682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D936326-8399-FCEA-7ECB-DEA9A5D17130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8684B4D-A5B7-9C86-DE3E-CBD44E9E3A36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DA3C023-37BA-775F-D987-800D260C51D1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A40DE92-AB32-C4E7-62ED-FA55AE812705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#2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EA401F-5EA0-0632-2E64-39F03C60AA29}"/>
              </a:ext>
            </a:extLst>
          </p:cNvPr>
          <p:cNvCxnSpPr>
            <a:cxnSpLocks/>
          </p:cNvCxnSpPr>
          <p:nvPr/>
        </p:nvCxnSpPr>
        <p:spPr>
          <a:xfrm>
            <a:off x="4706113" y="3697738"/>
            <a:ext cx="158496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86AA0EC-ACC1-1DE7-3485-D46A42783869}"/>
              </a:ext>
            </a:extLst>
          </p:cNvPr>
          <p:cNvSpPr txBox="1"/>
          <p:nvPr/>
        </p:nvSpPr>
        <p:spPr>
          <a:xfrm>
            <a:off x="2486717" y="4245729"/>
            <a:ext cx="241491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 the seed and try again</a:t>
            </a:r>
            <a:endParaRPr lang="en-CH" sz="2500" b="1" i="1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7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77033-C494-7568-E9A9-1D8FE81F0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34FC-B217-A6CA-9F8E-4E1A366E9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D41971-4112-6205-302B-A5F6AAAD2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91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CBC5B1-B7F2-85F2-5570-08D94099E1EF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5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0C5C99-F4D7-3DF2-2168-B7527FA13C9F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61E80-ADD2-C861-B159-C7EBC7963E6B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E1E79F-3135-559D-F203-620581A11C0E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E17DC6-D68D-E997-82F9-3419C998E8AC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80697B-D8D5-CFE8-DC60-C528A07AA9B1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40BDAF-43DF-5367-75AD-9D507F50AF1D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0C6BE8-E56C-3F7E-4942-C23FD54C8489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FDF823-148F-AE4A-3661-38F738BB6860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D04289-490D-7563-1DDC-2475BBA7D943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0A47F5D-0D12-DF4A-CEBA-66B0D2348F5B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8135BDB-B6FA-084A-15A8-A898E29E71D0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E588378-BADD-9672-6685-2320D0E65119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#N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7B1C639-7B88-6494-7623-0ADB36FC97C1}"/>
              </a:ext>
            </a:extLst>
          </p:cNvPr>
          <p:cNvCxnSpPr>
            <a:cxnSpLocks/>
          </p:cNvCxnSpPr>
          <p:nvPr/>
        </p:nvCxnSpPr>
        <p:spPr>
          <a:xfrm>
            <a:off x="4706113" y="3697738"/>
            <a:ext cx="1584960" cy="0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4016567-31BE-FF0F-F11B-3687F90BEC96}"/>
              </a:ext>
            </a:extLst>
          </p:cNvPr>
          <p:cNvSpPr txBox="1"/>
          <p:nvPr/>
        </p:nvSpPr>
        <p:spPr>
          <a:xfrm>
            <a:off x="2486717" y="4447951"/>
            <a:ext cx="241491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 the seed up to N times</a:t>
            </a:r>
            <a:endParaRPr lang="en-CH" sz="2500" b="1" i="1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04B7472-160D-1EAC-803D-593B020CA7DA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>
            <a:off x="4706113" y="3697738"/>
            <a:ext cx="1584960" cy="847861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31C40C8-C365-E0A2-9B95-1219E7242A6A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>
            <a:off x="4706113" y="3697738"/>
            <a:ext cx="1584960" cy="1684402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790C843-C672-6B7B-EEBF-D7342F0740BA}"/>
              </a:ext>
            </a:extLst>
          </p:cNvPr>
          <p:cNvCxnSpPr>
            <a:cxnSpLocks/>
            <a:stCxn id="20" idx="3"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790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320C30-C577-FD4C-73AF-1FF34416A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83BAF-9455-4CFC-6301-AD5788530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07290B-7E7A-208D-40BB-652FE3EAF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92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31536B-477A-EF16-C413-0C565C954945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5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EA28C5-74F0-B768-456F-97683C1FB25D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5FD459-13DC-2283-7AE5-F44379F6D80C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B7E068-DBA3-B32E-E6D4-9B505F731B8C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01A02C-CB31-44DA-A408-D2EFE8A2D5AC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5C0D62-4291-1D74-4F7E-00DEB4CD7A33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24E344-F226-EDEA-68E1-2CB1793E1881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ACD6BE-79B4-83FF-BCDF-44D0420A2F30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51AF79-34BD-464A-1E1F-40C9FB09A106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530FF6-2C60-7585-037C-8562CBAD8751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689C422F-FFD2-59FB-6D12-DD0672935C20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D4A806D-5DD6-DFE3-FFCB-0FB9B5CF952A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C19F5E6-E064-6D3D-97F0-05281E13D864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#N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376EB5D-3835-5E7E-A61A-E0FB606050C4}"/>
              </a:ext>
            </a:extLst>
          </p:cNvPr>
          <p:cNvCxnSpPr>
            <a:cxnSpLocks/>
          </p:cNvCxnSpPr>
          <p:nvPr/>
        </p:nvCxnSpPr>
        <p:spPr>
          <a:xfrm>
            <a:off x="4706113" y="3697738"/>
            <a:ext cx="1584960" cy="0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4B2AAA0-4C43-696A-A284-596DF413746E}"/>
              </a:ext>
            </a:extLst>
          </p:cNvPr>
          <p:cNvSpPr txBox="1"/>
          <p:nvPr/>
        </p:nvSpPr>
        <p:spPr>
          <a:xfrm>
            <a:off x="2486717" y="4447951"/>
            <a:ext cx="241491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 the seed up to N times</a:t>
            </a:r>
            <a:endParaRPr lang="en-CH" sz="2500" b="1" i="1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966EF5C-FF8A-D113-3F20-F7FCFE71CC89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>
            <a:off x="4706113" y="3697738"/>
            <a:ext cx="1584960" cy="847861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21CC68F-6F7A-6ED3-E59C-EB908902255F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>
            <a:off x="4706113" y="3697738"/>
            <a:ext cx="1584960" cy="1684402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BDBB651-56A1-355F-6382-466B156E46DB}"/>
              </a:ext>
            </a:extLst>
          </p:cNvPr>
          <p:cNvCxnSpPr>
            <a:cxnSpLocks/>
            <a:stCxn id="20" idx="3"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09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7AFAC-BB89-B3A5-FEB0-2AC505B42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31357-B093-2D12-5BD4-A55D053AD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122C3-427C-2935-A6B3-F2E54F8C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93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525EE3-CF9B-83BC-22DE-AE89DF898B03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5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ABD01C-1E6D-793F-957C-5E95CAA0927D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933784-5DE0-DA62-B4A2-09E0A923EB45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EC996D-7190-6F77-787F-A88F7583214B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7E48F4-A846-BE99-D505-19CDFCAF595D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922D31-A943-6780-1AD7-D9F6D69327C2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F084C23-CB2A-8062-C582-5BEAA7BAD820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5C0FFF-A56F-E12B-C8B7-A223336540FE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AFD88A-AA9A-CE87-09F5-B70647AB332F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0257FB-AA05-5217-7CD3-9A18988B4858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EF1183C-3028-12F8-2377-4371AB0C1AA0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031E17E-5286-40AB-2270-EF4B39840E06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1E6E2E35-7AF2-52FA-D02D-A8CB4FE6DCE1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chemeClr val="accent1">
              <a:lumMod val="75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Hash</a:t>
            </a:r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 #N</a:t>
            </a:r>
            <a:endParaRPr lang="en-CH" sz="3000" b="1">
              <a:solidFill>
                <a:prstClr val="white"/>
              </a:solidFill>
              <a:latin typeface="Aptos" panose="020B0004020202020204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6013F79-C65F-1B4C-F658-2A91065ACDE0}"/>
              </a:ext>
            </a:extLst>
          </p:cNvPr>
          <p:cNvCxnSpPr>
            <a:cxnSpLocks/>
          </p:cNvCxnSpPr>
          <p:nvPr/>
        </p:nvCxnSpPr>
        <p:spPr>
          <a:xfrm>
            <a:off x="4706113" y="3697738"/>
            <a:ext cx="1584960" cy="0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474EE72-6353-DB59-751F-7347C2324C05}"/>
              </a:ext>
            </a:extLst>
          </p:cNvPr>
          <p:cNvSpPr txBox="1"/>
          <p:nvPr/>
        </p:nvSpPr>
        <p:spPr>
          <a:xfrm>
            <a:off x="2486717" y="4447951"/>
            <a:ext cx="241491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 the seed up to N times</a:t>
            </a:r>
            <a:endParaRPr lang="en-CH" sz="2500" b="1" i="1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819558A-7A1B-306C-907D-F3739A440A0E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>
            <a:off x="4706113" y="3697738"/>
            <a:ext cx="1584960" cy="847861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4EDE45F-8319-E3D4-289B-8E72DF575F9F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>
            <a:off x="4706113" y="3697738"/>
            <a:ext cx="1584960" cy="1684402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FF9D26-1469-D5DD-146E-E2BF41950BE7}"/>
              </a:ext>
            </a:extLst>
          </p:cNvPr>
          <p:cNvCxnSpPr>
            <a:cxnSpLocks/>
            <a:stCxn id="20" idx="3"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64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90CF0-2817-1C8A-61A1-B0769E154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491026-2C13-4DD7-C6C6-F08D3C5B2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4FD00-4D0A-D8E9-FACA-AF656C755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94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F48291-440D-5B4D-E480-ED84CA55C0A2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5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639057-AD21-D8C3-A884-EA1A98D0875D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463BE-5046-9097-8229-28FD3C355025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pattFill prst="pct5">
            <a:fgClr>
              <a:srgbClr val="C00000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srgbClr val="C00000"/>
                </a:solidFill>
                <a:latin typeface="Aptos" panose="020B0004020202020204" pitchFamily="34" charset="0"/>
              </a:rPr>
              <a:t>PPN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30F999-0837-13E4-DC74-E6CB37D8458A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3B297F-AD73-6EAA-76AA-9174F3778610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2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97FC25-6658-7BC1-92C7-9C277B0C801E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74ADC6-05E3-126B-34EF-B0BA59BC87C3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2E2B41-CFC8-04C4-168B-DFC18453CE26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E8D43D-BD57-C58A-4B81-3564BF9D8573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pattFill prst="wdUpDiag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01A1295-C008-08B7-1B64-9BA410A99947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48BA164-F1A7-8851-7D48-B41344AFBA46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oundRect">
            <a:avLst/>
          </a:prstGeom>
          <a:solidFill>
            <a:schemeClr val="tx2">
              <a:lumMod val="20000"/>
              <a:lumOff val="80000"/>
              <a:alpha val="51213"/>
            </a:schemeClr>
          </a:solidFill>
          <a:ln w="25400">
            <a:solidFill>
              <a:schemeClr val="accent1">
                <a:lumMod val="75000"/>
                <a:alpha val="2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D0CEBD1-BFD9-4921-EBA5-72F6E9E2039A}"/>
              </a:ext>
            </a:extLst>
          </p:cNvPr>
          <p:cNvCxnSpPr>
            <a:cxnSpLocks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A285A6EB-13EF-7783-EE89-3C4B943981D9}"/>
              </a:ext>
            </a:extLst>
          </p:cNvPr>
          <p:cNvSpPr/>
          <p:nvPr/>
        </p:nvSpPr>
        <p:spPr>
          <a:xfrm>
            <a:off x="2682240" y="3187582"/>
            <a:ext cx="2023872" cy="1020313"/>
          </a:xfrm>
          <a:prstGeom prst="roundRect">
            <a:avLst>
              <a:gd name="adj" fmla="val 6709"/>
            </a:avLst>
          </a:prstGeom>
          <a:solidFill>
            <a:srgbClr val="C00000"/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Place </a:t>
            </a:r>
          </a:p>
          <a:p>
            <a:pPr algn="ctr" defTabSz="457189"/>
            <a:r>
              <a:rPr lang="en-US" sz="3000" b="1">
                <a:solidFill>
                  <a:prstClr val="white"/>
                </a:solidFill>
                <a:latin typeface="Aptos" panose="020B0004020202020204" pitchFamily="34" charset="0"/>
                <a:ea typeface="Lato" panose="020F0502020204030203" pitchFamily="34" charset="0"/>
                <a:cs typeface="Lato" panose="020F0502020204030203" pitchFamily="34" charset="0"/>
              </a:rPr>
              <a:t>Anywhere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848B77F-3DCF-E172-C8B9-2DCD556563A4}"/>
              </a:ext>
            </a:extLst>
          </p:cNvPr>
          <p:cNvCxnSpPr>
            <a:cxnSpLocks/>
          </p:cNvCxnSpPr>
          <p:nvPr/>
        </p:nvCxnSpPr>
        <p:spPr>
          <a:xfrm>
            <a:off x="4706113" y="3697738"/>
            <a:ext cx="1584960" cy="0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  <a:alpha val="17508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46D6A6D-333C-1C7D-456A-17A1D0BB260E}"/>
              </a:ext>
            </a:extLst>
          </p:cNvPr>
          <p:cNvCxnSpPr>
            <a:cxnSpLocks/>
            <a:stCxn id="20" idx="3"/>
            <a:endCxn id="11" idx="1"/>
          </p:cNvCxnSpPr>
          <p:nvPr/>
        </p:nvCxnSpPr>
        <p:spPr>
          <a:xfrm>
            <a:off x="4706113" y="3697738"/>
            <a:ext cx="1584960" cy="847861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  <a:alpha val="17508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9CA260C-DC46-9E4C-7B8C-D25ED6896517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>
            <a:off x="4706113" y="3697738"/>
            <a:ext cx="1584960" cy="1684402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  <a:alpha val="17508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B4EF83A-7831-5B24-726A-10DCB67C429C}"/>
              </a:ext>
            </a:extLst>
          </p:cNvPr>
          <p:cNvCxnSpPr>
            <a:cxnSpLocks/>
            <a:stCxn id="20" idx="3"/>
            <a:endCxn id="5" idx="1"/>
          </p:cNvCxnSpPr>
          <p:nvPr/>
        </p:nvCxnSpPr>
        <p:spPr>
          <a:xfrm flipV="1">
            <a:off x="4706113" y="2097000"/>
            <a:ext cx="1584960" cy="1600738"/>
          </a:xfrm>
          <a:prstGeom prst="straightConnector1">
            <a:avLst/>
          </a:prstGeom>
          <a:ln w="44450">
            <a:solidFill>
              <a:schemeClr val="accent2">
                <a:lumMod val="60000"/>
                <a:lumOff val="40000"/>
                <a:alpha val="17508"/>
              </a:schemeClr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DF6737A-7718-548F-9928-110B3103D388}"/>
              </a:ext>
            </a:extLst>
          </p:cNvPr>
          <p:cNvSpPr txBox="1"/>
          <p:nvPr/>
        </p:nvSpPr>
        <p:spPr>
          <a:xfrm>
            <a:off x="2486717" y="4447951"/>
            <a:ext cx="2414918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US" sz="25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 to conventional allocation</a:t>
            </a:r>
            <a:endParaRPr lang="en-CH" sz="2500" b="1" i="1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EB273F5-AFD1-D84F-A714-9877E2848901}"/>
              </a:ext>
            </a:extLst>
          </p:cNvPr>
          <p:cNvCxnSpPr>
            <a:stCxn id="20" idx="3"/>
            <a:endCxn id="7" idx="1"/>
          </p:cNvCxnSpPr>
          <p:nvPr/>
        </p:nvCxnSpPr>
        <p:spPr>
          <a:xfrm flipV="1">
            <a:off x="4706113" y="2926150"/>
            <a:ext cx="1584960" cy="771588"/>
          </a:xfrm>
          <a:prstGeom prst="straightConnector1">
            <a:avLst/>
          </a:prstGeom>
          <a:ln w="47625">
            <a:solidFill>
              <a:srgbClr val="C0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73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E7444-F232-7969-C9D9-122EC082A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8D248-8CA0-6EE3-B351-B91EF0BEC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Page Allocation Algorithm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3C40E-3507-6C97-29A0-C6BFAFE6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95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FF4593-6B4F-5B72-18F4-B684153A8E9B}"/>
              </a:ext>
            </a:extLst>
          </p:cNvPr>
          <p:cNvSpPr/>
          <p:nvPr/>
        </p:nvSpPr>
        <p:spPr>
          <a:xfrm>
            <a:off x="6291072" y="1889713"/>
            <a:ext cx="2023872" cy="414575"/>
          </a:xfrm>
          <a:prstGeom prst="rect">
            <a:avLst/>
          </a:prstGeom>
          <a:pattFill prst="wdDnDiag">
            <a:fgClr>
              <a:srgbClr val="840606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78DE49-C397-2D07-5113-37E12F48A15F}"/>
              </a:ext>
            </a:extLst>
          </p:cNvPr>
          <p:cNvSpPr/>
          <p:nvPr/>
        </p:nvSpPr>
        <p:spPr>
          <a:xfrm>
            <a:off x="6291072" y="2304288"/>
            <a:ext cx="2023872" cy="414575"/>
          </a:xfrm>
          <a:prstGeom prst="rect">
            <a:avLst/>
          </a:prstGeom>
          <a:solidFill>
            <a:srgbClr val="C00000"/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>
                <a:solidFill>
                  <a:prstClr val="white"/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0183BE-6389-3C7E-FC83-1A775156CAC9}"/>
              </a:ext>
            </a:extLst>
          </p:cNvPr>
          <p:cNvSpPr/>
          <p:nvPr/>
        </p:nvSpPr>
        <p:spPr>
          <a:xfrm>
            <a:off x="6291072" y="2718863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46943E-EEEA-24F9-08B6-AA79AAF9FE52}"/>
              </a:ext>
            </a:extLst>
          </p:cNvPr>
          <p:cNvSpPr/>
          <p:nvPr/>
        </p:nvSpPr>
        <p:spPr>
          <a:xfrm>
            <a:off x="6291072" y="3140829"/>
            <a:ext cx="2023872" cy="414575"/>
          </a:xfrm>
          <a:prstGeom prst="rect">
            <a:avLst/>
          </a:prstGeom>
          <a:pattFill prst="wdDnDiag">
            <a:fgClr>
              <a:srgbClr val="C00000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7AA4AC-79CB-4C5F-88F2-93256EF8290D}"/>
              </a:ext>
            </a:extLst>
          </p:cNvPr>
          <p:cNvSpPr/>
          <p:nvPr/>
        </p:nvSpPr>
        <p:spPr>
          <a:xfrm>
            <a:off x="6291072" y="3549216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1FE8D1-CDD6-7A06-E58E-E161BE76EC2E}"/>
              </a:ext>
            </a:extLst>
          </p:cNvPr>
          <p:cNvSpPr/>
          <p:nvPr/>
        </p:nvSpPr>
        <p:spPr>
          <a:xfrm>
            <a:off x="6291072" y="3923737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9103F6-6A9D-05FD-B3F9-E20798C1C8B2}"/>
              </a:ext>
            </a:extLst>
          </p:cNvPr>
          <p:cNvSpPr/>
          <p:nvPr/>
        </p:nvSpPr>
        <p:spPr>
          <a:xfrm>
            <a:off x="6291072" y="4338312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D7E3BF-7DEB-A8BE-45DB-1B58F25F4276}"/>
              </a:ext>
            </a:extLst>
          </p:cNvPr>
          <p:cNvSpPr/>
          <p:nvPr/>
        </p:nvSpPr>
        <p:spPr>
          <a:xfrm>
            <a:off x="6291072" y="4752887"/>
            <a:ext cx="2023872" cy="414575"/>
          </a:xfrm>
          <a:prstGeom prst="rect">
            <a:avLst/>
          </a:prstGeom>
          <a:pattFill prst="wdDnDiag">
            <a:fgClr>
              <a:srgbClr val="C00000"/>
            </a:fgClr>
            <a:bgClr>
              <a:schemeClr val="bg1"/>
            </a:bgClr>
          </a:patt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b="1">
                <a:solidFill>
                  <a:prstClr val="black">
                    <a:lumMod val="95000"/>
                    <a:lumOff val="5000"/>
                  </a:prstClr>
                </a:solidFill>
                <a:latin typeface="Calibri" panose="020F0502020204030204"/>
              </a:rPr>
              <a:t>PPN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90846C6-76C1-0168-2864-30EE545C74A2}"/>
              </a:ext>
            </a:extLst>
          </p:cNvPr>
          <p:cNvSpPr/>
          <p:nvPr/>
        </p:nvSpPr>
        <p:spPr>
          <a:xfrm>
            <a:off x="6291072" y="5174853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FDD477-11E8-1BCD-A4A4-0B6B960113A5}"/>
              </a:ext>
            </a:extLst>
          </p:cNvPr>
          <p:cNvSpPr/>
          <p:nvPr/>
        </p:nvSpPr>
        <p:spPr>
          <a:xfrm>
            <a:off x="6291072" y="5583240"/>
            <a:ext cx="2023872" cy="4145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DED4DC-FCCB-B583-B4AC-91941F4C2D46}"/>
              </a:ext>
            </a:extLst>
          </p:cNvPr>
          <p:cNvSpPr/>
          <p:nvPr/>
        </p:nvSpPr>
        <p:spPr>
          <a:xfrm>
            <a:off x="292608" y="3430343"/>
            <a:ext cx="1463040" cy="5347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black"/>
                </a:solidFill>
                <a:latin typeface="Calibri" panose="020F0502020204030204"/>
              </a:rPr>
              <a:t>VPN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CF14538-DAE3-4618-0247-6C28B751CCDA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1755648" y="3697738"/>
            <a:ext cx="92659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D4695A9E-5CE3-DF72-0E4B-0379D05CFA78}"/>
              </a:ext>
            </a:extLst>
          </p:cNvPr>
          <p:cNvSpPr txBox="1"/>
          <p:nvPr/>
        </p:nvSpPr>
        <p:spPr>
          <a:xfrm>
            <a:off x="6457868" y="1428309"/>
            <a:ext cx="19518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200">
                <a:solidFill>
                  <a:prstClr val="black"/>
                </a:solidFill>
                <a:latin typeface="Calibri" panose="020F0502020204030204"/>
              </a:rPr>
              <a:t>Page is not free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2DD4F-67B1-F6B9-DE27-2F0E9EC491ED}"/>
              </a:ext>
            </a:extLst>
          </p:cNvPr>
          <p:cNvSpPr/>
          <p:nvPr/>
        </p:nvSpPr>
        <p:spPr>
          <a:xfrm>
            <a:off x="24384" y="5135734"/>
            <a:ext cx="6144768" cy="8620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>
                <a:solidFill>
                  <a:prstClr val="white"/>
                </a:solidFill>
                <a:latin typeface="Calibri" panose="020F0502020204030204"/>
              </a:rPr>
              <a:t>Fallback to conventional fault mechanism before N+1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A86C946-0CE3-68CB-582D-45D099B016B6}"/>
              </a:ext>
            </a:extLst>
          </p:cNvPr>
          <p:cNvSpPr/>
          <p:nvPr/>
        </p:nvSpPr>
        <p:spPr>
          <a:xfrm>
            <a:off x="2682240" y="3314563"/>
            <a:ext cx="2450592" cy="8620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GB" sz="3000" b="1">
                <a:solidFill>
                  <a:prstClr val="white"/>
                </a:solidFill>
                <a:latin typeface="Calibri" panose="020F0502020204030204"/>
              </a:rPr>
              <a:t>Place at any </a:t>
            </a:r>
          </a:p>
          <a:p>
            <a:pPr algn="ctr" defTabSz="457189"/>
            <a:r>
              <a:rPr lang="en-GB" sz="3000" b="1">
                <a:solidFill>
                  <a:prstClr val="white"/>
                </a:solidFill>
                <a:latin typeface="Calibri" panose="020F0502020204030204"/>
              </a:rPr>
              <a:t>free location</a:t>
            </a:r>
            <a:endParaRPr lang="en-CH" sz="3000" b="1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E47F966-B2A9-451B-4E43-F13A886685EC}"/>
              </a:ext>
            </a:extLst>
          </p:cNvPr>
          <p:cNvCxnSpPr>
            <a:cxnSpLocks/>
            <a:stCxn id="24" idx="3"/>
            <a:endCxn id="6" idx="1"/>
          </p:cNvCxnSpPr>
          <p:nvPr/>
        </p:nvCxnSpPr>
        <p:spPr>
          <a:xfrm flipV="1">
            <a:off x="5132832" y="2511575"/>
            <a:ext cx="1158240" cy="12340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D0217108-83EF-5C8B-B9A9-5B9114EE1075}"/>
              </a:ext>
            </a:extLst>
          </p:cNvPr>
          <p:cNvSpPr/>
          <p:nvPr/>
        </p:nvSpPr>
        <p:spPr>
          <a:xfrm>
            <a:off x="0" y="1020337"/>
            <a:ext cx="9144000" cy="5314392"/>
          </a:xfrm>
          <a:prstGeom prst="rect">
            <a:avLst/>
          </a:pr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09F8223-4B7E-A280-6F1C-D3BE97CBCBDB}"/>
              </a:ext>
            </a:extLst>
          </p:cNvPr>
          <p:cNvSpPr txBox="1"/>
          <p:nvPr/>
        </p:nvSpPr>
        <p:spPr>
          <a:xfrm>
            <a:off x="0" y="3131136"/>
            <a:ext cx="9144000" cy="1077218"/>
          </a:xfrm>
          <a:prstGeom prst="rect">
            <a:avLst/>
          </a:prstGeom>
          <a:solidFill>
            <a:srgbClr val="0C582B"/>
          </a:solidFill>
        </p:spPr>
        <p:txBody>
          <a:bodyPr wrap="square">
            <a:spAutoFit/>
          </a:bodyPr>
          <a:lstStyle/>
          <a:p>
            <a:pPr algn="ctr" defTabSz="457189"/>
            <a:r>
              <a:rPr lang="en-US" sz="3200" b="1">
                <a:solidFill>
                  <a:prstClr val="white"/>
                </a:solidFill>
                <a:latin typeface="Aptos" panose="020B0004020202020204" pitchFamily="34" charset="0"/>
              </a:rPr>
              <a:t>Can we allocate the page table in the same way to enable faster pointer-chasing?</a:t>
            </a:r>
          </a:p>
        </p:txBody>
      </p:sp>
    </p:spTree>
    <p:extLst>
      <p:ext uri="{BB962C8B-B14F-4D97-AF65-F5344CB8AC3E}">
        <p14:creationId xmlns:p14="http://schemas.microsoft.com/office/powerpoint/2010/main" val="3663705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" grpId="0" animBg="1"/>
      <p:bldP spid="24" grpId="0" animBg="1"/>
      <p:bldP spid="18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79668EC-1BA4-2B9B-C380-62877EAC33A8}"/>
              </a:ext>
            </a:extLst>
          </p:cNvPr>
          <p:cNvSpPr/>
          <p:nvPr/>
        </p:nvSpPr>
        <p:spPr>
          <a:xfrm>
            <a:off x="5131773" y="1832815"/>
            <a:ext cx="2023872" cy="450191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9FAE67-B2BC-77C6-B217-2FE078E8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Allocating the Page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71DAC-D495-07FF-6190-EF0165D4D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96</a:t>
            </a:fld>
            <a:endParaRPr lang="en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3347D-C2DD-836C-1311-C7565F90979C}"/>
              </a:ext>
            </a:extLst>
          </p:cNvPr>
          <p:cNvSpPr/>
          <p:nvPr/>
        </p:nvSpPr>
        <p:spPr>
          <a:xfrm>
            <a:off x="568100" y="4132052"/>
            <a:ext cx="1688592" cy="41522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90A7F6-1EC5-06B7-32DE-599E95256E1D}"/>
              </a:ext>
            </a:extLst>
          </p:cNvPr>
          <p:cNvSpPr/>
          <p:nvPr/>
        </p:nvSpPr>
        <p:spPr>
          <a:xfrm>
            <a:off x="568100" y="2880854"/>
            <a:ext cx="1688592" cy="41522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57DB37-7A43-000F-4B81-EA1C8BA1CC00}"/>
              </a:ext>
            </a:extLst>
          </p:cNvPr>
          <p:cNvSpPr/>
          <p:nvPr/>
        </p:nvSpPr>
        <p:spPr>
          <a:xfrm>
            <a:off x="568100" y="3301603"/>
            <a:ext cx="1688592" cy="4152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prstClr val="black"/>
                </a:solidFill>
                <a:latin typeface="Calibri" panose="020F0502020204030204"/>
              </a:rPr>
              <a:t>Null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F443C0-45DD-8661-42FF-06A6669E3622}"/>
              </a:ext>
            </a:extLst>
          </p:cNvPr>
          <p:cNvSpPr/>
          <p:nvPr/>
        </p:nvSpPr>
        <p:spPr>
          <a:xfrm>
            <a:off x="568100" y="3716828"/>
            <a:ext cx="1688592" cy="415225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85FCD00-6AFA-A999-DB27-66B6E2D2433D}"/>
              </a:ext>
            </a:extLst>
          </p:cNvPr>
          <p:cNvSpPr txBox="1"/>
          <p:nvPr/>
        </p:nvSpPr>
        <p:spPr>
          <a:xfrm>
            <a:off x="699164" y="2369040"/>
            <a:ext cx="168859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500" b="1">
                <a:solidFill>
                  <a:prstClr val="black"/>
                </a:solidFill>
                <a:latin typeface="Calibri" panose="020F0502020204030204"/>
              </a:rPr>
              <a:t>3rd Level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C31F45-449D-37A6-2ED4-5FBE987F7238}"/>
              </a:ext>
            </a:extLst>
          </p:cNvPr>
          <p:cNvCxnSpPr>
            <a:cxnSpLocks/>
            <a:stCxn id="7" idx="3"/>
            <a:endCxn id="13" idx="1"/>
          </p:cNvCxnSpPr>
          <p:nvPr/>
        </p:nvCxnSpPr>
        <p:spPr>
          <a:xfrm flipV="1">
            <a:off x="2256692" y="3505879"/>
            <a:ext cx="2875081" cy="333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9B39205-AC85-70B4-B692-FF3E21681DB2}"/>
              </a:ext>
            </a:extLst>
          </p:cNvPr>
          <p:cNvSpPr/>
          <p:nvPr/>
        </p:nvSpPr>
        <p:spPr>
          <a:xfrm>
            <a:off x="5131773" y="2539173"/>
            <a:ext cx="2023872" cy="1933412"/>
          </a:xfrm>
          <a:prstGeom prst="rect">
            <a:avLst/>
          </a:prstGeom>
          <a:solidFill>
            <a:schemeClr val="accent1">
              <a:lumMod val="75000"/>
            </a:schemeClr>
          </a:solidFill>
          <a:ln w="254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prstClr val="white"/>
                </a:solidFill>
                <a:latin typeface="Calibri" panose="020F0502020204030204"/>
              </a:rPr>
              <a:t>Page Table </a:t>
            </a:r>
          </a:p>
          <a:p>
            <a:pPr algn="ctr" defTabSz="457189"/>
            <a:r>
              <a:rPr lang="en-CH" sz="2500" b="1">
                <a:solidFill>
                  <a:prstClr val="white"/>
                </a:solidFill>
                <a:latin typeface="Calibri" panose="020F0502020204030204"/>
              </a:rPr>
              <a:t>Frame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D90E07-5C8A-9435-43FF-1ACBD6267D6F}"/>
              </a:ext>
            </a:extLst>
          </p:cNvPr>
          <p:cNvSpPr txBox="1"/>
          <p:nvPr/>
        </p:nvSpPr>
        <p:spPr>
          <a:xfrm>
            <a:off x="2677467" y="3024661"/>
            <a:ext cx="191590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200" b="1" i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 Function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A31DFA-4C8E-82F8-D315-C6B087DD4383}"/>
              </a:ext>
            </a:extLst>
          </p:cNvPr>
          <p:cNvSpPr txBox="1"/>
          <p:nvPr/>
        </p:nvSpPr>
        <p:spPr>
          <a:xfrm>
            <a:off x="7239792" y="3217021"/>
            <a:ext cx="1688592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500" b="1">
                <a:solidFill>
                  <a:prstClr val="black"/>
                </a:solidFill>
                <a:latin typeface="Calibri" panose="020F0502020204030204"/>
              </a:rPr>
              <a:t>4th Level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10E590-AC8E-0DD1-C9A5-6E662E4E667A}"/>
              </a:ext>
            </a:extLst>
          </p:cNvPr>
          <p:cNvSpPr txBox="1"/>
          <p:nvPr/>
        </p:nvSpPr>
        <p:spPr>
          <a:xfrm>
            <a:off x="5050668" y="1317417"/>
            <a:ext cx="21891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200" b="1">
                <a:solidFill>
                  <a:prstClr val="black"/>
                </a:solidFill>
                <a:latin typeface="Calibri" panose="020F0502020204030204"/>
              </a:rPr>
              <a:t>Physical Memory</a:t>
            </a:r>
          </a:p>
        </p:txBody>
      </p:sp>
    </p:spTree>
    <p:extLst>
      <p:ext uri="{BB962C8B-B14F-4D97-AF65-F5344CB8AC3E}">
        <p14:creationId xmlns:p14="http://schemas.microsoft.com/office/powerpoint/2010/main" val="429132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 animBg="1"/>
      <p:bldP spid="6" grpId="0" animBg="1"/>
      <p:bldP spid="7" grpId="0" animBg="1"/>
      <p:bldP spid="8" grpId="0" animBg="1"/>
      <p:bldP spid="10" grpId="0"/>
      <p:bldP spid="13" grpId="0" animBg="1"/>
      <p:bldP spid="20" grpId="0"/>
      <p:bldP spid="22" grpId="0"/>
      <p:bldP spid="9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9D294-A15B-6D0C-A48B-1FC848548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F295-797B-3F5B-2B60-3FED49592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OS: Allocating the Page 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E25D8-8A79-1F14-8E39-B3DD607A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97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E365853-D680-5AA3-6BC9-873C0FC656C0}"/>
              </a:ext>
            </a:extLst>
          </p:cNvPr>
          <p:cNvSpPr/>
          <p:nvPr/>
        </p:nvSpPr>
        <p:spPr>
          <a:xfrm>
            <a:off x="1235971" y="3676618"/>
            <a:ext cx="7541475" cy="1683036"/>
          </a:xfrm>
          <a:prstGeom prst="roundRect">
            <a:avLst>
              <a:gd name="adj" fmla="val 6124"/>
            </a:avLst>
          </a:prstGeom>
          <a:solidFill>
            <a:schemeClr val="accent4">
              <a:lumMod val="75000"/>
              <a:alpha val="52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93A694DC-1AF8-9621-D238-DD1BF81398A1}"/>
              </a:ext>
            </a:extLst>
          </p:cNvPr>
          <p:cNvSpPr/>
          <p:nvPr/>
        </p:nvSpPr>
        <p:spPr>
          <a:xfrm>
            <a:off x="3577897" y="1797133"/>
            <a:ext cx="4133887" cy="686294"/>
          </a:xfrm>
          <a:prstGeom prst="roundRect">
            <a:avLst>
              <a:gd name="adj" fmla="val 2846"/>
            </a:avLst>
          </a:prstGeom>
          <a:solidFill>
            <a:schemeClr val="tx2">
              <a:lumMod val="25000"/>
              <a:lumOff val="75000"/>
              <a:alpha val="16000"/>
            </a:schemeClr>
          </a:solidFill>
          <a:ln w="25400">
            <a:solidFill>
              <a:schemeClr val="accent1">
                <a:shade val="15000"/>
                <a:alpha val="29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F46A138-37D8-05BE-2E79-B37909F25A4F}"/>
              </a:ext>
            </a:extLst>
          </p:cNvPr>
          <p:cNvGrpSpPr/>
          <p:nvPr/>
        </p:nvGrpSpPr>
        <p:grpSpPr>
          <a:xfrm>
            <a:off x="5181902" y="3685096"/>
            <a:ext cx="1383841" cy="1909312"/>
            <a:chOff x="6733513" y="3160662"/>
            <a:chExt cx="1091981" cy="150662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E2FF414-4BA7-E4FD-30C8-8D93539D1B73}"/>
                </a:ext>
              </a:extLst>
            </p:cNvPr>
            <p:cNvSpPr/>
            <p:nvPr/>
          </p:nvSpPr>
          <p:spPr>
            <a:xfrm>
              <a:off x="6993894" y="3547547"/>
              <a:ext cx="831600" cy="849085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37078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17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25CBE44-C24D-ECF9-C83A-2846C7430FF7}"/>
                </a:ext>
              </a:extLst>
            </p:cNvPr>
            <p:cNvSpPr/>
            <p:nvPr/>
          </p:nvSpPr>
          <p:spPr>
            <a:xfrm>
              <a:off x="6993893" y="3865952"/>
              <a:ext cx="828747" cy="24492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38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E252338-A8E2-7CD1-FEE4-FF88D1E58FE4}"/>
                </a:ext>
              </a:extLst>
            </p:cNvPr>
            <p:cNvSpPr txBox="1"/>
            <p:nvPr/>
          </p:nvSpPr>
          <p:spPr>
            <a:xfrm>
              <a:off x="7196723" y="3160662"/>
              <a:ext cx="536579" cy="4371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 sz="3000" b="1">
                  <a:solidFill>
                    <a:prstClr val="black"/>
                  </a:solidFill>
                  <a:latin typeface="Aptos SemiBold" panose="020B0004020202020204" pitchFamily="34" charset="0"/>
                </a:rPr>
                <a:t>PD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0F54C73-FD1A-7252-9AD7-9ED88F8FF2E4}"/>
                </a:ext>
              </a:extLst>
            </p:cNvPr>
            <p:cNvSpPr txBox="1"/>
            <p:nvPr/>
          </p:nvSpPr>
          <p:spPr>
            <a:xfrm>
              <a:off x="6733513" y="4230133"/>
              <a:ext cx="367886" cy="4371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3000" b="1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Y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8831EFD-3D08-F5C8-852C-2C1DA00A15FA}"/>
                </a:ext>
              </a:extLst>
            </p:cNvPr>
            <p:cNvSpPr txBox="1"/>
            <p:nvPr/>
          </p:nvSpPr>
          <p:spPr>
            <a:xfrm>
              <a:off x="7260821" y="3787650"/>
              <a:ext cx="257431" cy="4371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3000" b="1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Z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3100962-33A7-FCC8-D7DB-2BAAE07FA76A}"/>
              </a:ext>
            </a:extLst>
          </p:cNvPr>
          <p:cNvGrpSpPr/>
          <p:nvPr/>
        </p:nvGrpSpPr>
        <p:grpSpPr>
          <a:xfrm>
            <a:off x="7245571" y="3680881"/>
            <a:ext cx="1391262" cy="1813562"/>
            <a:chOff x="8553216" y="3157335"/>
            <a:chExt cx="1097837" cy="1431072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2FEC2E1-2001-5637-00C0-C94ADD47FB22}"/>
                </a:ext>
              </a:extLst>
            </p:cNvPr>
            <p:cNvSpPr/>
            <p:nvPr/>
          </p:nvSpPr>
          <p:spPr>
            <a:xfrm>
              <a:off x="8819453" y="3547547"/>
              <a:ext cx="831600" cy="849085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37078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17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0CD8C8D8-B14E-2D77-ACAC-3D1ADDFA5B82}"/>
                </a:ext>
              </a:extLst>
            </p:cNvPr>
            <p:cNvSpPr/>
            <p:nvPr/>
          </p:nvSpPr>
          <p:spPr>
            <a:xfrm>
              <a:off x="8819452" y="3865952"/>
              <a:ext cx="829484" cy="244928"/>
            </a:xfrm>
            <a:prstGeom prst="rect">
              <a:avLst/>
            </a:prstGeom>
            <a:solidFill>
              <a:schemeClr val="accent3">
                <a:lumMod val="60000"/>
                <a:lumOff val="40000"/>
                <a:alpha val="38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BBB7A21-EDD1-FF34-BA54-DDDEDCA47952}"/>
                </a:ext>
              </a:extLst>
            </p:cNvPr>
            <p:cNvSpPr txBox="1"/>
            <p:nvPr/>
          </p:nvSpPr>
          <p:spPr>
            <a:xfrm>
              <a:off x="9044194" y="3157335"/>
              <a:ext cx="470753" cy="437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 sz="3000" b="1">
                  <a:solidFill>
                    <a:prstClr val="black"/>
                  </a:solidFill>
                  <a:latin typeface="Aptos SemiBold" panose="020B0004020202020204" pitchFamily="34" charset="0"/>
                </a:rPr>
                <a:t>PT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9F44D1-C61D-97B0-D1A5-D431FC83AA4D}"/>
                </a:ext>
              </a:extLst>
            </p:cNvPr>
            <p:cNvSpPr txBox="1"/>
            <p:nvPr/>
          </p:nvSpPr>
          <p:spPr>
            <a:xfrm>
              <a:off x="8553216" y="4211966"/>
              <a:ext cx="367886" cy="376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2500" b="1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Z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90306B4F-6A78-E2A0-2A37-2FA0BED30CF1}"/>
                </a:ext>
              </a:extLst>
            </p:cNvPr>
            <p:cNvSpPr txBox="1"/>
            <p:nvPr/>
          </p:nvSpPr>
          <p:spPr>
            <a:xfrm>
              <a:off x="9066084" y="3818009"/>
              <a:ext cx="304725" cy="376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2500" b="1">
                  <a:solidFill>
                    <a:prstClr val="black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W</a:t>
              </a:r>
            </a:p>
          </p:txBody>
        </p:sp>
      </p:grp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734E620E-4ADA-FA7C-ECD3-8FF451589D2A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4502080" y="4770272"/>
            <a:ext cx="679822" cy="54713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377ECEAC-FE12-9E78-17A6-DB62E9050625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6565746" y="4713400"/>
            <a:ext cx="685869" cy="506561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35C67AF-6CE5-1754-C4F0-4052D48969C1}"/>
              </a:ext>
            </a:extLst>
          </p:cNvPr>
          <p:cNvSpPr txBox="1"/>
          <p:nvPr/>
        </p:nvSpPr>
        <p:spPr>
          <a:xfrm>
            <a:off x="3943011" y="1844882"/>
            <a:ext cx="39073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CH" sz="3000" b="1">
                <a:solidFill>
                  <a:srgbClr val="4472C4">
                    <a:lumMod val="75000"/>
                  </a:srgbClr>
                </a:solidFill>
                <a:latin typeface="Aptos SemiBold" panose="020B0004020202020204" pitchFamily="34" charset="0"/>
              </a:rPr>
              <a:t>Hash(</a:t>
            </a:r>
            <a:r>
              <a:rPr lang="en-US" sz="3000" b="1">
                <a:solidFill>
                  <a:srgbClr val="4472C4">
                    <a:lumMod val="75000"/>
                  </a:srgbClr>
                </a:solidFill>
                <a:latin typeface="Aptos SemiBold" panose="020B0004020202020204" pitchFamily="34" charset="0"/>
              </a:rPr>
              <a:t>VPN &gt;&gt; 9) = Z</a:t>
            </a:r>
            <a:endParaRPr lang="en-CH" sz="3000" b="1">
              <a:solidFill>
                <a:srgbClr val="4472C4">
                  <a:lumMod val="75000"/>
                </a:srgbClr>
              </a:solidFill>
              <a:latin typeface="Aptos SemiBold" panose="020B0004020202020204" pitchFamily="34" charset="0"/>
            </a:endParaRPr>
          </a:p>
        </p:txBody>
      </p: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BD2A36E5-8512-0A1A-AF63-6BB5CBB7BED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21080" y="4245078"/>
            <a:ext cx="696391" cy="293942"/>
          </a:xfrm>
          <a:prstGeom prst="bentConnector2">
            <a:avLst/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D0D02370-BB38-C81F-7E6D-CBF129828B08}"/>
              </a:ext>
            </a:extLst>
          </p:cNvPr>
          <p:cNvCxnSpPr>
            <a:cxnSpLocks/>
            <a:stCxn id="58" idx="2"/>
          </p:cNvCxnSpPr>
          <p:nvPr/>
        </p:nvCxnSpPr>
        <p:spPr>
          <a:xfrm rot="16200000" flipH="1">
            <a:off x="7130113" y="4280841"/>
            <a:ext cx="614756" cy="290943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43DF94CC-8F48-D47E-B177-11353870C657}"/>
              </a:ext>
            </a:extLst>
          </p:cNvPr>
          <p:cNvSpPr txBox="1"/>
          <p:nvPr/>
        </p:nvSpPr>
        <p:spPr>
          <a:xfrm>
            <a:off x="6733725" y="3718825"/>
            <a:ext cx="1116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000" b="1">
                <a:solidFill>
                  <a:prstClr val="white">
                    <a:lumMod val="50000"/>
                  </a:prstClr>
                </a:solidFill>
                <a:latin typeface="Aptos SemiBold" panose="020B0004020202020204" pitchFamily="34" charset="0"/>
              </a:rPr>
              <a:t>Offset</a:t>
            </a:r>
            <a:r>
              <a:rPr lang="en-CH" sz="2000" b="1" baseline="-25000">
                <a:solidFill>
                  <a:prstClr val="white">
                    <a:lumMod val="50000"/>
                  </a:prstClr>
                </a:solidFill>
                <a:latin typeface="Aptos SemiBold" panose="020B0004020202020204" pitchFamily="34" charset="0"/>
              </a:rPr>
              <a:t>PT</a:t>
            </a:r>
            <a:endParaRPr lang="en-CH" sz="200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BE9A03C-EFA2-C572-5F9D-CDBD109224FD}"/>
              </a:ext>
            </a:extLst>
          </p:cNvPr>
          <p:cNvSpPr txBox="1"/>
          <p:nvPr/>
        </p:nvSpPr>
        <p:spPr>
          <a:xfrm>
            <a:off x="4715461" y="3670482"/>
            <a:ext cx="11165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2000" b="1">
                <a:solidFill>
                  <a:prstClr val="white">
                    <a:lumMod val="50000"/>
                  </a:prstClr>
                </a:solidFill>
                <a:latin typeface="Aptos SemiBold" panose="020B0004020202020204" pitchFamily="34" charset="0"/>
              </a:rPr>
              <a:t>Offset</a:t>
            </a:r>
            <a:r>
              <a:rPr lang="en-CH" sz="2000" b="1" baseline="-25000">
                <a:solidFill>
                  <a:prstClr val="white">
                    <a:lumMod val="50000"/>
                  </a:prstClr>
                </a:solidFill>
                <a:latin typeface="Aptos SemiBold" panose="020B0004020202020204" pitchFamily="34" charset="0"/>
              </a:rPr>
              <a:t>PD</a:t>
            </a:r>
            <a:endParaRPr lang="en-CH" sz="200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ADEAECC-DDA9-3FF2-D738-F02FD366298F}"/>
              </a:ext>
            </a:extLst>
          </p:cNvPr>
          <p:cNvSpPr txBox="1"/>
          <p:nvPr/>
        </p:nvSpPr>
        <p:spPr>
          <a:xfrm>
            <a:off x="1578375" y="1613058"/>
            <a:ext cx="19995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Allocate PT </a:t>
            </a:r>
          </a:p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Frame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BFA3455-27AB-2FD6-93B8-02269FCD39E5}"/>
              </a:ext>
            </a:extLst>
          </p:cNvPr>
          <p:cNvCxnSpPr>
            <a:cxnSpLocks/>
            <a:stCxn id="62" idx="1"/>
            <a:endCxn id="62" idx="3"/>
          </p:cNvCxnSpPr>
          <p:nvPr/>
        </p:nvCxnSpPr>
        <p:spPr>
          <a:xfrm>
            <a:off x="1578375" y="2120890"/>
            <a:ext cx="1999523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1B468859-263B-FFF0-1C34-5C5D14823DC3}"/>
              </a:ext>
            </a:extLst>
          </p:cNvPr>
          <p:cNvSpPr/>
          <p:nvPr/>
        </p:nvSpPr>
        <p:spPr>
          <a:xfrm rot="16200000">
            <a:off x="31800" y="4457717"/>
            <a:ext cx="1088064" cy="523403"/>
          </a:xfrm>
          <a:prstGeom prst="roundRect">
            <a:avLst>
              <a:gd name="adj" fmla="val 2846"/>
            </a:avLst>
          </a:prstGeom>
          <a:solidFill>
            <a:schemeClr val="tx2">
              <a:lumMod val="25000"/>
              <a:lumOff val="75000"/>
              <a:alpha val="16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>
                <a:solidFill>
                  <a:srgbClr val="4472C4">
                    <a:lumMod val="50000"/>
                  </a:srgbClr>
                </a:solidFill>
                <a:latin typeface="Calibri" panose="020F0502020204030204"/>
              </a:rPr>
              <a:t>VPN</a:t>
            </a:r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D2FA9FC9-D3FF-068D-D84B-E0236C108AFE}"/>
              </a:ext>
            </a:extLst>
          </p:cNvPr>
          <p:cNvCxnSpPr>
            <a:stCxn id="65" idx="1"/>
            <a:endCxn id="34" idx="2"/>
          </p:cNvCxnSpPr>
          <p:nvPr/>
        </p:nvCxnSpPr>
        <p:spPr>
          <a:xfrm rot="5400000" flipH="1" flipV="1">
            <a:off x="4336846" y="1490397"/>
            <a:ext cx="12039" cy="7534066"/>
          </a:xfrm>
          <a:prstGeom prst="bentConnector3">
            <a:avLst>
              <a:gd name="adj1" fmla="val -3900407"/>
            </a:avLst>
          </a:prstGeom>
          <a:ln w="31750">
            <a:prstDash val="solid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798EF22-718E-17F3-6E49-92AF4117B867}"/>
              </a:ext>
            </a:extLst>
          </p:cNvPr>
          <p:cNvSpPr txBox="1"/>
          <p:nvPr/>
        </p:nvSpPr>
        <p:spPr>
          <a:xfrm>
            <a:off x="1917162" y="4431027"/>
            <a:ext cx="111658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 b="1">
                <a:solidFill>
                  <a:prstClr val="white">
                    <a:lumMod val="50000"/>
                  </a:prstClr>
                </a:solidFill>
                <a:latin typeface="Aptos SemiBold" panose="020B0004020202020204" pitchFamily="34" charset="0"/>
              </a:rPr>
              <a:t>… … .</a:t>
            </a:r>
            <a:endParaRPr lang="en-CH" sz="300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AD2146-9FC1-9E9A-100D-D92CAF73D54A}"/>
              </a:ext>
            </a:extLst>
          </p:cNvPr>
          <p:cNvCxnSpPr/>
          <p:nvPr/>
        </p:nvCxnSpPr>
        <p:spPr>
          <a:xfrm>
            <a:off x="43211" y="3149601"/>
            <a:ext cx="8989210" cy="0"/>
          </a:xfrm>
          <a:prstGeom prst="line">
            <a:avLst/>
          </a:prstGeom>
          <a:ln w="444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5C1C2E9-7B30-F6BA-7A84-D61B9E1F210B}"/>
              </a:ext>
            </a:extLst>
          </p:cNvPr>
          <p:cNvSpPr txBox="1"/>
          <p:nvPr/>
        </p:nvSpPr>
        <p:spPr>
          <a:xfrm>
            <a:off x="3661252" y="1234658"/>
            <a:ext cx="36631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89"/>
            <a:r>
              <a:rPr lang="en-CH" sz="3000" i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the following PPN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2FF63DD-B938-A9C1-7D9F-E9C12E69F7DB}"/>
              </a:ext>
            </a:extLst>
          </p:cNvPr>
          <p:cNvSpPr/>
          <p:nvPr/>
        </p:nvSpPr>
        <p:spPr>
          <a:xfrm>
            <a:off x="235330" y="5763433"/>
            <a:ext cx="8229018" cy="686294"/>
          </a:xfrm>
          <a:prstGeom prst="roundRect">
            <a:avLst>
              <a:gd name="adj" fmla="val 2846"/>
            </a:avLst>
          </a:prstGeom>
          <a:solidFill>
            <a:schemeClr val="tx2">
              <a:lumMod val="25000"/>
              <a:lumOff val="75000"/>
              <a:alpha val="46086"/>
            </a:scheme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300" b="1" i="1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Enables overlapping the access to 3rd and 4th level of the walk</a:t>
            </a:r>
          </a:p>
        </p:txBody>
      </p:sp>
    </p:spTree>
    <p:extLst>
      <p:ext uri="{BB962C8B-B14F-4D97-AF65-F5344CB8AC3E}">
        <p14:creationId xmlns:p14="http://schemas.microsoft.com/office/powerpoint/2010/main" val="410327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0" grpId="0"/>
      <p:bldP spid="58" grpId="0"/>
      <p:bldP spid="59" grpId="0"/>
      <p:bldP spid="62" grpId="0"/>
      <p:bldP spid="65" grpId="0" animBg="1"/>
      <p:bldP spid="6" grpId="0"/>
      <p:bldP spid="17" grpId="0"/>
      <p:bldP spid="25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0E2FC-D1A0-D43C-B2FF-992A0F7FA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FDBD4-4524-8D08-75BE-5A118FB6C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863722" cy="1020336"/>
          </a:xfrm>
        </p:spPr>
        <p:txBody>
          <a:bodyPr>
            <a:normAutofit fontScale="90000"/>
          </a:bodyPr>
          <a:lstStyle/>
          <a:p>
            <a:r>
              <a:rPr lang="en-CH"/>
              <a:t>Probability of Successful Allocation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A4CD9-ADC0-1C50-BA1D-73C59EB0B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98</a:t>
            </a:fld>
            <a:endParaRPr lang="en-CH"/>
          </a:p>
        </p:txBody>
      </p:sp>
      <p:sp>
        <p:nvSpPr>
          <p:cNvPr id="3" name="BernoulliContent">
            <a:extLst>
              <a:ext uri="{FF2B5EF4-FFF2-40B4-BE49-F238E27FC236}">
                <a16:creationId xmlns:a16="http://schemas.microsoft.com/office/drawing/2014/main" id="{D56CB619-6319-224F-B470-6F849FEC1D67}"/>
              </a:ext>
            </a:extLst>
          </p:cNvPr>
          <p:cNvSpPr txBox="1"/>
          <p:nvPr/>
        </p:nvSpPr>
        <p:spPr>
          <a:xfrm>
            <a:off x="43211" y="1241027"/>
            <a:ext cx="9493956" cy="5093702"/>
          </a:xfrm>
          <a:prstGeom prst="rect">
            <a:avLst/>
          </a:prstGeom>
          <a:noFill/>
        </p:spPr>
        <p:txBody>
          <a:bodyPr vertOverflow="overflow" vert="horz" wrap="square" rtlCol="0" anchor="t">
            <a:spAutoFit/>
          </a:bodyPr>
          <a:lstStyle/>
          <a:p>
            <a:pPr defTabSz="457189"/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Setup: each VPN allocation attempt = a Bernoulli trial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Trial outcome: </a:t>
            </a:r>
            <a:r>
              <a:rPr lang="en-US" sz="2500" i="1">
                <a:solidFill>
                  <a:prstClr val="black"/>
                </a:solidFill>
                <a:latin typeface="Aptos" panose="020B0004020202020204" pitchFamily="34" charset="0"/>
              </a:rPr>
              <a:t>success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(slot is free) with probability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p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, </a:t>
            </a:r>
            <a:r>
              <a:rPr lang="en-US" sz="2500" i="1">
                <a:solidFill>
                  <a:prstClr val="black"/>
                </a:solidFill>
                <a:latin typeface="Aptos" panose="020B0004020202020204" pitchFamily="34" charset="0"/>
              </a:rPr>
              <a:t>failure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(collision) with probability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1 − p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Per-slot occupancy: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p = L / N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, where L = active VPNs, N = total available slots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Trials are independent across the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k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hash probes (speculation degree)</a:t>
            </a:r>
          </a:p>
          <a:p>
            <a:pPr defTabSz="457189"/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</a:t>
            </a:r>
          </a:p>
          <a:p>
            <a:pPr defTabSz="457189"/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Probability of successful allocation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All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k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probes fail (allocation rejected):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P(fail) = pᵏ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At least one probe succeeds: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P(success) = 1 − pᵏ = 1 − (L / N)ᵏ</a:t>
            </a:r>
          </a:p>
          <a:p>
            <a:pPr marL="228595" indent="-228595" defTabSz="457189">
              <a:buFont typeface="Arial"/>
              <a:buChar char="•"/>
            </a:pP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Implication: increasing </a:t>
            </a:r>
            <a:r>
              <a:rPr lang="en-US" sz="2500" b="1">
                <a:solidFill>
                  <a:prstClr val="black"/>
                </a:solidFill>
                <a:latin typeface="Aptos" panose="020B0004020202020204" pitchFamily="34" charset="0"/>
              </a:rPr>
              <a:t>k</a:t>
            </a:r>
            <a:r>
              <a:rPr lang="en-US" sz="2500">
                <a:solidFill>
                  <a:prstClr val="black"/>
                </a:solidFill>
                <a:latin typeface="Aptos" panose="020B0004020202020204" pitchFamily="34" charset="0"/>
              </a:rPr>
              <a:t> drives P(success) → 1 exponentially, at the cost of bandwidth contention</a:t>
            </a:r>
          </a:p>
        </p:txBody>
      </p:sp>
    </p:spTree>
    <p:extLst>
      <p:ext uri="{BB962C8B-B14F-4D97-AF65-F5344CB8AC3E}">
        <p14:creationId xmlns:p14="http://schemas.microsoft.com/office/powerpoint/2010/main" val="406182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40E4E-4553-DD04-1900-F721D2F74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863722" cy="1020336"/>
          </a:xfrm>
        </p:spPr>
        <p:txBody>
          <a:bodyPr>
            <a:normAutofit fontScale="90000"/>
          </a:bodyPr>
          <a:lstStyle/>
          <a:p>
            <a:r>
              <a:rPr lang="en-CH"/>
              <a:t>Probability of Successful Allocation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A45D3-91CA-1C21-0284-8167479C2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99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8FDD2C-8AA9-2A5F-0974-05B0B4EE6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349" y="1338074"/>
            <a:ext cx="7392372" cy="471278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272784B-D4E9-3023-764F-F14A3A31D831}"/>
              </a:ext>
            </a:extLst>
          </p:cNvPr>
          <p:cNvSpPr/>
          <p:nvPr/>
        </p:nvSpPr>
        <p:spPr>
          <a:xfrm>
            <a:off x="4840061" y="1495778"/>
            <a:ext cx="643467" cy="64346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355CCA0-7F9C-C0CD-16FD-845C99FBE8DB}"/>
              </a:ext>
            </a:extLst>
          </p:cNvPr>
          <p:cNvSpPr/>
          <p:nvPr/>
        </p:nvSpPr>
        <p:spPr>
          <a:xfrm>
            <a:off x="1517628" y="1952430"/>
            <a:ext cx="643467" cy="64346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B77EB0-33EA-BC7B-AF73-5E9E7206AE7C}"/>
              </a:ext>
            </a:extLst>
          </p:cNvPr>
          <p:cNvSpPr/>
          <p:nvPr/>
        </p:nvSpPr>
        <p:spPr>
          <a:xfrm>
            <a:off x="1504195" y="3508027"/>
            <a:ext cx="643467" cy="64346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0440BD-A6B3-6737-6BF8-421BC14D53D4}"/>
              </a:ext>
            </a:extLst>
          </p:cNvPr>
          <p:cNvSpPr/>
          <p:nvPr/>
        </p:nvSpPr>
        <p:spPr>
          <a:xfrm>
            <a:off x="4840061" y="3429001"/>
            <a:ext cx="643467" cy="643467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10295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64CB5-FC91-0183-3A63-AB4076DF7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C7D9D19-4115-13FB-4D8D-F6C3BB501D03}"/>
              </a:ext>
            </a:extLst>
          </p:cNvPr>
          <p:cNvSpPr/>
          <p:nvPr/>
        </p:nvSpPr>
        <p:spPr>
          <a:xfrm>
            <a:off x="371476" y="1892284"/>
            <a:ext cx="6415088" cy="3029848"/>
          </a:xfrm>
          <a:prstGeom prst="roundRect">
            <a:avLst>
              <a:gd name="adj" fmla="val 1365"/>
            </a:avLst>
          </a:prstGeom>
          <a:solidFill>
            <a:schemeClr val="tx2">
              <a:lumMod val="10000"/>
              <a:lumOff val="90000"/>
              <a:alpha val="10137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19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0412DF-F7D6-82DD-B257-C49575EB1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/>
              <a:t>Revelator: Hardware Side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6EE6C9-8D71-A494-75E2-CB229B9914BB}"/>
              </a:ext>
            </a:extLst>
          </p:cNvPr>
          <p:cNvSpPr>
            <a:spLocks/>
          </p:cNvSpPr>
          <p:nvPr/>
        </p:nvSpPr>
        <p:spPr>
          <a:xfrm>
            <a:off x="769373" y="2700679"/>
            <a:ext cx="2372928" cy="1176916"/>
          </a:xfrm>
          <a:prstGeom prst="roundRect">
            <a:avLst>
              <a:gd name="adj" fmla="val 5300"/>
            </a:avLst>
          </a:prstGeom>
          <a:solidFill>
            <a:schemeClr val="accent2">
              <a:lumMod val="60000"/>
              <a:lumOff val="40000"/>
              <a:alpha val="30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700" b="1" i="1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2700" b="1" i="1" baseline="-250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CH" sz="2700" b="1" i="1">
                <a:solidFill>
                  <a:prstClr val="black"/>
                </a:solidFill>
                <a:latin typeface="Calibri" panose="020F0502020204030204"/>
              </a:rPr>
              <a:t>Function Circuit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86D4CA-3746-5C17-EFD8-FE20960C3473}"/>
              </a:ext>
            </a:extLst>
          </p:cNvPr>
          <p:cNvSpPr txBox="1"/>
          <p:nvPr/>
        </p:nvSpPr>
        <p:spPr>
          <a:xfrm>
            <a:off x="2514426" y="1338285"/>
            <a:ext cx="408817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/>
            <a:r>
              <a:rPr lang="en-CH" sz="3000" b="1">
                <a:solidFill>
                  <a:prstClr val="black"/>
                </a:solidFill>
                <a:latin typeface="Aptos SemiBold" panose="020B0004020202020204" pitchFamily="34" charset="0"/>
              </a:rPr>
              <a:t>Speculation Engine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1A6FAC7-DBE2-74EA-C7A4-C5A79B402E87}"/>
              </a:ext>
            </a:extLst>
          </p:cNvPr>
          <p:cNvSpPr>
            <a:spLocks/>
          </p:cNvSpPr>
          <p:nvPr/>
        </p:nvSpPr>
        <p:spPr>
          <a:xfrm>
            <a:off x="769373" y="2000041"/>
            <a:ext cx="2372928" cy="472353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8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>
                <a:solidFill>
                  <a:prstClr val="black"/>
                </a:solidFill>
                <a:latin typeface="Calibri" panose="020F0502020204030204"/>
              </a:rPr>
              <a:t>Seed Generator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9AE219F-F700-96CB-EF63-780B826CCAAE}"/>
              </a:ext>
            </a:extLst>
          </p:cNvPr>
          <p:cNvCxnSpPr>
            <a:cxnSpLocks/>
            <a:stCxn id="9" idx="2"/>
            <a:endCxn id="7" idx="0"/>
          </p:cNvCxnSpPr>
          <p:nvPr/>
        </p:nvCxnSpPr>
        <p:spPr>
          <a:xfrm>
            <a:off x="1955836" y="2472393"/>
            <a:ext cx="0" cy="228286"/>
          </a:xfrm>
          <a:prstGeom prst="straightConnector1">
            <a:avLst/>
          </a:prstGeom>
          <a:ln w="31750">
            <a:solidFill>
              <a:schemeClr val="dk1">
                <a:shade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3179F10-CE01-EF20-E8EC-1C903692F9B2}"/>
              </a:ext>
            </a:extLst>
          </p:cNvPr>
          <p:cNvCxnSpPr>
            <a:cxnSpLocks/>
          </p:cNvCxnSpPr>
          <p:nvPr/>
        </p:nvCxnSpPr>
        <p:spPr>
          <a:xfrm>
            <a:off x="3142300" y="2843736"/>
            <a:ext cx="591158" cy="0"/>
          </a:xfrm>
          <a:prstGeom prst="straightConnector1">
            <a:avLst/>
          </a:prstGeom>
          <a:ln w="31750">
            <a:solidFill>
              <a:schemeClr val="dk1">
                <a:shade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79BC86B-3A4E-AE2D-6582-D4FEA3FF81FD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142301" y="3289137"/>
            <a:ext cx="569282" cy="0"/>
          </a:xfrm>
          <a:prstGeom prst="straightConnector1">
            <a:avLst/>
          </a:prstGeom>
          <a:ln w="31750">
            <a:solidFill>
              <a:schemeClr val="dk1">
                <a:shade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9A1D865-776C-5D70-845B-C5BF6B28F097}"/>
              </a:ext>
            </a:extLst>
          </p:cNvPr>
          <p:cNvCxnSpPr>
            <a:cxnSpLocks/>
          </p:cNvCxnSpPr>
          <p:nvPr/>
        </p:nvCxnSpPr>
        <p:spPr>
          <a:xfrm>
            <a:off x="3157180" y="3750557"/>
            <a:ext cx="554403" cy="0"/>
          </a:xfrm>
          <a:prstGeom prst="straightConnector1">
            <a:avLst/>
          </a:prstGeom>
          <a:ln w="31750">
            <a:solidFill>
              <a:schemeClr val="dk1">
                <a:shade val="50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504130D5-D2BE-3C8A-A360-7F467B06AC67}"/>
              </a:ext>
            </a:extLst>
          </p:cNvPr>
          <p:cNvSpPr txBox="1"/>
          <p:nvPr/>
        </p:nvSpPr>
        <p:spPr>
          <a:xfrm>
            <a:off x="3157179" y="3393252"/>
            <a:ext cx="335780" cy="332976"/>
          </a:xfrm>
          <a:prstGeom prst="rect">
            <a:avLst/>
          </a:prstGeom>
          <a:noFill/>
          <a:ln w="31750">
            <a:noFill/>
          </a:ln>
        </p:spPr>
        <p:txBody>
          <a:bodyPr wrap="square" rtlCol="0">
            <a:spAutoFit/>
          </a:bodyPr>
          <a:lstStyle/>
          <a:p>
            <a:pPr defTabSz="457189">
              <a:lnSpc>
                <a:spcPts val="460"/>
              </a:lnSpc>
            </a:pPr>
            <a:r>
              <a:rPr lang="en-CH" sz="190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190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190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11FA751-932A-FB5F-9D9F-ACB61043EB27}"/>
              </a:ext>
            </a:extLst>
          </p:cNvPr>
          <p:cNvSpPr>
            <a:spLocks/>
          </p:cNvSpPr>
          <p:nvPr/>
        </p:nvSpPr>
        <p:spPr>
          <a:xfrm>
            <a:off x="3745993" y="2423677"/>
            <a:ext cx="2856600" cy="553998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(VPN)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45E3106-5258-9CB7-2AC9-2B3139A69919}"/>
              </a:ext>
            </a:extLst>
          </p:cNvPr>
          <p:cNvSpPr>
            <a:spLocks/>
          </p:cNvSpPr>
          <p:nvPr/>
        </p:nvSpPr>
        <p:spPr>
          <a:xfrm>
            <a:off x="3729386" y="2997663"/>
            <a:ext cx="2873212" cy="553998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(VPN)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CC1851D9-CB52-9DC1-B250-F0D5818333AB}"/>
              </a:ext>
            </a:extLst>
          </p:cNvPr>
          <p:cNvSpPr>
            <a:spLocks/>
          </p:cNvSpPr>
          <p:nvPr/>
        </p:nvSpPr>
        <p:spPr>
          <a:xfrm>
            <a:off x="3717959" y="3559740"/>
            <a:ext cx="2884637" cy="553998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N</a:t>
            </a: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(VPN)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id="{DB8C047F-F74E-ED2D-515C-6B3F1EF4069F}"/>
              </a:ext>
            </a:extLst>
          </p:cNvPr>
          <p:cNvSpPr>
            <a:spLocks/>
          </p:cNvSpPr>
          <p:nvPr/>
        </p:nvSpPr>
        <p:spPr>
          <a:xfrm>
            <a:off x="769373" y="4278258"/>
            <a:ext cx="2372928" cy="472351"/>
          </a:xfrm>
          <a:prstGeom prst="roundRect">
            <a:avLst/>
          </a:prstGeom>
          <a:solidFill>
            <a:schemeClr val="accent1">
              <a:lumMod val="60000"/>
              <a:lumOff val="40000"/>
              <a:alpha val="18000"/>
            </a:schemeClr>
          </a:solidFill>
          <a:ln w="31750">
            <a:solidFill>
              <a:schemeClr val="dk1">
                <a:shade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2500" b="1" i="1">
                <a:solidFill>
                  <a:prstClr val="black"/>
                </a:solidFill>
                <a:latin typeface="Calibri" panose="020F0502020204030204"/>
              </a:rPr>
              <a:t>PID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9D84411F-F87E-0602-D0F7-7247D1010423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1955836" y="3877595"/>
            <a:ext cx="0" cy="4006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ounded Rectangle 220">
            <a:extLst>
              <a:ext uri="{FF2B5EF4-FFF2-40B4-BE49-F238E27FC236}">
                <a16:creationId xmlns:a16="http://schemas.microsoft.com/office/drawing/2014/main" id="{6A1E6B20-57D9-AB57-167C-D6229DFDDB49}"/>
              </a:ext>
            </a:extLst>
          </p:cNvPr>
          <p:cNvSpPr/>
          <p:nvPr/>
        </p:nvSpPr>
        <p:spPr>
          <a:xfrm>
            <a:off x="7068712" y="1935869"/>
            <a:ext cx="1703813" cy="2986263"/>
          </a:xfrm>
          <a:prstGeom prst="roundRect">
            <a:avLst>
              <a:gd name="adj" fmla="val 1365"/>
            </a:avLst>
          </a:prstGeom>
          <a:solidFill>
            <a:schemeClr val="tx2">
              <a:lumMod val="10000"/>
              <a:lumOff val="90000"/>
              <a:alpha val="10137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Memory Hierarchy</a:t>
            </a:r>
          </a:p>
        </p:txBody>
      </p: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383CB302-1895-4639-A665-251ED41623B3}"/>
              </a:ext>
            </a:extLst>
          </p:cNvPr>
          <p:cNvCxnSpPr>
            <a:cxnSpLocks/>
          </p:cNvCxnSpPr>
          <p:nvPr/>
        </p:nvCxnSpPr>
        <p:spPr>
          <a:xfrm>
            <a:off x="6602593" y="2700676"/>
            <a:ext cx="46611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>
            <a:extLst>
              <a:ext uri="{FF2B5EF4-FFF2-40B4-BE49-F238E27FC236}">
                <a16:creationId xmlns:a16="http://schemas.microsoft.com/office/drawing/2014/main" id="{6EA7DABA-DAC4-AF7B-AF8A-418636C9BF63}"/>
              </a:ext>
            </a:extLst>
          </p:cNvPr>
          <p:cNvCxnSpPr>
            <a:cxnSpLocks/>
          </p:cNvCxnSpPr>
          <p:nvPr/>
        </p:nvCxnSpPr>
        <p:spPr>
          <a:xfrm>
            <a:off x="6602592" y="3274662"/>
            <a:ext cx="46611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>
            <a:extLst>
              <a:ext uri="{FF2B5EF4-FFF2-40B4-BE49-F238E27FC236}">
                <a16:creationId xmlns:a16="http://schemas.microsoft.com/office/drawing/2014/main" id="{AA96BFB0-08EC-DEB2-12E6-15FB5E1837DD}"/>
              </a:ext>
            </a:extLst>
          </p:cNvPr>
          <p:cNvCxnSpPr>
            <a:cxnSpLocks/>
          </p:cNvCxnSpPr>
          <p:nvPr/>
        </p:nvCxnSpPr>
        <p:spPr>
          <a:xfrm>
            <a:off x="6618344" y="3836739"/>
            <a:ext cx="466119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F2B9307A-6A8E-8FE6-049A-4891231B24EE}"/>
              </a:ext>
            </a:extLst>
          </p:cNvPr>
          <p:cNvSpPr/>
          <p:nvPr/>
        </p:nvSpPr>
        <p:spPr>
          <a:xfrm>
            <a:off x="0" y="5367532"/>
            <a:ext cx="9144000" cy="1082195"/>
          </a:xfrm>
          <a:prstGeom prst="roundRect">
            <a:avLst>
              <a:gd name="adj" fmla="val 2846"/>
            </a:avLst>
          </a:prstGeom>
          <a:solidFill>
            <a:srgbClr val="FF9292">
              <a:alpha val="20964"/>
            </a:srgbClr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Bandwidth consumption is going to explode if N is large</a:t>
            </a:r>
          </a:p>
        </p:txBody>
      </p:sp>
    </p:spTree>
    <p:extLst>
      <p:ext uri="{BB962C8B-B14F-4D97-AF65-F5344CB8AC3E}">
        <p14:creationId xmlns:p14="http://schemas.microsoft.com/office/powerpoint/2010/main" val="325212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 animBg="1"/>
      <p:bldP spid="20" grpId="0"/>
      <p:bldP spid="21" grpId="0" animBg="1"/>
      <p:bldP spid="22" grpId="0" animBg="1"/>
      <p:bldP spid="23" grpId="0" animBg="1"/>
      <p:bldP spid="86" grpId="0" animBg="1"/>
      <p:bldP spid="221" grpId="0" animBg="1"/>
      <p:bldP spid="228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EA33A-4AEB-A852-A6A7-FDCAC5E02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8A1142BA-D7B3-7A80-F6C2-35A46B7DDA35}"/>
              </a:ext>
            </a:extLst>
          </p:cNvPr>
          <p:cNvSpPr/>
          <p:nvPr/>
        </p:nvSpPr>
        <p:spPr>
          <a:xfrm>
            <a:off x="149088" y="1790362"/>
            <a:ext cx="8626849" cy="2481582"/>
          </a:xfrm>
          <a:prstGeom prst="roundRect">
            <a:avLst>
              <a:gd name="adj" fmla="val 2846"/>
            </a:avLst>
          </a:prstGeom>
          <a:solidFill>
            <a:schemeClr val="tx2">
              <a:lumMod val="10000"/>
              <a:lumOff val="90000"/>
              <a:alpha val="10137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3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899B3041-EDDF-6279-0690-3AB0158115A9}"/>
              </a:ext>
            </a:extLst>
          </p:cNvPr>
          <p:cNvSpPr>
            <a:spLocks/>
          </p:cNvSpPr>
          <p:nvPr/>
        </p:nvSpPr>
        <p:spPr>
          <a:xfrm>
            <a:off x="401173" y="2102739"/>
            <a:ext cx="2437997" cy="2056399"/>
          </a:xfrm>
          <a:prstGeom prst="roundRect">
            <a:avLst>
              <a:gd name="adj" fmla="val 5300"/>
            </a:avLst>
          </a:prstGeom>
          <a:solidFill>
            <a:schemeClr val="accent4">
              <a:lumMod val="20000"/>
              <a:lumOff val="8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 sz="300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E18A701-341A-D458-7D6C-6E013FBDE30E}"/>
              </a:ext>
            </a:extLst>
          </p:cNvPr>
          <p:cNvCxnSpPr>
            <a:cxnSpLocks/>
          </p:cNvCxnSpPr>
          <p:nvPr/>
        </p:nvCxnSpPr>
        <p:spPr>
          <a:xfrm flipV="1">
            <a:off x="2281969" y="4310182"/>
            <a:ext cx="0" cy="86003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D9206951-C07C-5673-F61C-307D1345D634}"/>
              </a:ext>
            </a:extLst>
          </p:cNvPr>
          <p:cNvCxnSpPr>
            <a:cxnSpLocks/>
            <a:stCxn id="91" idx="0"/>
          </p:cNvCxnSpPr>
          <p:nvPr/>
        </p:nvCxnSpPr>
        <p:spPr>
          <a:xfrm flipH="1" flipV="1">
            <a:off x="5996733" y="4271945"/>
            <a:ext cx="1" cy="8600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5A825BB4-B147-3729-9F87-C6857533AC28}"/>
              </a:ext>
            </a:extLst>
          </p:cNvPr>
          <p:cNvSpPr txBox="1"/>
          <p:nvPr/>
        </p:nvSpPr>
        <p:spPr>
          <a:xfrm>
            <a:off x="4524766" y="5131985"/>
            <a:ext cx="2943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CH" sz="3000" i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Bandwidth Contention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6A16E54-2A18-8ABE-F190-8946A853F8BF}"/>
              </a:ext>
            </a:extLst>
          </p:cNvPr>
          <p:cNvSpPr txBox="1"/>
          <p:nvPr/>
        </p:nvSpPr>
        <p:spPr>
          <a:xfrm>
            <a:off x="729287" y="5098606"/>
            <a:ext cx="294393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CH" sz="3000" i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Hash-Based Allocation Statistics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948635E6-03FB-B6D6-BA10-BB09A0DC5E15}"/>
              </a:ext>
            </a:extLst>
          </p:cNvPr>
          <p:cNvSpPr>
            <a:spLocks/>
          </p:cNvSpPr>
          <p:nvPr/>
        </p:nvSpPr>
        <p:spPr>
          <a:xfrm>
            <a:off x="486088" y="2222374"/>
            <a:ext cx="1412624" cy="46191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1</a:t>
            </a:r>
            <a:endParaRPr lang="en-CH" sz="3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8FAB67D6-0C3A-4E7B-EA59-F3D09E775A64}"/>
              </a:ext>
            </a:extLst>
          </p:cNvPr>
          <p:cNvSpPr>
            <a:spLocks/>
          </p:cNvSpPr>
          <p:nvPr/>
        </p:nvSpPr>
        <p:spPr>
          <a:xfrm>
            <a:off x="486088" y="3582514"/>
            <a:ext cx="1412624" cy="461910"/>
          </a:xfrm>
          <a:prstGeom prst="roundRect">
            <a:avLst/>
          </a:prstGeom>
          <a:solidFill>
            <a:srgbClr val="FF0000">
              <a:alpha val="30000"/>
            </a:srgb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N</a:t>
            </a:r>
            <a:endParaRPr lang="en-CH" sz="3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551DF120-82D2-342B-2FE4-A8D143E18E54}"/>
              </a:ext>
            </a:extLst>
          </p:cNvPr>
          <p:cNvSpPr>
            <a:spLocks/>
          </p:cNvSpPr>
          <p:nvPr/>
        </p:nvSpPr>
        <p:spPr>
          <a:xfrm>
            <a:off x="486088" y="2693706"/>
            <a:ext cx="1412624" cy="461910"/>
          </a:xfrm>
          <a:prstGeom prst="roundRect">
            <a:avLst/>
          </a:prstGeom>
          <a:solidFill>
            <a:schemeClr val="accent3">
              <a:lumMod val="40000"/>
              <a:lumOff val="60000"/>
              <a:alpha val="67000"/>
            </a:schemeClr>
          </a:solidFill>
          <a:ln w="254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/>
                </a:solidFill>
                <a:latin typeface="Calibri" panose="020F0502020204030204"/>
              </a:rPr>
              <a:t>2</a:t>
            </a:r>
            <a:endParaRPr lang="en-CH" sz="30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471D2667-061D-AE76-A8F0-527490EF7639}"/>
              </a:ext>
            </a:extLst>
          </p:cNvPr>
          <p:cNvSpPr txBox="1"/>
          <p:nvPr/>
        </p:nvSpPr>
        <p:spPr>
          <a:xfrm>
            <a:off x="894503" y="3227101"/>
            <a:ext cx="639294" cy="37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189">
              <a:lnSpc>
                <a:spcPts val="460"/>
              </a:lnSpc>
            </a:pP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98" name="Rounded Rectangle 97">
            <a:extLst>
              <a:ext uri="{FF2B5EF4-FFF2-40B4-BE49-F238E27FC236}">
                <a16:creationId xmlns:a16="http://schemas.microsoft.com/office/drawing/2014/main" id="{C5739558-6942-F07F-9737-CB7182A1CC82}"/>
              </a:ext>
            </a:extLst>
          </p:cNvPr>
          <p:cNvSpPr>
            <a:spLocks/>
          </p:cNvSpPr>
          <p:nvPr/>
        </p:nvSpPr>
        <p:spPr>
          <a:xfrm>
            <a:off x="1895904" y="2222592"/>
            <a:ext cx="844090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0.6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D55C6888-02B0-7FA0-A002-846075F87729}"/>
              </a:ext>
            </a:extLst>
          </p:cNvPr>
          <p:cNvSpPr>
            <a:spLocks/>
          </p:cNvSpPr>
          <p:nvPr/>
        </p:nvSpPr>
        <p:spPr>
          <a:xfrm>
            <a:off x="1895904" y="2693923"/>
            <a:ext cx="844090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0.2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id="{2A1B759F-8E75-7FD1-4FB9-1E8E80EA9A47}"/>
              </a:ext>
            </a:extLst>
          </p:cNvPr>
          <p:cNvSpPr>
            <a:spLocks/>
          </p:cNvSpPr>
          <p:nvPr/>
        </p:nvSpPr>
        <p:spPr>
          <a:xfrm>
            <a:off x="1895901" y="3585238"/>
            <a:ext cx="844089" cy="461910"/>
          </a:xfrm>
          <a:prstGeom prst="roundRect">
            <a:avLst/>
          </a:prstGeom>
          <a:solidFill>
            <a:schemeClr val="bg2">
              <a:lumMod val="90000"/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0.1</a:t>
            </a:r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1A334C3B-F09E-9CBB-2ADD-75BFA2EA13F9}"/>
              </a:ext>
            </a:extLst>
          </p:cNvPr>
          <p:cNvCxnSpPr/>
          <p:nvPr/>
        </p:nvCxnSpPr>
        <p:spPr>
          <a:xfrm>
            <a:off x="2868302" y="2917330"/>
            <a:ext cx="571430" cy="0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CBF59FE-2D60-6AC1-7CD6-43BAAC4F5A57}"/>
              </a:ext>
            </a:extLst>
          </p:cNvPr>
          <p:cNvCxnSpPr/>
          <p:nvPr/>
        </p:nvCxnSpPr>
        <p:spPr>
          <a:xfrm>
            <a:off x="2870720" y="3856798"/>
            <a:ext cx="571430" cy="0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EDE6C8E7-6A6F-B3D9-5C04-0A91F4DCE25B}"/>
              </a:ext>
            </a:extLst>
          </p:cNvPr>
          <p:cNvCxnSpPr/>
          <p:nvPr/>
        </p:nvCxnSpPr>
        <p:spPr>
          <a:xfrm>
            <a:off x="2868302" y="2478425"/>
            <a:ext cx="571430" cy="0"/>
          </a:xfrm>
          <a:prstGeom prst="straightConnector1">
            <a:avLst/>
          </a:prstGeom>
          <a:ln w="254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909033F8-ADAA-2652-02C1-0FCC2ED987C5}"/>
              </a:ext>
            </a:extLst>
          </p:cNvPr>
          <p:cNvGrpSpPr/>
          <p:nvPr/>
        </p:nvGrpSpPr>
        <p:grpSpPr>
          <a:xfrm>
            <a:off x="3438394" y="2191380"/>
            <a:ext cx="1114768" cy="553997"/>
            <a:chOff x="4641223" y="4170933"/>
            <a:chExt cx="436617" cy="237108"/>
          </a:xfrm>
        </p:grpSpPr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C881FF87-A916-EC60-EB53-DE1DEBBD7BA8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9BF09F6-5FF0-2F2B-CE77-D20A4E2F12C4}"/>
                </a:ext>
              </a:extLst>
            </p:cNvPr>
            <p:cNvSpPr txBox="1"/>
            <p:nvPr/>
          </p:nvSpPr>
          <p:spPr>
            <a:xfrm>
              <a:off x="4656563" y="4170933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3000">
                  <a:solidFill>
                    <a:prstClr val="black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6314F2D1-C0B7-0D57-F421-DDAF5DF58E0C}"/>
              </a:ext>
            </a:extLst>
          </p:cNvPr>
          <p:cNvGrpSpPr/>
          <p:nvPr/>
        </p:nvGrpSpPr>
        <p:grpSpPr>
          <a:xfrm>
            <a:off x="3439018" y="2663340"/>
            <a:ext cx="1117137" cy="553998"/>
            <a:chOff x="4641223" y="4175225"/>
            <a:chExt cx="437545" cy="237108"/>
          </a:xfrm>
        </p:grpSpPr>
        <p:sp>
          <p:nvSpPr>
            <p:cNvPr id="113" name="Rounded Rectangle 112">
              <a:extLst>
                <a:ext uri="{FF2B5EF4-FFF2-40B4-BE49-F238E27FC236}">
                  <a16:creationId xmlns:a16="http://schemas.microsoft.com/office/drawing/2014/main" id="{4888E012-E827-3533-0EDA-F49299C09644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6B140CD6-1EC7-7E3A-8F2A-36435B7485DF}"/>
                </a:ext>
              </a:extLst>
            </p:cNvPr>
            <p:cNvSpPr txBox="1"/>
            <p:nvPr/>
          </p:nvSpPr>
          <p:spPr>
            <a:xfrm>
              <a:off x="4657491" y="4175225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3000">
                  <a:solidFill>
                    <a:prstClr val="black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3F99DC2D-0916-C07C-947D-57B4AED31EA7}"/>
              </a:ext>
            </a:extLst>
          </p:cNvPr>
          <p:cNvGrpSpPr/>
          <p:nvPr/>
        </p:nvGrpSpPr>
        <p:grpSpPr>
          <a:xfrm>
            <a:off x="3426467" y="3578907"/>
            <a:ext cx="1126691" cy="553997"/>
            <a:chOff x="4641223" y="4173791"/>
            <a:chExt cx="441287" cy="237108"/>
          </a:xfrm>
        </p:grpSpPr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87D91A27-1808-2B00-206F-E6AA6336F6B2}"/>
                </a:ext>
              </a:extLst>
            </p:cNvPr>
            <p:cNvSpPr>
              <a:spLocks/>
            </p:cNvSpPr>
            <p:nvPr/>
          </p:nvSpPr>
          <p:spPr>
            <a:xfrm>
              <a:off x="4641223" y="4194932"/>
              <a:ext cx="175489" cy="197695"/>
            </a:xfrm>
            <a:prstGeom prst="roundRect">
              <a:avLst/>
            </a:prstGeom>
            <a:solidFill>
              <a:schemeClr val="bg2">
                <a:lumMod val="90000"/>
                <a:alpha val="3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62E4653-ABA6-7D71-27E4-A28174709202}"/>
                </a:ext>
              </a:extLst>
            </p:cNvPr>
            <p:cNvSpPr txBox="1"/>
            <p:nvPr/>
          </p:nvSpPr>
          <p:spPr>
            <a:xfrm>
              <a:off x="4661233" y="4173791"/>
              <a:ext cx="421277" cy="23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457189"/>
              <a:r>
                <a:rPr lang="en-CH" sz="3000">
                  <a:solidFill>
                    <a:prstClr val="black"/>
                  </a:solidFill>
                  <a:latin typeface="Calibri" panose="020F0502020204030204"/>
                </a:rPr>
                <a:t>0</a:t>
              </a:r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7C14DE5A-624C-ED90-8622-8FDAA7B236B0}"/>
              </a:ext>
            </a:extLst>
          </p:cNvPr>
          <p:cNvSpPr txBox="1"/>
          <p:nvPr/>
        </p:nvSpPr>
        <p:spPr>
          <a:xfrm>
            <a:off x="2410478" y="1708401"/>
            <a:ext cx="294393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CH" sz="3000" b="1" i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Speculate?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1103FD49-8A48-58E4-9C2F-A4002BAAF141}"/>
              </a:ext>
            </a:extLst>
          </p:cNvPr>
          <p:cNvGrpSpPr/>
          <p:nvPr/>
        </p:nvGrpSpPr>
        <p:grpSpPr>
          <a:xfrm>
            <a:off x="5742876" y="2399624"/>
            <a:ext cx="507713" cy="1699698"/>
            <a:chOff x="9108758" y="1675601"/>
            <a:chExt cx="413770" cy="2591973"/>
          </a:xfrm>
        </p:grpSpPr>
        <p:sp>
          <p:nvSpPr>
            <p:cNvPr id="120" name="Rounded Rectangle 119">
              <a:extLst>
                <a:ext uri="{FF2B5EF4-FFF2-40B4-BE49-F238E27FC236}">
                  <a16:creationId xmlns:a16="http://schemas.microsoft.com/office/drawing/2014/main" id="{08B94B3F-3EFF-2E23-8827-9AD76CFACE26}"/>
                </a:ext>
              </a:extLst>
            </p:cNvPr>
            <p:cNvSpPr/>
            <p:nvPr/>
          </p:nvSpPr>
          <p:spPr>
            <a:xfrm>
              <a:off x="9108758" y="1675601"/>
              <a:ext cx="409443" cy="523290"/>
            </a:xfrm>
            <a:prstGeom prst="roundRect">
              <a:avLst/>
            </a:prstGeom>
            <a:solidFill>
              <a:srgbClr val="B943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1" name="Rounded Rectangle 120">
              <a:extLst>
                <a:ext uri="{FF2B5EF4-FFF2-40B4-BE49-F238E27FC236}">
                  <a16:creationId xmlns:a16="http://schemas.microsoft.com/office/drawing/2014/main" id="{2046B22B-8D14-7791-4AC3-A2B1B1E3BBBD}"/>
                </a:ext>
              </a:extLst>
            </p:cNvPr>
            <p:cNvSpPr/>
            <p:nvPr/>
          </p:nvSpPr>
          <p:spPr>
            <a:xfrm>
              <a:off x="9108758" y="2711993"/>
              <a:ext cx="409443" cy="523290"/>
            </a:xfrm>
            <a:prstGeom prst="roundRect">
              <a:avLst/>
            </a:prstGeom>
            <a:solidFill>
              <a:srgbClr val="FFB4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2" name="Rounded Rectangle 121">
              <a:extLst>
                <a:ext uri="{FF2B5EF4-FFF2-40B4-BE49-F238E27FC236}">
                  <a16:creationId xmlns:a16="http://schemas.microsoft.com/office/drawing/2014/main" id="{A3089C36-96DF-A1D1-9974-36639081405D}"/>
                </a:ext>
              </a:extLst>
            </p:cNvPr>
            <p:cNvSpPr/>
            <p:nvPr/>
          </p:nvSpPr>
          <p:spPr>
            <a:xfrm>
              <a:off x="9108758" y="2192804"/>
              <a:ext cx="409443" cy="523290"/>
            </a:xfrm>
            <a:prstGeom prst="roundRect">
              <a:avLst/>
            </a:prstGeom>
            <a:solidFill>
              <a:srgbClr val="FF5D3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9F4B7134-620C-6AF1-1124-28A705908232}"/>
                </a:ext>
              </a:extLst>
            </p:cNvPr>
            <p:cNvSpPr/>
            <p:nvPr/>
          </p:nvSpPr>
          <p:spPr>
            <a:xfrm>
              <a:off x="9113085" y="3744284"/>
              <a:ext cx="409443" cy="52329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D3F9B287-042D-95F5-0C2B-06538D3D0F57}"/>
                </a:ext>
              </a:extLst>
            </p:cNvPr>
            <p:cNvSpPr/>
            <p:nvPr/>
          </p:nvSpPr>
          <p:spPr>
            <a:xfrm>
              <a:off x="9108758" y="3225095"/>
              <a:ext cx="409443" cy="523290"/>
            </a:xfrm>
            <a:prstGeom prst="roundRect">
              <a:avLst/>
            </a:prstGeom>
            <a:solidFill>
              <a:srgbClr val="CEF575"/>
            </a:solidFill>
            <a:ln w="22225">
              <a:solidFill>
                <a:schemeClr val="accent1">
                  <a:shade val="1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/>
              <a:endParaRPr lang="en-CH" sz="30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639884DD-A4DF-1ECB-6338-3A14080EBDA0}"/>
              </a:ext>
            </a:extLst>
          </p:cNvPr>
          <p:cNvSpPr txBox="1"/>
          <p:nvPr/>
        </p:nvSpPr>
        <p:spPr>
          <a:xfrm>
            <a:off x="6250590" y="2841511"/>
            <a:ext cx="25811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CH" sz="3000" i="1">
                <a:solidFill>
                  <a:prstClr val="black"/>
                </a:solidFill>
                <a:latin typeface="Calibri" panose="020F0502020204030204"/>
              </a:rPr>
              <a:t>Speculation </a:t>
            </a:r>
          </a:p>
          <a:p>
            <a:pPr algn="ctr" defTabSz="457189"/>
            <a:r>
              <a:rPr lang="en-CH" sz="3000" i="1">
                <a:solidFill>
                  <a:prstClr val="black"/>
                </a:solidFill>
                <a:latin typeface="Calibri" panose="020F0502020204030204"/>
              </a:rPr>
              <a:t>degree up to</a:t>
            </a:r>
          </a:p>
          <a:p>
            <a:pPr algn="ctr" defTabSz="457189"/>
            <a:r>
              <a:rPr lang="en-CH" sz="3000" i="1">
                <a:solidFill>
                  <a:prstClr val="black"/>
                </a:solidFill>
                <a:latin typeface="Calibri" panose="020F0502020204030204"/>
              </a:rPr>
              <a:t> 4 is allowed</a:t>
            </a:r>
          </a:p>
          <a:p>
            <a:pPr algn="ctr" defTabSz="457189"/>
            <a:endParaRPr lang="en-CH" sz="3000" i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F7195A36-87D6-9B04-F848-04ADC35C03C9}"/>
              </a:ext>
            </a:extLst>
          </p:cNvPr>
          <p:cNvSpPr txBox="1"/>
          <p:nvPr/>
        </p:nvSpPr>
        <p:spPr>
          <a:xfrm>
            <a:off x="5054819" y="1723121"/>
            <a:ext cx="375894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/>
            <a:r>
              <a:rPr lang="en-CH" sz="3000" b="1" i="1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Contention Zones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411D5DF4-E40B-ECE4-59C7-9B9F737F1F56}"/>
              </a:ext>
            </a:extLst>
          </p:cNvPr>
          <p:cNvSpPr txBox="1"/>
          <p:nvPr/>
        </p:nvSpPr>
        <p:spPr>
          <a:xfrm>
            <a:off x="5270651" y="2295935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AEFFEA5E-7F95-C030-AC91-F9170834AC6D}"/>
              </a:ext>
            </a:extLst>
          </p:cNvPr>
          <p:cNvSpPr txBox="1"/>
          <p:nvPr/>
        </p:nvSpPr>
        <p:spPr>
          <a:xfrm>
            <a:off x="5270651" y="2629727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D5301EC6-25A3-5F56-6B46-3CF32D87725E}"/>
              </a:ext>
            </a:extLst>
          </p:cNvPr>
          <p:cNvSpPr txBox="1"/>
          <p:nvPr/>
        </p:nvSpPr>
        <p:spPr>
          <a:xfrm>
            <a:off x="5270651" y="2963516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F2AD895-5D36-0C61-FCB9-4C03991BA9F3}"/>
              </a:ext>
            </a:extLst>
          </p:cNvPr>
          <p:cNvSpPr txBox="1"/>
          <p:nvPr/>
        </p:nvSpPr>
        <p:spPr>
          <a:xfrm>
            <a:off x="5270651" y="3297306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8334727-E7EE-1ABD-2472-AA93CB8E7A2B}"/>
              </a:ext>
            </a:extLst>
          </p:cNvPr>
          <p:cNvSpPr txBox="1"/>
          <p:nvPr/>
        </p:nvSpPr>
        <p:spPr>
          <a:xfrm>
            <a:off x="5270651" y="3631097"/>
            <a:ext cx="56146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CH" sz="300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60604-7F5E-36BF-A4A1-8AD3531C1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/>
              <a:t>Speculation Degree Filter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63D83A-2D9C-637B-87FB-90E107C8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18443" y="6334729"/>
            <a:ext cx="613978" cy="365125"/>
          </a:xfrm>
        </p:spPr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101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299730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8" grpId="0" animBg="1"/>
      <p:bldP spid="91" grpId="0"/>
      <p:bldP spid="92" grpId="0"/>
      <p:bldP spid="93" grpId="0" animBg="1"/>
      <p:bldP spid="94" grpId="0" animBg="1"/>
      <p:bldP spid="95" grpId="0" animBg="1"/>
      <p:bldP spid="96" grpId="0"/>
      <p:bldP spid="98" grpId="0" animBg="1"/>
      <p:bldP spid="101" grpId="0" animBg="1"/>
      <p:bldP spid="104" grpId="0" animBg="1"/>
      <p:bldP spid="118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521D5-E325-4E26-D020-79CA5F887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3B89-D4F5-A648-475D-1C1D27534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/>
              <a:t>Revelator with Large Pages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C697E-0149-53D5-4797-46282719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102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6C6E6D5-3DD6-466E-BDA8-DCE6EDDB3E73}"/>
              </a:ext>
            </a:extLst>
          </p:cNvPr>
          <p:cNvSpPr/>
          <p:nvPr/>
        </p:nvSpPr>
        <p:spPr>
          <a:xfrm>
            <a:off x="0" y="1568037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E653C49-AE70-067E-8F2D-4B746215C00C}"/>
              </a:ext>
            </a:extLst>
          </p:cNvPr>
          <p:cNvSpPr/>
          <p:nvPr/>
        </p:nvSpPr>
        <p:spPr>
          <a:xfrm>
            <a:off x="159027" y="1697246"/>
            <a:ext cx="427383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499BEFA-4EEC-6AAB-107C-06599DDAF753}"/>
              </a:ext>
            </a:extLst>
          </p:cNvPr>
          <p:cNvSpPr/>
          <p:nvPr/>
        </p:nvSpPr>
        <p:spPr>
          <a:xfrm>
            <a:off x="0" y="2717883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2MB allocation via THP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7E84F68-2F52-4F6D-E330-BE5B401981D8}"/>
              </a:ext>
            </a:extLst>
          </p:cNvPr>
          <p:cNvSpPr/>
          <p:nvPr/>
        </p:nvSpPr>
        <p:spPr>
          <a:xfrm>
            <a:off x="159027" y="2847092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C1486F-6730-0C2E-64C0-6F0F06C01333}"/>
              </a:ext>
            </a:extLst>
          </p:cNvPr>
          <p:cNvSpPr/>
          <p:nvPr/>
        </p:nvSpPr>
        <p:spPr>
          <a:xfrm>
            <a:off x="0" y="3918365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4KB page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2F9C745-2173-2B94-0545-BD553E855DE4}"/>
              </a:ext>
            </a:extLst>
          </p:cNvPr>
          <p:cNvSpPr/>
          <p:nvPr/>
        </p:nvSpPr>
        <p:spPr>
          <a:xfrm>
            <a:off x="159027" y="4047573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688273A-9C4A-8AB7-3D69-17A3F6D4E5F3}"/>
              </a:ext>
            </a:extLst>
          </p:cNvPr>
          <p:cNvSpPr/>
          <p:nvPr/>
        </p:nvSpPr>
        <p:spPr>
          <a:xfrm>
            <a:off x="0" y="5044795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 to conventional allocation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1A4D2C2-F0E9-4E0C-E25E-0B2681D26F95}"/>
              </a:ext>
            </a:extLst>
          </p:cNvPr>
          <p:cNvSpPr/>
          <p:nvPr/>
        </p:nvSpPr>
        <p:spPr>
          <a:xfrm>
            <a:off x="159027" y="5174004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6980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B67D1-7D07-6B6F-8E00-F8126014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5A2DC-46D5-A6C7-745F-BC117A64F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/>
              <a:t>Revelator with Large Pages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01BE5B-E1DE-A6CC-257A-D1BACA83C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103</a:t>
            </a:fld>
            <a:endParaRPr lang="en-CH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F543F7B-7AB2-85F4-44FD-38EBBFFFBE4C}"/>
              </a:ext>
            </a:extLst>
          </p:cNvPr>
          <p:cNvSpPr/>
          <p:nvPr/>
        </p:nvSpPr>
        <p:spPr>
          <a:xfrm>
            <a:off x="0" y="1568037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2MB pages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5894F73-414D-8EDE-755C-AA58D25B6CE1}"/>
              </a:ext>
            </a:extLst>
          </p:cNvPr>
          <p:cNvSpPr/>
          <p:nvPr/>
        </p:nvSpPr>
        <p:spPr>
          <a:xfrm>
            <a:off x="159027" y="1697246"/>
            <a:ext cx="427383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F7EE92-AF61-F4C8-8B54-6B1C9056C856}"/>
              </a:ext>
            </a:extLst>
          </p:cNvPr>
          <p:cNvSpPr/>
          <p:nvPr/>
        </p:nvSpPr>
        <p:spPr>
          <a:xfrm>
            <a:off x="0" y="2717883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2MB allocation via THP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ED21D73-431E-9195-0F58-F7923FF3E883}"/>
              </a:ext>
            </a:extLst>
          </p:cNvPr>
          <p:cNvSpPr/>
          <p:nvPr/>
        </p:nvSpPr>
        <p:spPr>
          <a:xfrm>
            <a:off x="159027" y="2847092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CC8C747-CF73-492E-8897-AF3E9BACBEDE}"/>
              </a:ext>
            </a:extLst>
          </p:cNvPr>
          <p:cNvSpPr/>
          <p:nvPr/>
        </p:nvSpPr>
        <p:spPr>
          <a:xfrm>
            <a:off x="0" y="3918365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Try tiered hash-based allocation for 4KB page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CF36B8E-16C1-E7BE-2A15-BE455BD495D3}"/>
              </a:ext>
            </a:extLst>
          </p:cNvPr>
          <p:cNvSpPr/>
          <p:nvPr/>
        </p:nvSpPr>
        <p:spPr>
          <a:xfrm>
            <a:off x="159027" y="4047573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6521ABF-8933-20FD-F00F-0D0B14DB5202}"/>
              </a:ext>
            </a:extLst>
          </p:cNvPr>
          <p:cNvSpPr/>
          <p:nvPr/>
        </p:nvSpPr>
        <p:spPr>
          <a:xfrm>
            <a:off x="0" y="5044795"/>
            <a:ext cx="9144000" cy="685800"/>
          </a:xfrm>
          <a:prstGeom prst="roundRect">
            <a:avLst>
              <a:gd name="adj" fmla="val 5914"/>
            </a:avLst>
          </a:prstGeom>
          <a:solidFill>
            <a:srgbClr val="6084B6">
              <a:alpha val="1882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Fallback to conventional allocation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B98C9C-ED7F-3C2E-C334-79DD62A2C9E5}"/>
              </a:ext>
            </a:extLst>
          </p:cNvPr>
          <p:cNvSpPr/>
          <p:nvPr/>
        </p:nvSpPr>
        <p:spPr>
          <a:xfrm>
            <a:off x="159027" y="5174004"/>
            <a:ext cx="429412" cy="42738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white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E83530-1FE0-45D0-A8CE-07C5E091913B}"/>
              </a:ext>
            </a:extLst>
          </p:cNvPr>
          <p:cNvSpPr/>
          <p:nvPr/>
        </p:nvSpPr>
        <p:spPr>
          <a:xfrm>
            <a:off x="0" y="1256614"/>
            <a:ext cx="9144000" cy="4731026"/>
          </a:xfrm>
          <a:prstGeom prst="rect">
            <a:avLst/>
          </a:prstGeom>
          <a:solidFill>
            <a:schemeClr val="bg1">
              <a:alpha val="8473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2D9746-DB38-198C-9E0B-8C5DE86EA5AF}"/>
              </a:ext>
            </a:extLst>
          </p:cNvPr>
          <p:cNvSpPr/>
          <p:nvPr/>
        </p:nvSpPr>
        <p:spPr>
          <a:xfrm>
            <a:off x="0" y="2939636"/>
            <a:ext cx="9144000" cy="175807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b="1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Leverages availa</a:t>
            </a:r>
            <a:r>
              <a:rPr lang="en-GB" sz="3000" b="1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bl</a:t>
            </a:r>
            <a:r>
              <a:rPr lang="en-CH" sz="3000" b="1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 contiguity </a:t>
            </a:r>
            <a:r>
              <a:rPr lang="en-CH" sz="3000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when possible while </a:t>
            </a:r>
            <a:r>
              <a:rPr lang="en-CH" sz="3000" b="1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maintaining the benefits of hash-based allocation</a:t>
            </a:r>
          </a:p>
          <a:p>
            <a:pPr algn="ctr" defTabSz="457189"/>
            <a:r>
              <a:rPr lang="en-CH" sz="3000" b="1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CH" sz="3000" i="1">
                <a:solidFill>
                  <a:prstClr val="white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the absence of contiguity</a:t>
            </a:r>
          </a:p>
        </p:txBody>
      </p:sp>
    </p:spTree>
    <p:extLst>
      <p:ext uri="{BB962C8B-B14F-4D97-AF65-F5344CB8AC3E}">
        <p14:creationId xmlns:p14="http://schemas.microsoft.com/office/powerpoint/2010/main" val="215051421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07750-2F00-B074-F3F8-F80B31F29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945BE4-6AB2-FC11-42D8-F28BACC04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054" y="1253331"/>
            <a:ext cx="8761346" cy="762308"/>
          </a:xfrm>
        </p:spPr>
        <p:txBody>
          <a:bodyPr>
            <a:normAutofit/>
          </a:bodyPr>
          <a:lstStyle/>
          <a:p>
            <a:r>
              <a:rPr lang="en-CH" sz="2273" dirty="0"/>
              <a:t>We do not introduce more vulnerabilities than existing data-dependent prefetchers used in modern processors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2AACB-C180-BDC4-CA0E-A17F5032D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104</a:t>
            </a:fld>
            <a:endParaRPr lang="en-CH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D998E13-DEB0-F590-22CD-2BDC8B6514AB}"/>
              </a:ext>
            </a:extLst>
          </p:cNvPr>
          <p:cNvSpPr>
            <a:spLocks/>
          </p:cNvSpPr>
          <p:nvPr/>
        </p:nvSpPr>
        <p:spPr>
          <a:xfrm>
            <a:off x="1117367" y="2176511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1</a:t>
            </a:r>
            <a:endParaRPr lang="en-CH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915FEA-3418-C945-84DE-1E9D4617807D}"/>
              </a:ext>
            </a:extLst>
          </p:cNvPr>
          <p:cNvSpPr>
            <a:spLocks/>
          </p:cNvSpPr>
          <p:nvPr/>
        </p:nvSpPr>
        <p:spPr>
          <a:xfrm>
            <a:off x="1117367" y="3562954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N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24ECE97-D19A-1CAA-6635-D169F99AC092}"/>
              </a:ext>
            </a:extLst>
          </p:cNvPr>
          <p:cNvSpPr>
            <a:spLocks/>
          </p:cNvSpPr>
          <p:nvPr/>
        </p:nvSpPr>
        <p:spPr>
          <a:xfrm>
            <a:off x="1117367" y="2709218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2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2ADB84-A87D-C0DC-2ED0-20CA53170C89}"/>
              </a:ext>
            </a:extLst>
          </p:cNvPr>
          <p:cNvSpPr txBox="1"/>
          <p:nvPr/>
        </p:nvSpPr>
        <p:spPr>
          <a:xfrm>
            <a:off x="1504032" y="3199986"/>
            <a:ext cx="639294" cy="37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589A4DA-242F-713B-CDD6-10DABAB85277}"/>
              </a:ext>
            </a:extLst>
          </p:cNvPr>
          <p:cNvCxnSpPr>
            <a:cxnSpLocks/>
          </p:cNvCxnSpPr>
          <p:nvPr/>
        </p:nvCxnSpPr>
        <p:spPr>
          <a:xfrm>
            <a:off x="2529991" y="2966477"/>
            <a:ext cx="2923565" cy="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5C3EDA5B-0D29-D306-4E99-948EA045D4C9}"/>
              </a:ext>
            </a:extLst>
          </p:cNvPr>
          <p:cNvSpPr>
            <a:spLocks/>
          </p:cNvSpPr>
          <p:nvPr/>
        </p:nvSpPr>
        <p:spPr>
          <a:xfrm>
            <a:off x="5453556" y="2726101"/>
            <a:ext cx="2858295" cy="4619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46C3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srgbClr val="40916C"/>
                </a:solidFill>
                <a:latin typeface="Calibri" panose="020F0502020204030204"/>
              </a:rPr>
              <a:t>Correct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AA6ECAF-2576-16B8-7805-603625FEDC5E}"/>
              </a:ext>
            </a:extLst>
          </p:cNvPr>
          <p:cNvSpPr>
            <a:spLocks/>
          </p:cNvSpPr>
          <p:nvPr/>
        </p:nvSpPr>
        <p:spPr>
          <a:xfrm>
            <a:off x="5453556" y="2137462"/>
            <a:ext cx="2858295" cy="4619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srgbClr val="C00000"/>
                </a:solidFill>
                <a:latin typeface="Calibri" panose="020F0502020204030204"/>
              </a:rPr>
              <a:t>Mis-speculation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FE3D8E4D-1333-6B7D-0B5E-77C31D13AA01}"/>
              </a:ext>
            </a:extLst>
          </p:cNvPr>
          <p:cNvSpPr>
            <a:spLocks/>
          </p:cNvSpPr>
          <p:nvPr/>
        </p:nvSpPr>
        <p:spPr>
          <a:xfrm>
            <a:off x="5453556" y="3562954"/>
            <a:ext cx="2858295" cy="46191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srgbClr val="C00000"/>
                </a:solidFill>
                <a:latin typeface="Calibri" panose="020F0502020204030204"/>
              </a:rPr>
              <a:t>Mis-speculation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D768DDC-8B25-70AF-FA5A-A26122F8BF29}"/>
              </a:ext>
            </a:extLst>
          </p:cNvPr>
          <p:cNvCxnSpPr>
            <a:cxnSpLocks/>
          </p:cNvCxnSpPr>
          <p:nvPr/>
        </p:nvCxnSpPr>
        <p:spPr>
          <a:xfrm>
            <a:off x="2529991" y="2407465"/>
            <a:ext cx="2923565" cy="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F4EB4D3-6404-6531-72FC-473EE227FB8E}"/>
              </a:ext>
            </a:extLst>
          </p:cNvPr>
          <p:cNvCxnSpPr>
            <a:cxnSpLocks/>
            <a:stCxn id="7" idx="3"/>
            <a:endCxn id="15" idx="1"/>
          </p:cNvCxnSpPr>
          <p:nvPr/>
        </p:nvCxnSpPr>
        <p:spPr>
          <a:xfrm>
            <a:off x="2529992" y="3793909"/>
            <a:ext cx="2923564" cy="0"/>
          </a:xfrm>
          <a:prstGeom prst="straightConnector1">
            <a:avLst/>
          </a:prstGeom>
          <a:ln w="57150">
            <a:solidFill>
              <a:schemeClr val="tx1">
                <a:lumMod val="65000"/>
                <a:lumOff val="3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BC01AC0-5502-D632-8AEC-6D935B6833CE}"/>
              </a:ext>
            </a:extLst>
          </p:cNvPr>
          <p:cNvSpPr/>
          <p:nvPr/>
        </p:nvSpPr>
        <p:spPr>
          <a:xfrm>
            <a:off x="0" y="4264761"/>
            <a:ext cx="9144000" cy="806636"/>
          </a:xfrm>
          <a:prstGeom prst="roundRect">
            <a:avLst>
              <a:gd name="adj" fmla="val 14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US" sz="2273" b="1" dirty="0">
                <a:solidFill>
                  <a:srgbClr val="4472C4">
                    <a:lumMod val="5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Mis-speculated data can not be used by the CPU as an index </a:t>
            </a:r>
          </a:p>
          <a:p>
            <a:pPr algn="ctr" defTabSz="851250"/>
            <a:r>
              <a:rPr lang="en-US" sz="2273" b="1" dirty="0">
                <a:solidFill>
                  <a:srgbClr val="4472C4">
                    <a:lumMod val="5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to another data structure -&gt; no new Meltdown/</a:t>
            </a:r>
            <a:r>
              <a:rPr lang="en-US" sz="2273" b="1" dirty="0" err="1">
                <a:solidFill>
                  <a:srgbClr val="4472C4">
                    <a:lumMod val="5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Spectre</a:t>
            </a:r>
            <a:r>
              <a:rPr lang="en-US" sz="2273" b="1" dirty="0">
                <a:solidFill>
                  <a:srgbClr val="4472C4">
                    <a:lumMod val="50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variants</a:t>
            </a:r>
            <a:endParaRPr lang="en-CH" sz="2273" b="1" dirty="0">
              <a:solidFill>
                <a:srgbClr val="4472C4">
                  <a:lumMod val="50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721E4905-D883-EA17-2FC7-314DCDDE7A77}"/>
              </a:ext>
            </a:extLst>
          </p:cNvPr>
          <p:cNvSpPr/>
          <p:nvPr/>
        </p:nvSpPr>
        <p:spPr>
          <a:xfrm>
            <a:off x="0" y="5341511"/>
            <a:ext cx="9144000" cy="806636"/>
          </a:xfrm>
          <a:prstGeom prst="roundRect">
            <a:avLst>
              <a:gd name="adj" fmla="val 145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US" sz="2273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However, mis-speculated data remain in the caches </a:t>
            </a:r>
          </a:p>
          <a:p>
            <a:pPr algn="ctr" defTabSz="851250"/>
            <a:r>
              <a:rPr lang="en-US" sz="2273" b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-&gt; an attacker can try to leak data </a:t>
            </a:r>
            <a:endParaRPr lang="en-CH" sz="2273" b="1" dirty="0">
              <a:solidFill>
                <a:srgbClr val="C00000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059B696-5153-82A9-F8EB-FC976DC38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93" y="2689085"/>
            <a:ext cx="955716" cy="9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8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21" grpId="0" animBg="1"/>
      <p:bldP spid="22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D8B35-83B3-CF0A-4B9E-3F194C985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24B5-2C45-B308-12CA-0899AA0F9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EC2A2-2991-65DC-B0BB-C15013EDF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105</a:t>
            </a:fld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4DD820-4E51-FE32-329A-ED3598A2286F}"/>
              </a:ext>
            </a:extLst>
          </p:cNvPr>
          <p:cNvSpPr txBox="1"/>
          <p:nvPr/>
        </p:nvSpPr>
        <p:spPr>
          <a:xfrm>
            <a:off x="149052" y="1181282"/>
            <a:ext cx="8977157" cy="4756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GB" sz="1894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Victim code</a:t>
            </a:r>
            <a:br>
              <a:rPr lang="en-GB" sz="1894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The programmer believes the bounds check prevents illegal access.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array1 = </a:t>
            </a:r>
            <a:r>
              <a:rPr lang="en-GB" sz="1894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public_array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array2 = </a:t>
            </a:r>
            <a:r>
              <a:rPr lang="en-GB" sz="1894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probe_array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secret = </a:t>
            </a:r>
            <a:r>
              <a:rPr lang="en-GB" sz="1894" dirty="0" err="1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sensitive_data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function victim(index):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if index &lt; length(array1):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value = array1[index]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Use value to touch a location in another array</a:t>
            </a:r>
          </a:p>
          <a:p>
            <a:pPr defTabSz="851250"/>
            <a:r>
              <a:rPr lang="en-GB" sz="1894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	touch(array2[value])</a:t>
            </a:r>
          </a:p>
          <a:p>
            <a:pPr defTabSz="851250"/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# This creates a microarchitectural trace, such as a cache effect.</a:t>
            </a:r>
            <a:br>
              <a:rPr lang="en-GB" sz="1894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</a:br>
            <a:endParaRPr lang="en-CH" sz="1894" dirty="0">
              <a:solidFill>
                <a:prstClr val="black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96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B11C3-B80B-0BA2-DCE1-C092B0766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19485-8E4C-F4F0-78B8-074025BE6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7DFD43-60B4-5B3C-925F-0E507D90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106</a:t>
            </a:fld>
            <a:endParaRPr lang="en-CH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593BE5-5455-1181-68D4-A7D25CC79167}"/>
              </a:ext>
            </a:extLst>
          </p:cNvPr>
          <p:cNvSpPr txBox="1"/>
          <p:nvPr/>
        </p:nvSpPr>
        <p:spPr>
          <a:xfrm>
            <a:off x="149052" y="1181282"/>
            <a:ext cx="8977157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GB" sz="3030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touch(array2[value])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BFAB8-A168-1A6D-3C62-97F0BE002698}"/>
              </a:ext>
            </a:extLst>
          </p:cNvPr>
          <p:cNvSpPr>
            <a:spLocks/>
          </p:cNvSpPr>
          <p:nvPr/>
        </p:nvSpPr>
        <p:spPr>
          <a:xfrm>
            <a:off x="1248885" y="2381424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1</a:t>
            </a:r>
            <a:endParaRPr lang="en-CH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5D6F744-DCF0-54E9-2C13-5DF42E4B2E1F}"/>
              </a:ext>
            </a:extLst>
          </p:cNvPr>
          <p:cNvSpPr>
            <a:spLocks/>
          </p:cNvSpPr>
          <p:nvPr/>
        </p:nvSpPr>
        <p:spPr>
          <a:xfrm>
            <a:off x="1248885" y="3767868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N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05AF4E-4828-741A-57EB-05029CB40E3C}"/>
              </a:ext>
            </a:extLst>
          </p:cNvPr>
          <p:cNvSpPr>
            <a:spLocks/>
          </p:cNvSpPr>
          <p:nvPr/>
        </p:nvSpPr>
        <p:spPr>
          <a:xfrm>
            <a:off x="1248885" y="2914132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2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882712-A023-4F14-5769-FB51C61B9A4E}"/>
              </a:ext>
            </a:extLst>
          </p:cNvPr>
          <p:cNvSpPr txBox="1"/>
          <p:nvPr/>
        </p:nvSpPr>
        <p:spPr>
          <a:xfrm>
            <a:off x="1635550" y="3404899"/>
            <a:ext cx="639294" cy="3702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defTabSz="457189">
              <a:lnSpc>
                <a:spcPts val="460"/>
              </a:lnSpc>
            </a:pPr>
            <a:r>
              <a:rPr lang="en-CH" sz="3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FB5722-C607-8DC7-E9A5-D4252DC6B3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52" y="2812151"/>
            <a:ext cx="955716" cy="955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B079682-B06B-E34F-51A4-67AEAAC242FF}"/>
              </a:ext>
            </a:extLst>
          </p:cNvPr>
          <p:cNvSpPr txBox="1"/>
          <p:nvPr/>
        </p:nvSpPr>
        <p:spPr>
          <a:xfrm>
            <a:off x="199333" y="4653386"/>
            <a:ext cx="6337391" cy="1724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US" sz="2651" b="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Threat Model: </a:t>
            </a:r>
          </a:p>
          <a:p>
            <a:pPr defTabSz="851250"/>
            <a:r>
              <a:rPr lang="en-US" sz="265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Attacker </a:t>
            </a:r>
            <a:r>
              <a:rPr lang="en-US" sz="2651" b="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knows the key</a:t>
            </a:r>
            <a:r>
              <a:rPr lang="en-US" sz="265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of the victim and somehow </a:t>
            </a:r>
            <a:r>
              <a:rPr lang="en-US" sz="2651" b="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defender keeps all cache lines of array2 hot </a:t>
            </a:r>
            <a:r>
              <a:rPr lang="en-US" sz="2651" b="1" i="1" dirty="0">
                <a:solidFill>
                  <a:srgbClr val="C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but not </a:t>
            </a:r>
            <a:r>
              <a:rPr lang="en-US" sz="2651" dirty="0">
                <a:solidFill>
                  <a:srgbClr val="4472C4">
                    <a:lumMod val="75000"/>
                  </a:srgb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TLB ones </a:t>
            </a:r>
            <a:endParaRPr lang="en-CH" sz="2651" dirty="0">
              <a:solidFill>
                <a:srgbClr val="4472C4">
                  <a:lumMod val="75000"/>
                </a:srgbClr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D05C377-847D-015D-6676-3DF808372B06}"/>
              </a:ext>
            </a:extLst>
          </p:cNvPr>
          <p:cNvSpPr/>
          <p:nvPr/>
        </p:nvSpPr>
        <p:spPr>
          <a:xfrm>
            <a:off x="6728082" y="2178651"/>
            <a:ext cx="2266867" cy="2474735"/>
          </a:xfrm>
          <a:prstGeom prst="roundRect">
            <a:avLst>
              <a:gd name="adj" fmla="val 5412"/>
            </a:avLst>
          </a:prstGeom>
          <a:solidFill>
            <a:schemeClr val="bg1"/>
          </a:solidFill>
          <a:ln w="381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00B954F1-A7C5-5D07-642C-F66742A2ABD2}"/>
              </a:ext>
            </a:extLst>
          </p:cNvPr>
          <p:cNvSpPr>
            <a:spLocks/>
          </p:cNvSpPr>
          <p:nvPr/>
        </p:nvSpPr>
        <p:spPr>
          <a:xfrm>
            <a:off x="7191845" y="2566388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1</a:t>
            </a:r>
            <a:endParaRPr lang="en-CH" sz="3000" dirty="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2DA1427-0B5D-FE08-D4F7-E521F9AAF999}"/>
              </a:ext>
            </a:extLst>
          </p:cNvPr>
          <p:cNvSpPr>
            <a:spLocks/>
          </p:cNvSpPr>
          <p:nvPr/>
        </p:nvSpPr>
        <p:spPr>
          <a:xfrm>
            <a:off x="7191845" y="3664152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N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2E596539-BDBE-D645-ABD4-3564C157656B}"/>
              </a:ext>
            </a:extLst>
          </p:cNvPr>
          <p:cNvSpPr>
            <a:spLocks/>
          </p:cNvSpPr>
          <p:nvPr/>
        </p:nvSpPr>
        <p:spPr>
          <a:xfrm>
            <a:off x="7191845" y="3099096"/>
            <a:ext cx="1412624" cy="4619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/>
            <a:r>
              <a:rPr lang="en-CH" sz="3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Hash</a:t>
            </a:r>
            <a:r>
              <a:rPr lang="en-CH" sz="3000" baseline="-2500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2</a:t>
            </a:r>
            <a:endParaRPr lang="en-CH" sz="3000">
              <a:solidFill>
                <a:prstClr val="black">
                  <a:lumMod val="85000"/>
                  <a:lumOff val="15000"/>
                </a:prstClr>
              </a:solidFill>
              <a:latin typeface="Calibri" panose="020F0502020204030204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A74B4C-5595-A0B5-66C4-85F2A1A8AF5D}"/>
              </a:ext>
            </a:extLst>
          </p:cNvPr>
          <p:cNvCxnSpPr/>
          <p:nvPr/>
        </p:nvCxnSpPr>
        <p:spPr>
          <a:xfrm>
            <a:off x="5278202" y="2829212"/>
            <a:ext cx="14498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72691FF-A02F-D0FE-7D0D-A72DEFC2D1F7}"/>
              </a:ext>
            </a:extLst>
          </p:cNvPr>
          <p:cNvCxnSpPr/>
          <p:nvPr/>
        </p:nvCxnSpPr>
        <p:spPr>
          <a:xfrm>
            <a:off x="5278201" y="3288691"/>
            <a:ext cx="14498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DFD9B7A-BDA4-2B30-FA49-B935FC54FB14}"/>
              </a:ext>
            </a:extLst>
          </p:cNvPr>
          <p:cNvCxnSpPr/>
          <p:nvPr/>
        </p:nvCxnSpPr>
        <p:spPr>
          <a:xfrm>
            <a:off x="5278200" y="3876252"/>
            <a:ext cx="144988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F8DA928-96D0-187C-A095-DFA9D1C19880}"/>
              </a:ext>
            </a:extLst>
          </p:cNvPr>
          <p:cNvSpPr txBox="1"/>
          <p:nvPr/>
        </p:nvSpPr>
        <p:spPr>
          <a:xfrm>
            <a:off x="3368029" y="2804509"/>
            <a:ext cx="2266866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1250"/>
            <a:r>
              <a:rPr lang="en-CH" sz="3030" b="1" dirty="0">
                <a:solidFill>
                  <a:prstClr val="black">
                    <a:lumMod val="85000"/>
                    <a:lumOff val="15000"/>
                  </a:prstClr>
                </a:solidFill>
                <a:latin typeface="Candara" panose="020E0502030303020204" pitchFamily="34" charset="0"/>
              </a:rPr>
              <a:t>Side-</a:t>
            </a:r>
          </a:p>
          <a:p>
            <a:pPr algn="ctr" defTabSz="851250"/>
            <a:r>
              <a:rPr lang="en-CH" sz="3030" b="1" dirty="0">
                <a:solidFill>
                  <a:prstClr val="black">
                    <a:lumMod val="85000"/>
                    <a:lumOff val="15000"/>
                  </a:prstClr>
                </a:solidFill>
                <a:latin typeface="Candara" panose="020E0502030303020204" pitchFamily="34" charset="0"/>
              </a:rPr>
              <a:t>Channel</a:t>
            </a:r>
            <a:endParaRPr lang="en-CH" sz="3030" b="1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6E4D3C-E925-F4FB-3879-02735F0A9CA0}"/>
              </a:ext>
            </a:extLst>
          </p:cNvPr>
          <p:cNvSpPr txBox="1"/>
          <p:nvPr/>
        </p:nvSpPr>
        <p:spPr>
          <a:xfrm>
            <a:off x="6728080" y="1657031"/>
            <a:ext cx="2266866" cy="5586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1250"/>
            <a:r>
              <a:rPr lang="en-CH" sz="3030" b="1" dirty="0">
                <a:solidFill>
                  <a:prstClr val="black">
                    <a:lumMod val="85000"/>
                    <a:lumOff val="1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L2 Cache</a:t>
            </a:r>
            <a:endParaRPr lang="en-CH" sz="3030" b="1" dirty="0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18A3B9-0432-25FE-DE80-EB4F19A4E4C6}"/>
              </a:ext>
            </a:extLst>
          </p:cNvPr>
          <p:cNvSpPr txBox="1"/>
          <p:nvPr/>
        </p:nvSpPr>
        <p:spPr>
          <a:xfrm>
            <a:off x="3552958" y="2061590"/>
            <a:ext cx="1752353" cy="651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1250"/>
            <a:r>
              <a:rPr lang="en-GB" sz="1818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Iterate over </a:t>
            </a:r>
          </a:p>
          <a:p>
            <a:pPr algn="ctr" defTabSz="851250"/>
            <a:r>
              <a:rPr lang="en-GB" sz="1818" b="1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all values</a:t>
            </a:r>
          </a:p>
        </p:txBody>
      </p:sp>
    </p:spTree>
    <p:extLst>
      <p:ext uri="{BB962C8B-B14F-4D97-AF65-F5344CB8AC3E}">
        <p14:creationId xmlns:p14="http://schemas.microsoft.com/office/powerpoint/2010/main" val="3764448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7917A-769F-29CF-4681-E5A205652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79F9-991C-7F34-80B8-B262E47DA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7B87E-52CB-03EC-7B4C-F99E09E6C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107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2278015-5F71-2C26-497A-7ACF0BABC079}"/>
              </a:ext>
            </a:extLst>
          </p:cNvPr>
          <p:cNvSpPr/>
          <p:nvPr/>
        </p:nvSpPr>
        <p:spPr>
          <a:xfrm>
            <a:off x="0" y="1271328"/>
            <a:ext cx="9144000" cy="1038132"/>
          </a:xfrm>
          <a:prstGeom prst="roundRect">
            <a:avLst>
              <a:gd name="adj" fmla="val 2968"/>
            </a:avLst>
          </a:prstGeom>
          <a:solidFill>
            <a:srgbClr val="0070C0">
              <a:alpha val="723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D331220-98D6-B172-5E86-304BE3BA134A}"/>
              </a:ext>
            </a:extLst>
          </p:cNvPr>
          <p:cNvSpPr/>
          <p:nvPr/>
        </p:nvSpPr>
        <p:spPr>
          <a:xfrm>
            <a:off x="87678" y="1566815"/>
            <a:ext cx="447157" cy="447157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333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EF795B-86FD-2F53-481A-777C5F6E3339}"/>
              </a:ext>
            </a:extLst>
          </p:cNvPr>
          <p:cNvSpPr txBox="1"/>
          <p:nvPr/>
        </p:nvSpPr>
        <p:spPr>
          <a:xfrm>
            <a:off x="1393681" y="1463998"/>
            <a:ext cx="7163670" cy="67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CH" sz="3788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Cleanup mis-speculated fetches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A31980-84D1-3649-CB63-E03356589CA0}"/>
              </a:ext>
            </a:extLst>
          </p:cNvPr>
          <p:cNvSpPr txBox="1"/>
          <p:nvPr/>
        </p:nvSpPr>
        <p:spPr>
          <a:xfrm>
            <a:off x="1" y="2666644"/>
            <a:ext cx="9143999" cy="1491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1250"/>
            <a:r>
              <a:rPr lang="en-CH" sz="303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If the PTW completes before all data fetches complete, we can cancel them from the MSHRs so that they are </a:t>
            </a:r>
            <a:r>
              <a:rPr lang="en-CH" sz="303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not installed </a:t>
            </a:r>
            <a:r>
              <a:rPr lang="en-CH" sz="303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 t</a:t>
            </a:r>
            <a:r>
              <a:rPr lang="en-GB" sz="303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he</a:t>
            </a:r>
            <a:r>
              <a:rPr lang="en-CH" sz="3030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L2 cache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225E24B-26A1-A1A5-45EA-FF8002209832}"/>
              </a:ext>
            </a:extLst>
          </p:cNvPr>
          <p:cNvSpPr/>
          <p:nvPr/>
        </p:nvSpPr>
        <p:spPr>
          <a:xfrm>
            <a:off x="311256" y="4492609"/>
            <a:ext cx="1617655" cy="16746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030" b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MMU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277909-6BAA-47AF-B3A3-E9255DCE5766}"/>
              </a:ext>
            </a:extLst>
          </p:cNvPr>
          <p:cNvSpPr/>
          <p:nvPr/>
        </p:nvSpPr>
        <p:spPr>
          <a:xfrm>
            <a:off x="1928912" y="4492609"/>
            <a:ext cx="789100" cy="16746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03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log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9DF12D9-D346-8B86-C742-5AC89A93344D}"/>
              </a:ext>
            </a:extLst>
          </p:cNvPr>
          <p:cNvCxnSpPr>
            <a:cxnSpLocks/>
          </p:cNvCxnSpPr>
          <p:nvPr/>
        </p:nvCxnSpPr>
        <p:spPr>
          <a:xfrm flipH="1">
            <a:off x="2726779" y="4743368"/>
            <a:ext cx="2726778" cy="0"/>
          </a:xfrm>
          <a:prstGeom prst="straightConnector1">
            <a:avLst/>
          </a:prstGeom>
          <a:ln w="666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C0C4CE08-DF9A-446E-DBDC-7BEBCADF0A1C}"/>
              </a:ext>
            </a:extLst>
          </p:cNvPr>
          <p:cNvSpPr txBox="1"/>
          <p:nvPr/>
        </p:nvSpPr>
        <p:spPr>
          <a:xfrm>
            <a:off x="2726779" y="4303398"/>
            <a:ext cx="4611850" cy="37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CH" sz="1818" b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PTW confirms correct PA</a:t>
            </a:r>
            <a:endParaRPr lang="en-CH" sz="1676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1DF947C-9382-C3AF-F753-34AB9E93164B}"/>
              </a:ext>
            </a:extLst>
          </p:cNvPr>
          <p:cNvCxnSpPr>
            <a:cxnSpLocks/>
          </p:cNvCxnSpPr>
          <p:nvPr/>
        </p:nvCxnSpPr>
        <p:spPr>
          <a:xfrm>
            <a:off x="2726779" y="5788194"/>
            <a:ext cx="3366826" cy="0"/>
          </a:xfrm>
          <a:prstGeom prst="straightConnector1">
            <a:avLst/>
          </a:prstGeom>
          <a:ln w="66675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4EC0D03-C063-10A6-CA58-F7C74D4B188D}"/>
              </a:ext>
            </a:extLst>
          </p:cNvPr>
          <p:cNvSpPr/>
          <p:nvPr/>
        </p:nvSpPr>
        <p:spPr>
          <a:xfrm>
            <a:off x="6102374" y="4383328"/>
            <a:ext cx="1832465" cy="1674645"/>
          </a:xfrm>
          <a:prstGeom prst="rect">
            <a:avLst/>
          </a:prstGeom>
          <a:noFill/>
          <a:ln w="412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03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MSHRs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D54100D-FE5B-ED06-F0B1-30C3E8C8E8CE}"/>
              </a:ext>
            </a:extLst>
          </p:cNvPr>
          <p:cNvSpPr txBox="1"/>
          <p:nvPr/>
        </p:nvSpPr>
        <p:spPr>
          <a:xfrm>
            <a:off x="2726779" y="5411818"/>
            <a:ext cx="3366826" cy="372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CH" sz="1818" b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Cancel mis-speculated fetches</a:t>
            </a:r>
            <a:endParaRPr lang="en-CH" sz="1676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6436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/>
      <p:bldP spid="19" grpId="0"/>
      <p:bldP spid="23" grpId="0" animBg="1"/>
      <p:bldP spid="26" grpId="0" animBg="1"/>
      <p:bldP spid="32" grpId="0"/>
      <p:bldP spid="36" grpId="0" animBg="1"/>
      <p:bldP spid="37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9BE32-F6AC-5AA8-BA34-7D054F66A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9E2F-DE1B-F1AC-9418-674DF217C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ACAAC2-B654-9126-49F9-6BAAD714B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108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1F15303-4DA8-56BB-9ABF-804032F51766}"/>
              </a:ext>
            </a:extLst>
          </p:cNvPr>
          <p:cNvSpPr/>
          <p:nvPr/>
        </p:nvSpPr>
        <p:spPr>
          <a:xfrm>
            <a:off x="0" y="1271328"/>
            <a:ext cx="9144000" cy="1038132"/>
          </a:xfrm>
          <a:prstGeom prst="roundRect">
            <a:avLst>
              <a:gd name="adj" fmla="val 2968"/>
            </a:avLst>
          </a:prstGeom>
          <a:solidFill>
            <a:srgbClr val="0070C0">
              <a:alpha val="723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8F7D4F0-6902-D552-4461-495E358F2FC3}"/>
              </a:ext>
            </a:extLst>
          </p:cNvPr>
          <p:cNvSpPr/>
          <p:nvPr/>
        </p:nvSpPr>
        <p:spPr>
          <a:xfrm>
            <a:off x="87678" y="1566815"/>
            <a:ext cx="447157" cy="447157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333" dirty="0">
                <a:solidFill>
                  <a:prstClr val="white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2705C74-E31A-E150-9351-EBCC9DAED955}"/>
              </a:ext>
            </a:extLst>
          </p:cNvPr>
          <p:cNvSpPr txBox="1"/>
          <p:nvPr/>
        </p:nvSpPr>
        <p:spPr>
          <a:xfrm>
            <a:off x="1393681" y="1463998"/>
            <a:ext cx="7163670" cy="675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51250"/>
            <a:r>
              <a:rPr lang="en-CH" sz="3788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Cleanup mis-speculated fetches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1BF9AB-136A-C5BF-C90D-098EF7AF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38460"/>
          <a:stretch>
            <a:fillRect/>
          </a:stretch>
        </p:blipFill>
        <p:spPr>
          <a:xfrm>
            <a:off x="2145319" y="2362252"/>
            <a:ext cx="8500756" cy="286330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9B844F8-383E-85A5-6CAA-94C9F16ADF78}"/>
              </a:ext>
            </a:extLst>
          </p:cNvPr>
          <p:cNvSpPr/>
          <p:nvPr/>
        </p:nvSpPr>
        <p:spPr>
          <a:xfrm>
            <a:off x="7066829" y="2634851"/>
            <a:ext cx="4252372" cy="25907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667D83-38F6-BF1C-579C-34C97892778C}"/>
              </a:ext>
            </a:extLst>
          </p:cNvPr>
          <p:cNvSpPr/>
          <p:nvPr/>
        </p:nvSpPr>
        <p:spPr>
          <a:xfrm>
            <a:off x="6235351" y="2748831"/>
            <a:ext cx="831478" cy="1770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868286B-ED8E-9A6E-F116-092E2FC1625F}"/>
              </a:ext>
            </a:extLst>
          </p:cNvPr>
          <p:cNvSpPr/>
          <p:nvPr/>
        </p:nvSpPr>
        <p:spPr>
          <a:xfrm>
            <a:off x="0" y="5329791"/>
            <a:ext cx="9144000" cy="1038132"/>
          </a:xfrm>
          <a:prstGeom prst="roundRect">
            <a:avLst>
              <a:gd name="adj" fmla="val 2968"/>
            </a:avLst>
          </a:prstGeom>
          <a:solidFill>
            <a:srgbClr val="0070C0">
              <a:alpha val="723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030" b="1" i="1" dirty="0">
                <a:solidFill>
                  <a:prstClr val="black">
                    <a:lumMod val="95000"/>
                    <a:lumOff val="5000"/>
                  </a:prst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can cancel 67% of mis-speculated fetches</a:t>
            </a:r>
          </a:p>
        </p:txBody>
      </p:sp>
    </p:spTree>
    <p:extLst>
      <p:ext uri="{BB962C8B-B14F-4D97-AF65-F5344CB8AC3E}">
        <p14:creationId xmlns:p14="http://schemas.microsoft.com/office/powerpoint/2010/main" val="3171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/>
      <p:bldP spid="5" grpId="0" animBg="1"/>
      <p:bldP spid="6" grpId="0" animBg="1"/>
      <p:bldP spid="7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608C0-72FD-9656-04FE-BEBCBF090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CEF5B-46F1-A037-7957-BAAA538AB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Security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99EC4-0D35-6C38-EC18-DA808CC45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109</a:t>
            </a:fld>
            <a:endParaRPr lang="en-CH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8195D4F-DF0A-3DB2-78D8-73C60DAE8310}"/>
              </a:ext>
            </a:extLst>
          </p:cNvPr>
          <p:cNvSpPr/>
          <p:nvPr/>
        </p:nvSpPr>
        <p:spPr>
          <a:xfrm>
            <a:off x="0" y="1271327"/>
            <a:ext cx="9144000" cy="1338024"/>
          </a:xfrm>
          <a:prstGeom prst="roundRect">
            <a:avLst>
              <a:gd name="adj" fmla="val 2968"/>
            </a:avLst>
          </a:prstGeom>
          <a:solidFill>
            <a:srgbClr val="0070C0">
              <a:alpha val="7233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F830C26-B838-020A-BE77-DCE9A2B73826}"/>
              </a:ext>
            </a:extLst>
          </p:cNvPr>
          <p:cNvSpPr/>
          <p:nvPr/>
        </p:nvSpPr>
        <p:spPr>
          <a:xfrm>
            <a:off x="315442" y="1654256"/>
            <a:ext cx="447157" cy="447157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r>
              <a:rPr lang="en-CH" sz="3333" dirty="0">
                <a:solidFill>
                  <a:prstClr val="white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7482A1-CD0D-2B78-370E-2730249B675E}"/>
              </a:ext>
            </a:extLst>
          </p:cNvPr>
          <p:cNvSpPr txBox="1"/>
          <p:nvPr/>
        </p:nvSpPr>
        <p:spPr>
          <a:xfrm>
            <a:off x="1078041" y="1376585"/>
            <a:ext cx="7163670" cy="1024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51250"/>
            <a:r>
              <a:rPr lang="en-CH" sz="3030" b="1" dirty="0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What happens with the rest that remain in the caches until they are invalidated?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BEEC6D-063D-E257-96FF-618392E8C3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60" t="13685" r="7930" b="5224"/>
          <a:stretch>
            <a:fillRect/>
          </a:stretch>
        </p:blipFill>
        <p:spPr>
          <a:xfrm>
            <a:off x="1858769" y="2848080"/>
            <a:ext cx="5339576" cy="31300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EE7DB8-B3EB-51D3-373A-65FCE7753B5B}"/>
              </a:ext>
            </a:extLst>
          </p:cNvPr>
          <p:cNvSpPr/>
          <p:nvPr/>
        </p:nvSpPr>
        <p:spPr>
          <a:xfrm>
            <a:off x="1358610" y="5390150"/>
            <a:ext cx="1131439" cy="86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15440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7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34E10-3255-1B6E-FA83-EB4B89F12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C9058-766F-7597-BF0D-903EF704F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/>
              <a:t>Revelator in Virtualized Systems</a:t>
            </a:r>
            <a:endParaRPr lang="en-C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820BF-A5AA-A15C-128C-A1A5A2068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110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BAADE-F6F4-75B4-299A-5858FF1936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702634"/>
            <a:ext cx="7772400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3266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E8695-FFB8-B6D1-5D3B-A5686A4CE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FFE55-9FE8-2E3B-397F-873795E5C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 dirty="0"/>
              <a:t>Revelator in NUMA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587926-1975-7EBF-735A-C766CB44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111</a:t>
            </a:fld>
            <a:endParaRPr lang="en-CH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92C2DC3D-5C73-9C8C-2E24-4337F105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290996"/>
            <a:ext cx="9078342" cy="362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120180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C4165-BF1E-FB73-A5D1-1A1EA58E5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5471D-FCB7-3124-792F-03A48D883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9722581" cy="1020336"/>
          </a:xfrm>
        </p:spPr>
        <p:txBody>
          <a:bodyPr>
            <a:normAutofit/>
          </a:bodyPr>
          <a:lstStyle/>
          <a:p>
            <a:r>
              <a:rPr lang="en-US" dirty="0"/>
              <a:t>Bloom-Filter-based Radix Table</a:t>
            </a: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1187B-5483-4249-25AF-B61118199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112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3683C3-F7EE-914E-E144-826E044C7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5851"/>
            <a:ext cx="9143077" cy="2968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7129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A50B27D-45DB-2B28-68C0-64D681FCD6D2}"/>
              </a:ext>
            </a:extLst>
          </p:cNvPr>
          <p:cNvGraphicFramePr>
            <a:graphicFrameLocks/>
          </p:cNvGraphicFramePr>
          <p:nvPr/>
        </p:nvGraphicFramePr>
        <p:xfrm>
          <a:off x="0" y="1315479"/>
          <a:ext cx="9628094" cy="3476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ADF3FFC-2ABD-5D78-24EA-512026EDEF3F}"/>
              </a:ext>
            </a:extLst>
          </p:cNvPr>
          <p:cNvSpPr txBox="1"/>
          <p:nvPr/>
        </p:nvSpPr>
        <p:spPr>
          <a:xfrm>
            <a:off x="1985225" y="4209605"/>
            <a:ext cx="6222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17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10%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8FBA09-A3BF-4652-E301-42C8A410C5B4}"/>
              </a:ext>
            </a:extLst>
          </p:cNvPr>
          <p:cNvSpPr txBox="1"/>
          <p:nvPr/>
        </p:nvSpPr>
        <p:spPr>
          <a:xfrm>
            <a:off x="4013316" y="4209605"/>
            <a:ext cx="6222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17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20%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589D21-22C2-DF43-D493-AF0C66021DC3}"/>
              </a:ext>
            </a:extLst>
          </p:cNvPr>
          <p:cNvSpPr txBox="1"/>
          <p:nvPr/>
        </p:nvSpPr>
        <p:spPr>
          <a:xfrm>
            <a:off x="6041408" y="4192366"/>
            <a:ext cx="6222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17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40%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529F8-C0BA-1461-CAEC-2729CD416DE8}"/>
              </a:ext>
            </a:extLst>
          </p:cNvPr>
          <p:cNvSpPr txBox="1"/>
          <p:nvPr/>
        </p:nvSpPr>
        <p:spPr>
          <a:xfrm>
            <a:off x="8052397" y="4192366"/>
            <a:ext cx="622286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17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80%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2BA174-F0D0-660A-4B0C-64FB77342F08}"/>
              </a:ext>
            </a:extLst>
          </p:cNvPr>
          <p:cNvSpPr txBox="1"/>
          <p:nvPr/>
        </p:nvSpPr>
        <p:spPr>
          <a:xfrm>
            <a:off x="3734611" y="4591487"/>
            <a:ext cx="22044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r>
              <a:rPr lang="en-CH" sz="20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Memory Pressure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AB4F37D-4FD5-1B82-C4E5-4AD90BC80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/>
              <a:t>Succesful Allocations</a:t>
            </a:r>
          </a:p>
        </p:txBody>
      </p:sp>
    </p:spTree>
    <p:extLst>
      <p:ext uri="{BB962C8B-B14F-4D97-AF65-F5344CB8AC3E}">
        <p14:creationId xmlns:p14="http://schemas.microsoft.com/office/powerpoint/2010/main" val="381939842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5C21A-7141-C801-29B1-A854F2F75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2B37D9B-2090-D1EB-FC3D-A4C2DEB9B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 dirty="0"/>
              <a:t>Effect on Allocation Latency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386522-91ED-D3A2-A7EC-AA9CE70D58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26" y="1257367"/>
            <a:ext cx="8839949" cy="261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3404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59736-367F-AAE8-EAA7-D76E36CD5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F949554-AAE1-8F7A-83E6-5A8B767F6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 dirty="0"/>
              <a:t>Effect on Allocation Latency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90ED2B-B063-39E1-C149-310FD90CB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9" y="1631786"/>
            <a:ext cx="8839949" cy="302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9042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3E582-3EC9-800E-74FD-6B9356572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/>
              <a:t>Performance Speedup over THP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FDB01-E84E-7793-BED6-3363D2816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116</a:t>
            </a:fld>
            <a:endParaRPr lang="en-CH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B934DB0-0C8E-38EB-B099-7DDB5D956A91}"/>
              </a:ext>
            </a:extLst>
          </p:cNvPr>
          <p:cNvGrpSpPr/>
          <p:nvPr/>
        </p:nvGrpSpPr>
        <p:grpSpPr>
          <a:xfrm>
            <a:off x="324854" y="1183532"/>
            <a:ext cx="8425923" cy="5379463"/>
            <a:chOff x="145011" y="83369"/>
            <a:chExt cx="16080827" cy="7182775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9D50980E-DB62-A0B7-009A-ED18ECD044C4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36410688"/>
                </p:ext>
              </p:extLst>
            </p:nvPr>
          </p:nvGraphicFramePr>
          <p:xfrm>
            <a:off x="145011" y="83369"/>
            <a:ext cx="16015728" cy="360256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8" name="Chart 7">
              <a:extLst>
                <a:ext uri="{FF2B5EF4-FFF2-40B4-BE49-F238E27FC236}">
                  <a16:creationId xmlns:a16="http://schemas.microsoft.com/office/drawing/2014/main" id="{1E987564-7B94-6083-C275-DD7348C151DC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145011" y="2666178"/>
            <a:ext cx="16080827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5D46D4C4-DC53-E7E3-DC26-3CC5352AACC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234282" y="4461920"/>
            <a:ext cx="15801330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F7D671-DA57-BF70-17F1-11C7BA2985A7}"/>
                </a:ext>
              </a:extLst>
            </p:cNvPr>
            <p:cNvSpPr txBox="1"/>
            <p:nvPr/>
          </p:nvSpPr>
          <p:spPr>
            <a:xfrm>
              <a:off x="3972766" y="2801183"/>
              <a:ext cx="8932365" cy="4931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>
                  <a:solidFill>
                    <a:prstClr val="black"/>
                  </a:solidFill>
                  <a:latin typeface="Calibri" panose="020F0502020204030204"/>
                  <a:cs typeface="Microsoft Sans Serif" panose="020B0604020202020204" pitchFamily="34" charset="0"/>
                </a:rPr>
                <a:t>High Memory Fragmentation (Scarce contiguity)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AF0B90-016A-3EBC-3586-408D7E9ED1D1}"/>
                </a:ext>
              </a:extLst>
            </p:cNvPr>
            <p:cNvSpPr txBox="1"/>
            <p:nvPr/>
          </p:nvSpPr>
          <p:spPr>
            <a:xfrm>
              <a:off x="2963642" y="4461919"/>
              <a:ext cx="12465270" cy="4931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>
                  <a:solidFill>
                    <a:prstClr val="black"/>
                  </a:solidFill>
                  <a:latin typeface="Calibri" panose="020F0502020204030204"/>
                  <a:cs typeface="Microsoft Sans Serif" panose="020B0604020202020204" pitchFamily="34" charset="0"/>
                </a:rPr>
                <a:t>Medium Memory Fragmentation (Medium availability of contiguity)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8D62AD2-A600-E9F5-2881-374FF79A9408}"/>
                </a:ext>
              </a:extLst>
            </p:cNvPr>
            <p:cNvSpPr txBox="1"/>
            <p:nvPr/>
          </p:nvSpPr>
          <p:spPr>
            <a:xfrm>
              <a:off x="4216509" y="6773004"/>
              <a:ext cx="8777196" cy="4931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>
                  <a:solidFill>
                    <a:prstClr val="black"/>
                  </a:solidFill>
                  <a:latin typeface="Calibri" panose="020F0502020204030204"/>
                  <a:cs typeface="Microsoft Sans Serif" panose="020B0604020202020204" pitchFamily="34" charset="0"/>
                </a:rPr>
                <a:t>Very Low Fragmentation (Maximum contiguity)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438005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5FBF-5FF9-5B66-FD85-8676E1097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539E0-3382-0B51-17D1-EE78CA79C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/>
              <a:t>Deep dive into Revelator’s benefits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6BDF1-5241-3954-9AF5-0316C0AD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117</a:t>
            </a:fld>
            <a:endParaRPr lang="en-CH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9B7B9F-F829-8821-7A2E-8556EB8CE871}"/>
              </a:ext>
            </a:extLst>
          </p:cNvPr>
          <p:cNvGrpSpPr/>
          <p:nvPr/>
        </p:nvGrpSpPr>
        <p:grpSpPr>
          <a:xfrm>
            <a:off x="-1908792" y="1319809"/>
            <a:ext cx="10849861" cy="4923455"/>
            <a:chOff x="-2519512" y="1165522"/>
            <a:chExt cx="14147459" cy="6419840"/>
          </a:xfrm>
        </p:grpSpPr>
        <p:graphicFrame>
          <p:nvGraphicFramePr>
            <p:cNvPr id="7" name="Chart 6">
              <a:extLst>
                <a:ext uri="{FF2B5EF4-FFF2-40B4-BE49-F238E27FC236}">
                  <a16:creationId xmlns:a16="http://schemas.microsoft.com/office/drawing/2014/main" id="{335825B1-E17F-A423-1685-DE00F54ECBE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-2519512" y="1165522"/>
            <a:ext cx="14053545" cy="431074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F28FA2F-CEB9-CD28-3935-79FF5A665124}"/>
                </a:ext>
              </a:extLst>
            </p:cNvPr>
            <p:cNvSpPr txBox="1"/>
            <p:nvPr/>
          </p:nvSpPr>
          <p:spPr>
            <a:xfrm rot="16200000">
              <a:off x="-397417" y="2180680"/>
              <a:ext cx="2690479" cy="1444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89"/>
              <a:r>
                <a:rPr lang="en-CH" sz="2200" b="1" dirty="0">
                  <a:solidFill>
                    <a:srgbClr val="0070C0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Translation</a:t>
              </a:r>
              <a:r>
                <a:rPr lang="el-GR" sz="2200" b="1" dirty="0">
                  <a:solidFill>
                    <a:srgbClr val="0070C0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 </a:t>
              </a:r>
              <a:r>
                <a:rPr lang="en-CH" sz="2200" b="1" dirty="0">
                  <a:solidFill>
                    <a:prstClr val="black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Speedup over THP</a:t>
              </a:r>
            </a:p>
          </p:txBody>
        </p:sp>
        <p:graphicFrame>
          <p:nvGraphicFramePr>
            <p:cNvPr id="11" name="Chart 10">
              <a:extLst>
                <a:ext uri="{FF2B5EF4-FFF2-40B4-BE49-F238E27FC236}">
                  <a16:creationId xmlns:a16="http://schemas.microsoft.com/office/drawing/2014/main" id="{A0528969-1DFE-9D9C-BAF2-5CC54F4D705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-1528822" y="4443537"/>
            <a:ext cx="13062856" cy="26904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2629A17-1738-E59C-85CD-7B43F965E282}"/>
                </a:ext>
              </a:extLst>
            </p:cNvPr>
            <p:cNvSpPr txBox="1"/>
            <p:nvPr/>
          </p:nvSpPr>
          <p:spPr>
            <a:xfrm rot="16200000">
              <a:off x="-995021" y="5320083"/>
              <a:ext cx="3527260" cy="1003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189"/>
              <a:r>
                <a:rPr lang="en-CH" sz="2200" b="1">
                  <a:solidFill>
                    <a:srgbClr val="ED7D31">
                      <a:lumMod val="75000"/>
                    </a:srgbClr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Data Fetching </a:t>
              </a:r>
              <a:r>
                <a:rPr lang="en-CH" sz="2200" b="1">
                  <a:solidFill>
                    <a:prstClr val="black"/>
                  </a:solidFill>
                  <a:latin typeface="Microsoft Sans Serif" panose="020B0604020202020204" pitchFamily="34" charset="0"/>
                  <a:cs typeface="Microsoft Sans Serif" panose="020B0604020202020204" pitchFamily="34" charset="0"/>
                </a:rPr>
                <a:t>Speedup over THP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B74D4F3-651C-F11E-0A4B-C2D8F2E89168}"/>
                </a:ext>
              </a:extLst>
            </p:cNvPr>
            <p:cNvSpPr txBox="1"/>
            <p:nvPr/>
          </p:nvSpPr>
          <p:spPr>
            <a:xfrm>
              <a:off x="7852705" y="1427420"/>
              <a:ext cx="3775242" cy="56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 sz="2200">
                  <a:solidFill>
                    <a:prstClr val="black"/>
                  </a:solidFill>
                  <a:latin typeface="Calibri" panose="020F0502020204030204"/>
                  <a:cs typeface="Microsoft Sans Serif" panose="020B0604020202020204" pitchFamily="34" charset="0"/>
                </a:rPr>
                <a:t>Medium Fragmentation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F4DB49E-4222-8B29-E812-1E97F584FEDF}"/>
                </a:ext>
              </a:extLst>
            </p:cNvPr>
            <p:cNvSpPr txBox="1"/>
            <p:nvPr/>
          </p:nvSpPr>
          <p:spPr>
            <a:xfrm>
              <a:off x="7790013" y="4058100"/>
              <a:ext cx="3775242" cy="5618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457189"/>
              <a:r>
                <a:rPr lang="en-CH" sz="2200">
                  <a:solidFill>
                    <a:prstClr val="black"/>
                  </a:solidFill>
                  <a:latin typeface="Calibri" panose="020F0502020204030204"/>
                  <a:cs typeface="Microsoft Sans Serif" panose="020B0604020202020204" pitchFamily="34" charset="0"/>
                </a:rPr>
                <a:t>Medium Fragmentation</a:t>
              </a:r>
            </a:p>
          </p:txBody>
        </p: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1D4B370-FEA1-1541-9E4F-76C750B832B7}"/>
              </a:ext>
            </a:extLst>
          </p:cNvPr>
          <p:cNvCxnSpPr/>
          <p:nvPr/>
        </p:nvCxnSpPr>
        <p:spPr>
          <a:xfrm>
            <a:off x="2044700" y="2489200"/>
            <a:ext cx="6731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EA7D8AF-01C7-6601-957A-092485E1D705}"/>
              </a:ext>
            </a:extLst>
          </p:cNvPr>
          <p:cNvCxnSpPr>
            <a:cxnSpLocks/>
          </p:cNvCxnSpPr>
          <p:nvPr/>
        </p:nvCxnSpPr>
        <p:spPr>
          <a:xfrm>
            <a:off x="1917700" y="4711700"/>
            <a:ext cx="6858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005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B8BC4-7008-7B07-B9DF-61C7EAE8E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AFC31-73DA-9A26-161E-EC23B152D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11" y="1"/>
            <a:ext cx="8989210" cy="1020336"/>
          </a:xfrm>
        </p:spPr>
        <p:txBody>
          <a:bodyPr>
            <a:normAutofit/>
          </a:bodyPr>
          <a:lstStyle/>
          <a:p>
            <a:r>
              <a:rPr lang="en-CH"/>
              <a:t>Sweeping Memory Utilization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37EE23-9473-0C02-31AC-8158B81F2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118</a:t>
            </a:fld>
            <a:endParaRPr lang="en-CH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562504B-B435-9852-D4D0-BFC6570DFB2B}"/>
              </a:ext>
            </a:extLst>
          </p:cNvPr>
          <p:cNvGraphicFramePr>
            <a:graphicFrameLocks/>
          </p:cNvGraphicFramePr>
          <p:nvPr/>
        </p:nvGraphicFramePr>
        <p:xfrm>
          <a:off x="43211" y="1627942"/>
          <a:ext cx="8989210" cy="3794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A59C10-4F08-D080-E656-2C701596ADC6}"/>
              </a:ext>
            </a:extLst>
          </p:cNvPr>
          <p:cNvSpPr txBox="1"/>
          <p:nvPr/>
        </p:nvSpPr>
        <p:spPr>
          <a:xfrm rot="16200000">
            <a:off x="-1077422" y="2873266"/>
            <a:ext cx="26721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CH" sz="22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Speedup over THP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BDDF0B-3E4A-A2AD-D2A6-B49D842AD8B9}"/>
              </a:ext>
            </a:extLst>
          </p:cNvPr>
          <p:cNvSpPr txBox="1"/>
          <p:nvPr/>
        </p:nvSpPr>
        <p:spPr>
          <a:xfrm>
            <a:off x="994799" y="1752633"/>
            <a:ext cx="422764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CH" sz="22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Number of Hash Functions: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707B05-8791-46B2-50D6-4482BE34414B}"/>
              </a:ext>
            </a:extLst>
          </p:cNvPr>
          <p:cNvSpPr txBox="1"/>
          <p:nvPr/>
        </p:nvSpPr>
        <p:spPr>
          <a:xfrm>
            <a:off x="2568940" y="4424787"/>
            <a:ext cx="43686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CH" sz="22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Memory Utilization</a:t>
            </a:r>
          </a:p>
        </p:txBody>
      </p:sp>
    </p:spTree>
    <p:extLst>
      <p:ext uri="{BB962C8B-B14F-4D97-AF65-F5344CB8AC3E}">
        <p14:creationId xmlns:p14="http://schemas.microsoft.com/office/powerpoint/2010/main" val="2818022234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DA7FE-2163-314F-8BB0-02A3387E9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Ablation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169EFE-454C-ABE1-C271-8F958E074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189"/>
            <a:fld id="{1126AD06-1C69-4F40-B475-B9DE4452D124}" type="slidenum">
              <a:rPr lang="en-CH"/>
              <a:pPr defTabSz="457189"/>
              <a:t>119</a:t>
            </a:fld>
            <a:endParaRPr lang="en-CH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2F0C564A-6EE8-6930-E1DD-31A78B6230C2}"/>
              </a:ext>
            </a:extLst>
          </p:cNvPr>
          <p:cNvGraphicFramePr>
            <a:graphicFrameLocks/>
          </p:cNvGraphicFramePr>
          <p:nvPr/>
        </p:nvGraphicFramePr>
        <p:xfrm>
          <a:off x="-633956" y="1222529"/>
          <a:ext cx="10153737" cy="4412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22DCEACE-5136-52EF-7433-8286A470BB8C}"/>
              </a:ext>
            </a:extLst>
          </p:cNvPr>
          <p:cNvSpPr txBox="1"/>
          <p:nvPr/>
        </p:nvSpPr>
        <p:spPr>
          <a:xfrm rot="16200000">
            <a:off x="-1256918" y="2896502"/>
            <a:ext cx="29540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CH" sz="2100" b="1">
                <a:solidFill>
                  <a:prstClr val="black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Speedup over THP</a:t>
            </a:r>
          </a:p>
        </p:txBody>
      </p:sp>
    </p:spTree>
    <p:extLst>
      <p:ext uri="{BB962C8B-B14F-4D97-AF65-F5344CB8AC3E}">
        <p14:creationId xmlns:p14="http://schemas.microsoft.com/office/powerpoint/2010/main" val="278326023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8F9C1-0416-670B-2495-982B571AC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Bandwidth Filter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67E2C-DD5F-1765-5AC4-65E3DE447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120</a:t>
            </a:fld>
            <a:endParaRPr lang="en-CH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3AF399-D1FB-A5D2-874E-512AB2DCF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1" y="1204460"/>
            <a:ext cx="8657599" cy="338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3786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4955-B448-6524-C53D-ADD24237E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71B0C-CFF6-7573-8FA7-C86FF4F87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L2 Cache Pollution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A1EEF-C688-1DEE-DB21-486468BCA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121</a:t>
            </a:fld>
            <a:endParaRPr lang="en-CH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8851D2-151E-F124-0F77-E7564F687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11" y="1122276"/>
            <a:ext cx="9030329" cy="445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6613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DD0B-B398-7F37-BA51-872EA405E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Energy Reduction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3ECF05-E613-7D70-8A9A-44CBB536F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122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3268EC-E9E3-8112-2CDC-9D23684EC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" y="1456250"/>
            <a:ext cx="9143267" cy="39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93668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6D2F8-937A-5E40-777F-EC32F6C993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4D24-077D-5FFB-B89F-F3F132ED9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Multicore Environments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97F7B-4EB5-72D6-1706-29FA4C474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123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5B025E-1C86-C26D-EB26-6CADE2A01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48" y="1236277"/>
            <a:ext cx="8773753" cy="464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1368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D42F-C8BD-2030-A5D2-C06848CF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Virtualized Environments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1A321-B64C-5D2F-1AFF-26893E8E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124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B700DC-67FA-0DA4-3337-939C76140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74" y="1227489"/>
            <a:ext cx="9018926" cy="3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12906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D1EFF-7EC4-A1E9-A456-B4551F806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NUMA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1D4B10-1EB5-E46E-AFCC-6C6E95964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125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A52E5-1CD6-14C5-9F4E-17A1D2F137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935" r="4297"/>
          <a:stretch>
            <a:fillRect/>
          </a:stretch>
        </p:blipFill>
        <p:spPr>
          <a:xfrm>
            <a:off x="113981" y="1020337"/>
            <a:ext cx="8767777" cy="454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2662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35276-B475-B04D-2737-FAAE5192B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NUMA Details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589A1-FD6C-E388-43C8-034F29834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126</a:t>
            </a:fld>
            <a:endParaRPr lang="en-CH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80E999-D32A-4511-A597-9FEFBDF67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09" y="1149426"/>
            <a:ext cx="8552449" cy="490850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4400DA3-A940-9343-46A3-C09191C72A71}"/>
              </a:ext>
            </a:extLst>
          </p:cNvPr>
          <p:cNvSpPr/>
          <p:nvPr/>
        </p:nvSpPr>
        <p:spPr>
          <a:xfrm>
            <a:off x="394550" y="3515879"/>
            <a:ext cx="920617" cy="3331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51250"/>
            <a:endParaRPr lang="en-CH" sz="1676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0624519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EAAE6-17B8-AAF3-5031-A0AAEB5D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Revelator + ECHT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80BA41-D4F4-707B-3A11-4E9E2FDE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851250"/>
            <a:fld id="{1126AD06-1C69-4F40-B475-B9DE4452D124}" type="slidenum">
              <a:rPr lang="en-CH"/>
              <a:pPr defTabSz="851250"/>
              <a:t>127</a:t>
            </a:fld>
            <a:endParaRPr lang="en-CH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A481C0D-6B08-DFBF-28F1-75DA01BEAA91}"/>
              </a:ext>
            </a:extLst>
          </p:cNvPr>
          <p:cNvGraphicFramePr>
            <a:graphicFrameLocks/>
          </p:cNvGraphicFramePr>
          <p:nvPr/>
        </p:nvGraphicFramePr>
        <p:xfrm>
          <a:off x="608965" y="1201187"/>
          <a:ext cx="7790566" cy="427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D156E94-E881-4C27-173D-0A2CEC84FA28}"/>
              </a:ext>
            </a:extLst>
          </p:cNvPr>
          <p:cNvSpPr txBox="1"/>
          <p:nvPr/>
        </p:nvSpPr>
        <p:spPr>
          <a:xfrm rot="16200000" flipH="1">
            <a:off x="-1048144" y="2508261"/>
            <a:ext cx="2679977" cy="350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1250"/>
            <a:r>
              <a:rPr lang="en-CH" sz="1676" b="1" dirty="0">
                <a:solidFill>
                  <a:prstClr val="black"/>
                </a:solidFill>
                <a:latin typeface="Calibri" panose="020F0502020204030204"/>
              </a:rPr>
              <a:t>Speedup over THP</a:t>
            </a:r>
          </a:p>
        </p:txBody>
      </p:sp>
    </p:spTree>
    <p:extLst>
      <p:ext uri="{BB962C8B-B14F-4D97-AF65-F5344CB8AC3E}">
        <p14:creationId xmlns:p14="http://schemas.microsoft.com/office/powerpoint/2010/main" val="252444276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067B9-1A8A-E602-651A-15A48DE15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/>
              <a:t>WayCast: Utopia vs Revelator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503B5-449C-2A90-A70C-C6717EB0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EE77-1197-4E7C-86AA-92A6ACF6B41D}" type="slidenum">
              <a:rPr lang="en-US" smtClean="0"/>
              <a:pPr/>
              <a:t>128</a:t>
            </a:fld>
            <a:endParaRPr lang="en-US">
              <a:latin typeface="Eurostile" panose="020B0504020202050204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0EFBBA-1C68-398D-885D-3E5574B495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00" y="1659064"/>
            <a:ext cx="9052799" cy="269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04241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0EF14-9A31-F075-5015-72BC061A9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EE77-1197-4E7C-86AA-92A6ACF6B41D}" type="slidenum">
              <a:rPr lang="en-US" smtClean="0"/>
              <a:pPr/>
              <a:t>129</a:t>
            </a:fld>
            <a:endParaRPr lang="en-US" sz="1364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439706-8BDB-3FDA-44DF-558C47E56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35" y="1553598"/>
            <a:ext cx="9167268" cy="3627665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1897D7A4-D53F-1351-8666-083A63A23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Modularity and Composability</a:t>
            </a:r>
            <a:endParaRPr lang="en-CH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A5B11B-54FD-6236-83FA-38C9A33EB609}"/>
              </a:ext>
            </a:extLst>
          </p:cNvPr>
          <p:cNvSpPr txBox="1"/>
          <p:nvPr/>
        </p:nvSpPr>
        <p:spPr>
          <a:xfrm>
            <a:off x="2446210" y="1347352"/>
            <a:ext cx="4806124" cy="325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H" sz="1515" b="1" dirty="0">
                <a:solidFill>
                  <a:srgbClr val="0070C0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V</a:t>
            </a:r>
            <a:r>
              <a:rPr lang="en-CH" sz="1515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= Victima      </a:t>
            </a:r>
            <a:r>
              <a:rPr lang="en-CH" sz="1515" b="1" dirty="0">
                <a:solidFill>
                  <a:srgbClr val="0070C0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T</a:t>
            </a:r>
            <a:r>
              <a:rPr lang="en-CH" sz="1515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= Trail       </a:t>
            </a:r>
            <a:r>
              <a:rPr lang="en-CH" sz="1515" b="1" dirty="0">
                <a:solidFill>
                  <a:srgbClr val="0070C0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R</a:t>
            </a:r>
            <a:r>
              <a:rPr lang="en-CH" sz="1515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= Revelator      </a:t>
            </a:r>
            <a:r>
              <a:rPr lang="en-CH" sz="1515" b="1" dirty="0">
                <a:solidFill>
                  <a:srgbClr val="0070C0"/>
                </a:solidFill>
                <a:latin typeface="Roboto ExtraBold" panose="02000000000000000000" pitchFamily="2" charset="0"/>
                <a:ea typeface="Roboto ExtraBold" panose="02000000000000000000" pitchFamily="2" charset="0"/>
              </a:rPr>
              <a:t>U</a:t>
            </a:r>
            <a:r>
              <a:rPr lang="en-CH" sz="1515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= Utopia</a:t>
            </a:r>
          </a:p>
        </p:txBody>
      </p:sp>
    </p:spTree>
    <p:extLst>
      <p:ext uri="{BB962C8B-B14F-4D97-AF65-F5344CB8AC3E}">
        <p14:creationId xmlns:p14="http://schemas.microsoft.com/office/powerpoint/2010/main" val="137619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 [1782596878161]">
  <a:themeElements>
    <a:clrScheme name="Office Theme">
      <a:dk1>
        <a:srgbClr val="EAF2FB"/>
      </a:dk1>
      <a:lt1>
        <a:srgbClr val="0E1726"/>
      </a:lt1>
      <a:dk2>
        <a:srgbClr val="16263B"/>
      </a:dk2>
      <a:lt2>
        <a:srgbClr val="9FB3C8"/>
      </a:lt2>
      <a:accent1>
        <a:srgbClr val="38BDF8"/>
      </a:accent1>
      <a:accent2>
        <a:srgbClr val="2DD4BF"/>
      </a:accent2>
      <a:accent3>
        <a:srgbClr val="F59E0B"/>
      </a:accent3>
      <a:accent4>
        <a:srgbClr val="A78BFA"/>
      </a:accent4>
      <a:accent5>
        <a:srgbClr val="F472B6"/>
      </a:accent5>
      <a:accent6>
        <a:srgbClr val="60A5FA"/>
      </a:accent6>
      <a:hlink>
        <a:srgbClr val="467886"/>
      </a:hlink>
      <a:folHlink>
        <a:srgbClr val="96607D"/>
      </a:folHlink>
    </a:clrScheme>
    <a:fontScheme name="Office Theme">
      <a:majorFont>
        <a:latin typeface="Montserra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Office Theme [1782596878161]">
  <a:themeElements>
    <a:clrScheme name="Office Theme">
      <a:dk1>
        <a:srgbClr val="EAF2FB"/>
      </a:dk1>
      <a:lt1>
        <a:srgbClr val="0E1726"/>
      </a:lt1>
      <a:dk2>
        <a:srgbClr val="16263B"/>
      </a:dk2>
      <a:lt2>
        <a:srgbClr val="9FB3C8"/>
      </a:lt2>
      <a:accent1>
        <a:srgbClr val="38BDF8"/>
      </a:accent1>
      <a:accent2>
        <a:srgbClr val="2DD4BF"/>
      </a:accent2>
      <a:accent3>
        <a:srgbClr val="F59E0B"/>
      </a:accent3>
      <a:accent4>
        <a:srgbClr val="A78BFA"/>
      </a:accent4>
      <a:accent5>
        <a:srgbClr val="F472B6"/>
      </a:accent5>
      <a:accent6>
        <a:srgbClr val="60A5FA"/>
      </a:accent6>
      <a:hlink>
        <a:srgbClr val="467886"/>
      </a:hlink>
      <a:folHlink>
        <a:srgbClr val="96607D"/>
      </a:folHlink>
    </a:clrScheme>
    <a:fontScheme name="Office Theme">
      <a:majorFont>
        <a:latin typeface="Montserra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 Them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Them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CCC9E7B-56A2-A046-AB21-D37E76CE1B18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f9d1a3de-9089-4fb6-9405-ad28de38a904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4300</TotalTime>
  <Words>5299</Words>
  <Application>Microsoft Macintosh PowerPoint</Application>
  <PresentationFormat>On-screen Show (4:3)</PresentationFormat>
  <Paragraphs>1390</Paragraphs>
  <Slides>129</Slides>
  <Notes>70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129</vt:i4>
      </vt:variant>
    </vt:vector>
  </HeadingPairs>
  <TitlesOfParts>
    <vt:vector size="156" baseType="lpstr">
      <vt:lpstr>Abadi</vt:lpstr>
      <vt:lpstr>Aptos</vt:lpstr>
      <vt:lpstr>Aptos Display</vt:lpstr>
      <vt:lpstr>Aptos SemiBold</vt:lpstr>
      <vt:lpstr>Arial</vt:lpstr>
      <vt:lpstr>Avenir Next Medium</vt:lpstr>
      <vt:lpstr>Calibri</vt:lpstr>
      <vt:lpstr>Calibri Light</vt:lpstr>
      <vt:lpstr>Candara</vt:lpstr>
      <vt:lpstr>Consolas</vt:lpstr>
      <vt:lpstr>Corbel</vt:lpstr>
      <vt:lpstr>Courier New</vt:lpstr>
      <vt:lpstr>Eurostile</vt:lpstr>
      <vt:lpstr>FLOYDIAN</vt:lpstr>
      <vt:lpstr>FUTURA MEDIUM</vt:lpstr>
      <vt:lpstr>Helvetica Neue</vt:lpstr>
      <vt:lpstr>Lato</vt:lpstr>
      <vt:lpstr>Microsoft Sans Serif</vt:lpstr>
      <vt:lpstr>Montserrat</vt:lpstr>
      <vt:lpstr>Roboto</vt:lpstr>
      <vt:lpstr>Roboto ExtraBold</vt:lpstr>
      <vt:lpstr>Segoe UI</vt:lpstr>
      <vt:lpstr>Office Theme</vt:lpstr>
      <vt:lpstr>Office Theme [1782596878161]</vt:lpstr>
      <vt:lpstr>1_Office Theme [1782596878161]</vt:lpstr>
      <vt:lpstr>3_Office Theme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Speculative Address Translation</vt:lpstr>
      <vt:lpstr>Speculative Address Translation</vt:lpstr>
      <vt:lpstr>Speculative Address Translation</vt:lpstr>
      <vt:lpstr>Predicting the PA is Challenging </vt:lpstr>
      <vt:lpstr>Example:  Same Process, Different Instances</vt:lpstr>
      <vt:lpstr>Example:  Same Process, Different Instances</vt:lpstr>
      <vt:lpstr>Example:  Same Process, Different Instances</vt:lpstr>
      <vt:lpstr>Example:  Same Process, Different Instances</vt:lpstr>
      <vt:lpstr>Motivation: Shortcomings of Prior Works</vt:lpstr>
      <vt:lpstr>Prior Work: Contiguity-based Speculation1</vt:lpstr>
      <vt:lpstr>Our Goal</vt:lpstr>
      <vt:lpstr>PowerPoint Presentation</vt:lpstr>
      <vt:lpstr>Revelator: Key Approach</vt:lpstr>
      <vt:lpstr>Revelator: Key Idea</vt:lpstr>
      <vt:lpstr>PowerPoint Presentation</vt:lpstr>
      <vt:lpstr>Revelator: Overview</vt:lpstr>
      <vt:lpstr>Revelator: Overview</vt:lpstr>
      <vt:lpstr>Revelator: Key Benefit</vt:lpstr>
      <vt:lpstr>Revelator: Key Components</vt:lpstr>
      <vt:lpstr>Revelator: OS Side</vt:lpstr>
      <vt:lpstr>Revelator: OS Side</vt:lpstr>
      <vt:lpstr>Revelator: Key Components</vt:lpstr>
      <vt:lpstr>Revelator: Hardware Side</vt:lpstr>
      <vt:lpstr>Revelator: Hardware Side</vt:lpstr>
      <vt:lpstr>PowerPoint Presentation</vt:lpstr>
      <vt:lpstr>Revelator: Key Components</vt:lpstr>
      <vt:lpstr>Revelator: Key Components</vt:lpstr>
      <vt:lpstr>OS: Tiered Hash-based Allocation </vt:lpstr>
      <vt:lpstr>OS: Tiered Hash-based Allocation </vt:lpstr>
      <vt:lpstr>OS: Tiered Hash-based Allocation </vt:lpstr>
      <vt:lpstr>OS: Tiered Hash-based Allocation </vt:lpstr>
      <vt:lpstr>OS: Tiered Hash-based Allocation </vt:lpstr>
      <vt:lpstr>OS: Tiered Hash-based Allocation </vt:lpstr>
      <vt:lpstr>OS: Tiered Hash-based Allocation </vt:lpstr>
      <vt:lpstr>OS: Tiered Hash-based Allocation </vt:lpstr>
      <vt:lpstr>OS: Tiered Hash-based Allocation </vt:lpstr>
      <vt:lpstr>Revelator: Allocation Properties</vt:lpstr>
      <vt:lpstr>Number of Hash-based Alloc. Attempts</vt:lpstr>
      <vt:lpstr>Revelator: Allocation Properties</vt:lpstr>
      <vt:lpstr>Allocation Success is Independent  from Memory Fragmentation</vt:lpstr>
      <vt:lpstr>Revelator: Key Components</vt:lpstr>
      <vt:lpstr>Hardware: Speculation Engine</vt:lpstr>
      <vt:lpstr>Revelator: Speculation Engine</vt:lpstr>
      <vt:lpstr>Speculation Degree Filter</vt:lpstr>
      <vt:lpstr>Revelator: Speculation Engine</vt:lpstr>
      <vt:lpstr>PowerPoint Presentation</vt:lpstr>
      <vt:lpstr>Revelator: Extensions</vt:lpstr>
      <vt:lpstr>Revelator: Extensions</vt:lpstr>
      <vt:lpstr>Synergy with Large Pages</vt:lpstr>
      <vt:lpstr>Synergy with Large Pages</vt:lpstr>
      <vt:lpstr>Synergy with Large Pages</vt:lpstr>
      <vt:lpstr>Synergy with Large Pages</vt:lpstr>
      <vt:lpstr>Synergy with Large Pages</vt:lpstr>
      <vt:lpstr>Synergy with Large Pages</vt:lpstr>
      <vt:lpstr>Revelator: Extensions</vt:lpstr>
      <vt:lpstr>Revelator: Extensions</vt:lpstr>
      <vt:lpstr>PowerPoint Presentation</vt:lpstr>
      <vt:lpstr>Evaluation Methodology</vt:lpstr>
      <vt:lpstr>Evaluated Systems</vt:lpstr>
      <vt:lpstr>Single-Core: Performance Speedup</vt:lpstr>
      <vt:lpstr>Multi-Core: Performance Speedup</vt:lpstr>
      <vt:lpstr>Area and Power Overhead</vt:lpstr>
      <vt:lpstr>More in the Paper</vt:lpstr>
      <vt:lpstr>More in the Paper</vt:lpstr>
      <vt:lpstr>Revelator is Open-Source </vt:lpstr>
      <vt:lpstr>PowerPoint Presentation</vt:lpstr>
      <vt:lpstr>Revelator: HW/OS Cooperation</vt:lpstr>
      <vt:lpstr>PowerPoint Presentation</vt:lpstr>
      <vt:lpstr>Revelator: Allocation Properties</vt:lpstr>
      <vt:lpstr>Allocation Bias</vt:lpstr>
      <vt:lpstr>Example Scenarios of Allocation</vt:lpstr>
      <vt:lpstr>SpOT [Alverti et al. ISCA 2020]</vt:lpstr>
      <vt:lpstr>Limitations of SpOT (1)</vt:lpstr>
      <vt:lpstr>Limitations of SpOT (2)</vt:lpstr>
      <vt:lpstr>Limitations of Prior Work (3)</vt:lpstr>
      <vt:lpstr>Our Goal</vt:lpstr>
      <vt:lpstr>Revelator: Key Idea</vt:lpstr>
      <vt:lpstr>OS: Page Allocation Algorithm </vt:lpstr>
      <vt:lpstr>OS: Page Allocation Algorithm </vt:lpstr>
      <vt:lpstr>OS: Page Allocation Algorithm </vt:lpstr>
      <vt:lpstr>OS: Page Allocation Algorithm </vt:lpstr>
      <vt:lpstr>OS: Page Allocation Algorithm </vt:lpstr>
      <vt:lpstr>OS: Page Allocation Algorithm </vt:lpstr>
      <vt:lpstr>OS: Page Allocation Algorithm </vt:lpstr>
      <vt:lpstr>OS: Page Allocation Algorithm </vt:lpstr>
      <vt:lpstr>OS: Allocating the Page Table</vt:lpstr>
      <vt:lpstr>OS: Allocating the Page Table</vt:lpstr>
      <vt:lpstr>Probability of Successful Allocation</vt:lpstr>
      <vt:lpstr>Probability of Successful Allocation</vt:lpstr>
      <vt:lpstr>Revelator: Hardware Side</vt:lpstr>
      <vt:lpstr>Speculation Degree Filter</vt:lpstr>
      <vt:lpstr>Revelator with Large Pages</vt:lpstr>
      <vt:lpstr>Revelator with Large Pages</vt:lpstr>
      <vt:lpstr>Security Analysis</vt:lpstr>
      <vt:lpstr>Security Analysis</vt:lpstr>
      <vt:lpstr>Security Analysis</vt:lpstr>
      <vt:lpstr>Security Analysis</vt:lpstr>
      <vt:lpstr>Security Analysis</vt:lpstr>
      <vt:lpstr>Security Analysis</vt:lpstr>
      <vt:lpstr>Revelator in Virtualized Systems</vt:lpstr>
      <vt:lpstr>Revelator in NUMA</vt:lpstr>
      <vt:lpstr>Bloom-Filter-based Radix Table</vt:lpstr>
      <vt:lpstr>Succesful Allocations</vt:lpstr>
      <vt:lpstr>Effect on Allocation Latency</vt:lpstr>
      <vt:lpstr>Effect on Allocation Latency</vt:lpstr>
      <vt:lpstr>Performance Speedup over THP</vt:lpstr>
      <vt:lpstr>Deep dive into Revelator’s benefits</vt:lpstr>
      <vt:lpstr>Sweeping Memory Utilization</vt:lpstr>
      <vt:lpstr>Ablation Study</vt:lpstr>
      <vt:lpstr>Bandwidth Filter</vt:lpstr>
      <vt:lpstr>L2 Cache Pollution</vt:lpstr>
      <vt:lpstr>Energy Reduction</vt:lpstr>
      <vt:lpstr>Multicore Environments</vt:lpstr>
      <vt:lpstr>Virtualized Environments</vt:lpstr>
      <vt:lpstr>NUMA </vt:lpstr>
      <vt:lpstr>NUMA Details</vt:lpstr>
      <vt:lpstr>Revelator + ECHT</vt:lpstr>
      <vt:lpstr>WayCast: Utopia vs Revelator</vt:lpstr>
      <vt:lpstr>Modularity and Composability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Kanellopoulos Konstantinos</dc:creator>
  <cp:lastModifiedBy>Kanellopoulos Konstantinos</cp:lastModifiedBy>
  <cp:revision>627</cp:revision>
  <dcterms:created xsi:type="dcterms:W3CDTF">2026-06-27T21:42:52Z</dcterms:created>
  <dcterms:modified xsi:type="dcterms:W3CDTF">2026-07-01T15:29:33Z</dcterms:modified>
</cp:coreProperties>
</file>