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0" r:id="rId4"/>
    <p:sldMasterId id="2147483698" r:id="rId5"/>
  </p:sldMasterIdLst>
  <p:notesMasterIdLst>
    <p:notesMasterId r:id="rId27"/>
  </p:notesMasterIdLst>
  <p:handoutMasterIdLst>
    <p:handoutMasterId r:id="rId28"/>
  </p:handoutMasterIdLst>
  <p:sldIdLst>
    <p:sldId id="7355" r:id="rId6"/>
    <p:sldId id="7357" r:id="rId7"/>
    <p:sldId id="7391" r:id="rId8"/>
    <p:sldId id="7376" r:id="rId9"/>
    <p:sldId id="7377" r:id="rId10"/>
    <p:sldId id="7378" r:id="rId11"/>
    <p:sldId id="7379" r:id="rId12"/>
    <p:sldId id="7363" r:id="rId13"/>
    <p:sldId id="7380" r:id="rId14"/>
    <p:sldId id="7381" r:id="rId15"/>
    <p:sldId id="7382" r:id="rId16"/>
    <p:sldId id="7383" r:id="rId17"/>
    <p:sldId id="7384" r:id="rId18"/>
    <p:sldId id="7385" r:id="rId19"/>
    <p:sldId id="7386" r:id="rId20"/>
    <p:sldId id="7387" r:id="rId21"/>
    <p:sldId id="7388" r:id="rId22"/>
    <p:sldId id="7392" r:id="rId23"/>
    <p:sldId id="7393" r:id="rId24"/>
    <p:sldId id="7375" r:id="rId25"/>
    <p:sldId id="7374" r:id="rId26"/>
  </p:sldIdLst>
  <p:sldSz cx="9144000" cy="6858000" type="screen4x3"/>
  <p:notesSz cx="6858000" cy="9144000"/>
  <p:embeddedFontLst>
    <p:embeddedFont>
      <p:font typeface="ＭＳ Ｐゴシック" panose="020B0600070205080204" pitchFamily="34" charset="-128"/>
      <p:regular r:id="rId29"/>
    </p:embeddedFont>
    <p:embeddedFont>
      <p:font typeface="Cambria" panose="02040503050406030204" pitchFamily="18" charset="0"/>
      <p:regular r:id="rId30"/>
      <p:bold r:id="rId31"/>
      <p:italic r:id="rId32"/>
      <p:boldItalic r:id="rId33"/>
    </p:embeddedFont>
    <p:embeddedFont>
      <p:font typeface="Garamond" panose="02020404030301010803" pitchFamily="18" charset="0"/>
      <p:regular r:id="rId34"/>
      <p:bold r:id="rId35"/>
      <p:italic r:id="rId36"/>
    </p:embeddedFont>
    <p:embeddedFont>
      <p:font typeface="Roboto Mono" panose="00000009000000000000" pitchFamily="49" charset="0"/>
      <p:regular r:id="rId37"/>
      <p:bold r:id="rId38"/>
      <p:italic r:id="rId39"/>
      <p:boldItalic r:id="rId40"/>
    </p:embeddedFont>
    <p:embeddedFont>
      <p:font typeface="Tahoma" panose="020B0604030504040204" pitchFamily="34" charset="0"/>
      <p:regular r:id="rId41"/>
      <p:bold r:id="rId4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95CA9F4-C014-4D42-A27D-6FB6206EF324}">
          <p14:sldIdLst>
            <p14:sldId id="7355"/>
            <p14:sldId id="7357"/>
            <p14:sldId id="7391"/>
            <p14:sldId id="7376"/>
            <p14:sldId id="7377"/>
            <p14:sldId id="7378"/>
            <p14:sldId id="7379"/>
            <p14:sldId id="7363"/>
            <p14:sldId id="7380"/>
            <p14:sldId id="7381"/>
            <p14:sldId id="7382"/>
            <p14:sldId id="7383"/>
            <p14:sldId id="7384"/>
            <p14:sldId id="7385"/>
            <p14:sldId id="7386"/>
            <p14:sldId id="7387"/>
            <p14:sldId id="7388"/>
            <p14:sldId id="7392"/>
            <p14:sldId id="7393"/>
            <p14:sldId id="7375"/>
            <p14:sldId id="73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565768-B9C7-452C-840C-CF80B6EBBAF4}" name="Olgun  Ataberk" initials="OA" userId="S::aolgun@ethz.ch::af774e6e-6259-4f74-8c0e-70a4d8a16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taberk Olgun" initials="AO" lastIdx="2" clrIdx="0">
    <p:extLst>
      <p:ext uri="{19B8F6BF-5375-455C-9EA6-DF929625EA0E}">
        <p15:presenceInfo xmlns:p15="http://schemas.microsoft.com/office/powerpoint/2012/main" userId="S::aolgun@etu.edu.tr::acd4a36d-8e2b-4bf9-9640-24bbf4f0f2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40DC"/>
    <a:srgbClr val="E9EEF2"/>
    <a:srgbClr val="CC9900"/>
    <a:srgbClr val="0066CC"/>
    <a:srgbClr val="000000"/>
    <a:srgbClr val="A6A6A6"/>
    <a:srgbClr val="006633"/>
    <a:srgbClr val="CC0000"/>
    <a:srgbClr val="FF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24" autoAdjust="0"/>
    <p:restoredTop sz="88617" autoAdjust="0"/>
  </p:normalViewPr>
  <p:slideViewPr>
    <p:cSldViewPr snapToGrid="0">
      <p:cViewPr varScale="1">
        <p:scale>
          <a:sx n="94" d="100"/>
          <a:sy n="94" d="100"/>
        </p:scale>
        <p:origin x="11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1.fntdata"/><Relationship Id="rId21" Type="http://schemas.openxmlformats.org/officeDocument/2006/relationships/slide" Target="slides/slide16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commentAuthors" Target="commentAuthors.xml"/><Relationship Id="rId48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77DA08E8-53C0-41C1-B14E-9595836993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0143DBD-F10E-492C-ADF8-342A939EC0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9D07D-4A00-4F92-AF55-18EA03C4412A}" type="datetimeFigureOut">
              <a:rPr lang="tr-TR" smtClean="0"/>
              <a:t>6.07.2026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6D6159E-3F4F-4721-B75C-D4A1DC2369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8C30C48-0F14-4D5C-A4D0-95BC221427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8118C-437E-4328-ACDE-5D7FE2C38D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5481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B997D-A77B-4492-B8BA-B7DF74E65B62}" type="datetimeFigureOut">
              <a:rPr lang="tr-TR" smtClean="0"/>
              <a:t>6.07.2026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75381-7527-4E0E-A355-7550D954D0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41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CB6A3-5002-F9A5-7D50-8087CBD3E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>
            <a:extLst>
              <a:ext uri="{FF2B5EF4-FFF2-40B4-BE49-F238E27FC236}">
                <a16:creationId xmlns:a16="http://schemas.microsoft.com/office/drawing/2014/main" id="{149731C0-35F3-027C-A3D1-9DFCB5E763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marL="0" marR="0" lvl="0" indent="0" algn="r" defTabSz="911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EB913B-253C-AD49-B9C4-8FBF00D4106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12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EFC02CCF-BB75-FA6E-434D-80223EC82E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AA7ED6F3-3253-CF76-1C09-745A015E1F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Arial" charset="0"/>
                <a:ea typeface="ＭＳ Ｐゴシック" charset="-128"/>
              </a:rPr>
              <a:t>Hello everyone, I am Haocong, and I will be presenting our work revisiting…</a:t>
            </a:r>
          </a:p>
        </p:txBody>
      </p:sp>
    </p:spTree>
    <p:extLst>
      <p:ext uri="{BB962C8B-B14F-4D97-AF65-F5344CB8AC3E}">
        <p14:creationId xmlns:p14="http://schemas.microsoft.com/office/powerpoint/2010/main" val="1271359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2469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72518-BDDC-4D0E-E079-FFE068950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24B4F3-CDA9-A5F0-6ABD-496015D7B1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9CE942-EFD9-5CDD-8BD7-2D4A15932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6E791-B739-4767-2EF8-9C5B1E9E1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5371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B59E6-4CA9-9F90-3C72-22FC461CD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A5F536-E85E-7B47-3F92-2A9081934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FB9C2B-0A06-41AB-5704-808CDC5907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60A3F9-00AB-E7BB-E607-F53E3E152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0714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5F010-69DB-2FE7-D615-658751CBB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B3D852-EE6F-0CEB-04DC-FB3BDE76D5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8F59FD-8FC1-BCCB-8DE5-C054E693F1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19B63-FB8C-B6C8-183E-D43586F0F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3977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EC186-5C49-C0AD-C289-C9ADAB2FB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E513D1-18D1-0C43-EA2E-16193AD45F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657566-B3DF-F412-E678-DCF7C9947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97A55-9749-0980-5208-CEA72E4FD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2574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750BD-6370-743E-9F73-9C819223E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321A8D-782A-BBB9-40A7-508736939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459E3-5EF3-9338-DE04-0D01218875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6055F-8340-26A6-915A-CF7B160592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8473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59AF0-09B3-B3D6-A187-3CF2B55F9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16633D-827E-EB6D-62F4-052C35064F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CBAD9C-0885-4CF8-7C24-DF51688BB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811AE-F962-DD24-7D6C-940CBA4F39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7676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8BD73-2C0C-0831-C6EA-6CAB2E6EC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E2DD41-A3F9-536E-7725-5D1EA146A0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047D7-2C8D-1E85-A597-D071B8FF8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0841A-17B9-288F-6495-21D22EE542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0701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0D8BD-555A-D71C-31DD-E7DFF8647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D8C6B2-44C0-4668-59B4-3771ABB2A7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FA326C-04D4-6CD0-217D-B6C599CD8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EA136-EA1F-B3E3-9838-ABF34B8048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6483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5AE88-EE3D-5776-95B4-A2BCADDFB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02CCD-4CBB-915B-7547-0F79CB022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62779C-B739-AC97-6650-7D572BFDE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7E344-3204-7B30-7C3D-25409C850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6416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92514-D025-5348-F9E7-2FC1770A9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CAD6D0-81D2-1C83-BB4A-6DBE76041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7A76F3-C68C-A969-2F6C-06A5657D2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C9B6D-AF15-6801-E7FD-563AB41C3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5937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10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38B7E-9D90-9B48-A8F0-5C08F12D5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70062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6600" b="1" i="1" baseline="0"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17C05B-AE6B-CA40-92B3-312C96F8E5F4}"/>
              </a:ext>
            </a:extLst>
          </p:cNvPr>
          <p:cNvSpPr/>
          <p:nvPr userDrawn="1"/>
        </p:nvSpPr>
        <p:spPr>
          <a:xfrm>
            <a:off x="0" y="4697080"/>
            <a:ext cx="9144000" cy="143750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FA48C-FC23-4C73-AC9B-B702C151A810}"/>
              </a:ext>
            </a:extLst>
          </p:cNvPr>
          <p:cNvSpPr/>
          <p:nvPr userDrawn="1"/>
        </p:nvSpPr>
        <p:spPr>
          <a:xfrm>
            <a:off x="0" y="0"/>
            <a:ext cx="9144000" cy="86041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11100"/>
            <a:ext cx="8987621" cy="76125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000" b="1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47146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524699"/>
            <a:ext cx="977147" cy="2827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8180C1-8B68-AC4C-94FA-42ACC1C193E9}"/>
              </a:ext>
            </a:extLst>
          </p:cNvPr>
          <p:cNvSpPr/>
          <p:nvPr userDrawn="1"/>
        </p:nvSpPr>
        <p:spPr>
          <a:xfrm>
            <a:off x="1073731" y="6449551"/>
            <a:ext cx="779781" cy="343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654604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30506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853030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76482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2090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35733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66752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59492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50259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37925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6335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24614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463221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957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7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5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02444" indent="-244079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  <a:ea typeface="ＭＳ Ｐゴシック" pitchFamily="-106" charset="-128"/>
        </a:defRPr>
      </a:lvl2pPr>
      <a:lvl3pPr marL="766763" indent="-26312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  <a:ea typeface="ＭＳ Ｐゴシック" pitchFamily="-106" charset="-128"/>
        </a:defRPr>
      </a:lvl3pPr>
      <a:lvl4pPr marL="1004888" indent="-23693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260872" indent="-2547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  <a:ea typeface="ＭＳ Ｐゴシック" pitchFamily="-106" charset="-128"/>
        </a:defRPr>
      </a:lvl5pPr>
      <a:lvl6pPr marL="16037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ramulator2/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github.com/CMU-SAFARI/ramulator2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github.com/CMU-SAFARI/ramulator2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8328A-0307-77F0-EF06-7B4B213BA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4">
            <a:extLst>
              <a:ext uri="{FF2B5EF4-FFF2-40B4-BE49-F238E27FC236}">
                <a16:creationId xmlns:a16="http://schemas.microsoft.com/office/drawing/2014/main" id="{18B80015-5613-9219-1588-2F3BE7C143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6081" y="1151724"/>
            <a:ext cx="8428037" cy="2198749"/>
          </a:xfrm>
        </p:spPr>
        <p:txBody>
          <a:bodyPr anchor="ctr"/>
          <a:lstStyle/>
          <a:p>
            <a:pPr algn="ctr" eaLnBrk="1" hangingPunct="1"/>
            <a:r>
              <a:rPr lang="en-US" altLang="en-US" sz="4000" b="1" dirty="0">
                <a:solidFill>
                  <a:srgbClr val="C00000"/>
                </a:solidFill>
                <a:ea typeface="ＭＳ Ｐゴシック" charset="-128"/>
              </a:rPr>
              <a:t>Ramulator 2.1 Deeper Dive</a:t>
            </a:r>
            <a:endParaRPr lang="en-US" altLang="en-US" sz="4400" dirty="0">
              <a:ea typeface="ＭＳ Ｐゴシック" charset="-128"/>
            </a:endParaRPr>
          </a:p>
        </p:txBody>
      </p:sp>
      <p:sp>
        <p:nvSpPr>
          <p:cNvPr id="96258" name="Rectangle 5">
            <a:extLst>
              <a:ext uri="{FF2B5EF4-FFF2-40B4-BE49-F238E27FC236}">
                <a16:creationId xmlns:a16="http://schemas.microsoft.com/office/drawing/2014/main" id="{78DC755A-2527-A0F7-84F2-34468DF5956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799" y="3773573"/>
            <a:ext cx="7821071" cy="2708190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altLang="en-US" sz="2400" b="1" dirty="0">
                <a:solidFill>
                  <a:srgbClr val="003399"/>
                </a:solidFill>
                <a:ea typeface="ＭＳ Ｐゴシック" charset="-128"/>
              </a:rPr>
              <a:t>Haocong Luo</a:t>
            </a:r>
            <a:endParaRPr lang="en-US" altLang="en-US" sz="2400" dirty="0">
              <a:solidFill>
                <a:srgbClr val="003399"/>
              </a:solidFill>
              <a:ea typeface="ＭＳ Ｐゴシック" charset="-128"/>
            </a:endParaRPr>
          </a:p>
          <a:p>
            <a:pPr eaLnBrk="1" hangingPunct="1">
              <a:buFont typeface="Wingdings" charset="2"/>
              <a:buNone/>
            </a:pPr>
            <a:r>
              <a:rPr lang="en-US" altLang="en-US" sz="2400" b="1" dirty="0">
                <a:ea typeface="ＭＳ Ｐゴシック" charset="-128"/>
              </a:rPr>
              <a:t>ETH Zurich</a:t>
            </a:r>
          </a:p>
          <a:p>
            <a:pPr eaLnBrk="1" hangingPunct="1"/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  <a:ea typeface="ＭＳ Ｐゴシック" charset="-128"/>
              </a:rPr>
              <a:t>3rd R&amp;DB Workshop and Tutorial @ ICS’26</a:t>
            </a:r>
          </a:p>
          <a:p>
            <a:pPr eaLnBrk="1" hangingPunct="1"/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  <a:ea typeface="ＭＳ Ｐゴシック" charset="-128"/>
              </a:rPr>
              <a:t>06.07.2026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F76C684-B64A-0ACD-D8B5-9F03902569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8954" y="6405806"/>
            <a:ext cx="1621717" cy="3119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C9767C-5DA2-8525-1723-ABC3F96373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20" t="33599" r="12247" b="30996"/>
          <a:stretch/>
        </p:blipFill>
        <p:spPr>
          <a:xfrm>
            <a:off x="7051627" y="6400703"/>
            <a:ext cx="1813419" cy="31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0699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F1E54-6506-51AB-2548-7157994C4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F007D-872D-E0E8-1DF3-46DDE13C2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Introduction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466C0-7753-666C-58C9-2C51C443F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Ramulator 2.1 is a </a:t>
            </a:r>
            <a:r>
              <a:rPr lang="en-US" sz="2400" b="1" dirty="0">
                <a:solidFill>
                  <a:srgbClr val="0066CC"/>
                </a:solidFill>
              </a:rPr>
              <a:t>major overhaul </a:t>
            </a:r>
            <a:r>
              <a:rPr lang="en-US" sz="2400" b="1" dirty="0"/>
              <a:t>of Ramulator 2.0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Fixes bugs </a:t>
            </a:r>
            <a:r>
              <a:rPr lang="en-US" sz="2000" dirty="0"/>
              <a:t>identified by </a:t>
            </a:r>
            <a:r>
              <a:rPr lang="en-US" sz="2000" dirty="0" err="1"/>
              <a:t>Github</a:t>
            </a:r>
            <a:r>
              <a:rPr lang="en-US" sz="2000" dirty="0"/>
              <a:t> issues and internal testing</a:t>
            </a:r>
          </a:p>
          <a:p>
            <a:pPr lvl="1"/>
            <a:r>
              <a:rPr lang="en-US" sz="2000" dirty="0"/>
              <a:t>More comprehensive support for </a:t>
            </a:r>
            <a:r>
              <a:rPr lang="en-US" sz="2000" b="1" dirty="0">
                <a:solidFill>
                  <a:srgbClr val="0066CC"/>
                </a:solidFill>
              </a:rPr>
              <a:t>new DRAM &amp; controller features</a:t>
            </a:r>
          </a:p>
          <a:p>
            <a:pPr lvl="1"/>
            <a:r>
              <a:rPr lang="en-US" sz="2000" dirty="0"/>
              <a:t>More comprehensive set of </a:t>
            </a:r>
            <a:r>
              <a:rPr lang="en-US" sz="2000" b="1" dirty="0">
                <a:solidFill>
                  <a:srgbClr val="0066CC"/>
                </a:solidFill>
              </a:rPr>
              <a:t>tests and validations</a:t>
            </a:r>
          </a:p>
          <a:p>
            <a:pPr lvl="1"/>
            <a:r>
              <a:rPr lang="en-US" sz="2000" dirty="0"/>
              <a:t>Significantly improved </a:t>
            </a:r>
            <a:r>
              <a:rPr lang="en-US" sz="2000" b="1" dirty="0">
                <a:solidFill>
                  <a:srgbClr val="0066CC"/>
                </a:solidFill>
              </a:rPr>
              <a:t>ease of use, configuration, and extension</a:t>
            </a:r>
          </a:p>
          <a:p>
            <a:pPr lvl="1"/>
            <a:r>
              <a:rPr lang="en-US" sz="2000" dirty="0"/>
              <a:t>Overall code quality and documentation improvements</a:t>
            </a:r>
          </a:p>
          <a:p>
            <a:pPr>
              <a:spcBef>
                <a:spcPts val="1200"/>
              </a:spcBef>
            </a:pPr>
            <a:r>
              <a:rPr lang="en-US" sz="2400" dirty="0" err="1"/>
              <a:t>Github</a:t>
            </a:r>
            <a:r>
              <a:rPr lang="en-US" sz="2400" dirty="0"/>
              <a:t> main branch updated to v2.1.0</a:t>
            </a:r>
            <a:endParaRPr lang="en-US" sz="2400" b="1" dirty="0">
              <a:solidFill>
                <a:srgbClr val="0066CC"/>
              </a:solidFill>
            </a:endParaRPr>
          </a:p>
          <a:p>
            <a:pPr lvl="1">
              <a:spcBef>
                <a:spcPts val="600"/>
              </a:spcBef>
            </a:pPr>
            <a:r>
              <a:rPr lang="en-US" sz="2000" dirty="0">
                <a:hlinkClick r:id="rId2"/>
              </a:rPr>
              <a:t>https://github.com/CMU-SAFARI/ramulator2/</a:t>
            </a:r>
            <a:endParaRPr lang="en-US" sz="2000" dirty="0"/>
          </a:p>
          <a:p>
            <a:pPr lvl="1">
              <a:spcBef>
                <a:spcPts val="600"/>
              </a:spcBef>
            </a:pPr>
            <a:r>
              <a:rPr lang="en-US" sz="2000" dirty="0" err="1"/>
              <a:t>codespace</a:t>
            </a:r>
            <a:r>
              <a:rPr lang="en-US" sz="2000" dirty="0"/>
              <a:t> and </a:t>
            </a:r>
            <a:r>
              <a:rPr lang="en-US" sz="2000" dirty="0" err="1"/>
              <a:t>devcontainer</a:t>
            </a:r>
            <a:r>
              <a:rPr lang="en-US" sz="2000" dirty="0"/>
              <a:t> ready!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V2.0a is archived as legacy/v2.0a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Welcomes your </a:t>
            </a:r>
            <a:r>
              <a:rPr lang="en-US" sz="2400" b="1" dirty="0">
                <a:solidFill>
                  <a:srgbClr val="0066CC"/>
                </a:solidFill>
              </a:rPr>
              <a:t>use, contribution, and feedback</a:t>
            </a:r>
            <a:r>
              <a:rPr lang="en-US" sz="2400" b="1" dirty="0"/>
              <a:t>!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Issues &amp; Discussions on </a:t>
            </a:r>
            <a:r>
              <a:rPr lang="en-US" sz="2000" dirty="0" err="1"/>
              <a:t>Github</a:t>
            </a:r>
            <a:endParaRPr lang="en-US" sz="2000" dirty="0"/>
          </a:p>
          <a:p>
            <a:pPr lvl="1">
              <a:spcBef>
                <a:spcPts val="600"/>
              </a:spcBef>
            </a:pPr>
            <a:r>
              <a:rPr lang="en-US" sz="2000" dirty="0"/>
              <a:t>Open PRs for bug fixes, improvements, and new features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EF727-6CFD-94C7-7D13-8560FA22FD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96275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BDF5B-EF00-52E4-6C16-CD3835799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51D89-7754-45F1-CCF4-7D9D7093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Currently Supported DRAM Standards</a:t>
            </a:r>
            <a:endParaRPr lang="LID4096" sz="36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F3A56-0271-0AD4-8770-A7E792C573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472171-88C9-1B26-76B0-7AAD9CD4B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612710-4D76-56E4-52E8-7A26A2FF0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0712"/>
            <a:ext cx="9144000" cy="431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0126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0968F-566A-666D-1587-31F4CEB50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D333-E330-D19B-2976-B79568A8C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Getting Started (I)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D1BD2-FCA5-7909-7E02-B4C122900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/>
              <a:t>Github</a:t>
            </a:r>
            <a:r>
              <a:rPr lang="en-US" sz="2400" b="1" dirty="0"/>
              <a:t> </a:t>
            </a:r>
            <a:r>
              <a:rPr lang="en-US" sz="2400" b="1" dirty="0" err="1"/>
              <a:t>codespace</a:t>
            </a:r>
            <a:endParaRPr lang="en-US" sz="2400" b="1" dirty="0"/>
          </a:p>
          <a:p>
            <a:pPr lvl="1"/>
            <a:r>
              <a:rPr lang="en-US" sz="2000" dirty="0">
                <a:hlinkClick r:id="rId2"/>
              </a:rPr>
              <a:t>https://github.com/CMU-SAFARI/ramulator2</a:t>
            </a:r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45EFA-FB36-08A3-9A4C-B4A01CAF78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57336F-768D-4413-A905-CFF16EE9C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92299"/>
            <a:ext cx="9144000" cy="34049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66F014E-245A-B5E4-985A-4197DCD0AA43}"/>
              </a:ext>
            </a:extLst>
          </p:cNvPr>
          <p:cNvSpPr/>
          <p:nvPr/>
        </p:nvSpPr>
        <p:spPr bwMode="auto">
          <a:xfrm>
            <a:off x="4968688" y="3953435"/>
            <a:ext cx="1331259" cy="591671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319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0A6F1-D791-0E6F-A905-909D333CA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428ED-907F-58D0-93EB-54E8A7ED4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Getting Started (I)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E7C79-E8F7-B08F-9CF7-F4CAD8BAB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/>
              <a:t>Github</a:t>
            </a:r>
            <a:r>
              <a:rPr lang="en-US" sz="2400" b="1" dirty="0"/>
              <a:t> </a:t>
            </a:r>
            <a:r>
              <a:rPr lang="en-US" sz="2400" b="1" dirty="0" err="1"/>
              <a:t>codespace</a:t>
            </a:r>
            <a:endParaRPr lang="en-US" sz="2400" b="1" dirty="0"/>
          </a:p>
          <a:p>
            <a:pPr lvl="1"/>
            <a:r>
              <a:rPr lang="en-US" sz="2000" dirty="0">
                <a:hlinkClick r:id="rId2"/>
              </a:rPr>
              <a:t>https://github.com/CMU-SAFARI/ramulator2</a:t>
            </a:r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9372E-9FD7-AEF0-D821-DA4D6ED151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B355F1-614D-72A3-0B62-34E3DE27A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197" y="1120934"/>
            <a:ext cx="4959605" cy="50739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7A0817-842D-0C29-BC96-422DFE887E77}"/>
              </a:ext>
            </a:extLst>
          </p:cNvPr>
          <p:cNvSpPr/>
          <p:nvPr/>
        </p:nvSpPr>
        <p:spPr bwMode="auto">
          <a:xfrm>
            <a:off x="3322768" y="4237915"/>
            <a:ext cx="2536165" cy="591671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4629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252C3-8875-8C54-7ADC-4AD550725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B9972-3362-A412-4196-DB662D46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Getting Started (II)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758B7-E7B5-B284-FE76-C325A61EE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Local (</a:t>
            </a:r>
            <a:r>
              <a:rPr lang="en-US" sz="2400" b="1" dirty="0" err="1"/>
              <a:t>devcontainer</a:t>
            </a:r>
            <a:r>
              <a:rPr lang="en-US" sz="2400" b="1" dirty="0"/>
              <a:t>)</a:t>
            </a:r>
          </a:p>
          <a:p>
            <a:pPr lvl="1"/>
            <a:r>
              <a:rPr lang="en-US" sz="2000" dirty="0"/>
              <a:t>Clone the repository</a:t>
            </a:r>
          </a:p>
          <a:p>
            <a:pPr lvl="1"/>
            <a:r>
              <a:rPr lang="en-US" sz="2000" dirty="0"/>
              <a:t>Open with </a:t>
            </a:r>
            <a:r>
              <a:rPr lang="en-US" sz="2000" dirty="0" err="1"/>
              <a:t>VSCode</a:t>
            </a:r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50720-2F3D-9289-8CD9-8FB5FE4FC5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C47F19-FF8E-83EA-EEFA-B94C1CF0A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199" y="2327270"/>
            <a:ext cx="5581601" cy="16215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0D08FF-B5F4-F7B9-6ABE-524ADF886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750" y="4279204"/>
            <a:ext cx="8266724" cy="185616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089D767-4007-C46D-CA8E-CBEB713C19E5}"/>
              </a:ext>
            </a:extLst>
          </p:cNvPr>
          <p:cNvSpPr/>
          <p:nvPr/>
        </p:nvSpPr>
        <p:spPr bwMode="auto">
          <a:xfrm>
            <a:off x="490818" y="5419165"/>
            <a:ext cx="3926541" cy="363070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1755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9B2B7-BE95-DA33-1002-4A5B1274B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59164-3125-2601-E6FB-4BB534E37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Getting Started (III)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9D354-0A81-B229-395B-F6F5C7AA9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Local</a:t>
            </a:r>
          </a:p>
          <a:p>
            <a:pPr lvl="1"/>
            <a:r>
              <a:rPr lang="en-US" sz="2000" dirty="0"/>
              <a:t>.</a:t>
            </a:r>
            <a:r>
              <a:rPr lang="en-US" sz="2000" dirty="0" err="1"/>
              <a:t>devcontainer</a:t>
            </a:r>
            <a:r>
              <a:rPr lang="en-US" sz="2000" dirty="0"/>
              <a:t>/</a:t>
            </a:r>
            <a:r>
              <a:rPr lang="en-US" sz="2000" dirty="0" err="1"/>
              <a:t>Dockerfile</a:t>
            </a:r>
            <a:endParaRPr lang="en-US" sz="2000" dirty="0"/>
          </a:p>
          <a:p>
            <a:pPr lvl="1"/>
            <a:r>
              <a:rPr lang="en-US" sz="2000" dirty="0"/>
              <a:t>.</a:t>
            </a:r>
            <a:r>
              <a:rPr lang="en-US" sz="2000" dirty="0" err="1"/>
              <a:t>devcontainer</a:t>
            </a:r>
            <a:r>
              <a:rPr lang="en-US" sz="2000" dirty="0"/>
              <a:t>/post-create.sh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B6723-D302-659D-DD8A-014A07CCA1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152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12AAD-507D-3389-4202-C245DC73D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F2B92-857E-D489-288C-24995550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Navigating the Source Tree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8D7DA-E25A-C9C5-A28F-7D217A483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000" dirty="0"/>
              <a:t>examples/		</a:t>
            </a:r>
            <a:r>
              <a:rPr lang="en-US" sz="2000" dirty="0">
                <a:solidFill>
                  <a:srgbClr val="0066CC"/>
                </a:solidFill>
              </a:rPr>
              <a:t># example configs, traces</a:t>
            </a:r>
          </a:p>
          <a:p>
            <a:r>
              <a:rPr lang="en-US" sz="2000" dirty="0"/>
              <a:t>python/</a:t>
            </a:r>
            <a:r>
              <a:rPr lang="en-US" sz="2000" dirty="0" err="1"/>
              <a:t>ramulator</a:t>
            </a:r>
            <a:r>
              <a:rPr lang="en-US" sz="2000" dirty="0"/>
              <a:t>/</a:t>
            </a:r>
          </a:p>
          <a:p>
            <a:pPr lvl="1"/>
            <a:r>
              <a:rPr lang="en-US" sz="1800" dirty="0"/>
              <a:t>&lt;auto-generated python wrappers&gt;</a:t>
            </a:r>
          </a:p>
          <a:p>
            <a:pPr lvl="1"/>
            <a:r>
              <a:rPr lang="en-US" sz="1800" dirty="0"/>
              <a:t>dram/		</a:t>
            </a:r>
            <a:r>
              <a:rPr lang="en-US" sz="1800" dirty="0">
                <a:solidFill>
                  <a:srgbClr val="0066CC"/>
                </a:solidFill>
              </a:rPr>
              <a:t># source code for DRAM standards</a:t>
            </a:r>
            <a:endParaRPr lang="en-US" sz="1800" dirty="0"/>
          </a:p>
          <a:p>
            <a:r>
              <a:rPr lang="en-US" sz="2000" dirty="0"/>
              <a:t>resources/</a:t>
            </a:r>
          </a:p>
          <a:p>
            <a:pPr lvl="1"/>
            <a:r>
              <a:rPr lang="en-US" sz="1800" dirty="0"/>
              <a:t>gem5_wrappers/</a:t>
            </a:r>
          </a:p>
          <a:p>
            <a:r>
              <a:rPr lang="en-US" sz="2000" dirty="0" err="1"/>
              <a:t>src</a:t>
            </a:r>
            <a:r>
              <a:rPr lang="en-US" sz="2000" dirty="0"/>
              <a:t>/</a:t>
            </a:r>
            <a:r>
              <a:rPr lang="en-US" sz="2000" dirty="0" err="1"/>
              <a:t>ramulator</a:t>
            </a:r>
            <a:r>
              <a:rPr lang="en-US" sz="2000" dirty="0"/>
              <a:t>/</a:t>
            </a:r>
          </a:p>
          <a:p>
            <a:pPr lvl="1"/>
            <a:r>
              <a:rPr lang="en-US" sz="1800" dirty="0"/>
              <a:t>base/		</a:t>
            </a:r>
            <a:r>
              <a:rPr lang="en-US" sz="1800" dirty="0">
                <a:solidFill>
                  <a:srgbClr val="0066CC"/>
                </a:solidFill>
              </a:rPr>
              <a:t># </a:t>
            </a:r>
            <a:r>
              <a:rPr lang="en-US" sz="1800" dirty="0" err="1">
                <a:solidFill>
                  <a:srgbClr val="0066CC"/>
                </a:solidFill>
              </a:rPr>
              <a:t>sw</a:t>
            </a:r>
            <a:r>
              <a:rPr lang="en-US" sz="1800" dirty="0">
                <a:solidFill>
                  <a:srgbClr val="0066CC"/>
                </a:solidFill>
              </a:rPr>
              <a:t> framework of Ramulator 2.1</a:t>
            </a:r>
          </a:p>
          <a:p>
            <a:pPr lvl="1"/>
            <a:r>
              <a:rPr lang="en-US" sz="1800" dirty="0"/>
              <a:t>controller/		</a:t>
            </a:r>
            <a:r>
              <a:rPr lang="en-US" sz="1800" dirty="0">
                <a:solidFill>
                  <a:srgbClr val="0066CC"/>
                </a:solidFill>
              </a:rPr>
              <a:t># source code of the mem. ctrl. Interface</a:t>
            </a:r>
          </a:p>
          <a:p>
            <a:pPr lvl="2"/>
            <a:r>
              <a:rPr lang="en-US" sz="1800" dirty="0" err="1"/>
              <a:t>i_controller.h</a:t>
            </a:r>
            <a:r>
              <a:rPr lang="en-US" sz="1800" dirty="0"/>
              <a:t>	</a:t>
            </a:r>
            <a:r>
              <a:rPr lang="en-US" sz="1800" dirty="0">
                <a:solidFill>
                  <a:srgbClr val="0066CC"/>
                </a:solidFill>
              </a:rPr>
              <a:t># interface source</a:t>
            </a:r>
          </a:p>
          <a:p>
            <a:pPr lvl="2"/>
            <a:r>
              <a:rPr lang="en-US" sz="1800" dirty="0" err="1"/>
              <a:t>impl</a:t>
            </a:r>
            <a:r>
              <a:rPr lang="en-US" sz="1800" dirty="0"/>
              <a:t>/		</a:t>
            </a:r>
            <a:r>
              <a:rPr lang="en-US" sz="1800" dirty="0">
                <a:solidFill>
                  <a:srgbClr val="0066CC"/>
                </a:solidFill>
              </a:rPr>
              <a:t># implementation source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dirty="0"/>
              <a:t>hbm34_controller.cpp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dirty="0"/>
              <a:t>…</a:t>
            </a:r>
          </a:p>
          <a:p>
            <a:pPr lvl="1"/>
            <a:r>
              <a:rPr lang="en-US" sz="1800" dirty="0"/>
              <a:t>dram/		</a:t>
            </a:r>
            <a:r>
              <a:rPr lang="en-US" sz="1800" dirty="0">
                <a:solidFill>
                  <a:srgbClr val="0066CC"/>
                </a:solidFill>
              </a:rPr>
              <a:t># auto-generated C++ source of DRAM device</a:t>
            </a:r>
          </a:p>
          <a:p>
            <a:pPr lvl="1"/>
            <a:r>
              <a:rPr lang="en-US" sz="1800" dirty="0"/>
              <a:t>…</a:t>
            </a:r>
            <a:endParaRPr lang="en-US" sz="2000" dirty="0"/>
          </a:p>
          <a:p>
            <a:r>
              <a:rPr lang="en-US" sz="1950" dirty="0"/>
              <a:t>tests/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63356-B2FB-1578-05F3-6E08BD14EC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674475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2A63D-D551-6037-8E8C-067DD07F8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81992-B63D-03E1-F962-FDB7F5E00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D8BE3-3108-DCB0-9D9D-D55BC3F28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Two top-level components</a:t>
            </a:r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7C725-001C-997A-A9F1-DC2B917EC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FD67FB-8DDA-DCDC-D0D9-8B130E24160A}"/>
              </a:ext>
            </a:extLst>
          </p:cNvPr>
          <p:cNvGrpSpPr/>
          <p:nvPr/>
        </p:nvGrpSpPr>
        <p:grpSpPr>
          <a:xfrm>
            <a:off x="228600" y="1931015"/>
            <a:ext cx="8909437" cy="2441033"/>
            <a:chOff x="228600" y="1707495"/>
            <a:chExt cx="8909437" cy="2441033"/>
          </a:xfrm>
        </p:grpSpPr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D5DBA830-208A-8054-59C3-F120AD9CFF68}"/>
                </a:ext>
              </a:extLst>
            </p:cNvPr>
            <p:cNvSpPr/>
            <p:nvPr/>
          </p:nvSpPr>
          <p:spPr bwMode="auto">
            <a:xfrm rot="10800000">
              <a:off x="3019985" y="2994024"/>
              <a:ext cx="3353720" cy="484632"/>
            </a:xfrm>
            <a:prstGeom prst="rightArrow">
              <a:avLst/>
            </a:prstGeom>
            <a:solidFill>
              <a:srgbClr val="CC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93EC2326-3704-0902-7E73-93A12B21CE57}"/>
                </a:ext>
              </a:extLst>
            </p:cNvPr>
            <p:cNvSpPr/>
            <p:nvPr/>
          </p:nvSpPr>
          <p:spPr bwMode="auto">
            <a:xfrm>
              <a:off x="3019986" y="2373193"/>
              <a:ext cx="3353721" cy="484632"/>
            </a:xfrm>
            <a:prstGeom prst="rightArrow">
              <a:avLst/>
            </a:prstGeom>
            <a:solidFill>
              <a:srgbClr val="CC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62F4B88-9AB4-A525-4D46-DEA61E95278A}"/>
                </a:ext>
              </a:extLst>
            </p:cNvPr>
            <p:cNvGrpSpPr/>
            <p:nvPr/>
          </p:nvGrpSpPr>
          <p:grpSpPr>
            <a:xfrm>
              <a:off x="228600" y="2299704"/>
              <a:ext cx="3092027" cy="1242907"/>
              <a:chOff x="364987" y="2286000"/>
              <a:chExt cx="3092027" cy="2615453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3EDB997-09BA-0B81-B7F2-FF911D5AD4CD}"/>
                  </a:ext>
                </a:extLst>
              </p:cNvPr>
              <p:cNvSpPr/>
              <p:nvPr/>
            </p:nvSpPr>
            <p:spPr bwMode="auto">
              <a:xfrm>
                <a:off x="665629" y="2286000"/>
                <a:ext cx="2490744" cy="2615453"/>
              </a:xfrm>
              <a:prstGeom prst="rect">
                <a:avLst/>
              </a:prstGeom>
              <a:noFill/>
              <a:ln w="571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LID4096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B5DF381-FC19-6F61-020D-C9223610F082}"/>
                  </a:ext>
                </a:extLst>
              </p:cNvPr>
              <p:cNvSpPr txBox="1"/>
              <p:nvPr/>
            </p:nvSpPr>
            <p:spPr>
              <a:xfrm>
                <a:off x="364987" y="2947395"/>
                <a:ext cx="3092027" cy="646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600" b="1" dirty="0"/>
                  <a:t>Frontend</a:t>
                </a:r>
                <a:endParaRPr lang="en-US" sz="3200" b="1" dirty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4301C0A-0513-29D7-D3CC-842F05781484}"/>
                </a:ext>
              </a:extLst>
            </p:cNvPr>
            <p:cNvGrpSpPr/>
            <p:nvPr/>
          </p:nvGrpSpPr>
          <p:grpSpPr>
            <a:xfrm>
              <a:off x="6046010" y="1994747"/>
              <a:ext cx="3092027" cy="2153781"/>
              <a:chOff x="783202" y="2286000"/>
              <a:chExt cx="3092027" cy="2975033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5FF089-34E8-8C7C-F1AE-505EA31978DD}"/>
                  </a:ext>
                </a:extLst>
              </p:cNvPr>
              <p:cNvSpPr/>
              <p:nvPr/>
            </p:nvSpPr>
            <p:spPr bwMode="auto">
              <a:xfrm>
                <a:off x="1110899" y="2286000"/>
                <a:ext cx="2436634" cy="2615453"/>
              </a:xfrm>
              <a:prstGeom prst="rect">
                <a:avLst/>
              </a:prstGeom>
              <a:noFill/>
              <a:ln w="571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LID4096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9378DE7-1D26-5586-0CC0-E483138BCD2A}"/>
                  </a:ext>
                </a:extLst>
              </p:cNvPr>
              <p:cNvSpPr txBox="1"/>
              <p:nvPr/>
            </p:nvSpPr>
            <p:spPr>
              <a:xfrm>
                <a:off x="783202" y="2735176"/>
                <a:ext cx="3092027" cy="25258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600" b="1" dirty="0"/>
                  <a:t>Memory</a:t>
                </a:r>
                <a:br>
                  <a:rPr lang="en-US" sz="3600" b="1" dirty="0"/>
                </a:br>
                <a:r>
                  <a:rPr lang="en-US" sz="3600" b="1" dirty="0"/>
                  <a:t>System</a:t>
                </a:r>
                <a:endParaRPr lang="en-US" sz="3200" b="1" dirty="0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5B05998-9647-7618-421B-FFA4C99483E6}"/>
                </a:ext>
              </a:extLst>
            </p:cNvPr>
            <p:cNvSpPr txBox="1"/>
            <p:nvPr/>
          </p:nvSpPr>
          <p:spPr>
            <a:xfrm>
              <a:off x="3471566" y="1707495"/>
              <a:ext cx="22060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send</a:t>
              </a:r>
            </a:p>
            <a:p>
              <a:pPr algn="ctr"/>
              <a:r>
                <a:rPr lang="en-US" b="1" dirty="0"/>
                <a:t>memory requests</a:t>
              </a:r>
              <a:endParaRPr lang="LID4096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7EDD458-FA22-F175-E404-6D07764E2DBC}"/>
                </a:ext>
              </a:extLst>
            </p:cNvPr>
            <p:cNvSpPr txBox="1"/>
            <p:nvPr/>
          </p:nvSpPr>
          <p:spPr>
            <a:xfrm>
              <a:off x="3550114" y="3429000"/>
              <a:ext cx="21275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callback</a:t>
              </a:r>
            </a:p>
            <a:p>
              <a:pPr algn="ctr"/>
              <a:r>
                <a:rPr lang="en-US" b="1" dirty="0"/>
                <a:t>upon completion</a:t>
              </a:r>
              <a:endParaRPr lang="LID4096" b="1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509DD927-13B1-7E5C-C98B-67ECC424094A}"/>
              </a:ext>
            </a:extLst>
          </p:cNvPr>
          <p:cNvSpPr txBox="1"/>
          <p:nvPr/>
        </p:nvSpPr>
        <p:spPr>
          <a:xfrm>
            <a:off x="202745" y="4114617"/>
            <a:ext cx="39693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Builtin</a:t>
            </a:r>
            <a:r>
              <a:rPr lang="en-US" b="1" dirty="0"/>
              <a:t> core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Memory trace parser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Wrappers for other simulators</a:t>
            </a:r>
            <a:endParaRPr lang="LID4096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A70F45-AB95-C0D6-485F-E92E14ED2396}"/>
              </a:ext>
            </a:extLst>
          </p:cNvPr>
          <p:cNvSpPr txBox="1"/>
          <p:nvPr/>
        </p:nvSpPr>
        <p:spPr>
          <a:xfrm>
            <a:off x="5008815" y="4622358"/>
            <a:ext cx="3927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1 or more memory controllers</a:t>
            </a:r>
            <a:endParaRPr lang="LID4096" b="1" dirty="0"/>
          </a:p>
        </p:txBody>
      </p:sp>
    </p:spTree>
    <p:extLst>
      <p:ext uri="{BB962C8B-B14F-4D97-AF65-F5344CB8AC3E}">
        <p14:creationId xmlns:p14="http://schemas.microsoft.com/office/powerpoint/2010/main" val="278805260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FCC4F-6C67-122A-E688-7994AC331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6CB68-F9A5-0864-738C-DF64DC910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6AD0-9612-B1AB-9F1E-6C87DA844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Inside the Memory System</a:t>
            </a:r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C39C5-BC4C-6067-5F8A-36D6B7FECF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BBDB001-AE58-F0DA-7EC8-6B49B1F92819}"/>
              </a:ext>
            </a:extLst>
          </p:cNvPr>
          <p:cNvGrpSpPr/>
          <p:nvPr/>
        </p:nvGrpSpPr>
        <p:grpSpPr>
          <a:xfrm>
            <a:off x="-2114974" y="1584960"/>
            <a:ext cx="10906762" cy="4733290"/>
            <a:chOff x="-85705" y="2165371"/>
            <a:chExt cx="4043807" cy="318101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D6A8E41-C05A-1ACA-E19E-AA780D672453}"/>
                </a:ext>
              </a:extLst>
            </p:cNvPr>
            <p:cNvSpPr/>
            <p:nvPr/>
          </p:nvSpPr>
          <p:spPr bwMode="auto">
            <a:xfrm>
              <a:off x="911906" y="2165371"/>
              <a:ext cx="3046196" cy="3181011"/>
            </a:xfrm>
            <a:prstGeom prst="rect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56B077-901B-F5E8-6BD1-44929780BE08}"/>
                </a:ext>
              </a:extLst>
            </p:cNvPr>
            <p:cNvSpPr txBox="1"/>
            <p:nvPr/>
          </p:nvSpPr>
          <p:spPr>
            <a:xfrm>
              <a:off x="-85705" y="2229901"/>
              <a:ext cx="3092027" cy="310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Memory System</a:t>
              </a:r>
              <a:endPara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FA8450-62F9-4F79-8299-E756BC391013}"/>
              </a:ext>
            </a:extLst>
          </p:cNvPr>
          <p:cNvGrpSpPr/>
          <p:nvPr/>
        </p:nvGrpSpPr>
        <p:grpSpPr>
          <a:xfrm rot="16200000">
            <a:off x="597752" y="4496220"/>
            <a:ext cx="2248311" cy="665903"/>
            <a:chOff x="2944707" y="2397124"/>
            <a:chExt cx="3478108" cy="66590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A6D7E80-4DED-3A1F-8979-06ACF0D80150}"/>
                </a:ext>
              </a:extLst>
            </p:cNvPr>
            <p:cNvSpPr/>
            <p:nvPr/>
          </p:nvSpPr>
          <p:spPr bwMode="auto">
            <a:xfrm>
              <a:off x="2944707" y="2397124"/>
              <a:ext cx="3478108" cy="665903"/>
            </a:xfrm>
            <a:prstGeom prst="rect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FFD485-057B-5025-9215-C656747DC2CD}"/>
                </a:ext>
              </a:extLst>
            </p:cNvPr>
            <p:cNvSpPr txBox="1"/>
            <p:nvPr/>
          </p:nvSpPr>
          <p:spPr>
            <a:xfrm>
              <a:off x="2944707" y="2499242"/>
              <a:ext cx="34781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/>
                <a:t>Controller 0</a:t>
              </a:r>
              <a:endParaRPr lang="en-US" sz="2000" b="1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335BF22-064C-06F7-6E5C-6FB5587BA903}"/>
              </a:ext>
            </a:extLst>
          </p:cNvPr>
          <p:cNvGrpSpPr/>
          <p:nvPr/>
        </p:nvGrpSpPr>
        <p:grpSpPr>
          <a:xfrm rot="16200000">
            <a:off x="6579029" y="4496219"/>
            <a:ext cx="2248311" cy="665903"/>
            <a:chOff x="2944707" y="2397124"/>
            <a:chExt cx="3478108" cy="665903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854BCC3-29B4-C8E2-FABF-BEB19023BE04}"/>
                </a:ext>
              </a:extLst>
            </p:cNvPr>
            <p:cNvSpPr/>
            <p:nvPr/>
          </p:nvSpPr>
          <p:spPr bwMode="auto">
            <a:xfrm>
              <a:off x="2944707" y="2397124"/>
              <a:ext cx="3478108" cy="665903"/>
            </a:xfrm>
            <a:prstGeom prst="rect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DB25B16-46B7-5BCC-016B-4281A48B4C22}"/>
                </a:ext>
              </a:extLst>
            </p:cNvPr>
            <p:cNvSpPr txBox="1"/>
            <p:nvPr/>
          </p:nvSpPr>
          <p:spPr>
            <a:xfrm>
              <a:off x="2944707" y="2499242"/>
              <a:ext cx="34781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/>
                <a:t>Controller K</a:t>
              </a:r>
              <a:endParaRPr lang="en-US" sz="2000" b="1" dirty="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E5D5AE7-441C-281F-CAE4-76A002FB3A74}"/>
              </a:ext>
            </a:extLst>
          </p:cNvPr>
          <p:cNvSpPr txBox="1"/>
          <p:nvPr/>
        </p:nvSpPr>
        <p:spPr>
          <a:xfrm>
            <a:off x="4662548" y="4290429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…</a:t>
            </a:r>
            <a:endParaRPr lang="LID4096" sz="440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FA9A9C3-5B34-A7EA-EFE1-57F04B1A79D7}"/>
              </a:ext>
            </a:extLst>
          </p:cNvPr>
          <p:cNvGrpSpPr/>
          <p:nvPr/>
        </p:nvGrpSpPr>
        <p:grpSpPr>
          <a:xfrm>
            <a:off x="4683761" y="1963271"/>
            <a:ext cx="2954140" cy="529873"/>
            <a:chOff x="4683761" y="1963271"/>
            <a:chExt cx="2954140" cy="529873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2E766E0-0DFD-EFD4-E1A6-8AFB610BDAAC}"/>
                </a:ext>
              </a:extLst>
            </p:cNvPr>
            <p:cNvCxnSpPr>
              <a:cxnSpLocks/>
              <a:endCxn id="6" idx="0"/>
            </p:cNvCxnSpPr>
            <p:nvPr/>
          </p:nvCxnSpPr>
          <p:spPr bwMode="auto">
            <a:xfrm>
              <a:off x="4683761" y="1963271"/>
              <a:ext cx="0" cy="529873"/>
            </a:xfrm>
            <a:prstGeom prst="straightConnector1">
              <a:avLst/>
            </a:prstGeom>
            <a:solidFill>
              <a:srgbClr val="C0C0C0"/>
            </a:solidFill>
            <a:ln w="57150" cap="flat" cmpd="sng" algn="ctr">
              <a:solidFill>
                <a:srgbClr val="CC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BF7E711-8660-A8F3-BE40-9A980CE80A96}"/>
                </a:ext>
              </a:extLst>
            </p:cNvPr>
            <p:cNvSpPr txBox="1"/>
            <p:nvPr/>
          </p:nvSpPr>
          <p:spPr>
            <a:xfrm>
              <a:off x="4811485" y="1977765"/>
              <a:ext cx="282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66CC"/>
                  </a:solidFill>
                </a:rPr>
                <a:t>Request from frontend</a:t>
              </a:r>
              <a:endParaRPr lang="LID4096" b="1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9CF1C05-E31B-329B-F0AD-EBE7C9108C5D}"/>
              </a:ext>
            </a:extLst>
          </p:cNvPr>
          <p:cNvGrpSpPr/>
          <p:nvPr/>
        </p:nvGrpSpPr>
        <p:grpSpPr>
          <a:xfrm>
            <a:off x="2734944" y="3159047"/>
            <a:ext cx="4156847" cy="817832"/>
            <a:chOff x="3415677" y="1750179"/>
            <a:chExt cx="4122410" cy="817832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3FC32255-7442-3150-246A-001594827F58}"/>
                </a:ext>
              </a:extLst>
            </p:cNvPr>
            <p:cNvCxnSpPr>
              <a:cxnSpLocks/>
              <a:stCxn id="6" idx="2"/>
              <a:endCxn id="26" idx="3"/>
            </p:cNvCxnSpPr>
            <p:nvPr/>
          </p:nvCxnSpPr>
          <p:spPr bwMode="auto">
            <a:xfrm flipH="1">
              <a:off x="3415677" y="1750179"/>
              <a:ext cx="1932672" cy="545969"/>
            </a:xfrm>
            <a:prstGeom prst="straightConnector1">
              <a:avLst/>
            </a:prstGeom>
            <a:solidFill>
              <a:srgbClr val="C0C0C0"/>
            </a:solidFill>
            <a:ln w="57150" cap="flat" cmpd="sng" algn="ctr">
              <a:solidFill>
                <a:srgbClr val="CC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7311186-CE33-A621-5748-B2493DA0E99E}"/>
                </a:ext>
              </a:extLst>
            </p:cNvPr>
            <p:cNvSpPr txBox="1"/>
            <p:nvPr/>
          </p:nvSpPr>
          <p:spPr>
            <a:xfrm>
              <a:off x="4420323" y="1921680"/>
              <a:ext cx="31177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66CC"/>
                  </a:solidFill>
                </a:rPr>
                <a:t>Strip channel bits</a:t>
              </a:r>
            </a:p>
            <a:p>
              <a:pPr algn="ctr"/>
              <a:r>
                <a:rPr lang="en-US" b="1" dirty="0">
                  <a:solidFill>
                    <a:srgbClr val="0066CC"/>
                  </a:solidFill>
                </a:rPr>
                <a:t>Dispatch to the controller</a:t>
              </a:r>
              <a:endParaRPr lang="LID4096" b="1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4DF6C7F-1C70-5763-BCC8-93FFC91F707B}"/>
              </a:ext>
            </a:extLst>
          </p:cNvPr>
          <p:cNvGrpSpPr/>
          <p:nvPr/>
        </p:nvGrpSpPr>
        <p:grpSpPr>
          <a:xfrm>
            <a:off x="2944707" y="2493144"/>
            <a:ext cx="3478108" cy="665903"/>
            <a:chOff x="2944707" y="2397124"/>
            <a:chExt cx="3478108" cy="66590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990CC5-F32B-D13D-63E3-E788AD8BB6B2}"/>
                </a:ext>
              </a:extLst>
            </p:cNvPr>
            <p:cNvSpPr/>
            <p:nvPr/>
          </p:nvSpPr>
          <p:spPr bwMode="auto">
            <a:xfrm>
              <a:off x="2944707" y="2397124"/>
              <a:ext cx="3478108" cy="665903"/>
            </a:xfrm>
            <a:prstGeom prst="rect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03D380-AA77-0C7E-AFC5-0A3981BD931B}"/>
                </a:ext>
              </a:extLst>
            </p:cNvPr>
            <p:cNvSpPr txBox="1"/>
            <p:nvPr/>
          </p:nvSpPr>
          <p:spPr>
            <a:xfrm>
              <a:off x="2944707" y="2499242"/>
              <a:ext cx="34781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/>
                <a:t>Channel Mapper</a:t>
              </a:r>
              <a:endParaRPr lang="en-US" sz="2000" b="1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F8174F8-6C3C-8F32-D1EC-7E49B713FEEE}"/>
              </a:ext>
            </a:extLst>
          </p:cNvPr>
          <p:cNvGrpSpPr/>
          <p:nvPr/>
        </p:nvGrpSpPr>
        <p:grpSpPr>
          <a:xfrm rot="16200000">
            <a:off x="1610789" y="4496220"/>
            <a:ext cx="2248311" cy="665903"/>
            <a:chOff x="2944707" y="2397124"/>
            <a:chExt cx="3478108" cy="66590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E84834C-80BF-B7D1-47D9-6A34531311D2}"/>
                </a:ext>
              </a:extLst>
            </p:cNvPr>
            <p:cNvSpPr/>
            <p:nvPr/>
          </p:nvSpPr>
          <p:spPr bwMode="auto">
            <a:xfrm>
              <a:off x="2944707" y="2397124"/>
              <a:ext cx="3478108" cy="665903"/>
            </a:xfrm>
            <a:prstGeom prst="rect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BA68490-C51B-C966-72D5-781FCB0851C6}"/>
                </a:ext>
              </a:extLst>
            </p:cNvPr>
            <p:cNvSpPr txBox="1"/>
            <p:nvPr/>
          </p:nvSpPr>
          <p:spPr>
            <a:xfrm>
              <a:off x="2944707" y="2499242"/>
              <a:ext cx="34781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/>
                <a:t>Controller 1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4988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C2E4E-E45D-6A3D-2FF8-23D6208A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F87F9-8EDF-757F-8CB7-32A0E2AFF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(III)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113A2-CD87-3E5B-3B42-48E3053EC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Inside the Memory Controller</a:t>
            </a:r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3A0D5-A571-6130-28F5-167A85FBD0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E7EE20B-A307-8362-7FC7-81CB04429978}"/>
              </a:ext>
            </a:extLst>
          </p:cNvPr>
          <p:cNvGrpSpPr/>
          <p:nvPr/>
        </p:nvGrpSpPr>
        <p:grpSpPr>
          <a:xfrm>
            <a:off x="-2114974" y="1584960"/>
            <a:ext cx="10906762" cy="4733290"/>
            <a:chOff x="-85705" y="2165371"/>
            <a:chExt cx="4043807" cy="318101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94C2A11-33F8-3397-31A5-18DC1E760D70}"/>
                </a:ext>
              </a:extLst>
            </p:cNvPr>
            <p:cNvSpPr/>
            <p:nvPr/>
          </p:nvSpPr>
          <p:spPr bwMode="auto">
            <a:xfrm>
              <a:off x="911906" y="2165371"/>
              <a:ext cx="3046196" cy="3181011"/>
            </a:xfrm>
            <a:prstGeom prst="rect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782236-EEE8-D877-3E18-EF8ED79F09B8}"/>
                </a:ext>
              </a:extLst>
            </p:cNvPr>
            <p:cNvSpPr txBox="1"/>
            <p:nvPr/>
          </p:nvSpPr>
          <p:spPr>
            <a:xfrm>
              <a:off x="-85705" y="2229901"/>
              <a:ext cx="3092027" cy="3102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DRAM Controller</a:t>
              </a:r>
              <a:endPara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AF880A9-7786-D7B9-3A9B-A9550803537E}"/>
              </a:ext>
            </a:extLst>
          </p:cNvPr>
          <p:cNvGrpSpPr/>
          <p:nvPr/>
        </p:nvGrpSpPr>
        <p:grpSpPr>
          <a:xfrm>
            <a:off x="2944707" y="2273089"/>
            <a:ext cx="3478108" cy="665903"/>
            <a:chOff x="2944707" y="2397124"/>
            <a:chExt cx="3478108" cy="6659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1B4F98B-0F58-3405-E38C-E2785EA32BA3}"/>
                </a:ext>
              </a:extLst>
            </p:cNvPr>
            <p:cNvSpPr/>
            <p:nvPr/>
          </p:nvSpPr>
          <p:spPr bwMode="auto">
            <a:xfrm>
              <a:off x="2944707" y="2397124"/>
              <a:ext cx="3478108" cy="665903"/>
            </a:xfrm>
            <a:prstGeom prst="rect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684D2C-6F57-F1B9-8831-478EF928AC1E}"/>
                </a:ext>
              </a:extLst>
            </p:cNvPr>
            <p:cNvSpPr txBox="1"/>
            <p:nvPr/>
          </p:nvSpPr>
          <p:spPr>
            <a:xfrm>
              <a:off x="2944707" y="2499242"/>
              <a:ext cx="34781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/>
                <a:t>Address Mapper</a:t>
              </a:r>
              <a:endParaRPr lang="en-US" sz="2000" b="1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CA1DF1-ECBD-74DA-2A95-A40FBEDE54B9}"/>
              </a:ext>
            </a:extLst>
          </p:cNvPr>
          <p:cNvGrpSpPr/>
          <p:nvPr/>
        </p:nvGrpSpPr>
        <p:grpSpPr>
          <a:xfrm>
            <a:off x="2944707" y="3824946"/>
            <a:ext cx="3478108" cy="665903"/>
            <a:chOff x="2944707" y="2397124"/>
            <a:chExt cx="3478108" cy="66590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3B2038D-10BD-29AA-8F3D-7B52F99CB156}"/>
                </a:ext>
              </a:extLst>
            </p:cNvPr>
            <p:cNvSpPr/>
            <p:nvPr/>
          </p:nvSpPr>
          <p:spPr bwMode="auto">
            <a:xfrm>
              <a:off x="2944707" y="2397124"/>
              <a:ext cx="3478108" cy="665903"/>
            </a:xfrm>
            <a:prstGeom prst="rect">
              <a:avLst/>
            </a:prstGeom>
            <a:noFill/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47B733A-E864-0CDB-26FF-D7184ABD947D}"/>
                </a:ext>
              </a:extLst>
            </p:cNvPr>
            <p:cNvSpPr txBox="1"/>
            <p:nvPr/>
          </p:nvSpPr>
          <p:spPr>
            <a:xfrm>
              <a:off x="2944707" y="2499242"/>
              <a:ext cx="34781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/>
                <a:t>Req. Forwarding</a:t>
              </a:r>
              <a:endParaRPr lang="en-US" sz="2000" b="1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601D7C-40DF-A4B2-56A2-E18FBCF866C7}"/>
              </a:ext>
            </a:extLst>
          </p:cNvPr>
          <p:cNvGrpSpPr/>
          <p:nvPr/>
        </p:nvGrpSpPr>
        <p:grpSpPr>
          <a:xfrm>
            <a:off x="4648643" y="1739770"/>
            <a:ext cx="3720459" cy="529873"/>
            <a:chOff x="4683761" y="1963271"/>
            <a:chExt cx="3720459" cy="529873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773D8F8-F887-E515-6EFD-6EE03E7332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83761" y="1963271"/>
              <a:ext cx="0" cy="529873"/>
            </a:xfrm>
            <a:prstGeom prst="straightConnector1">
              <a:avLst/>
            </a:prstGeom>
            <a:solidFill>
              <a:srgbClr val="C0C0C0"/>
            </a:solidFill>
            <a:ln w="57150" cap="flat" cmpd="sng" algn="ctr">
              <a:solidFill>
                <a:srgbClr val="CC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C5DD0D-17C0-10AF-EE69-725B091DF430}"/>
                </a:ext>
              </a:extLst>
            </p:cNvPr>
            <p:cNvSpPr txBox="1"/>
            <p:nvPr/>
          </p:nvSpPr>
          <p:spPr>
            <a:xfrm>
              <a:off x="4739434" y="1986597"/>
              <a:ext cx="3664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66CC"/>
                  </a:solidFill>
                </a:rPr>
                <a:t>Request from memory system</a:t>
              </a:r>
              <a:endParaRPr lang="LID4096" b="1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7C113E2-3394-1449-CAA4-CE021C050B7E}"/>
              </a:ext>
            </a:extLst>
          </p:cNvPr>
          <p:cNvGrpSpPr/>
          <p:nvPr/>
        </p:nvGrpSpPr>
        <p:grpSpPr>
          <a:xfrm>
            <a:off x="4641653" y="2953463"/>
            <a:ext cx="3710045" cy="879506"/>
            <a:chOff x="4683761" y="1963271"/>
            <a:chExt cx="3710045" cy="879506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161F539-275D-DFE6-2306-5D00E9D6C0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83761" y="1963271"/>
              <a:ext cx="0" cy="879506"/>
            </a:xfrm>
            <a:prstGeom prst="straightConnector1">
              <a:avLst/>
            </a:prstGeom>
            <a:solidFill>
              <a:srgbClr val="C0C0C0"/>
            </a:solidFill>
            <a:ln w="57150" cap="flat" cmpd="sng" algn="ctr">
              <a:solidFill>
                <a:srgbClr val="CC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45C22A7-9CD1-9587-55AF-18AA8FE0D83A}"/>
                </a:ext>
              </a:extLst>
            </p:cNvPr>
            <p:cNvSpPr txBox="1"/>
            <p:nvPr/>
          </p:nvSpPr>
          <p:spPr>
            <a:xfrm>
              <a:off x="4749860" y="2040396"/>
              <a:ext cx="36439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0066CC"/>
                  </a:solidFill>
                </a:rPr>
                <a:t>Addr</a:t>
              </a:r>
              <a:r>
                <a:rPr lang="en-US" b="1" dirty="0">
                  <a:solidFill>
                    <a:srgbClr val="0066CC"/>
                  </a:solidFill>
                </a:rPr>
                <a:t> -&gt; </a:t>
              </a:r>
              <a:r>
                <a:rPr lang="en-US" b="1" dirty="0" err="1">
                  <a:solidFill>
                    <a:srgbClr val="0066CC"/>
                  </a:solidFill>
                </a:rPr>
                <a:t>Addr</a:t>
              </a:r>
              <a:r>
                <a:rPr lang="en-US" b="1" dirty="0">
                  <a:solidFill>
                    <a:srgbClr val="0066CC"/>
                  </a:solidFill>
                </a:rPr>
                <a:t> Vector</a:t>
              </a:r>
              <a:br>
                <a:rPr lang="en-US" b="1" dirty="0">
                  <a:solidFill>
                    <a:srgbClr val="0066CC"/>
                  </a:solidFill>
                </a:rPr>
              </a:br>
              <a:r>
                <a:rPr lang="en-US" b="1" dirty="0">
                  <a:solidFill>
                    <a:srgbClr val="0066CC"/>
                  </a:solidFill>
                </a:rPr>
                <a:t>e.g., &lt;Ch, Ra, </a:t>
              </a:r>
              <a:r>
                <a:rPr lang="en-US" b="1" dirty="0" err="1">
                  <a:solidFill>
                    <a:srgbClr val="0066CC"/>
                  </a:solidFill>
                </a:rPr>
                <a:t>Bg</a:t>
              </a:r>
              <a:r>
                <a:rPr lang="en-US" b="1" dirty="0">
                  <a:solidFill>
                    <a:srgbClr val="0066CC"/>
                  </a:solidFill>
                </a:rPr>
                <a:t>, Ba, Ro, Co&gt;</a:t>
              </a:r>
              <a:endParaRPr lang="LID4096" b="1" dirty="0">
                <a:solidFill>
                  <a:srgbClr val="0066CC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1DA2781-3F2E-7775-B628-457169421394}"/>
              </a:ext>
            </a:extLst>
          </p:cNvPr>
          <p:cNvGrpSpPr/>
          <p:nvPr/>
        </p:nvGrpSpPr>
        <p:grpSpPr>
          <a:xfrm>
            <a:off x="1205240" y="5232559"/>
            <a:ext cx="6956216" cy="668224"/>
            <a:chOff x="1481667" y="5118927"/>
            <a:chExt cx="6956216" cy="6682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DDAA65F-5F80-5A84-999C-4D93B8A02372}"/>
                </a:ext>
              </a:extLst>
            </p:cNvPr>
            <p:cNvGrpSpPr/>
            <p:nvPr/>
          </p:nvGrpSpPr>
          <p:grpSpPr>
            <a:xfrm>
              <a:off x="1481667" y="5121248"/>
              <a:ext cx="3478108" cy="665903"/>
              <a:chOff x="2944707" y="2397124"/>
              <a:chExt cx="3478108" cy="665903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5FCA42F-9817-E3FB-94C4-6301AE85E5BE}"/>
                  </a:ext>
                </a:extLst>
              </p:cNvPr>
              <p:cNvSpPr/>
              <p:nvPr/>
            </p:nvSpPr>
            <p:spPr bwMode="auto">
              <a:xfrm>
                <a:off x="2944707" y="2397124"/>
                <a:ext cx="3478108" cy="665903"/>
              </a:xfrm>
              <a:prstGeom prst="rect">
                <a:avLst/>
              </a:prstGeom>
              <a:noFill/>
              <a:ln w="571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LID4096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EF55724-FDBE-EB06-0761-16A75AA63699}"/>
                  </a:ext>
                </a:extLst>
              </p:cNvPr>
              <p:cNvSpPr txBox="1"/>
              <p:nvPr/>
            </p:nvSpPr>
            <p:spPr>
              <a:xfrm>
                <a:off x="2944707" y="2499242"/>
                <a:ext cx="347810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/>
                  <a:t>Read Queue</a:t>
                </a:r>
                <a:endParaRPr lang="en-US" sz="2000" b="1" dirty="0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8AEC824-9881-A6F4-BEF3-54B7E958B30D}"/>
                </a:ext>
              </a:extLst>
            </p:cNvPr>
            <p:cNvGrpSpPr/>
            <p:nvPr/>
          </p:nvGrpSpPr>
          <p:grpSpPr>
            <a:xfrm>
              <a:off x="4959775" y="5118927"/>
              <a:ext cx="3478108" cy="665903"/>
              <a:chOff x="2944707" y="2397124"/>
              <a:chExt cx="3478108" cy="665903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F1AF3EE-8435-EC54-2880-0C7E475A68D0}"/>
                  </a:ext>
                </a:extLst>
              </p:cNvPr>
              <p:cNvSpPr/>
              <p:nvPr/>
            </p:nvSpPr>
            <p:spPr bwMode="auto">
              <a:xfrm>
                <a:off x="2944707" y="2397124"/>
                <a:ext cx="3478108" cy="665903"/>
              </a:xfrm>
              <a:prstGeom prst="rect">
                <a:avLst/>
              </a:prstGeom>
              <a:noFill/>
              <a:ln w="571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LID4096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8379019-D148-1B0F-5007-AD11DE1A37F5}"/>
                  </a:ext>
                </a:extLst>
              </p:cNvPr>
              <p:cNvSpPr txBox="1"/>
              <p:nvPr/>
            </p:nvSpPr>
            <p:spPr>
              <a:xfrm>
                <a:off x="2944707" y="2499242"/>
                <a:ext cx="347810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/>
                  <a:t>Write Queue</a:t>
                </a:r>
                <a:endParaRPr lang="en-US" sz="2000" b="1" dirty="0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A18C622-214A-3B5F-FAF2-A2ECE671D2D1}"/>
              </a:ext>
            </a:extLst>
          </p:cNvPr>
          <p:cNvGrpSpPr/>
          <p:nvPr/>
        </p:nvGrpSpPr>
        <p:grpSpPr>
          <a:xfrm>
            <a:off x="2944294" y="4490849"/>
            <a:ext cx="3478108" cy="744031"/>
            <a:chOff x="2944294" y="4490849"/>
            <a:chExt cx="3478108" cy="744031"/>
          </a:xfrm>
        </p:grpSpPr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DCDD521-AC04-21A6-3A6F-5CBFD379F408}"/>
                </a:ext>
              </a:extLst>
            </p:cNvPr>
            <p:cNvCxnSpPr>
              <a:cxnSpLocks/>
              <a:endCxn id="41" idx="0"/>
            </p:cNvCxnSpPr>
            <p:nvPr/>
          </p:nvCxnSpPr>
          <p:spPr bwMode="auto">
            <a:xfrm flipH="1">
              <a:off x="2944294" y="4775359"/>
              <a:ext cx="1739054" cy="459521"/>
            </a:xfrm>
            <a:prstGeom prst="straightConnector1">
              <a:avLst/>
            </a:prstGeom>
            <a:solidFill>
              <a:srgbClr val="C0C0C0"/>
            </a:solidFill>
            <a:ln w="57150" cap="flat" cmpd="sng" algn="ctr">
              <a:solidFill>
                <a:srgbClr val="CC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9E0BFD8-1F14-FF3C-67BD-5522C4120911}"/>
                </a:ext>
              </a:extLst>
            </p:cNvPr>
            <p:cNvCxnSpPr>
              <a:cxnSpLocks/>
              <a:endCxn id="44" idx="0"/>
            </p:cNvCxnSpPr>
            <p:nvPr/>
          </p:nvCxnSpPr>
          <p:spPr bwMode="auto">
            <a:xfrm>
              <a:off x="4641653" y="4775359"/>
              <a:ext cx="1780749" cy="457200"/>
            </a:xfrm>
            <a:prstGeom prst="straightConnector1">
              <a:avLst/>
            </a:prstGeom>
            <a:solidFill>
              <a:srgbClr val="C0C0C0"/>
            </a:solidFill>
            <a:ln w="57150" cap="flat" cmpd="sng" algn="ctr">
              <a:solidFill>
                <a:srgbClr val="CC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DF04E1A-B353-490E-F080-9D2604D6BA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41653" y="4490849"/>
              <a:ext cx="0" cy="338538"/>
            </a:xfrm>
            <a:prstGeom prst="straightConnector1">
              <a:avLst/>
            </a:prstGeom>
            <a:solidFill>
              <a:srgbClr val="C0C0C0"/>
            </a:solidFill>
            <a:ln w="57150" cap="flat" cmpd="sng" algn="ctr">
              <a:solidFill>
                <a:srgbClr val="CC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2482C56-ADC4-B259-7F33-D6C51417C2DC}"/>
              </a:ext>
            </a:extLst>
          </p:cNvPr>
          <p:cNvGrpSpPr/>
          <p:nvPr/>
        </p:nvGrpSpPr>
        <p:grpSpPr>
          <a:xfrm>
            <a:off x="823249" y="3348654"/>
            <a:ext cx="2121458" cy="809245"/>
            <a:chOff x="823249" y="3348654"/>
            <a:chExt cx="2121458" cy="809245"/>
          </a:xfrm>
        </p:grpSpPr>
        <p:cxnSp>
          <p:nvCxnSpPr>
            <p:cNvPr id="58" name="Connector: Elbow 57">
              <a:extLst>
                <a:ext uri="{FF2B5EF4-FFF2-40B4-BE49-F238E27FC236}">
                  <a16:creationId xmlns:a16="http://schemas.microsoft.com/office/drawing/2014/main" id="{15C20D05-142E-7C43-2465-6155A398958C}"/>
                </a:ext>
              </a:extLst>
            </p:cNvPr>
            <p:cNvCxnSpPr>
              <a:cxnSpLocks/>
              <a:stCxn id="13" idx="1"/>
            </p:cNvCxnSpPr>
            <p:nvPr/>
          </p:nvCxnSpPr>
          <p:spPr bwMode="auto">
            <a:xfrm rot="10800000">
              <a:off x="823249" y="3353754"/>
              <a:ext cx="2121458" cy="804145"/>
            </a:xfrm>
            <a:prstGeom prst="bentConnector3">
              <a:avLst>
                <a:gd name="adj1" fmla="val 99807"/>
              </a:avLst>
            </a:prstGeom>
            <a:solidFill>
              <a:srgbClr val="C0C0C0"/>
            </a:solidFill>
            <a:ln w="57150" cap="flat" cmpd="sng" algn="ctr">
              <a:solidFill>
                <a:srgbClr val="CC99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84F3E53-DB85-6101-9F66-393C4DCAA132}"/>
                </a:ext>
              </a:extLst>
            </p:cNvPr>
            <p:cNvSpPr txBox="1"/>
            <p:nvPr/>
          </p:nvSpPr>
          <p:spPr>
            <a:xfrm>
              <a:off x="1018547" y="3348654"/>
              <a:ext cx="15087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66CC"/>
                  </a:solidFill>
                </a:rPr>
                <a:t>Completion</a:t>
              </a:r>
            </a:p>
            <a:p>
              <a:pPr algn="ctr"/>
              <a:r>
                <a:rPr lang="en-US" b="1" dirty="0">
                  <a:solidFill>
                    <a:srgbClr val="0066CC"/>
                  </a:solidFill>
                </a:rPr>
                <a:t>Callback</a:t>
              </a:r>
              <a:endParaRPr lang="LID4096" b="1" dirty="0">
                <a:solidFill>
                  <a:srgbClr val="0066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16562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23AE6-5119-701A-4AC2-603ED5D24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FDC67-F580-B500-F4D3-96CF4C1C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(IV)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53F80-D80A-0FC6-6417-F1A2B05E8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Inside the Scheduler</a:t>
            </a:r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B8DEE-3822-65A5-4434-C037590232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96603E4-AA30-DF34-E436-44A840456C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6792"/>
          <a:stretch>
            <a:fillRect/>
          </a:stretch>
        </p:blipFill>
        <p:spPr>
          <a:xfrm>
            <a:off x="262826" y="2133911"/>
            <a:ext cx="8542148" cy="304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01326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07B34-90FB-3D0E-748A-CC9883CFA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4969A-246F-88B1-6B20-DA7EDF32C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(IV)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E3618-DCC5-EF0F-47CC-E33760A0E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Inside the Scheduler</a:t>
            </a:r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8F688-600A-29E2-AEA8-D87284C021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21C61F-953E-13D6-377C-11C234398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57" y="2063049"/>
            <a:ext cx="8519323" cy="350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8263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6BBED-6733-2A16-2942-B76B599BF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816F-3D89-72BB-A3A9-A167DF147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(IV)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9C100-02CF-93F8-C5DF-B94D0BE2B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Inside the Scheduler</a:t>
            </a:r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7A8F1-62C3-79B9-1990-E3BE52283C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2313C3-A631-B04D-0FFF-887332A5D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387" y="1494544"/>
            <a:ext cx="5823093" cy="482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27239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8272E-5736-224A-6F81-3075F2082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77D89-C891-4463-1427-3E79E8336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(IV)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21D3A-49F0-DA59-3CD3-CD22DBD45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Inside the Scheduler</a:t>
            </a:r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42287-0215-AE8C-25EE-E764CBD447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249B4-5C31-0C21-8FC2-1B29D7E49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965" y="2564935"/>
            <a:ext cx="4653869" cy="20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484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72768-2F6F-7A54-8AD3-C2D39CB59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E51F6-FE12-A678-A182-939DAAB8B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(IV)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19574-4A97-BE48-68DE-56D1D28EA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Inside the Scheduler</a:t>
            </a:r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65D9B-CBA2-D32C-53E8-0D5A4FA0D0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46127B-A16D-F09E-663D-E1251F956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26" y="1556099"/>
            <a:ext cx="8455986" cy="47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9125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707DA-3AAC-3680-06B9-AE152798B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1C463-BEAB-DF29-06AF-48DB44C0E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(IV)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9AB36-F1A6-110C-61A3-29D1DDAFB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Inside </a:t>
            </a:r>
            <a:r>
              <a:rPr lang="en-US" sz="2400" b="1" dirty="0" err="1"/>
              <a:t>issue_command</a:t>
            </a:r>
            <a:r>
              <a:rPr lang="en-US" sz="2400" b="1" dirty="0"/>
              <a:t>()</a:t>
            </a:r>
          </a:p>
          <a:p>
            <a:pPr lvl="1"/>
            <a:endParaRPr lang="en-US" sz="1850" b="1" dirty="0"/>
          </a:p>
          <a:p>
            <a:pPr lvl="1"/>
            <a:endParaRPr lang="en-US" sz="1850" b="1" dirty="0"/>
          </a:p>
          <a:p>
            <a:pPr lvl="1"/>
            <a:endParaRPr lang="en-US" sz="1850" b="1" dirty="0"/>
          </a:p>
          <a:p>
            <a:pPr lvl="1"/>
            <a:endParaRPr lang="en-US" sz="1850" b="1" dirty="0"/>
          </a:p>
          <a:p>
            <a:pPr lvl="1"/>
            <a:r>
              <a:rPr lang="en-US" sz="2400" dirty="0"/>
              <a:t>Recursively walks the tree hierarchy of DRAM nodes</a:t>
            </a:r>
          </a:p>
          <a:p>
            <a:pPr lvl="1"/>
            <a:r>
              <a:rPr lang="en-US" sz="2400" dirty="0"/>
              <a:t>Update timings along the way</a:t>
            </a:r>
          </a:p>
          <a:p>
            <a:pPr lvl="2"/>
            <a:r>
              <a:rPr lang="en-US" sz="2000" dirty="0"/>
              <a:t>Update the earliest ready cycle of following commands based on timing constraints</a:t>
            </a:r>
          </a:p>
          <a:p>
            <a:pPr lvl="1"/>
            <a:r>
              <a:rPr lang="en-US" sz="2400" dirty="0"/>
              <a:t>Apply the action that the issued command has on involved nodes</a:t>
            </a:r>
          </a:p>
          <a:p>
            <a:pPr lvl="2"/>
            <a:r>
              <a:rPr lang="en-US" sz="2000" dirty="0"/>
              <a:t>Node state changes</a:t>
            </a:r>
          </a:p>
          <a:p>
            <a:pPr lvl="1"/>
            <a:endParaRPr lang="en-US" sz="2000" b="1" dirty="0"/>
          </a:p>
          <a:p>
            <a:pPr lvl="1"/>
            <a:endParaRPr lang="en-US" sz="1850" b="1" dirty="0"/>
          </a:p>
          <a:p>
            <a:pPr lvl="1"/>
            <a:endParaRPr lang="en-US" sz="185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3E2FE-1738-640D-29D1-0EE92E8F7D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866D65-CB5C-C7C4-3640-18CFD125F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86" y="1576261"/>
            <a:ext cx="8577266" cy="109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8604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C3653-F999-77EE-6061-78D1F7236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991EE-CF5C-0E11-72A1-0DDDEC3A5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(V)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7C82B-70B5-03EE-77E7-23079E2ED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Hierarchical state-machine based modeling of DRAM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9B513F-4471-FFA1-60D8-CB430FC9E9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7FB281-A41D-C75E-2C44-E86A38587597}"/>
              </a:ext>
            </a:extLst>
          </p:cNvPr>
          <p:cNvSpPr txBox="1"/>
          <p:nvPr/>
        </p:nvSpPr>
        <p:spPr>
          <a:xfrm>
            <a:off x="5594162" y="1878957"/>
            <a:ext cx="350422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State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 of a DRAM node: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5742A">
                    <a:lumMod val="75000"/>
                  </a:srgbClr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Current state: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open, close, activating, etc.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5F25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Timing constraints: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5F25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Earliest time in the future that each DRAM command is allowed to be issued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ea typeface="Cambria" panose="02040503050406030204" pitchFamily="18" charset="0"/>
                <a:cs typeface="+mn-cs"/>
              </a:rPr>
              <a:t>Can be extended to include more:</a:t>
            </a: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ea typeface="Cambria" panose="02040503050406030204" pitchFamily="18" charset="0"/>
              </a:rPr>
              <a:t>Energy &amp; power:</a:t>
            </a:r>
            <a:r>
              <a:rPr lang="en-US" sz="1600" dirty="0">
                <a:ea typeface="Cambria" panose="02040503050406030204" pitchFamily="18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ea typeface="Cambria" panose="02040503050406030204" pitchFamily="18" charset="0"/>
              </a:rPr>
              <a:t>Time spent in each state and the number of DRAM commands served (</a:t>
            </a:r>
            <a:r>
              <a:rPr lang="en-US" sz="1600" dirty="0" err="1">
                <a:solidFill>
                  <a:srgbClr val="000000"/>
                </a:solidFill>
                <a:ea typeface="Cambria" panose="02040503050406030204" pitchFamily="18" charset="0"/>
              </a:rPr>
              <a:t>DRAMPower</a:t>
            </a:r>
            <a:r>
              <a:rPr lang="en-US" sz="1600" dirty="0">
                <a:solidFill>
                  <a:srgbClr val="000000"/>
                </a:solidFill>
                <a:ea typeface="Cambria" panose="02040503050406030204" pitchFamily="18" charset="0"/>
              </a:rPr>
              <a:t> model)</a:t>
            </a: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6BBE8E-F563-F58E-BBE2-56D33D95B3B0}"/>
              </a:ext>
            </a:extLst>
          </p:cNvPr>
          <p:cNvGrpSpPr/>
          <p:nvPr/>
        </p:nvGrpSpPr>
        <p:grpSpPr>
          <a:xfrm>
            <a:off x="391157" y="1982395"/>
            <a:ext cx="5304793" cy="3772946"/>
            <a:chOff x="391157" y="1982395"/>
            <a:chExt cx="5304793" cy="377294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FBB0A7B-EEB7-78B5-F193-20172E57448C}"/>
                </a:ext>
              </a:extLst>
            </p:cNvPr>
            <p:cNvGrpSpPr/>
            <p:nvPr/>
          </p:nvGrpSpPr>
          <p:grpSpPr>
            <a:xfrm>
              <a:off x="742240" y="1982395"/>
              <a:ext cx="1996440" cy="864764"/>
              <a:chOff x="1501140" y="2766060"/>
              <a:chExt cx="2461260" cy="969584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41605D1-6975-AE8F-43C7-C4AE51934DCE}"/>
                  </a:ext>
                </a:extLst>
              </p:cNvPr>
              <p:cNvSpPr/>
              <p:nvPr/>
            </p:nvSpPr>
            <p:spPr>
              <a:xfrm>
                <a:off x="1501140" y="2766060"/>
                <a:ext cx="2461260" cy="9695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ID4096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A441204-4EF1-B51A-0D5D-F842C1B5987F}"/>
                  </a:ext>
                </a:extLst>
              </p:cNvPr>
              <p:cNvSpPr txBox="1"/>
              <p:nvPr/>
            </p:nvSpPr>
            <p:spPr>
              <a:xfrm>
                <a:off x="1577340" y="2853689"/>
                <a:ext cx="2324100" cy="8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Level: “Channel”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Id: 0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State: …</a:t>
                </a:r>
                <a:endParaRPr kumimoji="0" lang="LID4096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Mono" panose="00000009000000000000" pitchFamily="49" charset="0"/>
                  <a:ea typeface="Roboto Mono" panose="00000009000000000000" pitchFamily="49" charset="0"/>
                  <a:cs typeface="+mn-cs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35575FA-6554-2CD3-62DB-0DA901F70775}"/>
                </a:ext>
              </a:extLst>
            </p:cNvPr>
            <p:cNvGrpSpPr/>
            <p:nvPr/>
          </p:nvGrpSpPr>
          <p:grpSpPr>
            <a:xfrm>
              <a:off x="3458205" y="3410135"/>
              <a:ext cx="1835784" cy="864764"/>
              <a:chOff x="1501140" y="2766060"/>
              <a:chExt cx="1835784" cy="969584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C392CF4-3515-2954-C2D7-CAEFD48F50A4}"/>
                  </a:ext>
                </a:extLst>
              </p:cNvPr>
              <p:cNvSpPr/>
              <p:nvPr/>
            </p:nvSpPr>
            <p:spPr>
              <a:xfrm>
                <a:off x="1501140" y="2766060"/>
                <a:ext cx="1623060" cy="9695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ID4096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ABD0C13-5782-A407-8EF6-A464DBA53132}"/>
                  </a:ext>
                </a:extLst>
              </p:cNvPr>
              <p:cNvSpPr txBox="1"/>
              <p:nvPr/>
            </p:nvSpPr>
            <p:spPr>
              <a:xfrm>
                <a:off x="1515744" y="2834795"/>
                <a:ext cx="1821180" cy="8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Level: “Rank”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Id: 1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State: …</a:t>
                </a:r>
                <a:endParaRPr kumimoji="0" lang="LID4096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Mono" panose="00000009000000000000" pitchFamily="49" charset="0"/>
                  <a:ea typeface="Roboto Mono" panose="00000009000000000000" pitchFamily="49" charset="0"/>
                  <a:cs typeface="+mn-cs"/>
                </a:endParaRPr>
              </a:p>
            </p:txBody>
          </p:sp>
        </p:grp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9AD6029-F87E-7B05-AB7A-A0953A5807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69720" y="2865569"/>
              <a:ext cx="3810" cy="55689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14D0D22-C14D-9A7C-AC85-B1A28F62DCE3}"/>
                </a:ext>
              </a:extLst>
            </p:cNvPr>
            <p:cNvSpPr txBox="1"/>
            <p:nvPr/>
          </p:nvSpPr>
          <p:spPr>
            <a:xfrm>
              <a:off x="1649730" y="2928592"/>
              <a:ext cx="1463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Parent</a:t>
              </a:r>
              <a:endParaRPr kumimoji="0" lang="LID4096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453B6F1-E6DE-3645-595B-48663D14A3EA}"/>
                </a:ext>
              </a:extLst>
            </p:cNvPr>
            <p:cNvGrpSpPr/>
            <p:nvPr/>
          </p:nvGrpSpPr>
          <p:grpSpPr>
            <a:xfrm>
              <a:off x="762000" y="3410135"/>
              <a:ext cx="1864014" cy="864764"/>
              <a:chOff x="1501140" y="2766060"/>
              <a:chExt cx="2384461" cy="96958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EA7462A-E376-DE39-E501-D451FAE092F3}"/>
                  </a:ext>
                </a:extLst>
              </p:cNvPr>
              <p:cNvSpPr/>
              <p:nvPr/>
            </p:nvSpPr>
            <p:spPr>
              <a:xfrm>
                <a:off x="1501140" y="2766060"/>
                <a:ext cx="2076231" cy="9695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ID4096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CBEB198-C3F2-3268-D618-BDE9F135DB91}"/>
                  </a:ext>
                </a:extLst>
              </p:cNvPr>
              <p:cNvSpPr txBox="1"/>
              <p:nvPr/>
            </p:nvSpPr>
            <p:spPr>
              <a:xfrm>
                <a:off x="1561502" y="2828352"/>
                <a:ext cx="2324099" cy="8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Level: “Rank”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Id: 0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State: …</a:t>
                </a:r>
                <a:endParaRPr kumimoji="0" lang="LID4096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Mono" panose="00000009000000000000" pitchFamily="49" charset="0"/>
                  <a:ea typeface="Roboto Mono" panose="00000009000000000000" pitchFamily="49" charset="0"/>
                  <a:cs typeface="+mn-cs"/>
                </a:endParaRPr>
              </a:p>
            </p:txBody>
          </p:sp>
        </p:grp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C34B8E5-3967-2366-FC45-D43F5F346154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>
              <a:off x="2385060" y="3842517"/>
              <a:ext cx="106612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2FE6EA-FA24-179B-73CA-C2FB7AC65D69}"/>
                </a:ext>
              </a:extLst>
            </p:cNvPr>
            <p:cNvSpPr txBox="1"/>
            <p:nvPr/>
          </p:nvSpPr>
          <p:spPr>
            <a:xfrm>
              <a:off x="2383644" y="3402451"/>
              <a:ext cx="11293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Sibling</a:t>
              </a:r>
              <a:endParaRPr kumimoji="0" lang="LID4096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3D2A53E-165E-0804-0E4F-B87B1F029D61}"/>
                </a:ext>
              </a:extLst>
            </p:cNvPr>
            <p:cNvGrpSpPr/>
            <p:nvPr/>
          </p:nvGrpSpPr>
          <p:grpSpPr>
            <a:xfrm>
              <a:off x="761365" y="4890577"/>
              <a:ext cx="2316480" cy="864764"/>
              <a:chOff x="1501141" y="2766060"/>
              <a:chExt cx="2040359" cy="96958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D5F00D1-8CA4-2DB5-0FDB-13D393EAF55F}"/>
                  </a:ext>
                </a:extLst>
              </p:cNvPr>
              <p:cNvSpPr/>
              <p:nvPr/>
            </p:nvSpPr>
            <p:spPr>
              <a:xfrm>
                <a:off x="1501141" y="2766060"/>
                <a:ext cx="1926259" cy="9695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ID4096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20B6E0F-A3B8-026C-8E17-E8F6AB907C51}"/>
                  </a:ext>
                </a:extLst>
              </p:cNvPr>
              <p:cNvSpPr txBox="1"/>
              <p:nvPr/>
            </p:nvSpPr>
            <p:spPr>
              <a:xfrm>
                <a:off x="1564309" y="2826240"/>
                <a:ext cx="1977191" cy="8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Level: “</a:t>
                </a:r>
                <a:r>
                  <a:rPr kumimoji="0" 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BankGroup</a:t>
                </a: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”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Id: 0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State: …</a:t>
                </a:r>
                <a:endParaRPr kumimoji="0" lang="LID4096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Mono" panose="00000009000000000000" pitchFamily="49" charset="0"/>
                  <a:ea typeface="Roboto Mono" panose="00000009000000000000" pitchFamily="49" charset="0"/>
                  <a:cs typeface="+mn-cs"/>
                </a:endParaRPr>
              </a:p>
            </p:txBody>
          </p: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437D8EB-4D75-3F85-043C-E38E9B99240F}"/>
                </a:ext>
              </a:extLst>
            </p:cNvPr>
            <p:cNvCxnSpPr>
              <a:cxnSpLocks/>
            </p:cNvCxnSpPr>
            <p:nvPr/>
          </p:nvCxnSpPr>
          <p:spPr>
            <a:xfrm>
              <a:off x="1577340" y="4270841"/>
              <a:ext cx="0" cy="60370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E675C3-E007-E71D-2B91-8330BF8AED09}"/>
                </a:ext>
              </a:extLst>
            </p:cNvPr>
            <p:cNvSpPr txBox="1"/>
            <p:nvPr/>
          </p:nvSpPr>
          <p:spPr>
            <a:xfrm>
              <a:off x="391157" y="4363587"/>
              <a:ext cx="1463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Children</a:t>
              </a:r>
              <a:endParaRPr kumimoji="0" lang="LID4096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3C38E4B-4D75-2272-CAC6-C26B45AADADA}"/>
                </a:ext>
              </a:extLst>
            </p:cNvPr>
            <p:cNvCxnSpPr>
              <a:cxnSpLocks/>
              <a:stCxn id="24" idx="2"/>
            </p:cNvCxnSpPr>
            <p:nvPr/>
          </p:nvCxnSpPr>
          <p:spPr>
            <a:xfrm>
              <a:off x="1573530" y="4274899"/>
              <a:ext cx="1805940" cy="58140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D2ECFF5-1CEF-CBC0-5FD3-7E1C1DB95234}"/>
                </a:ext>
              </a:extLst>
            </p:cNvPr>
            <p:cNvGrpSpPr/>
            <p:nvPr/>
          </p:nvGrpSpPr>
          <p:grpSpPr>
            <a:xfrm>
              <a:off x="3379470" y="4890577"/>
              <a:ext cx="2316480" cy="864764"/>
              <a:chOff x="1501141" y="2766060"/>
              <a:chExt cx="2040359" cy="969584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E7EB4E9-0554-A8A3-51F9-07F6957298E5}"/>
                  </a:ext>
                </a:extLst>
              </p:cNvPr>
              <p:cNvSpPr/>
              <p:nvPr/>
            </p:nvSpPr>
            <p:spPr>
              <a:xfrm>
                <a:off x="1501141" y="2766060"/>
                <a:ext cx="1926259" cy="9695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ID4096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FFEC61-137B-42A6-31E4-7ED2D145A261}"/>
                  </a:ext>
                </a:extLst>
              </p:cNvPr>
              <p:cNvSpPr txBox="1"/>
              <p:nvPr/>
            </p:nvSpPr>
            <p:spPr>
              <a:xfrm>
                <a:off x="1564309" y="2826240"/>
                <a:ext cx="1977191" cy="8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Level: “</a:t>
                </a:r>
                <a:r>
                  <a:rPr kumimoji="0" lang="en-US" sz="1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BankGroup</a:t>
                </a: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”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Id: 1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Roboto Mono" panose="00000009000000000000" pitchFamily="49" charset="0"/>
                    <a:ea typeface="Roboto Mono" panose="00000009000000000000" pitchFamily="49" charset="0"/>
                    <a:cs typeface="+mn-cs"/>
                  </a:rPr>
                  <a:t>State: …</a:t>
                </a:r>
                <a:endParaRPr kumimoji="0" lang="LID4096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Mono" panose="00000009000000000000" pitchFamily="49" charset="0"/>
                  <a:ea typeface="Roboto Mono" panose="00000009000000000000" pitchFamily="49" charset="0"/>
                  <a:cs typeface="+mn-cs"/>
                </a:endParaRP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A73CFFA-F7BC-DD22-6A81-D94A0543568F}"/>
              </a:ext>
            </a:extLst>
          </p:cNvPr>
          <p:cNvGrpSpPr/>
          <p:nvPr/>
        </p:nvGrpSpPr>
        <p:grpSpPr>
          <a:xfrm>
            <a:off x="3499966" y="2575038"/>
            <a:ext cx="2066443" cy="1651328"/>
            <a:chOff x="3499966" y="2575038"/>
            <a:chExt cx="2066443" cy="165132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93EFB0A-F082-FF68-A429-7B9193C0AC4F}"/>
                </a:ext>
              </a:extLst>
            </p:cNvPr>
            <p:cNvSpPr/>
            <p:nvPr/>
          </p:nvSpPr>
          <p:spPr>
            <a:xfrm>
              <a:off x="3499966" y="3909629"/>
              <a:ext cx="1239554" cy="3167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ID4096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D85F552-C2B0-ACFD-D170-3C6F4DBE2600}"/>
                </a:ext>
              </a:extLst>
            </p:cNvPr>
            <p:cNvCxnSpPr>
              <a:cxnSpLocks/>
              <a:stCxn id="31" idx="3"/>
            </p:cNvCxnSpPr>
            <p:nvPr/>
          </p:nvCxnSpPr>
          <p:spPr>
            <a:xfrm flipV="1">
              <a:off x="4739520" y="2575038"/>
              <a:ext cx="826889" cy="149296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2417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DC0F6-CA73-C31C-2C8C-8AC28CE7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1C2EF-9617-EA0C-A8B8-2689C6FE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Simulator Architecture (VI)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AEC91-06A8-8C08-426A-0ACFFE02C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dirty="0"/>
              <a:t>DRAM commands implemented as lambda functions that </a:t>
            </a:r>
            <a:r>
              <a:rPr lang="en-US" sz="2400" b="1" dirty="0">
                <a:solidFill>
                  <a:srgbClr val="6D40DC"/>
                </a:solidFill>
              </a:rPr>
              <a:t>hierarchically traverses and updates the states</a:t>
            </a:r>
            <a:r>
              <a:rPr lang="en-US" sz="2400" dirty="0"/>
              <a:t> of the nodes</a:t>
            </a:r>
          </a:p>
          <a:p>
            <a:pPr marL="914400" lvl="1" indent="-457200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2000" dirty="0"/>
              <a:t>Checks the current states of the nodes to </a:t>
            </a:r>
            <a:br>
              <a:rPr lang="en-US" sz="2000" dirty="0"/>
            </a:br>
            <a:r>
              <a:rPr lang="en-US" sz="2000" dirty="0">
                <a:solidFill>
                  <a:srgbClr val="6D40DC"/>
                </a:solidFill>
              </a:rPr>
              <a:t>decode  which DRAM command to issue</a:t>
            </a:r>
          </a:p>
          <a:p>
            <a:pPr marL="914400" lvl="1" indent="-457200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6D40DC"/>
                </a:solidFill>
              </a:rPr>
              <a:t>Programmatically</a:t>
            </a:r>
            <a:r>
              <a:rPr lang="en-US" sz="2000" dirty="0"/>
              <a:t> apply state changes</a:t>
            </a:r>
          </a:p>
          <a:p>
            <a:pPr marL="914400" lvl="1" indent="-457200">
              <a:buClr>
                <a:schemeClr val="tx2"/>
              </a:buClr>
              <a:buSzPct val="100000"/>
              <a:buFont typeface="+mj-lt"/>
              <a:buAutoNum type="arabicPeriod"/>
            </a:pPr>
            <a:r>
              <a:rPr lang="en-US" sz="2000" dirty="0"/>
              <a:t>Updates the </a:t>
            </a:r>
            <a:r>
              <a:rPr lang="en-US" sz="2000" dirty="0">
                <a:solidFill>
                  <a:srgbClr val="6D40DC"/>
                </a:solidFill>
              </a:rPr>
              <a:t>timing constraints, power metrics</a:t>
            </a:r>
            <a:r>
              <a:rPr lang="en-US" sz="2000" dirty="0"/>
              <a:t>, etc.</a:t>
            </a: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en-US" sz="2400" b="1" dirty="0">
                <a:solidFill>
                  <a:srgbClr val="316CE3"/>
                </a:solidFill>
              </a:rPr>
              <a:t>Templated</a:t>
            </a:r>
            <a:r>
              <a:rPr lang="en-US" sz="2400" dirty="0"/>
              <a:t> library of generalized DRAM command lambda functions allow </a:t>
            </a:r>
            <a:r>
              <a:rPr lang="en-US" sz="2400" b="1" dirty="0">
                <a:solidFill>
                  <a:srgbClr val="316CE3"/>
                </a:solidFill>
              </a:rPr>
              <a:t>reuse of command implementations</a:t>
            </a:r>
            <a:r>
              <a:rPr lang="en-US" sz="2400" dirty="0">
                <a:solidFill>
                  <a:srgbClr val="316CE3"/>
                </a:solidFill>
              </a:rPr>
              <a:t> </a:t>
            </a:r>
            <a:r>
              <a:rPr lang="en-US" sz="2400" dirty="0"/>
              <a:t>across different DRAM standards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F3EB4-ACA9-1B2A-3BA8-21F7F8CC5E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7C7E0B-B734-D99B-2082-E3F1001DB25E}"/>
              </a:ext>
            </a:extLst>
          </p:cNvPr>
          <p:cNvGrpSpPr/>
          <p:nvPr/>
        </p:nvGrpSpPr>
        <p:grpSpPr>
          <a:xfrm>
            <a:off x="771729" y="4060624"/>
            <a:ext cx="7595779" cy="2378793"/>
            <a:chOff x="67303" y="4318633"/>
            <a:chExt cx="7595779" cy="2378793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A4C88E2-3454-1AB0-D453-4E6BD1352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9982" y="4318633"/>
              <a:ext cx="5478983" cy="2082165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AFCBA2-8ED0-2554-E785-5B2DB146CEE7}"/>
                </a:ext>
              </a:extLst>
            </p:cNvPr>
            <p:cNvSpPr txBox="1"/>
            <p:nvPr/>
          </p:nvSpPr>
          <p:spPr>
            <a:xfrm>
              <a:off x="67303" y="6328094"/>
              <a:ext cx="75957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/>
                  <a:ea typeface="Cambria" panose="02040503050406030204" pitchFamily="18" charset="0"/>
                  <a:cs typeface="+mn-cs"/>
                </a:rPr>
                <a:t>Example Function</a:t>
              </a:r>
              <a:endParaRPr kumimoji="0" lang="LID4096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Cambria" panose="020405030504060302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178289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C093D-E371-3BB2-E0F7-C9CD4DC0E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815DA-E12E-D1DF-BC2A-800A8C9AF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Contribute to Ramulator 2.1 (II)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82B4A-5713-2EE3-86F6-D54198E88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Example directions of contributions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Better timing presets of DRAM standards</a:t>
            </a:r>
          </a:p>
          <a:p>
            <a:pPr lvl="2"/>
            <a:r>
              <a:rPr lang="en-US" sz="2000" dirty="0"/>
              <a:t>Some of the DRAM timings are our best effort “guesstimates”</a:t>
            </a:r>
          </a:p>
          <a:p>
            <a:pPr lvl="2"/>
            <a:r>
              <a:rPr lang="en-US" sz="2000" dirty="0"/>
              <a:t>We welcome your more accurate set of timings w/o breaking NDA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More DRAM request scheduling techniques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More DRAM read disturbance mitigation techniques</a:t>
            </a:r>
          </a:p>
          <a:p>
            <a:pPr lvl="2"/>
            <a:r>
              <a:rPr lang="en-US" sz="2000" dirty="0"/>
              <a:t>Make use of controller plugins and scheduler filters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More intelligent scheduling of refresh</a:t>
            </a:r>
          </a:p>
          <a:p>
            <a:pPr lvl="2"/>
            <a:r>
              <a:rPr lang="en-US" sz="2000" dirty="0"/>
              <a:t>Refresh postponing &amp; pull-in</a:t>
            </a:r>
          </a:p>
          <a:p>
            <a:pPr lvl="2"/>
            <a:r>
              <a:rPr lang="en-US" sz="2000" dirty="0"/>
              <a:t>Dynamic choice of </a:t>
            </a:r>
            <a:r>
              <a:rPr lang="en-US" sz="2000" dirty="0" err="1"/>
              <a:t>REFab</a:t>
            </a:r>
            <a:r>
              <a:rPr lang="en-US" sz="2000" dirty="0"/>
              <a:t>/sb/pb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PUD/PNM modeling</a:t>
            </a:r>
          </a:p>
          <a:p>
            <a:pPr lvl="1"/>
            <a:r>
              <a:rPr lang="en-US" sz="2000" b="1" dirty="0">
                <a:solidFill>
                  <a:srgbClr val="0066CC"/>
                </a:solidFill>
              </a:rPr>
              <a:t>More integration with other simulators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Please open an Issue/Discussion first to coordinate with potential internal development!</a:t>
            </a:r>
          </a:p>
          <a:p>
            <a:pPr marL="0" indent="0">
              <a:buNone/>
            </a:pPr>
            <a:endParaRPr lang="en-US" sz="2150" b="1" dirty="0">
              <a:solidFill>
                <a:srgbClr val="0066CC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28AD9-98FC-6F67-2E23-4083C1A38F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062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B5533-ED36-186B-4410-2C183CA61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8069C-8EC4-5561-D898-1A683F55A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845129"/>
          </a:xfrm>
        </p:spPr>
        <p:txBody>
          <a:bodyPr anchor="ctr"/>
          <a:lstStyle/>
          <a:p>
            <a:r>
              <a:rPr lang="en-US" sz="3600" b="1" dirty="0"/>
              <a:t>Acknowledgements</a:t>
            </a:r>
            <a:endParaRPr lang="LID4096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4BE48-0B85-59B3-CA10-3772102BB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2400" b="1" dirty="0"/>
              <a:t>Contributors (growing)</a:t>
            </a:r>
          </a:p>
          <a:p>
            <a:pPr lvl="1"/>
            <a:r>
              <a:rPr lang="en-US" sz="2000" dirty="0"/>
              <a:t>Haocong Luo</a:t>
            </a:r>
          </a:p>
          <a:p>
            <a:pPr lvl="1"/>
            <a:r>
              <a:rPr lang="en-US" sz="2000" dirty="0"/>
              <a:t>Nisa Bostancı</a:t>
            </a:r>
          </a:p>
          <a:p>
            <a:pPr lvl="1"/>
            <a:r>
              <a:rPr lang="en-US" sz="2000" dirty="0"/>
              <a:t>Ataberk Olgun </a:t>
            </a:r>
          </a:p>
          <a:p>
            <a:pPr lvl="1"/>
            <a:r>
              <a:rPr lang="en-US" sz="2000" dirty="0"/>
              <a:t>Maria Makeenkova</a:t>
            </a:r>
          </a:p>
          <a:p>
            <a:pPr lvl="1"/>
            <a:r>
              <a:rPr lang="en-US" sz="2000" dirty="0"/>
              <a:t>Ziad Malik </a:t>
            </a:r>
          </a:p>
          <a:p>
            <a:pPr lvl="1"/>
            <a:r>
              <a:rPr lang="en-US" sz="2000" dirty="0"/>
              <a:t>Ipek Akdeniz</a:t>
            </a:r>
          </a:p>
          <a:p>
            <a:pPr lvl="1"/>
            <a:r>
              <a:rPr lang="en-US" sz="2000" dirty="0"/>
              <a:t>Kislay Arya</a:t>
            </a:r>
          </a:p>
          <a:p>
            <a:pPr lvl="1"/>
            <a:r>
              <a:rPr lang="en-US" sz="2000" dirty="0"/>
              <a:t>Roman Hoffmann</a:t>
            </a:r>
          </a:p>
          <a:p>
            <a:pPr lvl="1"/>
            <a:r>
              <a:rPr lang="en-US" sz="2000" dirty="0" err="1"/>
              <a:t>Wonhyuk</a:t>
            </a:r>
            <a:r>
              <a:rPr lang="en-US" sz="2000" dirty="0"/>
              <a:t> Yang</a:t>
            </a:r>
          </a:p>
          <a:p>
            <a:pPr lvl="1"/>
            <a:r>
              <a:rPr lang="en-US" sz="2000" dirty="0"/>
              <a:t>@jiegec</a:t>
            </a:r>
          </a:p>
          <a:p>
            <a:pPr lvl="1"/>
            <a:r>
              <a:rPr lang="en-US" sz="2000" dirty="0"/>
              <a:t>Julien Eudine</a:t>
            </a:r>
          </a:p>
          <a:p>
            <a:pPr lvl="1"/>
            <a:r>
              <a:rPr lang="en-US" sz="2000" dirty="0" err="1"/>
              <a:t>Sangjae</a:t>
            </a:r>
            <a:r>
              <a:rPr lang="en-US" sz="2000" dirty="0"/>
              <a:t> Park</a:t>
            </a:r>
          </a:p>
          <a:p>
            <a:pPr lvl="1"/>
            <a:r>
              <a:rPr lang="en-US" sz="2000" dirty="0"/>
              <a:t>…</a:t>
            </a:r>
          </a:p>
          <a:p>
            <a:pPr lvl="1"/>
            <a:endParaRPr lang="en-US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30C2B-45C3-8361-138E-794D861D79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4F6A284-3426-8BDD-660B-373C761DEBA9}"/>
              </a:ext>
            </a:extLst>
          </p:cNvPr>
          <p:cNvGrpSpPr/>
          <p:nvPr/>
        </p:nvGrpSpPr>
        <p:grpSpPr>
          <a:xfrm>
            <a:off x="3782388" y="3240447"/>
            <a:ext cx="4672353" cy="707886"/>
            <a:chOff x="3782388" y="3240447"/>
            <a:chExt cx="4672353" cy="707886"/>
          </a:xfrm>
        </p:grpSpPr>
        <p:sp>
          <p:nvSpPr>
            <p:cNvPr id="6" name="Arrow: Left 5">
              <a:extLst>
                <a:ext uri="{FF2B5EF4-FFF2-40B4-BE49-F238E27FC236}">
                  <a16:creationId xmlns:a16="http://schemas.microsoft.com/office/drawing/2014/main" id="{0B7A2995-51E0-288A-8012-84B30B615BB2}"/>
                </a:ext>
              </a:extLst>
            </p:cNvPr>
            <p:cNvSpPr/>
            <p:nvPr/>
          </p:nvSpPr>
          <p:spPr bwMode="auto">
            <a:xfrm>
              <a:off x="3782388" y="3378928"/>
              <a:ext cx="978408" cy="484632"/>
            </a:xfrm>
            <a:prstGeom prst="leftArrow">
              <a:avLst/>
            </a:prstGeom>
            <a:solidFill>
              <a:srgbClr val="CC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5C5710-F26A-D85C-EA5F-14777A127F2A}"/>
                </a:ext>
              </a:extLst>
            </p:cNvPr>
            <p:cNvSpPr txBox="1"/>
            <p:nvPr/>
          </p:nvSpPr>
          <p:spPr>
            <a:xfrm>
              <a:off x="5099335" y="3240447"/>
              <a:ext cx="33554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tx2"/>
                  </a:solidFill>
                </a:rPr>
                <a:t>Join the list!</a:t>
              </a:r>
              <a:endParaRPr lang="LID4096" sz="40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6579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50000"/>
            <a:lumOff val="50000"/>
          </a:schemeClr>
        </a:solidFill>
        <a:ln w="38100">
          <a:solidFill>
            <a:schemeClr val="tx1"/>
          </a:solidFill>
        </a:ln>
      </a:spPr>
      <a:bodyPr rtlCol="0" anchor="ctr"/>
      <a:lstStyle>
        <a:defPPr algn="ctr">
          <a:defRPr dirty="0" smtClean="0">
            <a:latin typeface="Cambria" panose="02040503050406030204" pitchFamily="18" charset="0"/>
            <a:ea typeface="Cambria" panose="020405030504060302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>
            <a:latin typeface="Cambria" panose="02040503050406030204" pitchFamily="18" charset="0"/>
            <a:ea typeface="Cambria" panose="020405030504060302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fc136c2-bcae-4815-abde-6fabe11e70e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1BD002CAFB3264890C230D19E131FFF" ma:contentTypeVersion="9" ma:contentTypeDescription="Ein neues Dokument erstellen." ma:contentTypeScope="" ma:versionID="55f6e0906779d11b42fb2ee343cfa23d">
  <xsd:schema xmlns:xsd="http://www.w3.org/2001/XMLSchema" xmlns:xs="http://www.w3.org/2001/XMLSchema" xmlns:p="http://schemas.microsoft.com/office/2006/metadata/properties" xmlns:ns3="efc136c2-bcae-4815-abde-6fabe11e70e0" xmlns:ns4="a3499594-7ad5-4181-bb48-75a3221fb6a9" targetNamespace="http://schemas.microsoft.com/office/2006/metadata/properties" ma:root="true" ma:fieldsID="e011328a3614556c53e29411f781c411" ns3:_="" ns4:_="">
    <xsd:import namespace="efc136c2-bcae-4815-abde-6fabe11e70e0"/>
    <xsd:import namespace="a3499594-7ad5-4181-bb48-75a3221fb6a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136c2-bcae-4815-abde-6fabe11e70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9594-7ad5-4181-bb48-75a3221fb6a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5B4FBD-F71C-44C5-88C8-311EBA4B7F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524522-DDEF-471B-93A0-A99916A69934}">
  <ds:schemaRefs>
    <ds:schemaRef ds:uri="http://schemas.microsoft.com/office/2006/metadata/properties"/>
    <ds:schemaRef ds:uri="http://www.w3.org/XML/1998/namespace"/>
    <ds:schemaRef ds:uri="efc136c2-bcae-4815-abde-6fabe11e70e0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a3499594-7ad5-4181-bb48-75a3221fb6a9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A7A7BF9-FFF1-41B7-A182-76AD8808F1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c136c2-bcae-4815-abde-6fabe11e70e0"/>
    <ds:schemaRef ds:uri="a3499594-7ad5-4181-bb48-75a3221fb6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5499</TotalTime>
  <Words>874</Words>
  <Application>Microsoft Office PowerPoint</Application>
  <PresentationFormat>On-screen Show (4:3)</PresentationFormat>
  <Paragraphs>202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ＭＳ Ｐゴシック</vt:lpstr>
      <vt:lpstr>Garamond</vt:lpstr>
      <vt:lpstr>Wingdings</vt:lpstr>
      <vt:lpstr>Calibri</vt:lpstr>
      <vt:lpstr>Cambria</vt:lpstr>
      <vt:lpstr>Roboto Mono</vt:lpstr>
      <vt:lpstr>Tahoma</vt:lpstr>
      <vt:lpstr>Arial</vt:lpstr>
      <vt:lpstr>Office Theme</vt:lpstr>
      <vt:lpstr>2_Edge</vt:lpstr>
      <vt:lpstr>Ramulator 2.1 Deeper Dive</vt:lpstr>
      <vt:lpstr>Introduction</vt:lpstr>
      <vt:lpstr>Currently Supported DRAM Standards</vt:lpstr>
      <vt:lpstr>Getting Started (I)</vt:lpstr>
      <vt:lpstr>Getting Started (I)</vt:lpstr>
      <vt:lpstr>Getting Started (II)</vt:lpstr>
      <vt:lpstr>Getting Started (III)</vt:lpstr>
      <vt:lpstr>Navigating the Source Tree</vt:lpstr>
      <vt:lpstr>Simulator Architecture (I)</vt:lpstr>
      <vt:lpstr>Simulator Architecture (II)</vt:lpstr>
      <vt:lpstr>Simulator Architecture (III)</vt:lpstr>
      <vt:lpstr>Simulator Architecture (IV)</vt:lpstr>
      <vt:lpstr>Simulator Architecture (IV)</vt:lpstr>
      <vt:lpstr>Simulator Architecture (IV)</vt:lpstr>
      <vt:lpstr>Simulator Architecture (IV)</vt:lpstr>
      <vt:lpstr>Simulator Architecture (IV)</vt:lpstr>
      <vt:lpstr>Simulator Architecture (IV)</vt:lpstr>
      <vt:lpstr>Simulator Architecture (V)</vt:lpstr>
      <vt:lpstr>Simulator Architecture (VI)</vt:lpstr>
      <vt:lpstr>Contribute to Ramulator 2.1 (II)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VTS 25 Read Disturbance</dc:title>
  <dc:creator>Haocong Luo</dc:creator>
  <cp:lastModifiedBy>Haocong Luo</cp:lastModifiedBy>
  <cp:revision>516</cp:revision>
  <dcterms:created xsi:type="dcterms:W3CDTF">2020-10-13T05:06:54Z</dcterms:created>
  <dcterms:modified xsi:type="dcterms:W3CDTF">2026-07-06T10:10:02Z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0x01010091BD002CAFB3264890C230D19E131FFF</vt:lpwstr>
  </property>
</Properties>
</file>