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0" r:id="rId4"/>
    <p:sldMasterId id="2147483698" r:id="rId5"/>
    <p:sldMasterId id="2147483711" r:id="rId6"/>
  </p:sldMasterIdLst>
  <p:notesMasterIdLst>
    <p:notesMasterId r:id="rId70"/>
  </p:notesMasterIdLst>
  <p:handoutMasterIdLst>
    <p:handoutMasterId r:id="rId71"/>
  </p:handoutMasterIdLst>
  <p:sldIdLst>
    <p:sldId id="7355" r:id="rId7"/>
    <p:sldId id="5199" r:id="rId8"/>
    <p:sldId id="5200" r:id="rId9"/>
    <p:sldId id="5201" r:id="rId10"/>
    <p:sldId id="5202" r:id="rId11"/>
    <p:sldId id="5203" r:id="rId12"/>
    <p:sldId id="7089" r:id="rId13"/>
    <p:sldId id="7092" r:id="rId14"/>
    <p:sldId id="7090" r:id="rId15"/>
    <p:sldId id="8329" r:id="rId16"/>
    <p:sldId id="8331" r:id="rId17"/>
    <p:sldId id="7123" r:id="rId18"/>
    <p:sldId id="257" r:id="rId19"/>
    <p:sldId id="8678" r:id="rId20"/>
    <p:sldId id="7221" r:id="rId21"/>
    <p:sldId id="8681" r:id="rId22"/>
    <p:sldId id="8680" r:id="rId23"/>
    <p:sldId id="8374" r:id="rId24"/>
    <p:sldId id="8687" r:id="rId25"/>
    <p:sldId id="8704" r:id="rId26"/>
    <p:sldId id="8714" r:id="rId27"/>
    <p:sldId id="8695" r:id="rId28"/>
    <p:sldId id="8694" r:id="rId29"/>
    <p:sldId id="8711" r:id="rId30"/>
    <p:sldId id="8690" r:id="rId31"/>
    <p:sldId id="8701" r:id="rId32"/>
    <p:sldId id="8724" r:id="rId33"/>
    <p:sldId id="8728" r:id="rId34"/>
    <p:sldId id="8729" r:id="rId35"/>
    <p:sldId id="8700" r:id="rId36"/>
    <p:sldId id="8698" r:id="rId37"/>
    <p:sldId id="8720" r:id="rId38"/>
    <p:sldId id="8721" r:id="rId39"/>
    <p:sldId id="8722" r:id="rId40"/>
    <p:sldId id="8705" r:id="rId41"/>
    <p:sldId id="8688" r:id="rId42"/>
    <p:sldId id="8730" r:id="rId43"/>
    <p:sldId id="8691" r:id="rId44"/>
    <p:sldId id="8731" r:id="rId45"/>
    <p:sldId id="8732" r:id="rId46"/>
    <p:sldId id="8733" r:id="rId47"/>
    <p:sldId id="8706" r:id="rId48"/>
    <p:sldId id="8734" r:id="rId49"/>
    <p:sldId id="8735" r:id="rId50"/>
    <p:sldId id="8736" r:id="rId51"/>
    <p:sldId id="7357" r:id="rId52"/>
    <p:sldId id="7358" r:id="rId53"/>
    <p:sldId id="7365" r:id="rId54"/>
    <p:sldId id="7366" r:id="rId55"/>
    <p:sldId id="7359" r:id="rId56"/>
    <p:sldId id="7367" r:id="rId57"/>
    <p:sldId id="7368" r:id="rId58"/>
    <p:sldId id="7360" r:id="rId59"/>
    <p:sldId id="7369" r:id="rId60"/>
    <p:sldId id="7361" r:id="rId61"/>
    <p:sldId id="7372" r:id="rId62"/>
    <p:sldId id="7373" r:id="rId63"/>
    <p:sldId id="7370" r:id="rId64"/>
    <p:sldId id="7371" r:id="rId65"/>
    <p:sldId id="7362" r:id="rId66"/>
    <p:sldId id="7363" r:id="rId67"/>
    <p:sldId id="7375" r:id="rId68"/>
    <p:sldId id="7374" r:id="rId69"/>
  </p:sldIdLst>
  <p:sldSz cx="9144000" cy="6858000" type="screen4x3"/>
  <p:notesSz cx="6858000" cy="9144000"/>
  <p:embeddedFontLst>
    <p:embeddedFont>
      <p:font typeface="ＭＳ Ｐゴシック" panose="020B0600070205080204" pitchFamily="34" charset="-128"/>
      <p:regular r:id="rId72"/>
    </p:embeddedFont>
    <p:embeddedFont>
      <p:font typeface="Aptos Mono" panose="020B0009020202020204" pitchFamily="49" charset="0"/>
      <p:regular r:id="rId73"/>
      <p:bold r:id="rId74"/>
      <p:italic r:id="rId75"/>
      <p:boldItalic r:id="rId76"/>
    </p:embeddedFont>
    <p:embeddedFont>
      <p:font typeface="Cambria" panose="02040503050406030204" pitchFamily="18" charset="0"/>
      <p:regular r:id="rId77"/>
      <p:bold r:id="rId78"/>
      <p:italic r:id="rId79"/>
      <p:boldItalic r:id="rId80"/>
    </p:embeddedFont>
    <p:embeddedFont>
      <p:font typeface="Garamond" panose="02020404030301010803" pitchFamily="18" charset="0"/>
      <p:regular r:id="rId81"/>
      <p:bold r:id="rId82"/>
      <p:italic r:id="rId83"/>
    </p:embeddedFont>
    <p:embeddedFont>
      <p:font typeface="Tahoma" panose="020B0604030504040204" pitchFamily="34" charset="0"/>
      <p:regular r:id="rId84"/>
      <p:bold r:id="rId8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95CA9F4-C014-4D42-A27D-6FB6206EF324}">
          <p14:sldIdLst>
            <p14:sldId id="7355"/>
            <p14:sldId id="5199"/>
            <p14:sldId id="5200"/>
            <p14:sldId id="5201"/>
            <p14:sldId id="5202"/>
            <p14:sldId id="5203"/>
            <p14:sldId id="7089"/>
            <p14:sldId id="7092"/>
            <p14:sldId id="7090"/>
            <p14:sldId id="8329"/>
            <p14:sldId id="8331"/>
            <p14:sldId id="7123"/>
            <p14:sldId id="257"/>
            <p14:sldId id="8678"/>
            <p14:sldId id="7221"/>
            <p14:sldId id="8681"/>
            <p14:sldId id="8680"/>
            <p14:sldId id="8374"/>
            <p14:sldId id="8687"/>
            <p14:sldId id="8704"/>
            <p14:sldId id="8714"/>
            <p14:sldId id="8695"/>
            <p14:sldId id="8694"/>
            <p14:sldId id="8711"/>
            <p14:sldId id="8690"/>
            <p14:sldId id="8701"/>
            <p14:sldId id="8724"/>
            <p14:sldId id="8728"/>
            <p14:sldId id="8729"/>
            <p14:sldId id="8700"/>
            <p14:sldId id="8698"/>
            <p14:sldId id="8720"/>
            <p14:sldId id="8721"/>
            <p14:sldId id="8722"/>
            <p14:sldId id="8705"/>
            <p14:sldId id="8688"/>
            <p14:sldId id="8730"/>
            <p14:sldId id="8691"/>
            <p14:sldId id="8731"/>
            <p14:sldId id="8732"/>
            <p14:sldId id="8733"/>
            <p14:sldId id="8706"/>
            <p14:sldId id="8734"/>
            <p14:sldId id="8735"/>
            <p14:sldId id="8736"/>
            <p14:sldId id="7357"/>
            <p14:sldId id="7358"/>
            <p14:sldId id="7365"/>
            <p14:sldId id="7366"/>
            <p14:sldId id="7359"/>
            <p14:sldId id="7367"/>
            <p14:sldId id="7368"/>
            <p14:sldId id="7360"/>
            <p14:sldId id="7369"/>
            <p14:sldId id="7361"/>
            <p14:sldId id="7372"/>
            <p14:sldId id="7373"/>
            <p14:sldId id="7370"/>
            <p14:sldId id="7371"/>
            <p14:sldId id="7362"/>
            <p14:sldId id="7363"/>
            <p14:sldId id="7375"/>
            <p14:sldId id="73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E565768-B9C7-452C-840C-CF80B6EBBAF4}" name="Olgun  Ataberk" initials="OA" userId="S::aolgun@ethz.ch::af774e6e-6259-4f74-8c0e-70a4d8a16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taberk Olgun" initials="AO" lastIdx="2" clrIdx="0">
    <p:extLst>
      <p:ext uri="{19B8F6BF-5375-455C-9EA6-DF929625EA0E}">
        <p15:presenceInfo xmlns:p15="http://schemas.microsoft.com/office/powerpoint/2012/main" userId="S::aolgun@etu.edu.tr::acd4a36d-8e2b-4bf9-9640-24bbf4f0f2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33"/>
    <a:srgbClr val="0066CC"/>
    <a:srgbClr val="CC9900"/>
    <a:srgbClr val="000000"/>
    <a:srgbClr val="E9EEF2"/>
    <a:srgbClr val="A6A6A6"/>
    <a:srgbClr val="CC0000"/>
    <a:srgbClr val="FF00FF"/>
    <a:srgbClr val="FF6600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24" autoAdjust="0"/>
    <p:restoredTop sz="88617" autoAdjust="0"/>
  </p:normalViewPr>
  <p:slideViewPr>
    <p:cSldViewPr snapToGrid="0">
      <p:cViewPr varScale="1">
        <p:scale>
          <a:sx n="95" d="100"/>
          <a:sy n="95" d="100"/>
        </p:scale>
        <p:origin x="176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font" Target="fonts/font13.fntdata"/><Relationship Id="rId89" Type="http://schemas.openxmlformats.org/officeDocument/2006/relationships/theme" Target="theme/theme1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font" Target="fonts/font3.fntdata"/><Relationship Id="rId79" Type="http://schemas.openxmlformats.org/officeDocument/2006/relationships/font" Target="fonts/font8.fntdata"/><Relationship Id="rId5" Type="http://schemas.openxmlformats.org/officeDocument/2006/relationships/slideMaster" Target="slideMasters/slideMaster2.xml"/><Relationship Id="rId90" Type="http://schemas.openxmlformats.org/officeDocument/2006/relationships/tableStyles" Target="tableStyles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font" Target="fonts/font6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font" Target="fonts/font1.fntdata"/><Relationship Id="rId80" Type="http://schemas.openxmlformats.org/officeDocument/2006/relationships/font" Target="fonts/font9.fntdata"/><Relationship Id="rId85" Type="http://schemas.openxmlformats.org/officeDocument/2006/relationships/font" Target="fonts/font14.fntdata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4.fntdata"/><Relationship Id="rId83" Type="http://schemas.openxmlformats.org/officeDocument/2006/relationships/font" Target="fonts/font12.fntdata"/><Relationship Id="rId88" Type="http://schemas.openxmlformats.org/officeDocument/2006/relationships/viewProps" Target="viewProps.xml"/><Relationship Id="rId9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font" Target="fonts/font2.fntdata"/><Relationship Id="rId78" Type="http://schemas.openxmlformats.org/officeDocument/2006/relationships/font" Target="fonts/font7.fntdata"/><Relationship Id="rId81" Type="http://schemas.openxmlformats.org/officeDocument/2006/relationships/font" Target="fonts/font10.fntdata"/><Relationship Id="rId86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font" Target="fonts/font5.fntdata"/><Relationship Id="rId7" Type="http://schemas.openxmlformats.org/officeDocument/2006/relationships/slide" Target="slides/slide1.xml"/><Relationship Id="rId71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presProps" Target="presProps.xml"/><Relationship Id="rId61" Type="http://schemas.openxmlformats.org/officeDocument/2006/relationships/slide" Target="slides/slide55.xml"/><Relationship Id="rId82" Type="http://schemas.openxmlformats.org/officeDocument/2006/relationships/font" Target="fonts/font11.fntdata"/><Relationship Id="rId19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77DA08E8-53C0-41C1-B14E-9595836993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0143DBD-F10E-492C-ADF8-342A939EC05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9D07D-4A00-4F92-AF55-18EA03C4412A}" type="datetimeFigureOut">
              <a:rPr lang="tr-TR" smtClean="0"/>
              <a:t>6.07.2026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6D6159E-3F4F-4721-B75C-D4A1DC2369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8C30C48-0F14-4D5C-A4D0-95BC221427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8118C-437E-4328-ACDE-5D7FE2C38D9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5481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B997D-A77B-4492-B8BA-B7DF74E65B62}" type="datetimeFigureOut">
              <a:rPr lang="tr-TR" smtClean="0"/>
              <a:t>6.07.2026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75381-7527-4E0E-A355-7550D954D0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413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Cleaning-up-the-Mess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CB6A3-5002-F9A5-7D50-8087CBD3E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>
            <a:extLst>
              <a:ext uri="{FF2B5EF4-FFF2-40B4-BE49-F238E27FC236}">
                <a16:creationId xmlns:a16="http://schemas.microsoft.com/office/drawing/2014/main" id="{149731C0-35F3-027C-A3D1-9DFCB5E763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marL="0" marR="0" lvl="0" indent="0" algn="r" defTabSz="911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EB913B-253C-AD49-B9C4-8FBF00D4106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12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97282" name="Rectangle 2">
            <a:extLst>
              <a:ext uri="{FF2B5EF4-FFF2-40B4-BE49-F238E27FC236}">
                <a16:creationId xmlns:a16="http://schemas.microsoft.com/office/drawing/2014/main" id="{EFC02CCF-BB75-FA6E-434D-80223EC82E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AA7ED6F3-3253-CF76-1C09-745A015E1F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1359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address this need,</a:t>
            </a:r>
          </a:p>
          <a:p>
            <a:r>
              <a:rPr lang="en-US" dirty="0" err="1"/>
              <a:t>Ramulator</a:t>
            </a:r>
            <a:r>
              <a:rPr lang="en-US" dirty="0"/>
              <a:t> was developed. </a:t>
            </a:r>
            <a:r>
              <a:rPr lang="en-US" dirty="0" err="1"/>
              <a:t>Ramulator</a:t>
            </a:r>
            <a:r>
              <a:rPr lang="en-US" dirty="0"/>
              <a:t> is a </a:t>
            </a:r>
            <a:r>
              <a:rPr lang="en-US" sz="1200" dirty="0" err="1"/>
              <a:t>A</a:t>
            </a:r>
            <a:r>
              <a:rPr lang="en-US" sz="1200" dirty="0"/>
              <a:t> </a:t>
            </a:r>
            <a:r>
              <a:rPr lang="en-US" sz="1200" b="1" dirty="0"/>
              <a:t>Fast</a:t>
            </a:r>
            <a:r>
              <a:rPr lang="en-US" sz="1200" dirty="0"/>
              <a:t> and </a:t>
            </a:r>
            <a:r>
              <a:rPr lang="en-US" sz="1200" b="1" dirty="0"/>
              <a:t>Extensible</a:t>
            </a:r>
            <a:r>
              <a:rPr lang="en-US" sz="1200" dirty="0"/>
              <a:t> Memory simulator.</a:t>
            </a:r>
          </a:p>
          <a:p>
            <a:r>
              <a:rPr lang="en-US" sz="1200" dirty="0"/>
              <a:t>which provides out-of-the-box support for many DRAM standards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575381-7527-4E0E-A355-7550D954D08C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2077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297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8144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575381-7527-4E0E-A355-7550D954D08C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6834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3337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8371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F8BC1-42BA-BE0E-6C05-AC5861A9E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7DE180-61F8-7B6F-C72A-2C78FFB284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53148C-2636-AE70-F617-099C820BF2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Hi everyone, I am Nisa and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Today </a:t>
            </a:r>
            <a:r>
              <a:rPr lang="en-US" baseline="0" err="1"/>
              <a:t>Haocong</a:t>
            </a:r>
            <a:r>
              <a:rPr lang="en-US" baseline="0"/>
              <a:t> and I are going to present our work called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Cleaning up the Mess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Re-Evaluating the Real-System Modeling Accuracy of </a:t>
            </a:r>
            <a:r>
              <a:rPr lang="en-US" baseline="0" err="1"/>
              <a:t>Ramulator</a:t>
            </a:r>
            <a:r>
              <a:rPr lang="en-US" baseline="0"/>
              <a:t> 2.0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94F37-D575-801F-74FA-13390B6D71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5555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 MICRO 2024 best paper runner-up publication with all 3 artifact badges</a:t>
            </a:r>
            <a:r>
              <a:rPr lang="en-US"/>
              <a:t>, titled </a:t>
            </a:r>
            <a:r>
              <a:rPr lang="en-GB" sz="1200" b="1" i="1"/>
              <a:t>"A Mess of Memory System Benchmarking, Simulation and Application Profiling",  </a:t>
            </a:r>
            <a:r>
              <a:rPr lang="en-GB" sz="1200" b="0" i="0"/>
              <a:t>which we call the Mess paper, </a:t>
            </a:r>
          </a:p>
          <a:p>
            <a:r>
              <a:rPr lang="en-GB" sz="1200" b="1" i="0"/>
              <a:t>[CLICK] </a:t>
            </a:r>
            <a:r>
              <a:rPr lang="en-GB" sz="1200" b="0" i="0"/>
              <a:t>proposes a new benchmark to evaluate the real and simulated memory system performance</a:t>
            </a:r>
          </a:p>
          <a:p>
            <a:endParaRPr lang="en-GB" sz="1200" b="0" i="0"/>
          </a:p>
          <a:p>
            <a:r>
              <a:rPr lang="en-GB" sz="1200" b="1" i="0"/>
              <a:t>[CLICK]</a:t>
            </a:r>
            <a:r>
              <a:rPr lang="en-GB" sz="1200" b="0" i="0"/>
              <a:t> while doing so, it also makes some </a:t>
            </a:r>
            <a:r>
              <a:rPr lang="en-GB" sz="1200" b="1" i="0"/>
              <a:t>strong negative claims </a:t>
            </a:r>
            <a:r>
              <a:rPr lang="en-GB" sz="1200" b="0" i="0"/>
              <a:t>about two of our simulation infrastructures: </a:t>
            </a:r>
            <a:r>
              <a:rPr lang="en-GB" sz="1200" b="0" i="0" err="1"/>
              <a:t>Ramulator</a:t>
            </a:r>
            <a:r>
              <a:rPr lang="en-GB" sz="1200" b="0" i="0"/>
              <a:t> 2.0 and DAMOV and shows </a:t>
            </a:r>
            <a:r>
              <a:rPr lang="en-GB" sz="1200" b="1" i="0"/>
              <a:t>unexpected results</a:t>
            </a:r>
          </a:p>
          <a:p>
            <a:r>
              <a:rPr lang="en-GB" sz="1200" b="1" i="0"/>
              <a:t>[CLICK] </a:t>
            </a:r>
            <a:r>
              <a:rPr lang="en-GB" sz="1200" b="0" i="0"/>
              <a:t>concluding that they poorly resemble the actual system performance</a:t>
            </a:r>
          </a:p>
          <a:p>
            <a:br>
              <a:rPr lang="en-GB" sz="1200" b="0" i="0"/>
            </a:br>
            <a:br>
              <a:rPr lang="en-GB" sz="1200" b="0" i="0"/>
            </a:br>
            <a:br>
              <a:rPr lang="en-GB" sz="1200" b="0" i="0"/>
            </a:br>
            <a:endParaRPr lang="en-US" b="0" i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82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35449-FFAC-1922-5246-7A5FBC173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C3A296-655E-E655-AF64-A19EB02FDF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E9C741-3428-4E56-A39B-57AF00260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i="0"/>
              <a:t>[CLICK] </a:t>
            </a:r>
            <a:r>
              <a:rPr lang="en-GB" sz="1200" b="0" i="0"/>
              <a:t>In this work, we demonstrate that these claims and results are </a:t>
            </a:r>
            <a:r>
              <a:rPr lang="en-GB" sz="1200" b="1" i="0"/>
              <a:t>incorrect </a:t>
            </a:r>
            <a:r>
              <a:rPr lang="en-GB" sz="1200" b="0" i="0"/>
              <a:t>and are due to configuration and simulator usage errors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/>
              <a:t>Made in the Mess paper.</a:t>
            </a:r>
            <a:br>
              <a:rPr lang="en-GB" sz="1200" b="0" i="0"/>
            </a:br>
            <a:br>
              <a:rPr lang="en-GB" sz="1200" b="0" i="0"/>
            </a:br>
            <a: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describe </a:t>
            </a:r>
            <a:r>
              <a:rPr lang="en-GB" sz="1200" b="1" kern="1200">
                <a:solidFill>
                  <a:srgbClr val="6D40DC"/>
                </a:solidFill>
                <a:latin typeface="+mn-lt"/>
                <a:ea typeface="+mn-ea"/>
                <a:cs typeface="+mn-cs"/>
              </a:rPr>
              <a:t>four best practices </a:t>
            </a:r>
            <a:b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aid users and developers of simulation tools</a:t>
            </a:r>
            <a:endParaRPr lang="en-US" sz="1200" kern="120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endParaRPr lang="en-US" b="0" i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facilitate transparency and reproducibility, </a:t>
            </a:r>
            <a:b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</a:t>
            </a:r>
            <a:r>
              <a:rPr lang="en-GB"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open source all our code </a:t>
            </a:r>
            <a: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en-GB"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</a:t>
            </a:r>
            <a: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b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https://github.com/CMU-SAFARI/Cleaning-up-the-Mess</a:t>
            </a:r>
            <a:endParaRPr lang="en-GB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b="0" i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D009A-7535-0BE4-E383-72AB38C699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019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demonstrate that these results and claims are incorrect, </a:t>
            </a:r>
            <a:r>
              <a:rPr lang="en-US" b="1"/>
              <a:t>[CLICK]</a:t>
            </a:r>
            <a:r>
              <a:rPr lang="en-US"/>
              <a:t> we first analyze the evaluation of </a:t>
            </a:r>
            <a:r>
              <a:rPr lang="en-US" err="1"/>
              <a:t>Ramulator</a:t>
            </a:r>
            <a:r>
              <a:rPr lang="en-US"/>
              <a:t> 2.0 and DAMOV in the Mess paper</a:t>
            </a:r>
          </a:p>
          <a:p>
            <a:r>
              <a:rPr lang="en-US" b="1"/>
              <a:t>[CLICK]</a:t>
            </a:r>
            <a:r>
              <a:rPr lang="en-US"/>
              <a:t> and then describe best practices for these tools for users to avoid such issues in the future</a:t>
            </a:r>
          </a:p>
          <a:p>
            <a:r>
              <a:rPr lang="en-US" b="1"/>
              <a:t>[CLICK] </a:t>
            </a:r>
            <a:r>
              <a:rPr lang="en-US" b="0"/>
              <a:t>Now lets talk about our analysis of the evaluation of </a:t>
            </a:r>
            <a:r>
              <a:rPr lang="en-US" b="0" err="1"/>
              <a:t>Ramulator</a:t>
            </a:r>
            <a:r>
              <a:rPr lang="en-US" b="0"/>
              <a:t> 2.0 in the mess paper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4902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The Mess paper evaluates memory system performance by proposing the mess benchmark:</a:t>
            </a:r>
          </a:p>
          <a:p>
            <a:r>
              <a:rPr lang="en-US">
                <a:ea typeface="Calibri"/>
                <a:cs typeface="Calibri"/>
              </a:rPr>
              <a:t>The Mess benchmark aims to characterize a memory system, using a set of latency-throughput, or "used bandwidth" curves</a:t>
            </a:r>
          </a:p>
          <a:p>
            <a:r>
              <a:rPr lang="en-US">
                <a:ea typeface="Calibri"/>
                <a:cs typeface="Calibri"/>
              </a:rPr>
              <a:t>[CLICK] These curves are plotted as a line figure, </a:t>
            </a:r>
          </a:p>
          <a:p>
            <a:r>
              <a:rPr lang="en-US">
                <a:ea typeface="Calibri"/>
                <a:cs typeface="Calibri"/>
              </a:rPr>
              <a:t>[CLICK] where each data point is an experiment that performs two types of accesses concurrently : streaming and pointer-chasing patterns</a:t>
            </a:r>
          </a:p>
          <a:p>
            <a:r>
              <a:rPr lang="en-US">
                <a:ea typeface="Calibri"/>
                <a:cs typeface="Calibri"/>
              </a:rPr>
              <a:t>[CLICK] plots the measured average memory access latency and [CLICK] the used memory bandwidth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[CLICK] The Mess benchmark then varies the memory intensity by adding NOPs between subsequent memory requests which creates "a single curve"</a:t>
            </a:r>
          </a:p>
          <a:p>
            <a:r>
              <a:rPr lang="en-US">
                <a:ea typeface="Calibri"/>
                <a:cs typeface="Calibri"/>
              </a:rPr>
              <a:t>[CLICK] And evaluating a sweep of read write operation intensities from 50% to 100% reads</a:t>
            </a:r>
          </a:p>
          <a:p>
            <a:r>
              <a:rPr lang="en-US">
                <a:ea typeface="Calibri"/>
                <a:cs typeface="Calibri"/>
              </a:rPr>
              <a:t>[CLICK] creates different curves</a:t>
            </a:r>
          </a:p>
          <a:p>
            <a:endParaRPr lang="en-US">
              <a:ea typeface="Calibri"/>
              <a:cs typeface="Calibri"/>
            </a:endParaRPr>
          </a:p>
          <a:p>
            <a:br>
              <a:rPr lang="en-US">
                <a:ea typeface="Calibri"/>
                <a:cs typeface="Calibri"/>
              </a:rPr>
            </a:b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31995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34A64-7DD3-8E13-2230-A10B565ED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400D96-3376-7669-1549-8C16C923FB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F709F4-F19C-8265-4176-89CEDCB42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Mess paper comments on the accuracy of </a:t>
            </a:r>
            <a:r>
              <a:rPr lang="en-US" err="1"/>
              <a:t>Ramulator</a:t>
            </a:r>
            <a:r>
              <a:rPr lang="en-US"/>
              <a:t> 2.0 by first evaluating a real DDR5 system with the Mess benchmark, </a:t>
            </a:r>
          </a:p>
          <a:p>
            <a:r>
              <a:rPr lang="en-US"/>
              <a:t>[CLICK] which results in these curves in the first figure</a:t>
            </a:r>
          </a:p>
          <a:p>
            <a:r>
              <a:rPr lang="en-US"/>
              <a:t>[CLICK] and then compares them against the </a:t>
            </a:r>
            <a:r>
              <a:rPr lang="en-US" err="1"/>
              <a:t>Ramulator</a:t>
            </a:r>
            <a:r>
              <a:rPr lang="en-US"/>
              <a:t> 2.0 curves that it obtains</a:t>
            </a:r>
          </a:p>
          <a:p>
            <a:r>
              <a:rPr lang="en-US"/>
              <a:t>[CLICK] The Mess paper observes that </a:t>
            </a:r>
            <a:r>
              <a:rPr lang="en-US" err="1"/>
              <a:t>Ramulator</a:t>
            </a:r>
            <a:r>
              <a:rPr lang="en-US"/>
              <a:t> 2.0's curves show 1) smaller used memory bandwidth and [CLICK] 2) smaller memory access latency compared to the real system curves</a:t>
            </a:r>
          </a:p>
          <a:p>
            <a:r>
              <a:rPr lang="en-US"/>
              <a:t>[CLICK] And contends that </a:t>
            </a:r>
            <a:r>
              <a:rPr lang="en-US" err="1"/>
              <a:t>Ramulator</a:t>
            </a:r>
            <a:r>
              <a:rPr lang="en-US"/>
              <a:t> 2.0 poorly resembles the actual system performance</a:t>
            </a:r>
          </a:p>
          <a:p>
            <a:endParaRPr lang="en-US"/>
          </a:p>
          <a:p>
            <a:r>
              <a:rPr lang="en-US"/>
              <a:t>[CLICK] However, </a:t>
            </a:r>
            <a:r>
              <a:rPr lang="en-US" err="1"/>
              <a:t>Ramulator</a:t>
            </a:r>
            <a:r>
              <a:rPr lang="en-US"/>
              <a:t> 2.0 results in the Mess paper are incorrect and at the time of the publication of the paper, *were* irreproducible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87EF41-9408-04B0-71B1-E94CFBA0D1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0597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analyze the Mess paper and its open-sourced artifact and identify various issues in three categories:</a:t>
            </a:r>
          </a:p>
          <a:p>
            <a:r>
              <a:rPr lang="en-US" dirty="0"/>
              <a:t>[CLICK] First, it was not possible to reproduce any of the </a:t>
            </a:r>
            <a:r>
              <a:rPr lang="en-US" dirty="0" err="1"/>
              <a:t>Ramulator</a:t>
            </a:r>
            <a:r>
              <a:rPr lang="en-US" dirty="0"/>
              <a:t> 2.0 results from the Mess paper artifacts available due to missing source codes</a:t>
            </a:r>
          </a:p>
          <a:p>
            <a:r>
              <a:rPr lang="en-US" dirty="0"/>
              <a:t>[CLICK] The missing source codes were uploaded only after our contact, 10 months after the artifact evaluation badges were awarded</a:t>
            </a:r>
          </a:p>
          <a:p>
            <a:endParaRPr lang="en-US" dirty="0"/>
          </a:p>
          <a:p>
            <a:r>
              <a:rPr lang="en-US" dirty="0"/>
              <a:t>Second,</a:t>
            </a:r>
          </a:p>
          <a:p>
            <a:r>
              <a:rPr lang="en-US" dirty="0"/>
              <a:t>[CLICK] We identify that </a:t>
            </a:r>
            <a:r>
              <a:rPr lang="en-US" dirty="0" err="1"/>
              <a:t>Ramulator</a:t>
            </a:r>
            <a:r>
              <a:rPr lang="en-US" dirty="0"/>
              <a:t> 2.0's evaluation suffers from fundamental configuration errors as</a:t>
            </a:r>
          </a:p>
          <a:p>
            <a:r>
              <a:rPr lang="en-US" dirty="0"/>
              <a:t>[CLICK] the Mess paper compares an 8-channel memory system in </a:t>
            </a:r>
            <a:r>
              <a:rPr lang="en-US" dirty="0" err="1"/>
              <a:t>Ramulator</a:t>
            </a:r>
            <a:r>
              <a:rPr lang="en-US" dirty="0"/>
              <a:t> 2.0 against a 16-channel real memory system.</a:t>
            </a:r>
          </a:p>
          <a:p>
            <a:r>
              <a:rPr lang="en-US" dirty="0"/>
              <a:t>[CLICK] and configures the system to have unrealistically low cache latency configurations that lead to low memory access latency</a:t>
            </a:r>
          </a:p>
          <a:p>
            <a:endParaRPr lang="en-US" dirty="0"/>
          </a:p>
          <a:p>
            <a:r>
              <a:rPr lang="en-US" dirty="0"/>
              <a:t>Lastly,</a:t>
            </a:r>
          </a:p>
          <a:p>
            <a:r>
              <a:rPr lang="en-US" dirty="0"/>
              <a:t>[CLICK] We also identified scholarship issues as the paper does not disclose</a:t>
            </a:r>
          </a:p>
          <a:p>
            <a:r>
              <a:rPr lang="en-US" dirty="0"/>
              <a:t>[CLICK] these modifications to the source code of </a:t>
            </a:r>
            <a:r>
              <a:rPr lang="en-US" dirty="0" err="1"/>
              <a:t>Ramulator</a:t>
            </a:r>
            <a:r>
              <a:rPr lang="en-US" dirty="0"/>
              <a:t> 2.0</a:t>
            </a:r>
          </a:p>
          <a:p>
            <a:r>
              <a:rPr lang="en-US" dirty="0"/>
              <a:t>[CLICK] and differences in evaluation methodologies of real and simulated memory systems that we will not cover in this presentation but explained in detail in our paper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 the interest of time, we will focus on the fundamental configuration errors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098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Mess paper's configuration errors result in the claimed inaccuracies, and lead to incorrect claims.</a:t>
            </a: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"</a:t>
            </a:r>
            <a:br>
              <a:rPr lang="en-US"/>
            </a:br>
            <a:r>
              <a:rPr lang="en-US"/>
              <a:t>The mess paper's configuration errors result in incorrect claims about </a:t>
            </a:r>
            <a:r>
              <a:rPr lang="en-US" err="1"/>
              <a:t>Ramulator</a:t>
            </a:r>
            <a:r>
              <a:rPr lang="en-US"/>
              <a:t> 2. now we will describe how they lead to smaller bandwidth and smaller latency</a:t>
            </a:r>
            <a:br>
              <a:rPr lang="en-US"/>
            </a:br>
            <a:r>
              <a:rPr lang="en-US"/>
              <a:t>"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9039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1B836-55B8-2F4D-A17A-1397E4F95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E8D89E-3CC7-CC4C-6AF4-CB0E0D2423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5AF175-1543-E468-C0B7-64D9F2086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First, the smaller used bandwidth results are caused by the difference in numbers of channels available [CLICK] in simulation and in real system evaluations</a:t>
            </a:r>
            <a:br>
              <a:rPr lang="en-US">
                <a:ea typeface="Calibri"/>
                <a:cs typeface="Calibri"/>
              </a:rPr>
            </a:br>
            <a:br>
              <a:rPr lang="en-US">
                <a:ea typeface="Calibri"/>
                <a:cs typeface="Calibri"/>
              </a:rPr>
            </a:br>
            <a:r>
              <a:rPr lang="en-US">
                <a:ea typeface="Calibri"/>
                <a:cs typeface="Calibri"/>
              </a:rPr>
              <a:t>[CLICK] Mess Paper's </a:t>
            </a:r>
            <a:r>
              <a:rPr lang="en-US" err="1">
                <a:ea typeface="Calibri"/>
                <a:cs typeface="Calibri"/>
              </a:rPr>
              <a:t>Ramulator</a:t>
            </a:r>
            <a:r>
              <a:rPr lang="en-US">
                <a:ea typeface="Calibri"/>
                <a:cs typeface="Calibri"/>
              </a:rPr>
              <a:t> 2.0 configuration specifies 8 channels with this configuration line. </a:t>
            </a:r>
            <a:br>
              <a:rPr lang="en-US">
                <a:ea typeface="Calibri"/>
                <a:cs typeface="Calibri"/>
              </a:rPr>
            </a:br>
            <a:r>
              <a:rPr lang="en-US">
                <a:ea typeface="Calibri"/>
                <a:cs typeface="Calibri"/>
              </a:rPr>
              <a:t>And the paper specifies the real system configuration as "8 X DDR5" </a:t>
            </a: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This leads to </a:t>
            </a:r>
            <a:r>
              <a:rPr lang="en-US" err="1">
                <a:ea typeface="Calibri"/>
                <a:cs typeface="Calibri"/>
              </a:rPr>
              <a:t>Ramulator</a:t>
            </a:r>
            <a:r>
              <a:rPr lang="en-US">
                <a:ea typeface="Calibri"/>
                <a:cs typeface="Calibri"/>
              </a:rPr>
              <a:t> 2.0 instantiating 8 independent DDR5 channels</a:t>
            </a:r>
          </a:p>
          <a:p>
            <a:r>
              <a:rPr lang="en-US">
                <a:ea typeface="Calibri"/>
                <a:cs typeface="Calibri"/>
              </a:rPr>
              <a:t>Whereas the real system configuration has 8 DDR5 DIMMS each of which containing 2 channels. Meaning that there are actually 16 independent DDR5 channels in the Mess paper’s real system configuration</a:t>
            </a:r>
          </a:p>
          <a:p>
            <a:endParaRPr lang="en-US"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ea typeface="Calibri"/>
                <a:cs typeface="Calibri"/>
              </a:rPr>
              <a:t>[CLICK] And because of this mismatch, 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D6F06-FCD0-2C1D-7C5E-5FB2390BA1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77950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F3080-7094-A304-A11B-B01EF4D58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FC9E7E-DCE7-3B9E-488D-AF5D6479E0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6A1AC4-664C-450E-7368-033DFD9C7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Ramulator</a:t>
            </a:r>
            <a:r>
              <a:rPr lang="en-US">
                <a:ea typeface="Calibri"/>
                <a:cs typeface="Calibri"/>
              </a:rPr>
              <a:t> 2.0 results show around half the used bandwidth of real system measurements, as it has half the number of channels.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We identify that this is because, the mess paper incorrectly assumes a DDR5 channel in </a:t>
            </a:r>
            <a:r>
              <a:rPr lang="en-US" err="1">
                <a:ea typeface="Calibri"/>
                <a:cs typeface="Calibri"/>
              </a:rPr>
              <a:t>Ramulator</a:t>
            </a:r>
            <a:r>
              <a:rPr lang="en-US">
                <a:ea typeface="Calibri"/>
                <a:cs typeface="Calibri"/>
              </a:rPr>
              <a:t> 2 is 64 bits wide</a:t>
            </a:r>
          </a:p>
          <a:p>
            <a:r>
              <a:rPr lang="en-US">
                <a:ea typeface="Calibri"/>
                <a:cs typeface="Calibri"/>
              </a:rPr>
              <a:t>Whereas the implementation clearly states a channel as 32 bits wide, which is the consistent value with the JEDEC DDR5 standards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7F443-75B0-C5BA-941D-6BEFCF4ECB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0117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C7C1C-A93E-F445-F54E-D58C08C2A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A96719-D874-0EB8-0F0E-F3203FB29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818DF7-AE3A-4E7C-91C5-C76DC1A0D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Because of this configuration error, the mess paper configures </a:t>
            </a:r>
            <a:r>
              <a:rPr lang="en-US" err="1">
                <a:ea typeface="Calibri"/>
                <a:cs typeface="Calibri"/>
              </a:rPr>
              <a:t>Ramulator</a:t>
            </a:r>
            <a:r>
              <a:rPr lang="en-US">
                <a:ea typeface="Calibri"/>
                <a:cs typeface="Calibri"/>
              </a:rPr>
              <a:t> 2 with half the channels of a real system and thus results in smaller used bandwidth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F9CE2-248D-1DFD-A81A-FD6E02E87F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96298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second issue, smaller memory access latency is due to the unrealistic cache latency configurations</a:t>
            </a:r>
          </a:p>
          <a:p>
            <a:endParaRPr lang="en-US"/>
          </a:p>
          <a:p>
            <a:r>
              <a:rPr lang="en-US"/>
              <a:t>The mess paper's artifact hardcodes the cache latency as 0 cycles and instantiates a high number of miss-status holding registers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configuration leads to significantly smaller DRAM round-trip latency and queueing delays, thus a low memory access latency compared to a real system</a:t>
            </a:r>
            <a:br>
              <a:rPr lang="en-US"/>
            </a:br>
            <a:br>
              <a:rPr lang="en-US"/>
            </a:br>
            <a:r>
              <a:rPr lang="en-US"/>
              <a:t>so, </a:t>
            </a:r>
            <a:r>
              <a:rPr lang="en-GB" sz="1200" kern="1200">
                <a:solidFill>
                  <a:srgbClr val="F23F00"/>
                </a:solidFill>
                <a:latin typeface="+mn-lt"/>
                <a:ea typeface="+mn-ea"/>
                <a:cs typeface="+mn-cs"/>
              </a:rPr>
              <a:t>The Mess paper uses </a:t>
            </a:r>
            <a:r>
              <a:rPr lang="en-GB" sz="1200" b="1" kern="1200">
                <a:solidFill>
                  <a:srgbClr val="F23F00"/>
                </a:solidFill>
                <a:latin typeface="+mn-lt"/>
                <a:ea typeface="+mn-ea"/>
                <a:cs typeface="+mn-cs"/>
              </a:rPr>
              <a:t>unrealistically low cache latency configurations </a:t>
            </a:r>
            <a:br>
              <a:rPr lang="en-GB" sz="1200" kern="1200">
                <a:solidFill>
                  <a:srgbClr val="F23F00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>
                <a:solidFill>
                  <a:srgbClr val="F23F00"/>
                </a:solidFill>
                <a:latin typeface="+mn-lt"/>
                <a:ea typeface="+mn-ea"/>
                <a:cs typeface="+mn-cs"/>
              </a:rPr>
              <a:t>resulting in the </a:t>
            </a:r>
            <a:r>
              <a:rPr lang="en-GB" sz="1200" b="1" kern="1200" err="1">
                <a:solidFill>
                  <a:srgbClr val="F23F00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GB" sz="1200" b="1" kern="1200">
                <a:solidFill>
                  <a:srgbClr val="F23F00"/>
                </a:solidFill>
                <a:latin typeface="+mn-lt"/>
                <a:ea typeface="+mn-ea"/>
                <a:cs typeface="+mn-cs"/>
              </a:rPr>
              <a:t> low memory access latency </a:t>
            </a:r>
            <a:br>
              <a:rPr lang="en-GB" sz="1200" b="1" kern="1200">
                <a:solidFill>
                  <a:srgbClr val="F23F00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>
                <a:solidFill>
                  <a:srgbClr val="F23F00"/>
                </a:solidFill>
                <a:latin typeface="+mn-lt"/>
                <a:ea typeface="+mn-ea"/>
                <a:cs typeface="+mn-cs"/>
              </a:rPr>
              <a:t>that it attributes to </a:t>
            </a:r>
            <a:r>
              <a:rPr lang="en-GB" sz="1200" kern="1200" err="1">
                <a:solidFill>
                  <a:srgbClr val="F23F00"/>
                </a:solidFill>
                <a:latin typeface="+mn-lt"/>
                <a:ea typeface="+mn-ea"/>
                <a:cs typeface="+mn-cs"/>
              </a:rPr>
              <a:t>Ramulator</a:t>
            </a:r>
            <a:r>
              <a:rPr lang="en-GB" sz="1200" kern="1200">
                <a:solidFill>
                  <a:srgbClr val="F23F00"/>
                </a:solidFill>
                <a:latin typeface="+mn-lt"/>
                <a:ea typeface="+mn-ea"/>
                <a:cs typeface="+mn-cs"/>
              </a:rPr>
              <a:t> 2.0 </a:t>
            </a:r>
          </a:p>
          <a:p>
            <a:br>
              <a:rPr lang="en-US"/>
            </a:br>
            <a:endParaRPr lang="en-US"/>
          </a:p>
          <a:p>
            <a:r>
              <a:rPr lang="en-US"/>
              <a:t>Transition:</a:t>
            </a:r>
            <a:br>
              <a:rPr lang="en-US"/>
            </a:br>
            <a:r>
              <a:rPr lang="en-US"/>
              <a:t>Now lets hear from </a:t>
            </a:r>
            <a:r>
              <a:rPr lang="en-US" err="1"/>
              <a:t>Haocong</a:t>
            </a:r>
            <a:r>
              <a:rPr lang="en-US"/>
              <a:t> about how *we* evaluate </a:t>
            </a:r>
            <a:r>
              <a:rPr lang="en-US" err="1"/>
              <a:t>Ramulator</a:t>
            </a:r>
            <a:r>
              <a:rPr lang="en-US"/>
              <a:t> 2.0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94005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this end, </a:t>
            </a:r>
            <a:br>
              <a:rPr lang="en-US"/>
            </a:br>
            <a:r>
              <a:rPr lang="en-US"/>
              <a:t>[CLICK]</a:t>
            </a:r>
            <a:br>
              <a:rPr lang="en-US"/>
            </a:br>
            <a:r>
              <a:rPr lang="en-US"/>
              <a:t>we independently evaluate the Mess benchmark by executing the same access pattern</a:t>
            </a:r>
          </a:p>
          <a:p>
            <a:r>
              <a:rPr lang="en-US"/>
              <a:t>[CLICK]</a:t>
            </a:r>
            <a:br>
              <a:rPr lang="en-US"/>
            </a:br>
            <a:r>
              <a:rPr lang="en-US"/>
              <a:t>And configure Ramulator 2.0 correctly:</a:t>
            </a:r>
          </a:p>
          <a:p>
            <a:r>
              <a:rPr lang="en-US"/>
              <a:t>We instantiate a 16-channel DDR5 memory system </a:t>
            </a:r>
          </a:p>
          <a:p>
            <a:r>
              <a:rPr lang="en-US"/>
              <a:t>And measure the memory access latency from the memory controller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561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D46C1-0829-CD05-72E1-0D47ECDFC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9DE17E-C535-2C77-9E6F-D5D7B735A9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24E148-1BD2-7653-3E40-DE0B9023DF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Now lets see our results</a:t>
            </a:r>
          </a:p>
          <a:p>
            <a:r>
              <a:rPr lang="en-US"/>
              <a:t>[CLICK]</a:t>
            </a:r>
          </a:p>
          <a:p>
            <a:r>
              <a:rPr lang="en-US"/>
              <a:t>On the X axis, we see the used memory bandwidth and on the y-axis, the memory access latency.</a:t>
            </a:r>
          </a:p>
          <a:p>
            <a:r>
              <a:rPr lang="en-US"/>
              <a:t>[CLICK]</a:t>
            </a:r>
          </a:p>
          <a:p>
            <a:r>
              <a:rPr lang="en-US"/>
              <a:t>We show the maximum theoretical bandwidth as the yellow line </a:t>
            </a:r>
          </a:p>
          <a:p>
            <a:r>
              <a:rPr lang="en-US"/>
              <a:t>[CLICK]</a:t>
            </a:r>
          </a:p>
          <a:p>
            <a:r>
              <a:rPr lang="en-US"/>
              <a:t>Since this does not account for periodic refresh, we draw a second line to show the maximum achievable bandwidth that accounts for refreshes.</a:t>
            </a:r>
          </a:p>
          <a:p>
            <a:r>
              <a:rPr lang="en-US"/>
              <a:t>[CLICK]</a:t>
            </a:r>
          </a:p>
          <a:p>
            <a:r>
              <a:rPr lang="en-US"/>
              <a:t>These are our results,</a:t>
            </a:r>
          </a:p>
          <a:p>
            <a:r>
              <a:rPr lang="en-US"/>
              <a:t>We make two key observations </a:t>
            </a:r>
          </a:p>
          <a:p>
            <a:r>
              <a:rPr lang="en-US"/>
              <a:t>[CLICK]</a:t>
            </a:r>
          </a:p>
          <a:p>
            <a:r>
              <a:rPr lang="en-US"/>
              <a:t>First, </a:t>
            </a:r>
            <a:r>
              <a:rPr lang="en-US" err="1"/>
              <a:t>Ramulator</a:t>
            </a:r>
            <a:r>
              <a:rPr lang="en-US"/>
              <a:t> 2.0's memory model </a:t>
            </a:r>
          </a:p>
          <a:p>
            <a:r>
              <a:rPr lang="en-US"/>
              <a:t>[CLICK]</a:t>
            </a:r>
          </a:p>
          <a:p>
            <a:r>
              <a:rPr lang="en-US"/>
              <a:t>achieves a high used memory bandwidth, close to the achievable bandwidth value, as opposed to the claims of the Mess paper.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E902B-5F6C-C1EE-55D5-1D1CB3E373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53143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6D43C-A13F-6725-BFE6-E92FB72C2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5342BF-66C2-FFD3-B62A-D19B9A40F1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D32C08-3A03-2155-C8F9-E0C15D86B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Second, the memory access latency [CLICK] of Ramulator 2.0’s DRAM model increases as </a:t>
            </a:r>
            <a:r>
              <a:rPr lang="en-US" err="1"/>
              <a:t>as</a:t>
            </a:r>
            <a:r>
              <a:rPr lang="en-US"/>
              <a:t> the used memory bandwidth and the write ratio increases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EFF01-F11E-E7E3-A42A-3F04C6216E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15405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5A756-5766-2E54-463E-D374B3480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CBEB0D-71C9-4A3B-A700-ABC4BB68B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62802B-4111-AAE0-6BAF-8104D924B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conclude that </a:t>
            </a:r>
          </a:p>
          <a:p>
            <a:r>
              <a:rPr lang="en-US"/>
              <a:t>When </a:t>
            </a:r>
            <a:r>
              <a:rPr lang="en-US" err="1"/>
              <a:t>correcty</a:t>
            </a:r>
            <a:r>
              <a:rPr lang="en-US"/>
              <a:t> configured, </a:t>
            </a:r>
          </a:p>
          <a:p>
            <a:r>
              <a:rPr lang="en-US"/>
              <a:t>Ramulator 2.0's simulated memory system performance</a:t>
            </a:r>
          </a:p>
          <a:p>
            <a:r>
              <a:rPr lang="en-US"/>
              <a:t>Resembles real system characteristics</a:t>
            </a:r>
            <a:br>
              <a:rPr lang="en-US"/>
            </a:b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B63DF2-EEAC-5C34-FFE0-6B8244B1D6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62100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5378B-8BFE-B485-6C40-FCF1E9D00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D8675E-C3D2-6A0E-DA0C-C1C14756C7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6F92A8-C66E-5021-CD59-ADE35A67CA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/>
              <a:t>Now lets </a:t>
            </a:r>
            <a:r>
              <a:rPr lang="en-US"/>
              <a:t>look at the </a:t>
            </a:r>
            <a:r>
              <a:rPr lang="en-US" b="0"/>
              <a:t>analysis of the evaluation of </a:t>
            </a:r>
            <a:r>
              <a:rPr lang="en-US"/>
              <a:t>DAMOV </a:t>
            </a:r>
            <a:r>
              <a:rPr lang="en-US" b="0"/>
              <a:t>in the </a:t>
            </a:r>
            <a:r>
              <a:rPr lang="en-US"/>
              <a:t>Mess </a:t>
            </a:r>
            <a:r>
              <a:rPr lang="en-US" b="0"/>
              <a:t>paper</a:t>
            </a:r>
            <a:endParaRPr lang="en-US"/>
          </a:p>
          <a:p>
            <a:endParaRPr lang="en-US" b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FC538-0959-8D8A-EC81-CDBFB26585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4579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DAMOV is another simulation framework that integrates a core model, </a:t>
            </a:r>
            <a:r>
              <a:rPr lang="en-US" dirty="0" err="1"/>
              <a:t>Zsim</a:t>
            </a:r>
            <a:r>
              <a:rPr lang="en-US" dirty="0"/>
              <a:t> with an earlier version of </a:t>
            </a:r>
            <a:r>
              <a:rPr lang="en-US" dirty="0" err="1"/>
              <a:t>Ramulator</a:t>
            </a:r>
            <a:r>
              <a:rPr lang="en-US" dirty="0"/>
              <a:t> for evaluating emerging processing-in-memory architectures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r>
              <a:rPr lang="en-US" dirty="0"/>
              <a:t>=========================</a:t>
            </a:r>
            <a:br>
              <a:rPr lang="en-US" dirty="0"/>
            </a:br>
            <a:r>
              <a:rPr lang="en-US" dirty="0"/>
              <a:t>second point could come later?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6682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Mess paper evaluates a real DDR4 system as shown on the left</a:t>
            </a:r>
          </a:p>
          <a:p>
            <a:r>
              <a:rPr lang="en-US"/>
              <a:t>For DAMOV, the Mess paper’s results are on the right, which shows a constant memory access latency</a:t>
            </a:r>
          </a:p>
          <a:p>
            <a:endParaRPr lang="en-US"/>
          </a:p>
          <a:p>
            <a:r>
              <a:rPr lang="en-US"/>
              <a:t>We identify that DAMOV results in the Mess paper use wrong simulation statistics that are unrelated to the simulated DRAM performance</a:t>
            </a:r>
            <a:br>
              <a:rPr lang="en-US"/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0647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analyzed the Mess paper and its artifact and identified 2 key issues </a:t>
            </a:r>
          </a:p>
          <a:p>
            <a:r>
              <a:rPr lang="en-US"/>
              <a:t>[CLICK]</a:t>
            </a:r>
          </a:p>
          <a:p>
            <a:r>
              <a:rPr lang="en-US"/>
              <a:t>First, we could not reproduce any DAMOV results in the Mess paper due to missing source code and configurations in their artifact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[CLICK]</a:t>
            </a:r>
          </a:p>
          <a:p>
            <a:r>
              <a:rPr lang="en-US"/>
              <a:t>Second, we identify that the Mess paper's scripts use statistics from Zsim to calculate the memory latency, but these stats are not related to DRAM latency modeled by Ramulator. </a:t>
            </a:r>
          </a:p>
          <a:p>
            <a:r>
              <a:rPr lang="en-US"/>
              <a:t>[CLICK]</a:t>
            </a:r>
          </a:p>
          <a:p>
            <a:r>
              <a:rPr lang="en-US"/>
              <a:t>Due to these issues, we independently evaluate DAMOV by executing the Mess benchmark by adding missing resources in a best-guess manner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77209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our results</a:t>
            </a:r>
          </a:p>
          <a:p>
            <a:r>
              <a:rPr lang="en-US" dirty="0"/>
              <a:t>[CLICK]</a:t>
            </a:r>
          </a:p>
          <a:p>
            <a:r>
              <a:rPr lang="en-US" dirty="0"/>
              <a:t>We observe that when correct statistics are used DAMOV's memory access latency is not constant,</a:t>
            </a:r>
          </a:p>
          <a:p>
            <a:r>
              <a:rPr lang="en-US" dirty="0"/>
              <a:t>In contrast to the claims of the Mess paper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6345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There are even more details and analyses in the extended version of our paper on </a:t>
            </a:r>
            <a:r>
              <a:rPr lang="en-US" err="1"/>
              <a:t>arxiv</a:t>
            </a:r>
            <a:r>
              <a:rPr lang="en-US"/>
              <a:t> which you can access it with this link</a:t>
            </a:r>
            <a:br>
              <a:rPr lang="en-US"/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65764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All our source code and scripts are open sourced and artifact evaluated which you can check from the </a:t>
            </a:r>
            <a:r>
              <a:rPr lang="en-US" err="1"/>
              <a:t>Github</a:t>
            </a:r>
            <a:r>
              <a:rPr lang="en-US"/>
              <a:t> repo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92108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9CEB2-24D0-BAFA-D346-194354C5E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139489-CF9F-646B-411D-08786377AB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E00401-5E2B-EC3B-DF87-34CE45DD50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Lastly, based on these analyses, we identify best practices for </a:t>
            </a:r>
            <a:r>
              <a:rPr lang="en-US" err="1"/>
              <a:t>Ramulator</a:t>
            </a:r>
            <a:r>
              <a:rPr lang="en-US"/>
              <a:t> 2 and DAMOV</a:t>
            </a:r>
          </a:p>
          <a:p>
            <a:endParaRPr lang="en-US" b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BD7A4-04D2-B61D-D8B3-92D832AFF8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9111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avoid such configuration and usage errors, </a:t>
            </a:r>
          </a:p>
          <a:p>
            <a:endParaRPr lang="en-US" dirty="0"/>
          </a:p>
          <a:p>
            <a:r>
              <a:rPr lang="en-US" dirty="0"/>
              <a:t>[CLICK] First, the users should be familiarized with JEDEC standard documents </a:t>
            </a:r>
          </a:p>
          <a:p>
            <a:r>
              <a:rPr lang="en-US" sz="1200" kern="1200" dirty="0">
                <a:solidFill>
                  <a:srgbClr val="E28700"/>
                </a:solidFill>
                <a:latin typeface="+mn-lt"/>
                <a:ea typeface="+mn-ea"/>
                <a:cs typeface="+mn-cs"/>
              </a:rPr>
              <a:t>[CLICK] Second, they should understand the simulators memory organization and configurations</a:t>
            </a:r>
          </a:p>
          <a:p>
            <a:endParaRPr lang="en-US" sz="1200" kern="1200" dirty="0">
              <a:solidFill>
                <a:srgbClr val="E28700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rgbClr val="E28700"/>
                </a:solidFill>
                <a:latin typeface="+mn-lt"/>
                <a:ea typeface="+mn-ea"/>
                <a:cs typeface="+mn-cs"/>
              </a:rPr>
              <a:t>These two best practices would help avoiding the </a:t>
            </a:r>
            <a:r>
              <a:rPr lang="en-US" sz="1200" kern="1200" dirty="0" err="1">
                <a:solidFill>
                  <a:srgbClr val="E28700"/>
                </a:solidFill>
                <a:latin typeface="+mn-lt"/>
                <a:ea typeface="+mn-ea"/>
                <a:cs typeface="+mn-cs"/>
              </a:rPr>
              <a:t>Ramulator</a:t>
            </a:r>
            <a:r>
              <a:rPr lang="en-US" sz="1200" kern="1200" dirty="0">
                <a:solidFill>
                  <a:srgbClr val="E28700"/>
                </a:solidFill>
                <a:latin typeface="+mn-lt"/>
                <a:ea typeface="+mn-ea"/>
                <a:cs typeface="+mn-cs"/>
              </a:rPr>
              <a:t> 2.0 configuration error in the Mess paper </a:t>
            </a:r>
          </a:p>
          <a:p>
            <a:endParaRPr lang="en-US" sz="1200" kern="1200" dirty="0">
              <a:solidFill>
                <a:srgbClr val="E28700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rgbClr val="E28700"/>
                </a:solidFill>
                <a:latin typeface="+mn-lt"/>
                <a:ea typeface="+mn-ea"/>
                <a:cs typeface="+mn-cs"/>
              </a:rPr>
              <a:t>[CLICK] Third, they should understand simulation methodology and simulator implementations sufficiently to use the correct statistics</a:t>
            </a:r>
          </a:p>
          <a:p>
            <a:r>
              <a:rPr lang="en-US" sz="1200" kern="1200" dirty="0">
                <a:solidFill>
                  <a:srgbClr val="E28700"/>
                </a:solidFill>
                <a:latin typeface="+mn-lt"/>
                <a:ea typeface="+mn-ea"/>
                <a:cs typeface="+mn-cs"/>
              </a:rPr>
              <a:t>This would help avoiding the statistics usage errors in the Mess paper</a:t>
            </a:r>
          </a:p>
          <a:p>
            <a:endParaRPr lang="en-US" sz="1200" kern="1200" dirty="0">
              <a:solidFill>
                <a:srgbClr val="E28700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rgbClr val="E28700"/>
                </a:solidFill>
                <a:latin typeface="+mn-lt"/>
                <a:ea typeface="+mn-ea"/>
                <a:cs typeface="+mn-cs"/>
              </a:rPr>
              <a:t>[CLICK] Lastly, </a:t>
            </a:r>
            <a:r>
              <a:rPr lang="en-US" sz="1200" kern="1200" dirty="0">
                <a:solidFill>
                  <a:srgbClr val="385723"/>
                </a:solidFill>
                <a:latin typeface="+mn-lt"/>
                <a:ea typeface="+mn-ea"/>
                <a:cs typeface="+mn-cs"/>
              </a:rPr>
              <a:t>the users should communicate with the simulator developers or user community when unexpected results are observed to ensure correct simulator usage</a:t>
            </a:r>
          </a:p>
          <a:p>
            <a:r>
              <a:rPr lang="en-US" dirty="0"/>
              <a:t>This best practice would help avoid all errors in the Mess paper.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07874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11DF7-82B2-0267-B28A-0532CA5D9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69941E-F451-2C58-76B0-A28276B501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E8988-3C38-9F4A-56E8-7AD747DF39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Now, let us conclude our talk.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512B3-82DE-9DC6-0B50-4DB6F570AE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5BF41-557F-464F-A572-936F8C7D1291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74674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E13CA-1790-FCCD-03A1-5535E031F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FAEE9D-C02D-03C0-CB7B-59AFD7F1E3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B0FD91-A8E2-8AEB-22C7-65E35ADAC4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7A44A-5898-E1CA-FE21-7495F34D8A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6252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3105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38B7E-9D90-9B48-A8F0-5C08F12D5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70062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6600" b="1" i="1" baseline="0"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17C05B-AE6B-CA40-92B3-312C96F8E5F4}"/>
              </a:ext>
            </a:extLst>
          </p:cNvPr>
          <p:cNvSpPr/>
          <p:nvPr userDrawn="1"/>
        </p:nvSpPr>
        <p:spPr>
          <a:xfrm>
            <a:off x="0" y="4697080"/>
            <a:ext cx="9144000" cy="143750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3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6FA48C-FC23-4C73-AC9B-B702C151A810}"/>
              </a:ext>
            </a:extLst>
          </p:cNvPr>
          <p:cNvSpPr/>
          <p:nvPr userDrawn="1"/>
        </p:nvSpPr>
        <p:spPr>
          <a:xfrm>
            <a:off x="0" y="0"/>
            <a:ext cx="9144000" cy="86041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11100"/>
            <a:ext cx="8987621" cy="76125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4000" b="1" baseline="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75034"/>
            <a:ext cx="8987622" cy="543504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47146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524699"/>
            <a:ext cx="977147" cy="28272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88180C1-8B68-AC4C-94FA-42ACC1C193E9}"/>
              </a:ext>
            </a:extLst>
          </p:cNvPr>
          <p:cNvSpPr/>
          <p:nvPr userDrawn="1"/>
        </p:nvSpPr>
        <p:spPr>
          <a:xfrm>
            <a:off x="1073731" y="6449551"/>
            <a:ext cx="779781" cy="343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654604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BB22F3D8-372A-7E4F-BAF0-2B62E16D7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2538D10A-B20C-1F4A-A69F-0F0B507B6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323C0A52-D6B6-4A4D-BD73-5955293DBD0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3D96CF-D2B5-284A-8A3B-88E2B14F16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CE92EBB-E8F1-BB42-9972-9FC2F1E39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15D7EE-6875-8949-837F-2AE3A4F79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800691C5-9FA5-3F46-90A7-ED5D0D102B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330506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30D4116A-1656-924F-8339-968CDC00B5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92E4BB7-CF8F-934D-88CB-2C51D02F649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3320-76E4-0249-8CA9-3902D9716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853030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D009077-10AD-0947-8806-7D3C25918E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A347429-32EA-F843-AE5C-FC1A699EBC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AB052-3664-BF4F-993F-29369860E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76482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4642810-0270-CB48-A1CA-24DCF4455E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31DA97B-4E00-DC4F-B7DB-18E15C43442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EB4A5-7404-294B-999D-175F606D62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620906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24BD8FCD-1BEB-6A42-B8B1-C39ED5BE27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91A21973-5A9E-154E-A49A-033DD08EB7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13A1E-7D24-2943-AA19-843CF9E699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435733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DB659D62-F008-694B-A107-310AB43E4C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866F093A-DC6C-3444-8F25-CDFB50F79E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812E9-CA0A-8244-A046-0571FC545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566752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F96B94DE-149A-A84D-858F-4D5B428FA7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24B1C692-591D-3346-8E1A-A19CC1BBF0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001C4-BF5C-F640-BD99-70162C2025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59492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690CA2F-7EF4-4D4B-B05E-9CD06D97C0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EF9E563-85B6-884B-A069-BAB01B87B7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D0717-7499-9E44-845B-E851FCB16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450259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562426B-A5A0-F944-991E-0F589442A93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EBECD59-3F6D-0145-A9B5-5EE2DF859F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9139E-1132-E74D-AAEB-A81F8150B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37925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B00FC4D-28B2-774A-BDF5-CB3A5D1E70E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BDB0E60-2A7B-1B44-BB6D-97BF3A139C9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C9412-F662-064D-BEDC-D33A60B08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76335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0E3EA30-DFF3-9C4B-9691-5C9AAB88EB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B2EE262-3A13-4443-80B8-614C7A4B25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70A1F-36EE-AC4A-B790-1CFE7EECDE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24614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A476F68-C964-6F4C-B323-CADD64DDE3D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F4A41114-0EC5-4244-A8AE-388F27C490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1C9BF-9555-1749-A87B-CA7C52D01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463221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8FA05-3589-4289-A74B-1B99958C69FD}" type="datetime1">
              <a:rPr lang="tr-TR" smtClean="0"/>
              <a:t>6.07.2026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6808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67A03328-A26B-0D75-E944-B0D91AFD99F5}"/>
              </a:ext>
            </a:extLst>
          </p:cNvPr>
          <p:cNvSpPr/>
          <p:nvPr userDrawn="1"/>
        </p:nvSpPr>
        <p:spPr>
          <a:xfrm>
            <a:off x="0" y="0"/>
            <a:ext cx="9143998" cy="931024"/>
          </a:xfrm>
          <a:prstGeom prst="rect">
            <a:avLst/>
          </a:prstGeom>
          <a:solidFill>
            <a:srgbClr val="CFDE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1" y="56062"/>
            <a:ext cx="8894618" cy="931025"/>
          </a:xfrm>
        </p:spPr>
        <p:txBody>
          <a:bodyPr>
            <a:noAutofit/>
          </a:bodyPr>
          <a:lstStyle>
            <a:lvl1pPr>
              <a:defRPr sz="3600" b="1">
                <a:solidFill>
                  <a:srgbClr val="2963E3"/>
                </a:solidFill>
              </a:defRPr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931025"/>
            <a:ext cx="9143999" cy="524593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1078" y="6517178"/>
            <a:ext cx="1033897" cy="204298"/>
          </a:xfrm>
        </p:spPr>
        <p:txBody>
          <a:bodyPr/>
          <a:lstStyle/>
          <a:p>
            <a:fld id="{C530EABF-65B2-408A-9519-596A4DE5C5AC}" type="datetime1">
              <a:rPr lang="tr-TR" smtClean="0"/>
              <a:t>6.07.2026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>
            <a:lvl1pPr>
              <a:defRPr sz="1800"/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 dirty="0"/>
          </a:p>
        </p:txBody>
      </p:sp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300" y="6514678"/>
            <a:ext cx="1315489" cy="2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714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04" y="0"/>
            <a:ext cx="8894618" cy="931025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2963E3"/>
                </a:solidFill>
              </a:defRPr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088967"/>
            <a:ext cx="9143999" cy="508799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1078" y="6517178"/>
            <a:ext cx="1033897" cy="204298"/>
          </a:xfrm>
        </p:spPr>
        <p:txBody>
          <a:bodyPr/>
          <a:lstStyle/>
          <a:p>
            <a:fld id="{FAE2AB19-EE39-4F48-843E-34CA948357C1}" type="datetime1">
              <a:rPr lang="tr-TR" smtClean="0"/>
              <a:t>6.07.2026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>
            <a:lvl1pPr>
              <a:defRPr sz="1800"/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 dirty="0"/>
          </a:p>
        </p:txBody>
      </p:sp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300" y="6514678"/>
            <a:ext cx="1315489" cy="2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816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18DB-4708-433C-B848-CD41E4B7EF16}" type="datetime1">
              <a:rPr lang="tr-TR" smtClean="0"/>
              <a:t>6.07.2026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1823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364C6-4BE7-4E72-A29F-FF09B2F63C89}" type="datetime1">
              <a:rPr lang="tr-TR" smtClean="0"/>
              <a:t>6.07.2026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0251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BF1D8-E55B-4366-B04D-67EEA78B8CD9}" type="datetime1">
              <a:rPr lang="tr-TR" smtClean="0"/>
              <a:t>6.07.2026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5306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C7A75-8BB7-4F27-A9A4-7FCFEFB5ED17}" type="datetime1">
              <a:rPr lang="tr-TR" smtClean="0"/>
              <a:t>6.07.2026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00745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6FC5-8973-4F49-BE79-FF208D287DA4}" type="datetime1">
              <a:rPr lang="tr-TR" smtClean="0"/>
              <a:t>6.07.2026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91846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BC50-E615-44FD-A83F-E75145FE5AE6}" type="datetime1">
              <a:rPr lang="tr-TR" smtClean="0"/>
              <a:t>6.07.2026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36432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2D04-3D9E-4A34-BC89-C627E89EF33D}" type="datetime1">
              <a:rPr lang="tr-TR" smtClean="0"/>
              <a:t>6.07.2026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74695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CCFB-E6A4-45C9-B8C5-12A9EA9E0CA9}" type="datetime1">
              <a:rPr lang="tr-TR" smtClean="0"/>
              <a:t>6.07.2026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24197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7B1D-9604-43BF-8861-CB7A6BA51A87}" type="datetime1">
              <a:rPr lang="tr-TR" smtClean="0"/>
              <a:t>6.07.2026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70914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>
            <a:lvl1pPr>
              <a:buClr>
                <a:srgbClr val="CC9900"/>
              </a:buClr>
              <a:defRPr/>
            </a:lvl1pPr>
            <a:lvl2pPr>
              <a:buClr>
                <a:srgbClr val="006633"/>
              </a:buClr>
              <a:defRPr/>
            </a:lvl2pPr>
            <a:lvl3pPr>
              <a:buClr>
                <a:srgbClr val="CC9900"/>
              </a:buClr>
              <a:defRPr/>
            </a:lvl3pPr>
            <a:lvl4pPr>
              <a:buClr>
                <a:srgbClr val="006633"/>
              </a:buClr>
              <a:defRPr/>
            </a:lvl4pPr>
            <a:lvl5pPr>
              <a:buClr>
                <a:srgbClr val="CC9900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83111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986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9577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1026">
            <a:extLst>
              <a:ext uri="{FF2B5EF4-FFF2-40B4-BE49-F238E27FC236}">
                <a16:creationId xmlns:a16="http://schemas.microsoft.com/office/drawing/2014/main" id="{767842EF-2E87-9649-8E4C-4EF07515E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25667" name="Rectangle 1027">
            <a:extLst>
              <a:ext uri="{FF2B5EF4-FFF2-40B4-BE49-F238E27FC236}">
                <a16:creationId xmlns:a16="http://schemas.microsoft.com/office/drawing/2014/main" id="{7F46E882-405C-294F-A176-5EB4B6E5E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7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955FDDD-00C5-1D4C-912E-1BDB0E3BD3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2C1267A1-BE40-C34F-A587-D92B7D4A5D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>
              <a:defRPr/>
            </a:pPr>
            <a:fld id="{B1C60925-3F6D-0244-A63C-8428EA4EF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25670" name="Line 1032">
            <a:extLst>
              <a:ext uri="{FF2B5EF4-FFF2-40B4-BE49-F238E27FC236}">
                <a16:creationId xmlns:a16="http://schemas.microsoft.com/office/drawing/2014/main" id="{BEFE2080-76AE-4B40-AEAD-392FD767B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71" name="Line 1033">
            <a:extLst>
              <a:ext uri="{FF2B5EF4-FFF2-40B4-BE49-F238E27FC236}">
                <a16:creationId xmlns:a16="http://schemas.microsoft.com/office/drawing/2014/main" id="{23A53299-EA82-2047-A09E-6BA50065689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5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02444" indent="-244079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  <a:ea typeface="ＭＳ Ｐゴシック" pitchFamily="-106" charset="-128"/>
        </a:defRPr>
      </a:lvl2pPr>
      <a:lvl3pPr marL="766763" indent="-26312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  <a:ea typeface="ＭＳ Ｐゴシック" pitchFamily="-106" charset="-128"/>
        </a:defRPr>
      </a:lvl3pPr>
      <a:lvl4pPr marL="1004888" indent="-23693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260872" indent="-2547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  <a:ea typeface="ＭＳ Ｐゴシック" pitchFamily="-106" charset="-128"/>
        </a:defRPr>
      </a:lvl5pPr>
      <a:lvl6pPr marL="1603772" indent="-25479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55666-236B-4226-92C5-3C1DE783E983}" type="datetime1">
              <a:rPr lang="tr-TR" smtClean="0"/>
              <a:t>6.07.2026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68EA19BC-84E2-B20E-D9CA-F6EC07ACDA63}"/>
              </a:ext>
            </a:extLst>
          </p:cNvPr>
          <p:cNvSpPr/>
          <p:nvPr userDrawn="1"/>
        </p:nvSpPr>
        <p:spPr>
          <a:xfrm>
            <a:off x="-1089858" y="27727"/>
            <a:ext cx="849085" cy="466531"/>
          </a:xfrm>
          <a:prstGeom prst="rect">
            <a:avLst/>
          </a:prstGeom>
          <a:solidFill>
            <a:srgbClr val="6292F7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1CA6EA86-CEF8-C463-FE7C-0B40F3AFCADF}"/>
              </a:ext>
            </a:extLst>
          </p:cNvPr>
          <p:cNvSpPr/>
          <p:nvPr userDrawn="1"/>
        </p:nvSpPr>
        <p:spPr>
          <a:xfrm>
            <a:off x="-1089859" y="565792"/>
            <a:ext cx="849085" cy="466531"/>
          </a:xfrm>
          <a:prstGeom prst="rect">
            <a:avLst/>
          </a:prstGeom>
          <a:solidFill>
            <a:srgbClr val="7A62E7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43F55123-6402-8B8A-CAD4-A9BD906B569D}"/>
              </a:ext>
            </a:extLst>
          </p:cNvPr>
          <p:cNvSpPr/>
          <p:nvPr userDrawn="1"/>
        </p:nvSpPr>
        <p:spPr>
          <a:xfrm>
            <a:off x="-1089859" y="1103857"/>
            <a:ext cx="849085" cy="466531"/>
          </a:xfrm>
          <a:prstGeom prst="rect">
            <a:avLst/>
          </a:prstGeom>
          <a:solidFill>
            <a:srgbClr val="E1257C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A45B484E-4836-A2F4-9832-3B0D69CA46A4}"/>
              </a:ext>
            </a:extLst>
          </p:cNvPr>
          <p:cNvSpPr/>
          <p:nvPr userDrawn="1"/>
        </p:nvSpPr>
        <p:spPr>
          <a:xfrm>
            <a:off x="-1089860" y="1643319"/>
            <a:ext cx="849085" cy="466531"/>
          </a:xfrm>
          <a:prstGeom prst="rect">
            <a:avLst/>
          </a:prstGeom>
          <a:solidFill>
            <a:srgbClr val="FF5F25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2F4B1A99-F06E-82E8-CD81-123648DC1EBE}"/>
              </a:ext>
            </a:extLst>
          </p:cNvPr>
          <p:cNvSpPr/>
          <p:nvPr userDrawn="1"/>
        </p:nvSpPr>
        <p:spPr>
          <a:xfrm>
            <a:off x="-1089861" y="2181384"/>
            <a:ext cx="849085" cy="466531"/>
          </a:xfrm>
          <a:prstGeom prst="rect">
            <a:avLst/>
          </a:prstGeom>
          <a:solidFill>
            <a:srgbClr val="FFAE3C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A4F6B98-E975-0A4F-B04B-5F3FD87BA154}"/>
              </a:ext>
            </a:extLst>
          </p:cNvPr>
          <p:cNvSpPr/>
          <p:nvPr userDrawn="1"/>
        </p:nvSpPr>
        <p:spPr>
          <a:xfrm>
            <a:off x="-2067758" y="27727"/>
            <a:ext cx="849085" cy="466531"/>
          </a:xfrm>
          <a:prstGeom prst="rect">
            <a:avLst/>
          </a:prstGeom>
          <a:solidFill>
            <a:srgbClr val="C4D7FC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E3FD0C4-2418-8E58-968D-B3352EDC4962}"/>
              </a:ext>
            </a:extLst>
          </p:cNvPr>
          <p:cNvSpPr/>
          <p:nvPr userDrawn="1"/>
        </p:nvSpPr>
        <p:spPr>
          <a:xfrm>
            <a:off x="-2067759" y="565792"/>
            <a:ext cx="849085" cy="466531"/>
          </a:xfrm>
          <a:prstGeom prst="rect">
            <a:avLst/>
          </a:prstGeom>
          <a:solidFill>
            <a:srgbClr val="DAD3F9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F99CE5C-B9DD-70C9-7D13-418B7A165D7F}"/>
              </a:ext>
            </a:extLst>
          </p:cNvPr>
          <p:cNvSpPr/>
          <p:nvPr userDrawn="1"/>
        </p:nvSpPr>
        <p:spPr>
          <a:xfrm>
            <a:off x="-2067759" y="1103857"/>
            <a:ext cx="849085" cy="466531"/>
          </a:xfrm>
          <a:prstGeom prst="rect">
            <a:avLst/>
          </a:prstGeom>
          <a:solidFill>
            <a:srgbClr val="F9D3E4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188929A-C5F3-4188-7020-EB1FFA19992C}"/>
              </a:ext>
            </a:extLst>
          </p:cNvPr>
          <p:cNvSpPr/>
          <p:nvPr userDrawn="1"/>
        </p:nvSpPr>
        <p:spPr>
          <a:xfrm>
            <a:off x="-2067760" y="1643319"/>
            <a:ext cx="849085" cy="466531"/>
          </a:xfrm>
          <a:prstGeom prst="rect">
            <a:avLst/>
          </a:prstGeom>
          <a:solidFill>
            <a:srgbClr val="FFE0D5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A6E8508F-0BC5-6B63-2377-26895A041F3E}"/>
              </a:ext>
            </a:extLst>
          </p:cNvPr>
          <p:cNvSpPr/>
          <p:nvPr userDrawn="1"/>
        </p:nvSpPr>
        <p:spPr>
          <a:xfrm>
            <a:off x="-2067761" y="2181384"/>
            <a:ext cx="849085" cy="466531"/>
          </a:xfrm>
          <a:prstGeom prst="rect">
            <a:avLst/>
          </a:prstGeom>
          <a:solidFill>
            <a:srgbClr val="FFEBCD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EACC24E1-3D4E-7201-E434-FBF75F2CE77F}"/>
              </a:ext>
            </a:extLst>
          </p:cNvPr>
          <p:cNvSpPr/>
          <p:nvPr userDrawn="1"/>
        </p:nvSpPr>
        <p:spPr>
          <a:xfrm>
            <a:off x="-1089858" y="2827758"/>
            <a:ext cx="849085" cy="466531"/>
          </a:xfrm>
          <a:prstGeom prst="rect">
            <a:avLst/>
          </a:prstGeom>
          <a:solidFill>
            <a:srgbClr val="316CE3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45B9A5FD-9A57-5F6B-EF78-3522196A3F17}"/>
              </a:ext>
            </a:extLst>
          </p:cNvPr>
          <p:cNvSpPr/>
          <p:nvPr userDrawn="1"/>
        </p:nvSpPr>
        <p:spPr>
          <a:xfrm>
            <a:off x="-1089859" y="3365823"/>
            <a:ext cx="849085" cy="466531"/>
          </a:xfrm>
          <a:prstGeom prst="rect">
            <a:avLst/>
          </a:prstGeom>
          <a:solidFill>
            <a:srgbClr val="6D40DC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757EAE82-DA6F-8200-93B7-2D9FECEAD20F}"/>
              </a:ext>
            </a:extLst>
          </p:cNvPr>
          <p:cNvSpPr/>
          <p:nvPr userDrawn="1"/>
        </p:nvSpPr>
        <p:spPr>
          <a:xfrm>
            <a:off x="-1089859" y="3903888"/>
            <a:ext cx="849085" cy="466531"/>
          </a:xfrm>
          <a:prstGeom prst="rect">
            <a:avLst/>
          </a:prstGeom>
          <a:solidFill>
            <a:srgbClr val="B3195F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A0108268-F182-A605-81F2-7244B77BDE3C}"/>
              </a:ext>
            </a:extLst>
          </p:cNvPr>
          <p:cNvSpPr/>
          <p:nvPr userDrawn="1"/>
        </p:nvSpPr>
        <p:spPr>
          <a:xfrm>
            <a:off x="-1089860" y="4443350"/>
            <a:ext cx="849085" cy="466531"/>
          </a:xfrm>
          <a:prstGeom prst="rect">
            <a:avLst/>
          </a:prstGeom>
          <a:solidFill>
            <a:srgbClr val="F23F00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4C75A030-42E4-77C7-5F87-BBC2F3410A37}"/>
              </a:ext>
            </a:extLst>
          </p:cNvPr>
          <p:cNvSpPr/>
          <p:nvPr userDrawn="1"/>
        </p:nvSpPr>
        <p:spPr>
          <a:xfrm>
            <a:off x="-1089861" y="4981415"/>
            <a:ext cx="849085" cy="466531"/>
          </a:xfrm>
          <a:prstGeom prst="rect">
            <a:avLst/>
          </a:prstGeom>
          <a:solidFill>
            <a:srgbClr val="E28700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90633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web/cal" TargetMode="External"/><Relationship Id="rId2" Type="http://schemas.openxmlformats.org/officeDocument/2006/relationships/hyperlink" Target="http://users.ece.cmu.edu/~omutlu/pub/ramulator_dram_simulator-ieee-cal15.pdf" TargetMode="Externa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hyperlink" Target="https://github.com/CMU-SAFARI/ramulato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ramulator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github.com/CMU-SAFARI/ramulator" TargetMode="Externa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github.com/CMU-SAFARI/ramulator" TargetMode="Externa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308.11030" TargetMode="External"/><Relationship Id="rId2" Type="http://schemas.openxmlformats.org/officeDocument/2006/relationships/hyperlink" Target="https://people.inf.ethz.ch/omutlu/pub/Ramulator2_arxiv23.pdf" TargetMode="Externa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arxiv.org/pdf/2308.11030.pdf" TargetMode="External"/><Relationship Id="rId5" Type="http://schemas.openxmlformats.org/officeDocument/2006/relationships/image" Target="../media/image14.png"/><Relationship Id="rId4" Type="http://schemas.openxmlformats.org/officeDocument/2006/relationships/hyperlink" Target="https://github.com/CMU-SAFARI/ramulator2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ramsec.ethz.ch/" TargetMode="External"/><Relationship Id="rId2" Type="http://schemas.openxmlformats.org/officeDocument/2006/relationships/hyperlink" Target="https://arxiv.org/pdf/2406.19094" TargetMode="Externa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github.com/CMU-SAFARI/ramulator2" TargetMode="Externa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arxiv.org/pdf/2502.12650" TargetMode="Externa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github.com/CMU-SAFARI/LeakyHammer" TargetMode="External"/><Relationship Id="rId4" Type="http://schemas.openxmlformats.org/officeDocument/2006/relationships/hyperlink" Target="https://arxiv.org/pdf/2503.17891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.sv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Cleaning-up-the-Mes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github.com/CMU-SAFARI/ramulator2/tree/mess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ramulator2/tree/mes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ramulator2/tree/mess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github.com/CMU-SAFARI/DAMOV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510.15744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Cleaning-up-the-Mess" TargetMode="Externa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Cleaning-up-the-Mess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3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.sv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/ramulator2/" TargetMode="Externa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/ramulator2/" TargetMode="Externa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8328A-0307-77F0-EF06-7B4B213BA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4">
            <a:extLst>
              <a:ext uri="{FF2B5EF4-FFF2-40B4-BE49-F238E27FC236}">
                <a16:creationId xmlns:a16="http://schemas.microsoft.com/office/drawing/2014/main" id="{18B80015-5613-9219-1588-2F3BE7C143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6081" y="1151724"/>
            <a:ext cx="8428037" cy="2198749"/>
          </a:xfrm>
        </p:spPr>
        <p:txBody>
          <a:bodyPr anchor="ctr"/>
          <a:lstStyle/>
          <a:p>
            <a:pPr algn="ctr" eaLnBrk="1" hangingPunct="1"/>
            <a:r>
              <a:rPr lang="en-US" altLang="en-US" sz="4000" b="1" dirty="0">
                <a:solidFill>
                  <a:srgbClr val="C00000"/>
                </a:solidFill>
                <a:ea typeface="ＭＳ Ｐゴシック" charset="-128"/>
              </a:rPr>
              <a:t>Introduction to Ramulator 2.1 and</a:t>
            </a:r>
            <a:br>
              <a:rPr lang="en-US" altLang="en-US" sz="4000" b="1" dirty="0">
                <a:solidFill>
                  <a:srgbClr val="C00000"/>
                </a:solidFill>
                <a:ea typeface="ＭＳ Ｐゴシック" charset="-128"/>
              </a:rPr>
            </a:br>
            <a:r>
              <a:rPr lang="en-US" altLang="en-US" sz="4000" b="1" dirty="0">
                <a:solidFill>
                  <a:srgbClr val="C00000"/>
                </a:solidFill>
                <a:ea typeface="ＭＳ Ｐゴシック" charset="-128"/>
              </a:rPr>
              <a:t>Memory Systems Research</a:t>
            </a:r>
            <a:endParaRPr lang="en-US" altLang="en-US" sz="4400" dirty="0">
              <a:ea typeface="ＭＳ Ｐゴシック" charset="-128"/>
            </a:endParaRPr>
          </a:p>
        </p:txBody>
      </p:sp>
      <p:sp>
        <p:nvSpPr>
          <p:cNvPr id="96258" name="Rectangle 5">
            <a:extLst>
              <a:ext uri="{FF2B5EF4-FFF2-40B4-BE49-F238E27FC236}">
                <a16:creationId xmlns:a16="http://schemas.microsoft.com/office/drawing/2014/main" id="{78DC755A-2527-A0F7-84F2-34468DF5956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799" y="3773573"/>
            <a:ext cx="7821071" cy="2708190"/>
          </a:xfrm>
        </p:spPr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altLang="en-US" sz="2400" b="1" dirty="0">
                <a:solidFill>
                  <a:srgbClr val="003399"/>
                </a:solidFill>
                <a:ea typeface="ＭＳ Ｐゴシック" charset="-128"/>
              </a:rPr>
              <a:t>Haocong Luo</a:t>
            </a:r>
            <a:endParaRPr lang="en-US" altLang="en-US" sz="2400" dirty="0">
              <a:solidFill>
                <a:srgbClr val="003399"/>
              </a:solidFill>
              <a:ea typeface="ＭＳ Ｐゴシック" charset="-128"/>
            </a:endParaRPr>
          </a:p>
          <a:p>
            <a:pPr eaLnBrk="1" hangingPunct="1">
              <a:buFont typeface="Wingdings" charset="2"/>
              <a:buNone/>
            </a:pPr>
            <a:r>
              <a:rPr lang="en-US" altLang="en-US" sz="2400" b="1" dirty="0">
                <a:ea typeface="ＭＳ Ｐゴシック" charset="-128"/>
              </a:rPr>
              <a:t>ETH Zurich</a:t>
            </a:r>
          </a:p>
          <a:p>
            <a:pPr eaLnBrk="1" hangingPunct="1"/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  <a:ea typeface="ＭＳ Ｐゴシック" charset="-128"/>
              </a:rPr>
              <a:t>3</a:t>
            </a:r>
            <a:r>
              <a:rPr lang="en-US" altLang="en-US" sz="2400" baseline="30000" dirty="0">
                <a:solidFill>
                  <a:schemeClr val="bg1">
                    <a:lumMod val="65000"/>
                  </a:schemeClr>
                </a:solidFill>
                <a:ea typeface="ＭＳ Ｐゴシック" charset="-128"/>
              </a:rPr>
              <a:t>rd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  <a:ea typeface="ＭＳ Ｐゴシック" charset="-128"/>
              </a:rPr>
              <a:t> R&amp;DB Workshop and Tutorial @ ICS’26</a:t>
            </a:r>
          </a:p>
          <a:p>
            <a:pPr eaLnBrk="1" hangingPunct="1"/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  <a:ea typeface="ＭＳ Ｐゴシック" charset="-128"/>
              </a:rPr>
              <a:t>06.07.2026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F76C684-B64A-0ACD-D8B5-9F03902569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8954" y="6405806"/>
            <a:ext cx="1621717" cy="3119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C9767C-5DA2-8525-1723-ABC3F96373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20" t="33599" r="12247" b="30996"/>
          <a:stretch/>
        </p:blipFill>
        <p:spPr>
          <a:xfrm>
            <a:off x="7051627" y="6400703"/>
            <a:ext cx="1813419" cy="31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0699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84631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7300" dirty="0" err="1">
                <a:solidFill>
                  <a:srgbClr val="316CE3"/>
                </a:solidFill>
              </a:rPr>
              <a:t>Ramulator</a:t>
            </a:r>
            <a:r>
              <a:rPr lang="en-US" sz="7300" dirty="0">
                <a:solidFill>
                  <a:srgbClr val="316CE3"/>
                </a:solidFill>
              </a:rPr>
              <a:t> </a:t>
            </a:r>
            <a:br>
              <a:rPr lang="en-US" sz="4800" dirty="0">
                <a:solidFill>
                  <a:srgbClr val="316CE3"/>
                </a:solidFill>
              </a:rPr>
            </a:br>
            <a:r>
              <a:rPr lang="en-US" sz="4800" dirty="0">
                <a:solidFill>
                  <a:srgbClr val="316CE3"/>
                </a:solidFill>
              </a:rPr>
              <a:t>A </a:t>
            </a:r>
            <a:r>
              <a:rPr lang="en-US" sz="4800" b="1" dirty="0">
                <a:solidFill>
                  <a:srgbClr val="316CE3"/>
                </a:solidFill>
              </a:rPr>
              <a:t>Fast</a:t>
            </a:r>
            <a:r>
              <a:rPr lang="en-US" sz="4800" dirty="0">
                <a:solidFill>
                  <a:srgbClr val="316CE3"/>
                </a:solidFill>
              </a:rPr>
              <a:t> and </a:t>
            </a:r>
            <a:r>
              <a:rPr lang="en-US" sz="4800" b="1" dirty="0">
                <a:solidFill>
                  <a:srgbClr val="316CE3"/>
                </a:solidFill>
              </a:rPr>
              <a:t>Extensible</a:t>
            </a:r>
            <a:r>
              <a:rPr lang="en-US" sz="4800" dirty="0">
                <a:solidFill>
                  <a:srgbClr val="316CE3"/>
                </a:solidFill>
              </a:rPr>
              <a:t> DRAM Simulator </a:t>
            </a:r>
            <a:br>
              <a:rPr lang="en-US" sz="4800" dirty="0">
                <a:solidFill>
                  <a:srgbClr val="316CE3"/>
                </a:solidFill>
              </a:rPr>
            </a:br>
            <a:r>
              <a:rPr lang="en-US" sz="3600" b="1" dirty="0">
                <a:solidFill>
                  <a:srgbClr val="316CE3"/>
                </a:solidFill>
              </a:rPr>
              <a:t>[IEEE Computer Architecture Letters’15]</a:t>
            </a:r>
          </a:p>
        </p:txBody>
      </p:sp>
    </p:spTree>
    <p:extLst>
      <p:ext uri="{BB962C8B-B14F-4D97-AF65-F5344CB8AC3E}">
        <p14:creationId xmlns:p14="http://schemas.microsoft.com/office/powerpoint/2010/main" val="2069718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DRAM and Memory Controller landscape is changing</a:t>
            </a:r>
          </a:p>
          <a:p>
            <a:r>
              <a:rPr lang="en-US" sz="2400" dirty="0"/>
              <a:t>Many new and upcoming standards</a:t>
            </a:r>
          </a:p>
          <a:p>
            <a:r>
              <a:rPr lang="en-US" sz="2400" dirty="0"/>
              <a:t>Many new controller designs</a:t>
            </a:r>
          </a:p>
          <a:p>
            <a:r>
              <a:rPr lang="en-US" sz="2400" dirty="0"/>
              <a:t>A </a:t>
            </a:r>
            <a:r>
              <a:rPr lang="en-US" sz="2400" b="1" dirty="0"/>
              <a:t>fast</a:t>
            </a:r>
            <a:r>
              <a:rPr lang="en-US" sz="2400" dirty="0"/>
              <a:t> and </a:t>
            </a:r>
            <a:r>
              <a:rPr lang="en-US" sz="2400" b="1" dirty="0"/>
              <a:t>easy-to-extend</a:t>
            </a:r>
            <a:r>
              <a:rPr lang="en-US" sz="2400" dirty="0"/>
              <a:t> simulator is very much needed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b="2674"/>
          <a:stretch>
            <a:fillRect/>
          </a:stretch>
        </p:blipFill>
        <p:spPr>
          <a:xfrm>
            <a:off x="1229424" y="2726347"/>
            <a:ext cx="6874934" cy="371725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A09982-8C8C-AB71-92EF-92B9E732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421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Ramulator</a:t>
            </a:r>
            <a:r>
              <a:rPr lang="en-US" dirty="0"/>
              <a:t>: </a:t>
            </a:r>
            <a:r>
              <a:rPr lang="en-US" dirty="0">
                <a:solidFill>
                  <a:srgbClr val="316CE3"/>
                </a:solidFill>
              </a:rPr>
              <a:t>A Fast and Extensible</a:t>
            </a:r>
            <a:br>
              <a:rPr lang="en-US" dirty="0">
                <a:solidFill>
                  <a:srgbClr val="316CE3"/>
                </a:solidFill>
              </a:rPr>
            </a:br>
            <a:r>
              <a:rPr lang="en-US" dirty="0">
                <a:solidFill>
                  <a:srgbClr val="316CE3"/>
                </a:solidFill>
              </a:rPr>
              <a:t>DRAM Simulator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Modular and extensible to different standards</a:t>
            </a:r>
          </a:p>
          <a:p>
            <a:r>
              <a:rPr lang="en-US" dirty="0"/>
              <a:t>Provides out-of-the box support for many DRAM standards:</a:t>
            </a:r>
          </a:p>
          <a:p>
            <a:pPr lvl="1"/>
            <a:r>
              <a:rPr lang="en-US" dirty="0"/>
              <a:t>DDR3/4, LPDDR3/4, GDDR5, WIO1/2, HBM, PCM, STT-RAM</a:t>
            </a:r>
          </a:p>
          <a:p>
            <a:pPr lvl="1"/>
            <a:r>
              <a:rPr lang="en-US" dirty="0"/>
              <a:t>new proposals (SALP, AL-DRAM, TLDRAM, RowClone, and SARP)</a:t>
            </a:r>
          </a:p>
          <a:p>
            <a:r>
              <a:rPr lang="en-US" dirty="0"/>
              <a:t>~2.5X faster than fastest open-source simulator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3429000"/>
            <a:ext cx="7073900" cy="26543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B80ED4-C8E2-CCC8-BCAF-134A0B700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30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Case Study: Comparison of DRAM Standards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E510E-6A36-0D99-1102-1D90FEAF1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743" y="3977178"/>
            <a:ext cx="6997700" cy="254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498" y="931025"/>
            <a:ext cx="6985000" cy="304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812360" y="4604935"/>
            <a:ext cx="19442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"/>
                <a:cs typeface="+mn-cs"/>
              </a:rPr>
              <a:t>Across 22 workloads, simple CPU model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F3E4AA-F276-257D-1920-46E457FB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8922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Ramulator</a:t>
            </a:r>
            <a:r>
              <a:rPr lang="en-US" dirty="0"/>
              <a:t> Paper and Source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Yoongu Kim, </a:t>
            </a:r>
            <a:r>
              <a:rPr lang="en-US" dirty="0" err="1"/>
              <a:t>Weikun</a:t>
            </a:r>
            <a:r>
              <a:rPr lang="en-US" dirty="0"/>
              <a:t> Yang, and Onur Mutlu,</a:t>
            </a:r>
            <a:br>
              <a:rPr lang="en-US" dirty="0"/>
            </a:br>
            <a:r>
              <a:rPr lang="en-US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"Ramulator: A Fast and Extensible DRAM Simulator"</a:t>
            </a:r>
            <a:br>
              <a:rPr lang="en-US" dirty="0"/>
            </a:br>
            <a:r>
              <a:rPr lang="en-US" i="1" dirty="0">
                <a:hlinkClick r:id="rId3"/>
              </a:rPr>
              <a:t>IEEE Computer Architecture Letters</a:t>
            </a:r>
            <a:r>
              <a:rPr lang="en-US" i="1" dirty="0"/>
              <a:t> (</a:t>
            </a:r>
            <a:r>
              <a:rPr lang="en-US" b="1" i="1" dirty="0"/>
              <a:t>CAL</a:t>
            </a:r>
            <a:r>
              <a:rPr lang="en-US" i="1" dirty="0"/>
              <a:t>)</a:t>
            </a:r>
            <a:r>
              <a:rPr lang="en-US" dirty="0"/>
              <a:t>, March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Source Code</a:t>
            </a:r>
            <a:r>
              <a:rPr lang="en-US" dirty="0"/>
              <a:t>] </a:t>
            </a:r>
          </a:p>
          <a:p>
            <a:endParaRPr lang="en-US" dirty="0"/>
          </a:p>
          <a:p>
            <a:r>
              <a:rPr lang="en-US" dirty="0"/>
              <a:t>Source code is released under the liberal MIT License</a:t>
            </a:r>
          </a:p>
          <a:p>
            <a:pPr lvl="1"/>
            <a:r>
              <a:rPr lang="en-US" dirty="0">
                <a:hlinkClick r:id="rId4"/>
              </a:rPr>
              <a:t>https://github.com/CMU-SAFARI/ramulator</a:t>
            </a:r>
            <a:r>
              <a:rPr lang="en-US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61724"/>
            <a:ext cx="9144000" cy="119023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A3CB3-0FEF-E285-F0D9-68350C1C5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204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5D87C-AF4E-B4BF-B3FA-81A792434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Ramulator</a:t>
            </a:r>
            <a:r>
              <a:rPr lang="en-US" dirty="0"/>
              <a:t>: Free &amp; Open Source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984B10-C124-6178-17FF-5A3D5107D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D16332-E4CF-2E76-6814-D78506DE4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963" y="922159"/>
            <a:ext cx="4462992" cy="57472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078E33-D288-B74D-42AB-906AC8BF21B2}"/>
              </a:ext>
            </a:extLst>
          </p:cNvPr>
          <p:cNvSpPr txBox="1"/>
          <p:nvPr/>
        </p:nvSpPr>
        <p:spPr>
          <a:xfrm>
            <a:off x="1853146" y="6471255"/>
            <a:ext cx="5437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https://github.com/CMU-SAFARI/ramulator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E977E-AEE1-0025-9C81-EC3C490CA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3834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5D87C-AF4E-B4BF-B3FA-81A792434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Ramulator</a:t>
            </a:r>
            <a:r>
              <a:rPr lang="en-US" dirty="0"/>
              <a:t>: Reproducibility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8C4E8-BBFD-F5EF-0CDF-525177A08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78E33-D288-B74D-42AB-906AC8BF21B2}"/>
              </a:ext>
            </a:extLst>
          </p:cNvPr>
          <p:cNvSpPr txBox="1"/>
          <p:nvPr/>
        </p:nvSpPr>
        <p:spPr>
          <a:xfrm>
            <a:off x="1853146" y="6474617"/>
            <a:ext cx="5437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https://github.com/CMU-SAFARI/ramulator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D6DEB7-A9F2-13DE-964B-61755DEBE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092" y="910501"/>
            <a:ext cx="4264146" cy="5528461"/>
          </a:xfrm>
          <a:prstGeom prst="rect">
            <a:avLst/>
          </a:prstGeom>
        </p:spPr>
      </p:pic>
      <p:sp>
        <p:nvSpPr>
          <p:cNvPr id="8" name="Rectangle 39">
            <a:extLst>
              <a:ext uri="{FF2B5EF4-FFF2-40B4-BE49-F238E27FC236}">
                <a16:creationId xmlns:a16="http://schemas.microsoft.com/office/drawing/2014/main" id="{E70E40D2-C7B7-DE89-A20F-E0021DD08A42}"/>
              </a:ext>
            </a:extLst>
          </p:cNvPr>
          <p:cNvSpPr>
            <a:spLocks noChangeArrowheads="1"/>
          </p:cNvSpPr>
          <p:nvPr/>
        </p:nvSpPr>
        <p:spPr bwMode="auto">
          <a:xfrm rot="5400000" flipH="1">
            <a:off x="3942661" y="-656723"/>
            <a:ext cx="394582" cy="3744416"/>
          </a:xfrm>
          <a:prstGeom prst="rect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7CA44F-C3CD-934F-F5D3-43EA6BF42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0924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5D87C-AF4E-B4BF-B3FA-81A792434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Ramulator</a:t>
            </a:r>
            <a:r>
              <a:rPr lang="en-US" dirty="0"/>
              <a:t>: Integration with Other Simulators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68E190-A36F-DED6-1E52-C25D9A4D7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78E33-D288-B74D-42AB-906AC8BF21B2}"/>
              </a:ext>
            </a:extLst>
          </p:cNvPr>
          <p:cNvSpPr txBox="1"/>
          <p:nvPr/>
        </p:nvSpPr>
        <p:spPr>
          <a:xfrm>
            <a:off x="1853146" y="6474617"/>
            <a:ext cx="5437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https://github.com/CMU-SAFARI/ramulator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502BBC-1621-8977-81AA-5B3510783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6715" y="997527"/>
            <a:ext cx="4082050" cy="5256644"/>
          </a:xfrm>
          <a:prstGeom prst="rect">
            <a:avLst/>
          </a:prstGeom>
        </p:spPr>
      </p:pic>
      <p:sp>
        <p:nvSpPr>
          <p:cNvPr id="8" name="Rectangle 39">
            <a:extLst>
              <a:ext uri="{FF2B5EF4-FFF2-40B4-BE49-F238E27FC236}">
                <a16:creationId xmlns:a16="http://schemas.microsoft.com/office/drawing/2014/main" id="{898A1673-ECB2-603B-EC4D-984F433FD7BD}"/>
              </a:ext>
            </a:extLst>
          </p:cNvPr>
          <p:cNvSpPr>
            <a:spLocks noChangeArrowheads="1"/>
          </p:cNvSpPr>
          <p:nvPr/>
        </p:nvSpPr>
        <p:spPr bwMode="auto">
          <a:xfrm rot="5400000" flipH="1">
            <a:off x="4139952" y="1772816"/>
            <a:ext cx="576064" cy="3744416"/>
          </a:xfrm>
          <a:prstGeom prst="rect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98C8D-9402-84A2-C18A-84EDCEA3C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233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4433D-C0F6-D66F-B779-2D4194C15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Ramulator</a:t>
            </a:r>
            <a:r>
              <a:rPr lang="en-US" dirty="0"/>
              <a:t> Enabled Many Works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B82C0F2-D04D-16CE-3914-0749D99206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6" t="182" r="25185" b="10889"/>
          <a:stretch>
            <a:fillRect/>
          </a:stretch>
        </p:blipFill>
        <p:spPr>
          <a:xfrm>
            <a:off x="503613" y="1230488"/>
            <a:ext cx="8319627" cy="44252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F1D81-1817-DC2B-F2A3-514795FE8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73D0AD-471F-9C0F-1BCF-A50AC6DC00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2" t="64933" r="61111" b="18632"/>
          <a:stretch>
            <a:fillRect/>
          </a:stretch>
        </p:blipFill>
        <p:spPr>
          <a:xfrm>
            <a:off x="1813935" y="4678680"/>
            <a:ext cx="7179734" cy="1728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54732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09C2B-13C3-313E-2123-4F3455777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91C42-4F58-CFBB-9631-8462416FE4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7300" dirty="0" err="1">
                <a:solidFill>
                  <a:srgbClr val="316CE3"/>
                </a:solidFill>
              </a:rPr>
              <a:t>Ramulator</a:t>
            </a:r>
            <a:r>
              <a:rPr lang="en-US" sz="7300" dirty="0">
                <a:solidFill>
                  <a:srgbClr val="316CE3"/>
                </a:solidFill>
              </a:rPr>
              <a:t> 2.0 </a:t>
            </a:r>
            <a:br>
              <a:rPr lang="en-US" sz="4800" dirty="0">
                <a:solidFill>
                  <a:srgbClr val="316CE3"/>
                </a:solidFill>
              </a:rPr>
            </a:br>
            <a:r>
              <a:rPr lang="en-GB" sz="4800" dirty="0">
                <a:solidFill>
                  <a:srgbClr val="316CE3"/>
                </a:solidFill>
              </a:rPr>
              <a:t>A Modern, Modular, and Extensible DRAM Simulator</a:t>
            </a:r>
            <a:br>
              <a:rPr lang="en-US" sz="4800" dirty="0">
                <a:solidFill>
                  <a:srgbClr val="316CE3"/>
                </a:solidFill>
              </a:rPr>
            </a:br>
            <a:r>
              <a:rPr lang="en-US" sz="3600" b="1" dirty="0">
                <a:solidFill>
                  <a:srgbClr val="316CE3"/>
                </a:solidFill>
              </a:rPr>
              <a:t>[IEEE Computer Architecture Letters’24]</a:t>
            </a:r>
          </a:p>
        </p:txBody>
      </p:sp>
    </p:spTree>
    <p:extLst>
      <p:ext uri="{BB962C8B-B14F-4D97-AF65-F5344CB8AC3E}">
        <p14:creationId xmlns:p14="http://schemas.microsoft.com/office/powerpoint/2010/main" val="2503288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Motivation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9AFDE-35A2-49CE-AA0B-6EE6DA7CC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DRAM and Memory Controller landscape is changing</a:t>
            </a:r>
            <a:endParaRPr lang="en-GB" sz="2800" b="1" dirty="0">
              <a:solidFill>
                <a:srgbClr val="C00000"/>
              </a:solidFill>
            </a:endParaRPr>
          </a:p>
          <a:p>
            <a:r>
              <a:rPr lang="en-GB" sz="2800" b="1" dirty="0">
                <a:solidFill>
                  <a:srgbClr val="C00000"/>
                </a:solidFill>
              </a:rPr>
              <a:t>Robustness issues</a:t>
            </a:r>
            <a:r>
              <a:rPr lang="en-GB" sz="2800" b="1" dirty="0"/>
              <a:t> </a:t>
            </a:r>
            <a:r>
              <a:rPr lang="en-GB" sz="2800" dirty="0"/>
              <a:t>in DRAM</a:t>
            </a:r>
          </a:p>
          <a:p>
            <a:pPr lvl="1"/>
            <a:r>
              <a:rPr lang="en-GB" sz="2400" dirty="0"/>
              <a:t>Data retention</a:t>
            </a:r>
          </a:p>
          <a:p>
            <a:pPr lvl="1"/>
            <a:r>
              <a:rPr lang="en-GB" sz="2400" dirty="0"/>
              <a:t>Read disturbance (</a:t>
            </a:r>
            <a:r>
              <a:rPr lang="en-GB" sz="2400" dirty="0" err="1"/>
              <a:t>RowHammer</a:t>
            </a:r>
            <a:r>
              <a:rPr lang="en-GB" sz="2400" dirty="0"/>
              <a:t>, </a:t>
            </a:r>
            <a:r>
              <a:rPr lang="en-GB" sz="2400" dirty="0" err="1"/>
              <a:t>RowPress</a:t>
            </a:r>
            <a:r>
              <a:rPr lang="en-GB" sz="2400" dirty="0"/>
              <a:t>, </a:t>
            </a:r>
            <a:r>
              <a:rPr lang="en-GB" sz="2400" dirty="0" err="1"/>
              <a:t>ColumnDisturb</a:t>
            </a:r>
            <a:r>
              <a:rPr lang="en-GB" sz="2400" dirty="0"/>
              <a:t> etc.)</a:t>
            </a:r>
          </a:p>
          <a:p>
            <a:pPr lvl="1"/>
            <a:r>
              <a:rPr lang="en-GB" sz="2400" dirty="0"/>
              <a:t>…</a:t>
            </a:r>
          </a:p>
          <a:p>
            <a:r>
              <a:rPr lang="en-GB" sz="2800" b="1" dirty="0">
                <a:solidFill>
                  <a:srgbClr val="C00000"/>
                </a:solidFill>
              </a:rPr>
              <a:t>Performance issues</a:t>
            </a:r>
            <a:r>
              <a:rPr lang="en-GB" sz="2800" b="1" dirty="0"/>
              <a:t> </a:t>
            </a:r>
            <a:r>
              <a:rPr lang="en-GB" sz="2800" dirty="0"/>
              <a:t>in main memory system</a:t>
            </a:r>
          </a:p>
          <a:p>
            <a:pPr lvl="1"/>
            <a:r>
              <a:rPr lang="en-GB" sz="2400" dirty="0"/>
              <a:t>Processing-in-Memory architectures</a:t>
            </a:r>
          </a:p>
          <a:p>
            <a:pPr lvl="1"/>
            <a:r>
              <a:rPr lang="en-GB" sz="2400" dirty="0"/>
              <a:t>Emerging memory technologies</a:t>
            </a:r>
          </a:p>
          <a:p>
            <a:pPr lvl="1"/>
            <a:r>
              <a:rPr lang="en-GB" dirty="0"/>
              <a:t>Performance overhead analysis of read disturbance mitigation techniques</a:t>
            </a:r>
            <a:endParaRPr lang="en-GB" sz="2400" dirty="0"/>
          </a:p>
          <a:p>
            <a:pPr lvl="1"/>
            <a:r>
              <a:rPr lang="en-GB" sz="2400" dirty="0"/>
              <a:t>…</a:t>
            </a:r>
          </a:p>
          <a:p>
            <a:pPr lvl="1"/>
            <a:endParaRPr lang="en-GB" sz="2000" dirty="0"/>
          </a:p>
          <a:p>
            <a:pPr marL="457200" lvl="1" indent="0">
              <a:buNone/>
            </a:pPr>
            <a:endParaRPr lang="en-GB" sz="2000" dirty="0"/>
          </a:p>
          <a:p>
            <a:endParaRPr lang="en-GB" sz="2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84E541D-C2EC-7F53-EEBC-417F3F53D319}"/>
              </a:ext>
            </a:extLst>
          </p:cNvPr>
          <p:cNvSpPr txBox="1">
            <a:spLocks/>
          </p:cNvSpPr>
          <p:nvPr/>
        </p:nvSpPr>
        <p:spPr>
          <a:xfrm>
            <a:off x="0" y="5075460"/>
            <a:ext cx="9144000" cy="1340994"/>
          </a:xfrm>
          <a:prstGeom prst="rect">
            <a:avLst/>
          </a:prstGeom>
          <a:solidFill>
            <a:srgbClr val="FFEBCD"/>
          </a:solidFill>
          <a:ln w="28575">
            <a:solidFill>
              <a:schemeClr val="tx1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DRAM simulation infrastructures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are needed </a:t>
            </a: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to understand, characterize, and evaluate </a:t>
            </a: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the robustness and performance of DRAM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22E42-AE78-3331-97CC-F1EEC7CC0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49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30C55A8-F7CF-4984-A1C7-0D1BFCF0D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Executive Summary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54E5C6-8092-46E1-A98C-201D5F079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1" dirty="0"/>
              <a:t>Ramulator 2.0: </a:t>
            </a:r>
            <a:r>
              <a:rPr lang="en-US" sz="2800" dirty="0"/>
              <a:t>Modern, modular, and extensible </a:t>
            </a:r>
            <a:br>
              <a:rPr lang="en-US" sz="2800" dirty="0"/>
            </a:br>
            <a:r>
              <a:rPr lang="en-US" sz="2800" dirty="0"/>
              <a:t>DRAM &amp; memory system simulator</a:t>
            </a:r>
          </a:p>
          <a:p>
            <a:pPr>
              <a:lnSpc>
                <a:spcPct val="100000"/>
              </a:lnSpc>
              <a:spcAft>
                <a:spcPts val="500"/>
              </a:spcAft>
              <a:buClr>
                <a:schemeClr val="tx1"/>
              </a:buClr>
            </a:pPr>
            <a:r>
              <a:rPr lang="en-US" dirty="0"/>
              <a:t>Models a wide range of </a:t>
            </a:r>
            <a:r>
              <a:rPr lang="en-US" dirty="0">
                <a:solidFill>
                  <a:srgbClr val="316CE3"/>
                </a:solidFill>
              </a:rPr>
              <a:t>DRAM standards </a:t>
            </a:r>
            <a:r>
              <a:rPr lang="en-US" dirty="0"/>
              <a:t>and </a:t>
            </a:r>
            <a:r>
              <a:rPr lang="en-US" dirty="0">
                <a:solidFill>
                  <a:srgbClr val="316CE3"/>
                </a:solidFill>
              </a:rPr>
              <a:t>memory controller functionalities</a:t>
            </a:r>
          </a:p>
          <a:p>
            <a:pPr>
              <a:lnSpc>
                <a:spcPct val="100000"/>
              </a:lnSpc>
              <a:spcAft>
                <a:spcPts val="500"/>
              </a:spcAft>
              <a:buClr>
                <a:schemeClr val="tx1"/>
              </a:buClr>
            </a:pPr>
            <a:r>
              <a:rPr lang="en-US" dirty="0">
                <a:solidFill>
                  <a:srgbClr val="316CE3"/>
                </a:solidFill>
              </a:rPr>
              <a:t>Modular and extensible </a:t>
            </a:r>
            <a:r>
              <a:rPr lang="en-US" dirty="0"/>
              <a:t>software architecture</a:t>
            </a:r>
            <a:endParaRPr lang="en-US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Aft>
                <a:spcPts val="500"/>
              </a:spcAft>
              <a:buClr>
                <a:schemeClr val="tx1"/>
              </a:buClr>
            </a:pPr>
            <a:r>
              <a:rPr lang="en-US" dirty="0">
                <a:solidFill>
                  <a:srgbClr val="316CE3"/>
                </a:solidFill>
              </a:rPr>
              <a:t>Fine-grained modeling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of DRAM operation (cycle-level)</a:t>
            </a:r>
          </a:p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en-US" dirty="0"/>
              <a:t>Used in a wide range of research works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4E8AF-23DB-AE33-F69D-58517A423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5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67AA3-3DAD-E4AE-1AC6-A6B1B3707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Many </a:t>
            </a:r>
            <a:r>
              <a:rPr lang="en-US" dirty="0" err="1"/>
              <a:t>RowHammer</a:t>
            </a:r>
            <a:r>
              <a:rPr lang="en-US" dirty="0"/>
              <a:t> Mitigations in </a:t>
            </a:r>
            <a:r>
              <a:rPr lang="en-US" dirty="0" err="1"/>
              <a:t>Ramulator</a:t>
            </a:r>
            <a:r>
              <a:rPr lang="en-US" dirty="0"/>
              <a:t> 2.0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2A643-7FD0-D9A6-14E6-D7585254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79B05DA-DA4A-0DAD-583C-214FCC39F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117869"/>
            <a:ext cx="9143999" cy="5059093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rgbClr val="000000"/>
                </a:solidFill>
              </a:rPr>
              <a:t>Haocong</a:t>
            </a:r>
            <a:r>
              <a:rPr lang="en-US" sz="2400" dirty="0">
                <a:solidFill>
                  <a:srgbClr val="000000"/>
                </a:solidFill>
              </a:rPr>
              <a:t> Luo, Yahya Can </a:t>
            </a:r>
            <a:r>
              <a:rPr lang="en-US" sz="2400" dirty="0" err="1">
                <a:solidFill>
                  <a:srgbClr val="000000"/>
                </a:solidFill>
              </a:rPr>
              <a:t>Tugrul</a:t>
            </a:r>
            <a:r>
              <a:rPr lang="en-US" sz="2400" dirty="0">
                <a:solidFill>
                  <a:srgbClr val="000000"/>
                </a:solidFill>
              </a:rPr>
              <a:t>, F. Nisa Bostanci, </a:t>
            </a:r>
            <a:r>
              <a:rPr lang="en-US" sz="2400" dirty="0" err="1">
                <a:solidFill>
                  <a:srgbClr val="000000"/>
                </a:solidFill>
              </a:rPr>
              <a:t>Ataberk</a:t>
            </a:r>
            <a:r>
              <a:rPr lang="en-US" sz="2400" dirty="0">
                <a:solidFill>
                  <a:srgbClr val="000000"/>
                </a:solidFill>
              </a:rPr>
              <a:t> Olgun, A. Giray </a:t>
            </a:r>
            <a:r>
              <a:rPr lang="en-US" sz="2400" dirty="0" err="1">
                <a:solidFill>
                  <a:srgbClr val="000000"/>
                </a:solidFill>
              </a:rPr>
              <a:t>Yaglikci</a:t>
            </a:r>
            <a:r>
              <a:rPr lang="en-US" sz="2400" dirty="0">
                <a:solidFill>
                  <a:srgbClr val="000000"/>
                </a:solidFill>
              </a:rPr>
              <a:t>, and Onur Mutlu,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</a:t>
            </a:r>
            <a:r>
              <a:rPr lang="en-US" sz="2400" b="1" dirty="0" err="1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Ramulator</a:t>
            </a:r>
            <a:r>
              <a:rPr lang="en-US" sz="24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2.0: A Modern, Modular, and Extensible DRAM Simulator"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i="1" dirty="0">
                <a:solidFill>
                  <a:srgbClr val="000000"/>
                </a:solidFill>
              </a:rPr>
              <a:t>Preprint on </a:t>
            </a:r>
            <a:r>
              <a:rPr lang="en-US" sz="2400" b="1" i="1" dirty="0" err="1">
                <a:solidFill>
                  <a:srgbClr val="000000"/>
                </a:solidFill>
              </a:rPr>
              <a:t>arxiv</a:t>
            </a:r>
            <a:r>
              <a:rPr lang="en-US" sz="2400" dirty="0">
                <a:solidFill>
                  <a:srgbClr val="000000"/>
                </a:solidFill>
              </a:rPr>
              <a:t>, August 2023.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[</a:t>
            </a:r>
            <a:r>
              <a:rPr lang="en-US" sz="2400" dirty="0" err="1">
                <a:solidFill>
                  <a:srgbClr val="000000"/>
                </a:solidFill>
                <a:hlinkClick r:id="rId3"/>
              </a:rPr>
              <a:t>arXiv</a:t>
            </a:r>
            <a:r>
              <a:rPr lang="en-US" sz="2400" dirty="0">
                <a:solidFill>
                  <a:srgbClr val="000000"/>
                </a:solidFill>
                <a:hlinkClick r:id="rId3"/>
              </a:rPr>
              <a:t> version</a:t>
            </a:r>
            <a:r>
              <a:rPr lang="en-US" sz="2400" dirty="0">
                <a:solidFill>
                  <a:srgbClr val="000000"/>
                </a:solidFill>
              </a:rPr>
              <a:t>]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>
                <a:solidFill>
                  <a:srgbClr val="000000"/>
                </a:solidFill>
              </a:rPr>
              <a:t>[</a:t>
            </a:r>
            <a:r>
              <a:rPr lang="en-US" sz="2400" dirty="0" err="1">
                <a:solidFill>
                  <a:srgbClr val="000000"/>
                </a:solidFill>
                <a:hlinkClick r:id="rId4"/>
              </a:rPr>
              <a:t>Ramulator</a:t>
            </a:r>
            <a:r>
              <a:rPr lang="en-US" sz="2400" dirty="0">
                <a:solidFill>
                  <a:srgbClr val="000000"/>
                </a:solidFill>
                <a:hlinkClick r:id="rId4"/>
              </a:rPr>
              <a:t> 2.0 Source Code</a:t>
            </a:r>
            <a:r>
              <a:rPr lang="en-US" sz="2400" dirty="0">
                <a:solidFill>
                  <a:srgbClr val="000000"/>
                </a:solidFill>
              </a:rPr>
              <a:t>]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795774F-5D70-61E0-7623-F014CAF6DB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52" y="3673162"/>
            <a:ext cx="9036496" cy="1464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B593DD-1AF4-9BF4-116A-C40AD89B67B7}"/>
              </a:ext>
            </a:extLst>
          </p:cNvPr>
          <p:cNvSpPr txBox="1"/>
          <p:nvPr/>
        </p:nvSpPr>
        <p:spPr>
          <a:xfrm>
            <a:off x="2280863" y="530751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https://arxiv.org/pdf/2308.11030.pdf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EB35BA-7E0C-AFD0-C398-3F9176C9BAA1}"/>
              </a:ext>
            </a:extLst>
          </p:cNvPr>
          <p:cNvSpPr txBox="1"/>
          <p:nvPr/>
        </p:nvSpPr>
        <p:spPr>
          <a:xfrm>
            <a:off x="1859273" y="5807631"/>
            <a:ext cx="5585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https://github.com/CMU-SAFARI/ramulator2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0253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Implementing Many </a:t>
            </a:r>
            <a:r>
              <a:rPr lang="en-US" dirty="0" err="1"/>
              <a:t>RowHammer</a:t>
            </a:r>
            <a:r>
              <a:rPr lang="en-US" dirty="0"/>
              <a:t> Mitigations in </a:t>
            </a:r>
            <a:r>
              <a:rPr lang="en-US" dirty="0" err="1"/>
              <a:t>Ramulator</a:t>
            </a:r>
            <a:r>
              <a:rPr lang="en-US" dirty="0"/>
              <a:t> 2.0</a:t>
            </a:r>
          </a:p>
        </p:txBody>
      </p:sp>
      <p:sp>
        <p:nvSpPr>
          <p:cNvPr id="4" name="Content Placeholder 57">
            <a:extLst>
              <a:ext uri="{FF2B5EF4-FFF2-40B4-BE49-F238E27FC236}">
                <a16:creationId xmlns:a16="http://schemas.microsoft.com/office/drawing/2014/main" id="{E7DAB0F8-2128-6A21-40EE-F4A2A45B5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Cross-section performance overhead evaluation of different </a:t>
            </a:r>
            <a:r>
              <a:rPr lang="en-US" sz="2800" b="1" dirty="0" err="1"/>
              <a:t>RowHammer</a:t>
            </a:r>
            <a:r>
              <a:rPr lang="en-US" sz="2800" b="1" dirty="0"/>
              <a:t> mitigation techniques </a:t>
            </a:r>
            <a:endParaRPr lang="en-US" b="1" dirty="0"/>
          </a:p>
          <a:p>
            <a:r>
              <a:rPr lang="en-US" sz="2400" dirty="0"/>
              <a:t>Six different </a:t>
            </a:r>
            <a:r>
              <a:rPr lang="en-US" sz="2400" dirty="0" err="1"/>
              <a:t>RowHammer</a:t>
            </a:r>
            <a:r>
              <a:rPr lang="en-US" sz="2400" dirty="0"/>
              <a:t> mitigation techniques all implemented</a:t>
            </a:r>
            <a:br>
              <a:rPr lang="en-US" sz="2400" dirty="0"/>
            </a:br>
            <a:r>
              <a:rPr lang="en-US" sz="2400" dirty="0">
                <a:solidFill>
                  <a:srgbClr val="C00000"/>
                </a:solidFill>
              </a:rPr>
              <a:t>as plugins to the same memory controller implementation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40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F1AC79-6D2E-5637-BC84-E34F390FE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055" y="2725351"/>
            <a:ext cx="7423491" cy="262061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ACF931-3B66-FE46-7BE3-F501D215D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53E428-9338-D64C-1B36-337241C6FE9E}"/>
              </a:ext>
            </a:extLst>
          </p:cNvPr>
          <p:cNvSpPr txBox="1">
            <a:spLocks/>
          </p:cNvSpPr>
          <p:nvPr/>
        </p:nvSpPr>
        <p:spPr>
          <a:xfrm>
            <a:off x="0" y="5555896"/>
            <a:ext cx="9144000" cy="830996"/>
          </a:xfrm>
          <a:prstGeom prst="rect">
            <a:avLst/>
          </a:prstGeom>
          <a:solidFill>
            <a:srgbClr val="FFEBCD"/>
          </a:solidFill>
          <a:ln w="28575">
            <a:solidFill>
              <a:schemeClr val="tx1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As DRAM becomes more vulnerable to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RowHammer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,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evalauted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RowHammer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mitigations incur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higher performance overheads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12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F5FF0-4622-4257-3AB1-2011E3542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Per-Row Activation Counting </a:t>
            </a:r>
            <a:br>
              <a:rPr lang="en-US" dirty="0"/>
            </a:br>
            <a:r>
              <a:rPr lang="en-US" dirty="0"/>
              <a:t>(as introduced in DDR5 standard)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687E5-293E-5A49-527E-DFFEE9C94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128889"/>
            <a:ext cx="9143999" cy="5048074"/>
          </a:xfrm>
        </p:spPr>
        <p:txBody>
          <a:bodyPr>
            <a:normAutofit/>
          </a:bodyPr>
          <a:lstStyle/>
          <a:p>
            <a:r>
              <a:rPr lang="en-US" sz="2400" dirty="0"/>
              <a:t>Oğuzhan Canpolat, A. Giray </a:t>
            </a:r>
            <a:r>
              <a:rPr lang="en-US" sz="2400" dirty="0" err="1"/>
              <a:t>Yağlıkçı</a:t>
            </a:r>
            <a:r>
              <a:rPr lang="en-US" sz="2400" dirty="0"/>
              <a:t>, Geraldo F. Oliveira, </a:t>
            </a:r>
            <a:r>
              <a:rPr lang="en-US" sz="2400" dirty="0" err="1"/>
              <a:t>Ataberk</a:t>
            </a:r>
            <a:r>
              <a:rPr lang="en-US" sz="2400" dirty="0"/>
              <a:t> Olgun, Oğuz Ergin, and </a:t>
            </a:r>
            <a:r>
              <a:rPr lang="en-US" sz="2400" u="sng" dirty="0"/>
              <a:t>Onur Mutlu</a:t>
            </a:r>
            <a:r>
              <a:rPr lang="en-US" sz="2400" dirty="0"/>
              <a:t>,</a:t>
            </a:r>
            <a:br>
              <a:rPr lang="en-US" sz="2400" dirty="0"/>
            </a:br>
            <a:r>
              <a:rPr lang="en-US" sz="2400" b="1" dirty="0">
                <a:hlinkClick r:id="rId2"/>
              </a:rPr>
              <a:t>"Understanding the Security Benefits and Overheads of Emerging Industry Solutions to DRAM Read Disturbance"</a:t>
            </a:r>
            <a:br>
              <a:rPr lang="en-US" sz="2400" dirty="0"/>
            </a:br>
            <a:r>
              <a:rPr lang="en-US" sz="2400" i="1" dirty="0">
                <a:hlinkClick r:id="rId3"/>
              </a:rPr>
              <a:t>4th Workshop on DRAM Security </a:t>
            </a:r>
            <a:r>
              <a:rPr lang="en-US" sz="2400" i="1" dirty="0"/>
              <a:t>(</a:t>
            </a:r>
            <a:r>
              <a:rPr lang="en-US" sz="2400" b="1" i="1" dirty="0" err="1"/>
              <a:t>DRAMsec</a:t>
            </a:r>
            <a:r>
              <a:rPr lang="en-US" sz="2400" i="1" dirty="0"/>
              <a:t>), held with </a:t>
            </a:r>
            <a:r>
              <a:rPr lang="en-US" sz="2400" b="1" i="1" dirty="0"/>
              <a:t>ISCA</a:t>
            </a:r>
            <a:r>
              <a:rPr lang="en-US" sz="2400" dirty="0"/>
              <a:t>,</a:t>
            </a:r>
            <a:br>
              <a:rPr lang="en-US" sz="2400" dirty="0"/>
            </a:br>
            <a:r>
              <a:rPr lang="en-US" sz="2400" dirty="0"/>
              <a:t> Buenos Aires, Argentina, July 2024.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120E3F-3C83-00A1-B041-09232509F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16</a:t>
            </a:fld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7C0877-1D6A-E6BE-E8E4-4FE9427E7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09" y="3400549"/>
            <a:ext cx="8668577" cy="16967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D233EF-B29F-91C2-C99C-5A6CD02EF478}"/>
              </a:ext>
            </a:extLst>
          </p:cNvPr>
          <p:cNvSpPr txBox="1"/>
          <p:nvPr/>
        </p:nvSpPr>
        <p:spPr>
          <a:xfrm>
            <a:off x="1859244" y="5267446"/>
            <a:ext cx="5654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https://arxiv.org/pdf/2406.19094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6F76DE-647A-3D8A-C01C-E61E664A5857}"/>
              </a:ext>
            </a:extLst>
          </p:cNvPr>
          <p:cNvSpPr txBox="1"/>
          <p:nvPr/>
        </p:nvSpPr>
        <p:spPr>
          <a:xfrm>
            <a:off x="876917" y="5763523"/>
            <a:ext cx="7390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https://github.com/CMU-SAFARI/ramulator2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2946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A444F-3854-935E-0384-0BAEF56A2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Drawbacks of PRAC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98E7F-D4C7-509B-AE3A-38A243021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Oguzhan Canpolat, Abdullah Giray </a:t>
            </a:r>
            <a:r>
              <a:rPr lang="en-US" sz="2400" dirty="0" err="1"/>
              <a:t>Yaglikci</a:t>
            </a:r>
            <a:r>
              <a:rPr lang="en-US" sz="2400" dirty="0"/>
              <a:t>, Geraldo Francisco de Oliveira, </a:t>
            </a:r>
            <a:r>
              <a:rPr lang="en-US" sz="2400" dirty="0" err="1"/>
              <a:t>Ataberk</a:t>
            </a:r>
            <a:r>
              <a:rPr lang="en-US" sz="2400" dirty="0"/>
              <a:t> Olgun, Nisa Bostanci, Ismail Emir Yuksel, </a:t>
            </a:r>
            <a:r>
              <a:rPr lang="en-US" sz="2400" dirty="0" err="1"/>
              <a:t>Haocong</a:t>
            </a:r>
            <a:r>
              <a:rPr lang="en-US" sz="2400" dirty="0"/>
              <a:t> Luo, Oguz Ergin, and </a:t>
            </a:r>
            <a:r>
              <a:rPr lang="en-US" sz="2400" u="sng" dirty="0"/>
              <a:t>Onur Mutlu</a:t>
            </a:r>
            <a:r>
              <a:rPr lang="en-US" sz="2400" dirty="0"/>
              <a:t>,</a:t>
            </a:r>
            <a:br>
              <a:rPr lang="en-US" sz="2400" dirty="0"/>
            </a:br>
            <a:r>
              <a:rPr lang="en-US" sz="2400" b="1" dirty="0">
                <a:hlinkClick r:id="rId2"/>
              </a:rPr>
              <a:t>"</a:t>
            </a:r>
            <a:r>
              <a:rPr lang="en-US" sz="2400" b="1" dirty="0" err="1">
                <a:hlinkClick r:id="rId2"/>
              </a:rPr>
              <a:t>Chronus</a:t>
            </a:r>
            <a:r>
              <a:rPr lang="en-US" sz="2400" b="1" dirty="0">
                <a:hlinkClick r:id="rId2"/>
              </a:rPr>
              <a:t>: Understanding and Securing the Cutting-Edge Industry Solutions to DRAM Read Disturbance"</a:t>
            </a:r>
            <a:br>
              <a:rPr lang="en-US" sz="2400" dirty="0"/>
            </a:br>
            <a:r>
              <a:rPr lang="en-US" sz="2400" b="1" i="1" dirty="0"/>
              <a:t>HPCA</a:t>
            </a:r>
            <a:r>
              <a:rPr lang="en-US" sz="2400" dirty="0"/>
              <a:t>, Las Vegas, NV, USA, March 2025. </a:t>
            </a:r>
            <a:br>
              <a:rPr lang="en-US" sz="2400" dirty="0"/>
            </a:br>
            <a:r>
              <a:rPr lang="en-US" sz="2400" b="1" i="1" dirty="0">
                <a:solidFill>
                  <a:srgbClr val="006633"/>
                </a:solidFill>
              </a:rPr>
              <a:t>Officially artifact evaluated as available, functional, and reproduced.</a:t>
            </a:r>
            <a:endParaRPr lang="en-US" sz="2400" dirty="0">
              <a:solidFill>
                <a:srgbClr val="006633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95120-175B-C754-800A-48CACEFB2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17</a:t>
            </a:fld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AF010A-0DB5-CC31-86BC-CE8C15DF6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1" t="24795" r="12222" b="35383"/>
          <a:stretch>
            <a:fillRect/>
          </a:stretch>
        </p:blipFill>
        <p:spPr>
          <a:xfrm>
            <a:off x="142453" y="3860800"/>
            <a:ext cx="8859090" cy="18062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CAFE5B-91B0-5AC7-7E98-458EFB0F23D2}"/>
              </a:ext>
            </a:extLst>
          </p:cNvPr>
          <p:cNvSpPr txBox="1"/>
          <p:nvPr/>
        </p:nvSpPr>
        <p:spPr>
          <a:xfrm>
            <a:off x="2167466" y="5847644"/>
            <a:ext cx="6344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  <a:hlinkClick r:id="rId2"/>
              </a:rPr>
              <a:t>https://arxiv.org/pdf/2502.12650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98202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2EF0-300A-491B-86CF-1715F2A1B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Recent Paper using gem5+Ramulator 2.0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9EB6D-4D7D-FA0B-0DA4-766D40D03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071DE-4C7B-BB53-825D-3016BB29C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18</a:t>
            </a:fld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42EDB1-56E6-F019-4F90-DE6851AB0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99" y="1338613"/>
            <a:ext cx="8494520" cy="36614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8716CD-B396-47B9-4F17-9ECD2C1B9A91}"/>
              </a:ext>
            </a:extLst>
          </p:cNvPr>
          <p:cNvSpPr txBox="1"/>
          <p:nvPr/>
        </p:nvSpPr>
        <p:spPr>
          <a:xfrm>
            <a:off x="1028036" y="5095978"/>
            <a:ext cx="7036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hlinkClick r:id="rId4"/>
              </a:rPr>
              <a:t>https://arxiv.org/pdf/2503.17891</a:t>
            </a:r>
            <a:br>
              <a:rPr lang="en-US" sz="2400" dirty="0"/>
            </a:br>
            <a:r>
              <a:rPr lang="en-US" sz="2400" dirty="0">
                <a:hlinkClick r:id="rId5"/>
              </a:rPr>
              <a:t>https://github.com/CMU-SAFARI/LeakyHammer</a:t>
            </a: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C2F4CE-431B-415F-F3FB-C48A6D6141C5}"/>
              </a:ext>
            </a:extLst>
          </p:cNvPr>
          <p:cNvSpPr/>
          <p:nvPr/>
        </p:nvSpPr>
        <p:spPr>
          <a:xfrm>
            <a:off x="594162" y="1478844"/>
            <a:ext cx="1842638" cy="47413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+mj-lt"/>
              </a:rPr>
              <a:t>MICRO 2025</a:t>
            </a:r>
          </a:p>
        </p:txBody>
      </p:sp>
    </p:spTree>
    <p:extLst>
      <p:ext uri="{BB962C8B-B14F-4D97-AF65-F5344CB8AC3E}">
        <p14:creationId xmlns:p14="http://schemas.microsoft.com/office/powerpoint/2010/main" val="2658441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765D7-D2F9-E6DB-09DE-DC737542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>
            <a:extLst>
              <a:ext uri="{FF2B5EF4-FFF2-40B4-BE49-F238E27FC236}">
                <a16:creationId xmlns:a16="http://schemas.microsoft.com/office/drawing/2014/main" id="{160C4220-9E2E-8E3F-72A9-D1F22DB065FB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9144000" cy="3979309"/>
          </a:xfrm>
          <a:prstGeom prst="rect">
            <a:avLst/>
          </a:prstGeom>
          <a:solidFill>
            <a:srgbClr val="CFDEFD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2" name="Picture 1" descr="A red circle with white text&#10;&#10;AI-generated content may be incorrect.">
            <a:extLst>
              <a:ext uri="{FF2B5EF4-FFF2-40B4-BE49-F238E27FC236}">
                <a16:creationId xmlns:a16="http://schemas.microsoft.com/office/drawing/2014/main" id="{ADAB0EE9-DA8A-A6E2-1FFB-587FD6A03B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104" y="139787"/>
            <a:ext cx="984643" cy="979434"/>
          </a:xfrm>
          <a:prstGeom prst="rect">
            <a:avLst/>
          </a:prstGeom>
        </p:spPr>
      </p:pic>
      <p:pic>
        <p:nvPicPr>
          <p:cNvPr id="4" name="Picture 3" descr="A green circle with white text and a white circle with a white circle and a white circle with a white circle with a white circle with a white circle with a white circle with a white circle with&#10;&#10;AI-generated content may be incorrect.">
            <a:extLst>
              <a:ext uri="{FF2B5EF4-FFF2-40B4-BE49-F238E27FC236}">
                <a16:creationId xmlns:a16="http://schemas.microsoft.com/office/drawing/2014/main" id="{B04C5653-1997-C854-14EA-F21C3C065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376" y="139787"/>
            <a:ext cx="984643" cy="979434"/>
          </a:xfrm>
          <a:prstGeom prst="rect">
            <a:avLst/>
          </a:prstGeom>
        </p:spPr>
      </p:pic>
      <p:pic>
        <p:nvPicPr>
          <p:cNvPr id="5" name="Picture 4" descr="A blue circle with white text&#10;&#10;AI-generated content may be incorrect.">
            <a:extLst>
              <a:ext uri="{FF2B5EF4-FFF2-40B4-BE49-F238E27FC236}">
                <a16:creationId xmlns:a16="http://schemas.microsoft.com/office/drawing/2014/main" id="{6208498F-21D9-4239-8704-9C4F1AD389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833" y="139787"/>
            <a:ext cx="984643" cy="979434"/>
          </a:xfrm>
          <a:prstGeom prst="rect">
            <a:avLst/>
          </a:prstGeom>
        </p:spPr>
      </p:pic>
      <p:sp>
        <p:nvSpPr>
          <p:cNvPr id="102" name="Title 1">
            <a:extLst>
              <a:ext uri="{FF2B5EF4-FFF2-40B4-BE49-F238E27FC236}">
                <a16:creationId xmlns:a16="http://schemas.microsoft.com/office/drawing/2014/main" id="{0763AE77-852A-1A7D-ECB6-9D272D19A8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556" y="1549927"/>
            <a:ext cx="8394888" cy="238760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75000"/>
              </a:lnSpc>
            </a:pPr>
            <a:r>
              <a:rPr lang="en-US" b="1">
                <a:solidFill>
                  <a:srgbClr val="DC5F0B"/>
                </a:solidFill>
              </a:rPr>
              <a:t>Cleaning up the Mess</a:t>
            </a:r>
            <a:br>
              <a:rPr lang="en-US" sz="5400" b="1">
                <a:solidFill>
                  <a:srgbClr val="DC5F0B"/>
                </a:solidFill>
              </a:rPr>
            </a:br>
            <a:br>
              <a:rPr lang="en-US" sz="1000" b="1">
                <a:solidFill>
                  <a:srgbClr val="DC5F0B"/>
                </a:solidFill>
              </a:rPr>
            </a:br>
            <a:r>
              <a:rPr lang="en-US" sz="3600" b="1" spc="100"/>
              <a:t>Re-Evaluating the Real-System</a:t>
            </a:r>
            <a:br>
              <a:rPr lang="en-US" sz="3600" b="1" spc="100"/>
            </a:br>
            <a:r>
              <a:rPr lang="en-US" sz="3600" b="1" spc="100"/>
              <a:t>Modeling Accuracy of </a:t>
            </a:r>
            <a:r>
              <a:rPr lang="en-US" sz="3600" b="1" spc="100" err="1"/>
              <a:t>Ramulator</a:t>
            </a:r>
            <a:r>
              <a:rPr lang="en-US" sz="3600" b="1" spc="100"/>
              <a:t> 2.0</a:t>
            </a:r>
            <a:endParaRPr lang="en-US" sz="4800" b="1" spc="100">
              <a:cs typeface="Cambria"/>
            </a:endParaRPr>
          </a:p>
        </p:txBody>
      </p:sp>
      <p:sp>
        <p:nvSpPr>
          <p:cNvPr id="103" name="Subtitle 2">
            <a:extLst>
              <a:ext uri="{FF2B5EF4-FFF2-40B4-BE49-F238E27FC236}">
                <a16:creationId xmlns:a16="http://schemas.microsoft.com/office/drawing/2014/main" id="{053C8A8E-2DD3-CB03-6219-8167687BC0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556" y="4100370"/>
            <a:ext cx="8394888" cy="1907493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+mj-lt"/>
                <a:cs typeface="Cambria"/>
              </a:rPr>
              <a:t>F. Nisa </a:t>
            </a:r>
            <a:r>
              <a:rPr lang="en-US" err="1">
                <a:latin typeface="+mj-lt"/>
                <a:cs typeface="Cambria"/>
              </a:rPr>
              <a:t>Bostanc</a:t>
            </a:r>
            <a:r>
              <a:rPr lang="tr-TR">
                <a:latin typeface="+mj-lt"/>
                <a:cs typeface="Cambria"/>
              </a:rPr>
              <a:t>ı</a:t>
            </a:r>
            <a:r>
              <a:rPr lang="en-US">
                <a:latin typeface="+mj-lt"/>
                <a:cs typeface="Cambria"/>
              </a:rPr>
              <a:t>*	</a:t>
            </a:r>
            <a:r>
              <a:rPr lang="en-US" err="1">
                <a:latin typeface="+mj-lt"/>
                <a:cs typeface="Cambria"/>
              </a:rPr>
              <a:t>Haocong</a:t>
            </a:r>
            <a:r>
              <a:rPr lang="en-US">
                <a:latin typeface="+mj-lt"/>
                <a:cs typeface="Cambria"/>
              </a:rPr>
              <a:t> Luo*		</a:t>
            </a:r>
            <a:r>
              <a:rPr lang="en-US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Ataberk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 Olgun*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Maria </a:t>
            </a:r>
            <a:r>
              <a:rPr lang="en-US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Makeenkova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	Geraldo F. de Oliveira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A. Giray Ya</a:t>
            </a:r>
            <a:r>
              <a:rPr lang="tr-TR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ğlıkçı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	Onur Mutlu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b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 sz="1800">
                <a:solidFill>
                  <a:schemeClr val="bg2">
                    <a:lumMod val="75000"/>
                  </a:schemeClr>
                </a:solidFill>
                <a:latin typeface="+mj-lt"/>
                <a:cs typeface="Cambria"/>
              </a:rPr>
              <a:t>* Equal Contribution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DAD0E2E-F619-F097-2DCF-D3A3BD4B9B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556" y="6128926"/>
            <a:ext cx="2176678" cy="4187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A70F5A-8170-C499-0AF4-95D399E40E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1820" t="33599" r="12247" b="30996"/>
          <a:stretch/>
        </p:blipFill>
        <p:spPr>
          <a:xfrm>
            <a:off x="6111979" y="6090478"/>
            <a:ext cx="265746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24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9E9DC-7523-C579-F353-87650ADC3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00"/>
              <a:t>Mess: A MICRO'24 Best Paper Runner-Up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A6FCB-25AF-665A-B248-286EEB88F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FD5012-ED67-F260-733E-607D66E410C7}"/>
              </a:ext>
            </a:extLst>
          </p:cNvPr>
          <p:cNvSpPr/>
          <p:nvPr/>
        </p:nvSpPr>
        <p:spPr>
          <a:xfrm>
            <a:off x="5763250" y="2337321"/>
            <a:ext cx="399394" cy="247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6916390-1A53-71A5-8F9D-62487E91B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87087"/>
            <a:ext cx="9143999" cy="5258070"/>
          </a:xfrm>
        </p:spPr>
        <p:txBody>
          <a:bodyPr>
            <a:normAutofit/>
          </a:bodyPr>
          <a:lstStyle/>
          <a:p>
            <a:r>
              <a:rPr lang="en-GB" sz="2400" b="1" i="1"/>
              <a:t>"A Mess of Memory System Benchmarking, Simulation</a:t>
            </a:r>
            <a:br>
              <a:rPr lang="en-GB" sz="2400" b="1" i="1"/>
            </a:br>
            <a:r>
              <a:rPr lang="en-GB" sz="2400" b="1" i="1"/>
              <a:t>and Application Profiling", </a:t>
            </a:r>
            <a:r>
              <a:rPr lang="en-GB" sz="2400"/>
              <a:t>MICRO'24</a:t>
            </a:r>
          </a:p>
          <a:p>
            <a:pPr lvl="1">
              <a:buClr>
                <a:schemeClr val="tx1"/>
              </a:buClr>
            </a:pPr>
            <a:r>
              <a:rPr lang="en-GB" b="1">
                <a:solidFill>
                  <a:srgbClr val="FF5F25"/>
                </a:solidFill>
              </a:rPr>
              <a:t>A best paper runner-up </a:t>
            </a:r>
            <a:r>
              <a:rPr lang="en-GB"/>
              <a:t>with </a:t>
            </a:r>
            <a:r>
              <a:rPr lang="en-GB" b="1">
                <a:solidFill>
                  <a:srgbClr val="FF5F25"/>
                </a:solidFill>
              </a:rPr>
              <a:t>all 3 artifact badges</a:t>
            </a:r>
            <a:r>
              <a:rPr lang="en-GB" b="1" i="1">
                <a:solidFill>
                  <a:srgbClr val="FF5F25"/>
                </a:solidFill>
              </a:rPr>
              <a:t> </a:t>
            </a:r>
            <a:br>
              <a:rPr lang="en-GB" b="1" i="1">
                <a:solidFill>
                  <a:srgbClr val="FF5F25"/>
                </a:solidFill>
              </a:rPr>
            </a:br>
            <a:r>
              <a:rPr lang="en-GB"/>
              <a:t>(including </a:t>
            </a:r>
            <a:r>
              <a:rPr lang="en-GB" i="1"/>
              <a:t>"Reproducible"</a:t>
            </a:r>
            <a:r>
              <a:rPr lang="en-GB"/>
              <a:t>)</a:t>
            </a:r>
          </a:p>
          <a:p>
            <a:pPr>
              <a:buClr>
                <a:schemeClr val="tx1"/>
              </a:buClr>
            </a:pPr>
            <a:endParaRPr lang="en-GB" sz="2400" spc="-70"/>
          </a:p>
          <a:p>
            <a:r>
              <a:rPr lang="en-US" sz="2400"/>
              <a:t>Proposes </a:t>
            </a:r>
            <a:r>
              <a:rPr lang="en-US" sz="2400" b="1"/>
              <a:t>a new benchmark</a:t>
            </a:r>
            <a:r>
              <a:rPr lang="en-US" sz="2400"/>
              <a:t> to evaluate </a:t>
            </a:r>
            <a:r>
              <a:rPr lang="en-US" sz="2400" b="1"/>
              <a:t>the real</a:t>
            </a:r>
            <a:r>
              <a:rPr lang="en-US" sz="2400"/>
              <a:t> and </a:t>
            </a:r>
            <a:r>
              <a:rPr lang="en-US" sz="2400" b="1"/>
              <a:t>simulated memory system performance</a:t>
            </a:r>
          </a:p>
          <a:p>
            <a:endParaRPr lang="en-US" sz="2400" b="1"/>
          </a:p>
          <a:p>
            <a:r>
              <a:rPr lang="en-US" sz="2400"/>
              <a:t>Makes </a:t>
            </a:r>
            <a:r>
              <a:rPr lang="en-US" sz="2400" b="1">
                <a:solidFill>
                  <a:srgbClr val="FF5F25"/>
                </a:solidFill>
              </a:rPr>
              <a:t>strong negative claims </a:t>
            </a:r>
            <a:r>
              <a:rPr lang="en-US" sz="2400"/>
              <a:t>about two of our simulation infrastructures, </a:t>
            </a:r>
            <a:r>
              <a:rPr lang="en-US" sz="2400" err="1"/>
              <a:t>Ramulator</a:t>
            </a:r>
            <a:r>
              <a:rPr lang="en-US" sz="2400"/>
              <a:t> 2.0 and DAMOV, </a:t>
            </a:r>
            <a:br>
              <a:rPr lang="en-US" sz="2400"/>
            </a:br>
            <a:r>
              <a:rPr lang="en-US" sz="2400"/>
              <a:t>and shows </a:t>
            </a:r>
            <a:r>
              <a:rPr lang="en-US" sz="2400" b="1">
                <a:solidFill>
                  <a:srgbClr val="FF5F25"/>
                </a:solidFill>
              </a:rPr>
              <a:t>unexpected results</a:t>
            </a:r>
          </a:p>
          <a:p>
            <a:pPr lvl="1"/>
            <a:r>
              <a:rPr lang="en-US"/>
              <a:t>Contending that they </a:t>
            </a:r>
            <a:r>
              <a:rPr lang="en-US" i="1"/>
              <a:t>"poorly resemble the actual system performance"</a:t>
            </a:r>
          </a:p>
        </p:txBody>
      </p:sp>
    </p:spTree>
    <p:extLst>
      <p:ext uri="{BB962C8B-B14F-4D97-AF65-F5344CB8AC3E}">
        <p14:creationId xmlns:p14="http://schemas.microsoft.com/office/powerpoint/2010/main" val="83101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7783E-6F2B-070E-534E-755251C92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AC799-CACB-F9F7-B275-7CC4AE50A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up the Mess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F09BAA-5326-2B6D-6B0E-08165E310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97EF6B-F189-03C3-0D8D-0E22B911F29D}"/>
              </a:ext>
            </a:extLst>
          </p:cNvPr>
          <p:cNvSpPr/>
          <p:nvPr/>
        </p:nvSpPr>
        <p:spPr>
          <a:xfrm>
            <a:off x="5763250" y="2337321"/>
            <a:ext cx="399394" cy="247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30B448-1FFC-D7D0-B486-A7D1598EC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31025"/>
            <a:ext cx="9143999" cy="5314132"/>
          </a:xfrm>
        </p:spPr>
        <p:txBody>
          <a:bodyPr>
            <a:normAutofit/>
          </a:bodyPr>
          <a:lstStyle/>
          <a:p>
            <a:endParaRPr lang="en-US" sz="2200" i="1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9254E85-A4A5-3CBD-7AF6-DD3F403DE4D2}"/>
              </a:ext>
            </a:extLst>
          </p:cNvPr>
          <p:cNvSpPr txBox="1">
            <a:spLocks/>
          </p:cNvSpPr>
          <p:nvPr/>
        </p:nvSpPr>
        <p:spPr>
          <a:xfrm>
            <a:off x="0" y="1385574"/>
            <a:ext cx="9144000" cy="1285872"/>
          </a:xfrm>
          <a:prstGeom prst="rect">
            <a:avLst/>
          </a:prstGeom>
          <a:solidFill>
            <a:srgbClr val="FFEDE7"/>
          </a:solidFill>
          <a:ln w="28575">
            <a:solidFill>
              <a:srgbClr val="FF5F2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We demonstrate that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these claims and results are incorrect </a:t>
            </a: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and are due to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configuration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and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simulator usage errors </a:t>
            </a: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made in the Mess paper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23F00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8F820-7E13-A663-D618-36190EABFD44}"/>
              </a:ext>
            </a:extLst>
          </p:cNvPr>
          <p:cNvSpPr txBox="1">
            <a:spLocks/>
          </p:cNvSpPr>
          <p:nvPr/>
        </p:nvSpPr>
        <p:spPr>
          <a:xfrm>
            <a:off x="-240" y="3150353"/>
            <a:ext cx="9144000" cy="1285872"/>
          </a:xfrm>
          <a:prstGeom prst="rect">
            <a:avLst/>
          </a:prstGeom>
          <a:solidFill>
            <a:srgbClr val="E3DEFA"/>
          </a:solidFill>
          <a:ln w="28575">
            <a:solidFill>
              <a:srgbClr val="6D40DC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We describe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four best practices </a:t>
            </a: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to aid users and developers of simulation tools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6D40DC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E764A39-06C4-3AF6-23B5-FF9EDF962B6B}"/>
              </a:ext>
            </a:extLst>
          </p:cNvPr>
          <p:cNvSpPr txBox="1">
            <a:spLocks/>
          </p:cNvSpPr>
          <p:nvPr/>
        </p:nvSpPr>
        <p:spPr>
          <a:xfrm>
            <a:off x="-240" y="4915132"/>
            <a:ext cx="9144000" cy="128587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To facilitate transparency and reproducibility, </a:t>
            </a: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we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open source all our code 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and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results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: </a:t>
            </a: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  <a:hlinkClick r:id="rId3"/>
              </a:rPr>
              <a:t>https://github.com/CMU-SAFARI/Cleaning-up-the-Mess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95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3A162-5EA2-E04F-1073-0210EE2D3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up the Mess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35D8F-CCCA-0F67-3A30-6955C191B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EC3FBD-17C8-0CB9-8D40-5B78D66CCD93}"/>
              </a:ext>
            </a:extLst>
          </p:cNvPr>
          <p:cNvSpPr/>
          <p:nvPr/>
        </p:nvSpPr>
        <p:spPr>
          <a:xfrm>
            <a:off x="428625" y="1384241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Analysis of the Evaluation of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Ramulator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2.0</a:t>
            </a:r>
            <a:b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in the Mess Paper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DC05C6C-E89E-4305-A65B-6ECB4A89ED18}"/>
              </a:ext>
            </a:extLst>
          </p:cNvPr>
          <p:cNvSpPr/>
          <p:nvPr/>
        </p:nvSpPr>
        <p:spPr>
          <a:xfrm>
            <a:off x="428625" y="3063845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Analysis of the Evaluation of DAMOV </a:t>
            </a:r>
            <a:b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in the Mess Paper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99D81A-4214-C983-43F0-CF819A0A1C77}"/>
              </a:ext>
            </a:extLst>
          </p:cNvPr>
          <p:cNvSpPr/>
          <p:nvPr/>
        </p:nvSpPr>
        <p:spPr>
          <a:xfrm>
            <a:off x="428625" y="4743450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Ramulator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2.0 and DAMOV Best Practices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EAF572-050E-5A96-662E-0B7C319DA563}"/>
              </a:ext>
            </a:extLst>
          </p:cNvPr>
          <p:cNvSpPr/>
          <p:nvPr/>
        </p:nvSpPr>
        <p:spPr>
          <a:xfrm>
            <a:off x="246867" y="2838438"/>
            <a:ext cx="8649325" cy="3329199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52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F11BC-ED36-CA5D-00ED-1DF64D82E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ea typeface="Calibri"/>
                <a:cs typeface="Calibri"/>
              </a:rPr>
              <a:t>High-Level Memory System </a:t>
            </a:r>
            <a:br>
              <a:rPr lang="en-US" sz="3200">
                <a:ea typeface="Calibri"/>
                <a:cs typeface="Calibri"/>
              </a:rPr>
            </a:br>
            <a:r>
              <a:rPr lang="en-US" sz="3200">
                <a:ea typeface="Calibri"/>
                <a:cs typeface="Calibri"/>
              </a:rPr>
              <a:t>Performance Evaluation &amp; Reasoning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B2404-61DD-401B-607F-CCCEDBDAE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31024"/>
            <a:ext cx="9143999" cy="568821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/>
            <a:r>
              <a:rPr lang="en-US" sz="2400" b="1"/>
              <a:t>The Mess benchmark </a:t>
            </a:r>
            <a:r>
              <a:rPr lang="en-US" sz="2400"/>
              <a:t>aims to characterize a memory system</a:t>
            </a:r>
            <a:br>
              <a:rPr lang="en-US" sz="2400"/>
            </a:br>
            <a:r>
              <a:rPr lang="en-US" sz="2400"/>
              <a:t>based on a set of </a:t>
            </a:r>
            <a:r>
              <a:rPr lang="en-US" sz="2400" i="1"/>
              <a:t>latency-throughput ("used bandwidth") curves</a:t>
            </a:r>
          </a:p>
          <a:p>
            <a:pPr marL="285750" indent="-285750"/>
            <a:endParaRPr lang="en-US" sz="2400"/>
          </a:p>
          <a:p>
            <a:pPr marL="285750" indent="-285750"/>
            <a:endParaRPr lang="en-US" sz="2400"/>
          </a:p>
          <a:p>
            <a:pPr marL="285750" indent="-285750"/>
            <a:endParaRPr lang="en-US" sz="2400"/>
          </a:p>
          <a:p>
            <a:pPr marL="285750" indent="-285750"/>
            <a:endParaRPr lang="en-US" sz="2400"/>
          </a:p>
          <a:p>
            <a:pPr marL="285750" indent="-285750"/>
            <a:endParaRPr lang="en-US" sz="2400"/>
          </a:p>
          <a:p>
            <a:pPr marL="285750" indent="-285750"/>
            <a:endParaRPr lang="en-US" sz="2400"/>
          </a:p>
          <a:p>
            <a:pPr marL="285750" indent="-285750"/>
            <a:endParaRPr lang="en-US" sz="2400"/>
          </a:p>
          <a:p>
            <a:pPr marL="285750" indent="-285750"/>
            <a:r>
              <a:rPr lang="en-US" sz="2400"/>
              <a:t>Consists of two concurrently running workloads: </a:t>
            </a:r>
            <a:br>
              <a:rPr lang="en-US" sz="2400"/>
            </a:br>
            <a:r>
              <a:rPr lang="en-US" sz="2400" i="1"/>
              <a:t>Streaming </a:t>
            </a:r>
            <a:r>
              <a:rPr lang="en-US" sz="2400"/>
              <a:t>and </a:t>
            </a:r>
            <a:r>
              <a:rPr lang="en-US" sz="2400" i="1"/>
              <a:t>Pointer-Chasing </a:t>
            </a:r>
            <a:r>
              <a:rPr lang="en-US" sz="2400"/>
              <a:t>patterns</a:t>
            </a:r>
          </a:p>
          <a:p>
            <a:pPr marL="742950" lvl="1" indent="-285750">
              <a:buClr>
                <a:schemeClr val="tx1"/>
              </a:buClr>
            </a:pPr>
            <a:r>
              <a:rPr lang="en-US" b="1">
                <a:solidFill>
                  <a:srgbClr val="E28700"/>
                </a:solidFill>
              </a:rPr>
              <a:t>Varies the memory intensity </a:t>
            </a:r>
            <a:r>
              <a:rPr lang="en-US"/>
              <a:t>using NOPs between requests</a:t>
            </a:r>
          </a:p>
          <a:p>
            <a:pPr marL="742950" lvl="1" indent="-285750"/>
            <a:r>
              <a:rPr lang="en-US"/>
              <a:t>Evaluates </a:t>
            </a:r>
            <a:r>
              <a:rPr lang="en-US" b="1">
                <a:gradFill>
                  <a:gsLst>
                    <a:gs pos="86000">
                      <a:srgbClr val="316CE3"/>
                    </a:gs>
                    <a:gs pos="52000">
                      <a:srgbClr val="842E60"/>
                    </a:gs>
                    <a:gs pos="19000">
                      <a:srgbClr val="C00000"/>
                    </a:gs>
                  </a:gsLst>
                  <a:lin ang="0" scaled="0"/>
                </a:gradFill>
              </a:rPr>
              <a:t>a sweep of read/write intensities </a:t>
            </a:r>
            <a:endParaRPr lang="en-US">
              <a:gradFill>
                <a:gsLst>
                  <a:gs pos="30000">
                    <a:srgbClr val="316CE3"/>
                  </a:gs>
                  <a:gs pos="56000">
                    <a:srgbClr val="842E60"/>
                  </a:gs>
                  <a:gs pos="79000">
                    <a:srgbClr val="C00000"/>
                  </a:gs>
                </a:gsLst>
                <a:lin ang="0" scaled="0"/>
              </a:gradFill>
            </a:endParaRPr>
          </a:p>
          <a:p>
            <a:pPr marL="742950" lvl="1" indent="-285750"/>
            <a:r>
              <a:rPr lang="en-US"/>
              <a:t>(from </a:t>
            </a:r>
            <a:r>
              <a:rPr lang="en-US" b="1">
                <a:solidFill>
                  <a:srgbClr val="C00000"/>
                </a:solidFill>
              </a:rPr>
              <a:t>50%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/>
              <a:t>to </a:t>
            </a:r>
            <a:r>
              <a:rPr lang="en-US" b="1">
                <a:solidFill>
                  <a:srgbClr val="316CE3"/>
                </a:solidFill>
              </a:rPr>
              <a:t>100%</a:t>
            </a:r>
            <a:r>
              <a:rPr lang="en-US"/>
              <a:t> reads)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C17CE-52AA-31D8-BBBC-159D36F3B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Content Placeholder 11" descr="A blue and black text&#10;&#10;AI-generated content may be incorrect.">
            <a:extLst>
              <a:ext uri="{FF2B5EF4-FFF2-40B4-BE49-F238E27FC236}">
                <a16:creationId xmlns:a16="http://schemas.microsoft.com/office/drawing/2014/main" id="{8C7EA3F2-82DD-6BB2-BE41-2A0701DEA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82" t="16711" r="34911"/>
          <a:stretch>
            <a:fillRect/>
          </a:stretch>
        </p:blipFill>
        <p:spPr>
          <a:xfrm>
            <a:off x="1949763" y="1707715"/>
            <a:ext cx="5015326" cy="27729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1AD1A4F-DA1C-DFB0-B387-E4F2156CDDBA}"/>
              </a:ext>
            </a:extLst>
          </p:cNvPr>
          <p:cNvSpPr/>
          <p:nvPr/>
        </p:nvSpPr>
        <p:spPr>
          <a:xfrm>
            <a:off x="2639707" y="1928991"/>
            <a:ext cx="3985260" cy="1961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4261196-BC12-827C-D6F7-2FC846489FA2}"/>
              </a:ext>
            </a:extLst>
          </p:cNvPr>
          <p:cNvCxnSpPr>
            <a:cxnSpLocks/>
          </p:cNvCxnSpPr>
          <p:nvPr/>
        </p:nvCxnSpPr>
        <p:spPr>
          <a:xfrm>
            <a:off x="2614083" y="3728687"/>
            <a:ext cx="416984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FEBFD48-2C05-9AEA-F44D-87BC37E71F6F}"/>
              </a:ext>
            </a:extLst>
          </p:cNvPr>
          <p:cNvSpPr/>
          <p:nvPr/>
        </p:nvSpPr>
        <p:spPr>
          <a:xfrm>
            <a:off x="3188199" y="2272445"/>
            <a:ext cx="2979717" cy="1450873"/>
          </a:xfrm>
          <a:custGeom>
            <a:avLst/>
            <a:gdLst>
              <a:gd name="connsiteX0" fmla="*/ 0 w 2720340"/>
              <a:gd name="connsiteY0" fmla="*/ 1272540 h 1272540"/>
              <a:gd name="connsiteX1" fmla="*/ 1546860 w 2720340"/>
              <a:gd name="connsiteY1" fmla="*/ 1200150 h 1272540"/>
              <a:gd name="connsiteX2" fmla="*/ 2240280 w 2720340"/>
              <a:gd name="connsiteY2" fmla="*/ 1002030 h 1272540"/>
              <a:gd name="connsiteX3" fmla="*/ 2613660 w 2720340"/>
              <a:gd name="connsiteY3" fmla="*/ 464820 h 1272540"/>
              <a:gd name="connsiteX4" fmla="*/ 2720340 w 2720340"/>
              <a:gd name="connsiteY4" fmla="*/ 0 h 127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0340" h="1272540">
                <a:moveTo>
                  <a:pt x="0" y="1272540"/>
                </a:moveTo>
                <a:cubicBezTo>
                  <a:pt x="586740" y="1258887"/>
                  <a:pt x="1173480" y="1245235"/>
                  <a:pt x="1546860" y="1200150"/>
                </a:cubicBezTo>
                <a:cubicBezTo>
                  <a:pt x="1920240" y="1155065"/>
                  <a:pt x="2062480" y="1124585"/>
                  <a:pt x="2240280" y="1002030"/>
                </a:cubicBezTo>
                <a:cubicBezTo>
                  <a:pt x="2418080" y="879475"/>
                  <a:pt x="2533650" y="631825"/>
                  <a:pt x="2613660" y="464820"/>
                </a:cubicBezTo>
                <a:cubicBezTo>
                  <a:pt x="2693670" y="297815"/>
                  <a:pt x="2707005" y="148907"/>
                  <a:pt x="2720340" y="0"/>
                </a:cubicBezTo>
              </a:path>
            </a:pathLst>
          </a:custGeom>
          <a:noFill/>
          <a:ln w="762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22C13BD-8D8D-CB79-4D68-DFC072B7D8B1}"/>
              </a:ext>
            </a:extLst>
          </p:cNvPr>
          <p:cNvCxnSpPr>
            <a:cxnSpLocks/>
          </p:cNvCxnSpPr>
          <p:nvPr/>
        </p:nvCxnSpPr>
        <p:spPr>
          <a:xfrm>
            <a:off x="3129817" y="3820424"/>
            <a:ext cx="0" cy="110227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B25DF7E1-7188-B7FD-919A-FFAF7EF33936}"/>
              </a:ext>
            </a:extLst>
          </p:cNvPr>
          <p:cNvGrpSpPr/>
          <p:nvPr/>
        </p:nvGrpSpPr>
        <p:grpSpPr>
          <a:xfrm>
            <a:off x="2821259" y="2202752"/>
            <a:ext cx="3051810" cy="1230630"/>
            <a:chOff x="2688436" y="3203769"/>
            <a:chExt cx="3051810" cy="1230630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89031BA-CC69-D42E-A942-8267FEF6BC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13710" y="3203769"/>
              <a:ext cx="2708910" cy="1230630"/>
            </a:xfrm>
            <a:prstGeom prst="straightConnector1">
              <a:avLst/>
            </a:prstGeom>
            <a:ln w="76200">
              <a:solidFill>
                <a:srgbClr val="E287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8BEBC66-A65C-CF93-E016-EB9E550720B6}"/>
                </a:ext>
              </a:extLst>
            </p:cNvPr>
            <p:cNvSpPr txBox="1"/>
            <p:nvPr/>
          </p:nvSpPr>
          <p:spPr>
            <a:xfrm rot="20118121">
              <a:off x="2688436" y="3444384"/>
              <a:ext cx="3051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E287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increasing memory intensity</a:t>
              </a:r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4CBD95F-B729-18FF-7788-28E9AD85857B}"/>
              </a:ext>
            </a:extLst>
          </p:cNvPr>
          <p:cNvSpPr/>
          <p:nvPr/>
        </p:nvSpPr>
        <p:spPr>
          <a:xfrm>
            <a:off x="3237973" y="2272445"/>
            <a:ext cx="2773436" cy="1450873"/>
          </a:xfrm>
          <a:custGeom>
            <a:avLst/>
            <a:gdLst>
              <a:gd name="connsiteX0" fmla="*/ 0 w 2720340"/>
              <a:gd name="connsiteY0" fmla="*/ 1272540 h 1272540"/>
              <a:gd name="connsiteX1" fmla="*/ 1546860 w 2720340"/>
              <a:gd name="connsiteY1" fmla="*/ 1200150 h 1272540"/>
              <a:gd name="connsiteX2" fmla="*/ 2240280 w 2720340"/>
              <a:gd name="connsiteY2" fmla="*/ 1002030 h 1272540"/>
              <a:gd name="connsiteX3" fmla="*/ 2613660 w 2720340"/>
              <a:gd name="connsiteY3" fmla="*/ 464820 h 1272540"/>
              <a:gd name="connsiteX4" fmla="*/ 2720340 w 2720340"/>
              <a:gd name="connsiteY4" fmla="*/ 0 h 127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0340" h="1272540">
                <a:moveTo>
                  <a:pt x="0" y="1272540"/>
                </a:moveTo>
                <a:cubicBezTo>
                  <a:pt x="586740" y="1258887"/>
                  <a:pt x="1173480" y="1245235"/>
                  <a:pt x="1546860" y="1200150"/>
                </a:cubicBezTo>
                <a:cubicBezTo>
                  <a:pt x="1920240" y="1155065"/>
                  <a:pt x="2062480" y="1124585"/>
                  <a:pt x="2240280" y="1002030"/>
                </a:cubicBezTo>
                <a:cubicBezTo>
                  <a:pt x="2418080" y="879475"/>
                  <a:pt x="2533650" y="631825"/>
                  <a:pt x="2613660" y="464820"/>
                </a:cubicBezTo>
                <a:cubicBezTo>
                  <a:pt x="2693670" y="297815"/>
                  <a:pt x="2707005" y="148907"/>
                  <a:pt x="2720340" y="0"/>
                </a:cubicBezTo>
              </a:path>
            </a:pathLst>
          </a:custGeom>
          <a:noFill/>
          <a:ln w="76200">
            <a:solidFill>
              <a:srgbClr val="6545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2E0266A-801F-DFE7-3DB1-9F70B9BCF5C0}"/>
              </a:ext>
            </a:extLst>
          </p:cNvPr>
          <p:cNvSpPr/>
          <p:nvPr/>
        </p:nvSpPr>
        <p:spPr>
          <a:xfrm>
            <a:off x="3188199" y="2272445"/>
            <a:ext cx="2679298" cy="1450873"/>
          </a:xfrm>
          <a:custGeom>
            <a:avLst/>
            <a:gdLst>
              <a:gd name="connsiteX0" fmla="*/ 0 w 2720340"/>
              <a:gd name="connsiteY0" fmla="*/ 1272540 h 1272540"/>
              <a:gd name="connsiteX1" fmla="*/ 1546860 w 2720340"/>
              <a:gd name="connsiteY1" fmla="*/ 1200150 h 1272540"/>
              <a:gd name="connsiteX2" fmla="*/ 2240280 w 2720340"/>
              <a:gd name="connsiteY2" fmla="*/ 1002030 h 1272540"/>
              <a:gd name="connsiteX3" fmla="*/ 2613660 w 2720340"/>
              <a:gd name="connsiteY3" fmla="*/ 464820 h 1272540"/>
              <a:gd name="connsiteX4" fmla="*/ 2720340 w 2720340"/>
              <a:gd name="connsiteY4" fmla="*/ 0 h 127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0340" h="1272540">
                <a:moveTo>
                  <a:pt x="0" y="1272540"/>
                </a:moveTo>
                <a:cubicBezTo>
                  <a:pt x="586740" y="1258887"/>
                  <a:pt x="1173480" y="1245235"/>
                  <a:pt x="1546860" y="1200150"/>
                </a:cubicBezTo>
                <a:cubicBezTo>
                  <a:pt x="1920240" y="1155065"/>
                  <a:pt x="2062480" y="1124585"/>
                  <a:pt x="2240280" y="1002030"/>
                </a:cubicBezTo>
                <a:cubicBezTo>
                  <a:pt x="2418080" y="879475"/>
                  <a:pt x="2533650" y="631825"/>
                  <a:pt x="2613660" y="464820"/>
                </a:cubicBezTo>
                <a:cubicBezTo>
                  <a:pt x="2693670" y="297815"/>
                  <a:pt x="2707005" y="148907"/>
                  <a:pt x="2720340" y="0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6BDF3E9-A7FD-704D-2009-3661FA23F71C}"/>
              </a:ext>
            </a:extLst>
          </p:cNvPr>
          <p:cNvSpPr/>
          <p:nvPr/>
        </p:nvSpPr>
        <p:spPr>
          <a:xfrm>
            <a:off x="3046548" y="3645418"/>
            <a:ext cx="166538" cy="16653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FB60F6F-07B7-F9CC-D1D7-08AF0710AF21}"/>
              </a:ext>
            </a:extLst>
          </p:cNvPr>
          <p:cNvGrpSpPr/>
          <p:nvPr/>
        </p:nvGrpSpPr>
        <p:grpSpPr>
          <a:xfrm>
            <a:off x="1298575" y="3801533"/>
            <a:ext cx="1745192" cy="647783"/>
            <a:chOff x="1298575" y="3801533"/>
            <a:chExt cx="1745192" cy="64778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AA8A6CA-D307-9B5B-537B-79D96A784BB1}"/>
                </a:ext>
              </a:extLst>
            </p:cNvPr>
            <p:cNvSpPr txBox="1"/>
            <p:nvPr/>
          </p:nvSpPr>
          <p:spPr>
            <a:xfrm>
              <a:off x="1298575" y="4049206"/>
              <a:ext cx="152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1 experiment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12FFDB2-9D37-DD6C-C35E-AF37E644F6E4}"/>
                </a:ext>
              </a:extLst>
            </p:cNvPr>
            <p:cNvSpPr/>
            <p:nvPr/>
          </p:nvSpPr>
          <p:spPr>
            <a:xfrm>
              <a:off x="2815167" y="3801533"/>
              <a:ext cx="228600" cy="389467"/>
            </a:xfrm>
            <a:custGeom>
              <a:avLst/>
              <a:gdLst>
                <a:gd name="csX0" fmla="*/ 228600 w 228600"/>
                <a:gd name="csY0" fmla="*/ 0 h 389467"/>
                <a:gd name="csX1" fmla="*/ 152400 w 228600"/>
                <a:gd name="csY1" fmla="*/ 177800 h 389467"/>
                <a:gd name="csX2" fmla="*/ 0 w 228600"/>
                <a:gd name="csY2" fmla="*/ 389467 h 3894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28600" h="389467">
                  <a:moveTo>
                    <a:pt x="228600" y="0"/>
                  </a:moveTo>
                  <a:cubicBezTo>
                    <a:pt x="209550" y="56444"/>
                    <a:pt x="190500" y="112889"/>
                    <a:pt x="152400" y="177800"/>
                  </a:cubicBezTo>
                  <a:cubicBezTo>
                    <a:pt x="114300" y="242711"/>
                    <a:pt x="57150" y="316089"/>
                    <a:pt x="0" y="389467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4A9D35A-17FA-B065-7F08-C500B7F85607}"/>
              </a:ext>
            </a:extLst>
          </p:cNvPr>
          <p:cNvGrpSpPr/>
          <p:nvPr/>
        </p:nvGrpSpPr>
        <p:grpSpPr>
          <a:xfrm>
            <a:off x="2017689" y="1585705"/>
            <a:ext cx="4436411" cy="2734453"/>
            <a:chOff x="2017689" y="1585705"/>
            <a:chExt cx="4436411" cy="273445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E1A607-1DB7-0C6B-87D0-48CEF9FC3EC3}"/>
                </a:ext>
              </a:extLst>
            </p:cNvPr>
            <p:cNvSpPr/>
            <p:nvPr/>
          </p:nvSpPr>
          <p:spPr>
            <a:xfrm>
              <a:off x="3036765" y="4113914"/>
              <a:ext cx="3417335" cy="2062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Used Memory Bandwidth (GB/s)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BA6F0A-6967-F876-1071-897B691A8B4C}"/>
                </a:ext>
              </a:extLst>
            </p:cNvPr>
            <p:cNvSpPr/>
            <p:nvPr/>
          </p:nvSpPr>
          <p:spPr>
            <a:xfrm rot="16200000">
              <a:off x="871760" y="2731634"/>
              <a:ext cx="2567495" cy="2756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Memory Access Latency (ns)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42D03D8-66D8-8207-2CF4-3A8271E973F9}"/>
              </a:ext>
            </a:extLst>
          </p:cNvPr>
          <p:cNvSpPr txBox="1"/>
          <p:nvPr/>
        </p:nvSpPr>
        <p:spPr>
          <a:xfrm rot="17359697">
            <a:off x="5357193" y="2508530"/>
            <a:ext cx="624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 w="3175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50%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E2B041-8DC4-D07A-9A38-82578708A875}"/>
              </a:ext>
            </a:extLst>
          </p:cNvPr>
          <p:cNvSpPr txBox="1"/>
          <p:nvPr/>
        </p:nvSpPr>
        <p:spPr>
          <a:xfrm rot="17359697">
            <a:off x="5834173" y="2652984"/>
            <a:ext cx="68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 w="3175">
                  <a:noFill/>
                </a:ln>
                <a:solidFill>
                  <a:srgbClr val="316CE3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306121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07407E-6 L -1.11111E-6 0.00023 L 0.02379 4.07407E-6 L 0.11493 -0.00649 L 0.18056 -0.01158 L 0.23351 -0.02107 L 0.26788 -0.03843 L 0.29011 -0.06459 L 0.30851 -0.10417 L 0.32274 -0.1463 L 0.32778 -0.16991 L 0.33212 -0.21204 " pathEditMode="relative" rAng="0" ptsTypes="AAAAAAAAAAAA"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97" y="-1060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  <p:bldP spid="15" grpId="0" animBg="1"/>
      <p:bldP spid="15" grpId="1" animBg="1"/>
      <p:bldP spid="15" grpId="2" animBg="1"/>
      <p:bldP spid="17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62A59-6E62-C20A-A9C1-E045147DA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98707-7CEC-DD28-6826-DAED0A4FB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79" y="56062"/>
            <a:ext cx="9044949" cy="931025"/>
          </a:xfrm>
        </p:spPr>
        <p:txBody>
          <a:bodyPr/>
          <a:lstStyle/>
          <a:p>
            <a:r>
              <a:rPr lang="en-US"/>
              <a:t>The Mess Paper's Evaluation of </a:t>
            </a:r>
            <a:r>
              <a:rPr lang="en-US" err="1"/>
              <a:t>Ramulator</a:t>
            </a:r>
            <a:r>
              <a:rPr lang="en-US"/>
              <a:t> 2.0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BA070-FD74-95C3-56EB-CA53C40AD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Content Placeholder 11" descr="A blue and black text&#10;&#10;AI-generated content may be incorrect.">
            <a:extLst>
              <a:ext uri="{FF2B5EF4-FFF2-40B4-BE49-F238E27FC236}">
                <a16:creationId xmlns:a16="http://schemas.microsoft.com/office/drawing/2014/main" id="{9AB62C75-E787-AD46-5C7E-E572855C7D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82" r="34911"/>
          <a:stretch>
            <a:fillRect/>
          </a:stretch>
        </p:blipFill>
        <p:spPr>
          <a:xfrm>
            <a:off x="144594" y="1137069"/>
            <a:ext cx="4572000" cy="3034972"/>
          </a:xfrm>
        </p:spPr>
      </p:pic>
      <p:pic>
        <p:nvPicPr>
          <p:cNvPr id="13" name="Content Placeholder 11" descr="A blue and black text&#10;&#10;AI-generated content may be incorrect.">
            <a:extLst>
              <a:ext uri="{FF2B5EF4-FFF2-40B4-BE49-F238E27FC236}">
                <a16:creationId xmlns:a16="http://schemas.microsoft.com/office/drawing/2014/main" id="{1055147B-38D0-886C-91D4-A86CFC0CD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47"/>
          <a:stretch>
            <a:fillRect/>
          </a:stretch>
        </p:blipFill>
        <p:spPr>
          <a:xfrm>
            <a:off x="4541787" y="1137069"/>
            <a:ext cx="4451882" cy="303497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AA94AFA-2956-B2D8-B7C0-691260F789F9}"/>
              </a:ext>
            </a:extLst>
          </p:cNvPr>
          <p:cNvSpPr/>
          <p:nvPr/>
        </p:nvSpPr>
        <p:spPr>
          <a:xfrm>
            <a:off x="1511065" y="1151537"/>
            <a:ext cx="399394" cy="247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B83ADA-5B16-BD4C-BCAB-A47335DB962F}"/>
              </a:ext>
            </a:extLst>
          </p:cNvPr>
          <p:cNvSpPr/>
          <p:nvPr/>
        </p:nvSpPr>
        <p:spPr>
          <a:xfrm>
            <a:off x="5763250" y="1151537"/>
            <a:ext cx="399394" cy="247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3908CF7-6B36-A879-78CC-91DAC1FADD92}"/>
              </a:ext>
            </a:extLst>
          </p:cNvPr>
          <p:cNvSpPr txBox="1">
            <a:spLocks/>
          </p:cNvSpPr>
          <p:nvPr/>
        </p:nvSpPr>
        <p:spPr>
          <a:xfrm>
            <a:off x="0" y="5445033"/>
            <a:ext cx="9144000" cy="830996"/>
          </a:xfrm>
          <a:prstGeom prst="rect">
            <a:avLst/>
          </a:prstGeom>
          <a:solidFill>
            <a:srgbClr val="FFEDE7"/>
          </a:solidFill>
          <a:ln w="28575">
            <a:solidFill>
              <a:srgbClr val="FF5F2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err="1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Ramulator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2.0 simulation results in the Mess paper are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incorrect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</a:t>
            </a: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and, at the time of the publication of the Mess paper,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irreproducible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23F00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784916-D005-DF22-BDCA-66F6993DC4D9}"/>
              </a:ext>
            </a:extLst>
          </p:cNvPr>
          <p:cNvSpPr txBox="1"/>
          <p:nvPr/>
        </p:nvSpPr>
        <p:spPr>
          <a:xfrm>
            <a:off x="-57159" y="4369380"/>
            <a:ext cx="8894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Contending that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Ramulator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2.0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"poorly resembles </a:t>
            </a:r>
            <a:b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the actual system performance"</a:t>
            </a: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316CE3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691317C-E00F-3905-780A-1A5F55AAE024}"/>
              </a:ext>
            </a:extLst>
          </p:cNvPr>
          <p:cNvGrpSpPr/>
          <p:nvPr/>
        </p:nvGrpSpPr>
        <p:grpSpPr>
          <a:xfrm>
            <a:off x="6593760" y="2805900"/>
            <a:ext cx="2046626" cy="773992"/>
            <a:chOff x="6731508" y="2841460"/>
            <a:chExt cx="2046626" cy="77399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1844B77-F331-2D64-B3F3-7B14ACF74864}"/>
                </a:ext>
              </a:extLst>
            </p:cNvPr>
            <p:cNvSpPr/>
            <p:nvPr/>
          </p:nvSpPr>
          <p:spPr>
            <a:xfrm>
              <a:off x="7584641" y="2841460"/>
              <a:ext cx="340360" cy="340360"/>
            </a:xfrm>
            <a:prstGeom prst="ellipse">
              <a:avLst/>
            </a:prstGeom>
            <a:solidFill>
              <a:srgbClr val="FF5F25"/>
            </a:solidFill>
            <a:ln>
              <a:solidFill>
                <a:srgbClr val="FF5F2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4EF92D4-BC92-1BC2-65B1-67C5377D343C}"/>
                </a:ext>
              </a:extLst>
            </p:cNvPr>
            <p:cNvCxnSpPr>
              <a:cxnSpLocks/>
            </p:cNvCxnSpPr>
            <p:nvPr/>
          </p:nvCxnSpPr>
          <p:spPr>
            <a:xfrm>
              <a:off x="6754061" y="3246120"/>
              <a:ext cx="2001520" cy="0"/>
            </a:xfrm>
            <a:prstGeom prst="straightConnector1">
              <a:avLst/>
            </a:prstGeom>
            <a:ln w="38100">
              <a:solidFill>
                <a:srgbClr val="FF5F25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BD4F6C-FB20-A88E-FA80-B0EE057AEC36}"/>
                </a:ext>
              </a:extLst>
            </p:cNvPr>
            <p:cNvSpPr txBox="1"/>
            <p:nvPr/>
          </p:nvSpPr>
          <p:spPr>
            <a:xfrm>
              <a:off x="6731508" y="3246120"/>
              <a:ext cx="20466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smaller bandwidth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921BBC8-6010-F416-08FE-EF8EA3F7F529}"/>
              </a:ext>
            </a:extLst>
          </p:cNvPr>
          <p:cNvGrpSpPr/>
          <p:nvPr/>
        </p:nvGrpSpPr>
        <p:grpSpPr>
          <a:xfrm rot="16200000">
            <a:off x="5342564" y="2404126"/>
            <a:ext cx="1011959" cy="1243417"/>
            <a:chOff x="6780190" y="3190066"/>
            <a:chExt cx="1011959" cy="1243417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CDB116C-4BCB-97CB-5AD8-D658EB439E57}"/>
                </a:ext>
              </a:extLst>
            </p:cNvPr>
            <p:cNvSpPr/>
            <p:nvPr/>
          </p:nvSpPr>
          <p:spPr>
            <a:xfrm rot="5400000">
              <a:off x="7298805" y="3190066"/>
              <a:ext cx="340360" cy="340360"/>
            </a:xfrm>
            <a:prstGeom prst="ellipse">
              <a:avLst/>
            </a:prstGeom>
            <a:solidFill>
              <a:srgbClr val="FF5F25"/>
            </a:solidFill>
            <a:ln>
              <a:solidFill>
                <a:srgbClr val="FF5F2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5605C56-FAFA-7D6C-B5A6-49243EFD642D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6915345" y="3127872"/>
              <a:ext cx="2660" cy="272970"/>
            </a:xfrm>
            <a:prstGeom prst="straightConnector1">
              <a:avLst/>
            </a:prstGeom>
            <a:ln w="25400">
              <a:solidFill>
                <a:srgbClr val="FF5F25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9092C4-EF49-0338-F4FA-246995BBBA7C}"/>
                </a:ext>
              </a:extLst>
            </p:cNvPr>
            <p:cNvSpPr txBox="1"/>
            <p:nvPr/>
          </p:nvSpPr>
          <p:spPr>
            <a:xfrm rot="5400000">
              <a:off x="6988619" y="3629952"/>
              <a:ext cx="9607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smaller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latency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2A6A1E-950D-CE98-4771-071C82924E25}"/>
              </a:ext>
            </a:extLst>
          </p:cNvPr>
          <p:cNvGrpSpPr/>
          <p:nvPr/>
        </p:nvGrpSpPr>
        <p:grpSpPr>
          <a:xfrm>
            <a:off x="762291" y="3271360"/>
            <a:ext cx="4927357" cy="244034"/>
            <a:chOff x="762291" y="3271360"/>
            <a:chExt cx="4927357" cy="244034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D6A78BA-0594-11D3-C161-E20321D40EE3}"/>
                </a:ext>
              </a:extLst>
            </p:cNvPr>
            <p:cNvCxnSpPr/>
            <p:nvPr/>
          </p:nvCxnSpPr>
          <p:spPr>
            <a:xfrm>
              <a:off x="762291" y="3271360"/>
              <a:ext cx="4926439" cy="1886"/>
            </a:xfrm>
            <a:prstGeom prst="straightConnector1">
              <a:avLst/>
            </a:prstGeom>
            <a:ln w="28575">
              <a:solidFill>
                <a:srgbClr val="F23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7F5E918-623D-2E15-B066-11B867A58CFA}"/>
                </a:ext>
              </a:extLst>
            </p:cNvPr>
            <p:cNvCxnSpPr/>
            <p:nvPr/>
          </p:nvCxnSpPr>
          <p:spPr>
            <a:xfrm flipV="1">
              <a:off x="5150208" y="3512863"/>
              <a:ext cx="539440" cy="2531"/>
            </a:xfrm>
            <a:prstGeom prst="straightConnector1">
              <a:avLst/>
            </a:prstGeom>
            <a:ln w="28575">
              <a:solidFill>
                <a:srgbClr val="F23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53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7" grpId="0" animBg="1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DD091-F1D7-9F92-446F-1520C9141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/>
              <a:t>Analysis of the Evaluation of </a:t>
            </a:r>
            <a:r>
              <a:rPr lang="en-GB" sz="3200" err="1"/>
              <a:t>Ramulator</a:t>
            </a:r>
            <a:r>
              <a:rPr lang="en-GB" sz="3200"/>
              <a:t> 2.0</a:t>
            </a:r>
            <a:br>
              <a:rPr lang="en-GB" sz="3200"/>
            </a:br>
            <a:r>
              <a:rPr lang="en-GB" sz="3200"/>
              <a:t>in the Mess Paper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B3273-A7A2-1D12-B146-17E8CF566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6DE9C0-2FDD-D930-E80B-E1437273A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E77B85-B04A-B72C-77AA-A2C52E5AC387}"/>
              </a:ext>
            </a:extLst>
          </p:cNvPr>
          <p:cNvSpPr/>
          <p:nvPr/>
        </p:nvSpPr>
        <p:spPr>
          <a:xfrm>
            <a:off x="99051" y="1006818"/>
            <a:ext cx="8894618" cy="1126782"/>
          </a:xfrm>
          <a:prstGeom prst="roundRect">
            <a:avLst>
              <a:gd name="adj" fmla="val 7122"/>
            </a:avLst>
          </a:prstGeom>
          <a:solidFill>
            <a:srgbClr val="FFEBCD"/>
          </a:solidFill>
          <a:ln w="28575">
            <a:solidFill>
              <a:srgbClr val="FFAE3C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287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Reproducibility Issues: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287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It was 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E287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not possible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287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to reproduce 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E287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any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E287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Ramulator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287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2.0 result from the Mess paper artifacts available at the time of publication and artifact evaluation of the paper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8913247-F457-2626-F839-14E24FE570DE}"/>
              </a:ext>
            </a:extLst>
          </p:cNvPr>
          <p:cNvSpPr/>
          <p:nvPr/>
        </p:nvSpPr>
        <p:spPr>
          <a:xfrm>
            <a:off x="99051" y="2018408"/>
            <a:ext cx="8894618" cy="638685"/>
          </a:xfrm>
          <a:prstGeom prst="roundRect">
            <a:avLst>
              <a:gd name="adj" fmla="val 0"/>
            </a:avLst>
          </a:prstGeom>
          <a:solidFill>
            <a:srgbClr val="E28700"/>
          </a:solidFill>
          <a:ln w="1905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The missing source codes were uploaded to the Mess GitHub repository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10 months after the artifact evaluation badges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558E58C-9723-050E-53C5-66E2FAA9F656}"/>
              </a:ext>
            </a:extLst>
          </p:cNvPr>
          <p:cNvSpPr/>
          <p:nvPr/>
        </p:nvSpPr>
        <p:spPr>
          <a:xfrm>
            <a:off x="99051" y="2789080"/>
            <a:ext cx="8894618" cy="1738174"/>
          </a:xfrm>
          <a:prstGeom prst="roundRect">
            <a:avLst>
              <a:gd name="adj" fmla="val 7122"/>
            </a:avLst>
          </a:prstGeom>
          <a:solidFill>
            <a:srgbClr val="FFEDE7"/>
          </a:solidFill>
          <a:ln w="28575">
            <a:solidFill>
              <a:srgbClr val="FF5F25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Fundamental Configuration Errors: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The Mess paper effectively compares an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8-channel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DDR5 memory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system in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Ramulator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2.0 against a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16-channel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real DDR5 memory system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The Mess paper uses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unrealistically low cache latency configurations </a:t>
            </a:r>
            <a:b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that lead to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low memory access latency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1795BCD-6583-960F-27B6-07C776F155FF}"/>
              </a:ext>
            </a:extLst>
          </p:cNvPr>
          <p:cNvSpPr/>
          <p:nvPr/>
        </p:nvSpPr>
        <p:spPr>
          <a:xfrm>
            <a:off x="99051" y="4659241"/>
            <a:ext cx="8894618" cy="1639456"/>
          </a:xfrm>
          <a:prstGeom prst="roundRect">
            <a:avLst>
              <a:gd name="adj" fmla="val 7122"/>
            </a:avLst>
          </a:prstGeom>
          <a:solidFill>
            <a:srgbClr val="E9E5FB"/>
          </a:solidFill>
          <a:ln w="28575">
            <a:solidFill>
              <a:srgbClr val="6D40DC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Scholarship Issues: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Mess paper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does </a:t>
            </a: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not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disclose 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1)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modifications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 the cache latency configurations, and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2)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differences in evaluation methodology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between simulation and 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real system results (identified via email exchange with Mess paper's authors)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6D40DC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F6190B-82C8-85AD-284E-6A4472D49446}"/>
              </a:ext>
            </a:extLst>
          </p:cNvPr>
          <p:cNvSpPr txBox="1"/>
          <p:nvPr/>
        </p:nvSpPr>
        <p:spPr>
          <a:xfrm>
            <a:off x="8418870" y="931025"/>
            <a:ext cx="574799" cy="92333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AE3C">
                    <a:alpha val="80000"/>
                  </a:srgbClr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57F586-AB1C-3B1F-33D2-535AAD303CAC}"/>
              </a:ext>
            </a:extLst>
          </p:cNvPr>
          <p:cNvSpPr txBox="1"/>
          <p:nvPr/>
        </p:nvSpPr>
        <p:spPr>
          <a:xfrm>
            <a:off x="8418870" y="2729318"/>
            <a:ext cx="574799" cy="92333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FF5F25">
                    <a:alpha val="80000"/>
                  </a:srgbClr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C79CDF-83F4-9018-F2DD-3A2A51791448}"/>
              </a:ext>
            </a:extLst>
          </p:cNvPr>
          <p:cNvSpPr txBox="1"/>
          <p:nvPr/>
        </p:nvSpPr>
        <p:spPr>
          <a:xfrm>
            <a:off x="8395601" y="4587016"/>
            <a:ext cx="574799" cy="92333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7A62E7">
                    <a:alpha val="80000"/>
                  </a:srgbClr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4907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7" grpId="0"/>
      <p:bldP spid="11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6D35D-5A26-BE70-A3FD-3D84AE52D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9D7EC2-B154-9EB0-8422-9C4ACBFA4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87087"/>
            <a:ext cx="9143999" cy="5189876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b="1">
                <a:solidFill>
                  <a:srgbClr val="F23F00"/>
                </a:solidFill>
              </a:rPr>
              <a:t>The Mess paper's configuration errors </a:t>
            </a:r>
            <a:r>
              <a:rPr lang="en-US"/>
              <a:t>result in </a:t>
            </a:r>
            <a:br>
              <a:rPr lang="en-US"/>
            </a:br>
            <a:r>
              <a:rPr lang="en-US"/>
              <a:t>the claimed </a:t>
            </a:r>
            <a:r>
              <a:rPr lang="en-US" err="1"/>
              <a:t>Ramulator</a:t>
            </a:r>
            <a:r>
              <a:rPr lang="en-US"/>
              <a:t> 2.0 inaccuracies</a:t>
            </a:r>
            <a:endParaRPr lang="en-US" b="1">
              <a:solidFill>
                <a:srgbClr val="F23F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A3C6AB-C02F-5D49-AE1A-FA1F346C9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79" y="56062"/>
            <a:ext cx="9044949" cy="931025"/>
          </a:xfrm>
        </p:spPr>
        <p:txBody>
          <a:bodyPr/>
          <a:lstStyle/>
          <a:p>
            <a:r>
              <a:rPr lang="en-US"/>
              <a:t>Fundamental Configuration Errors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56E51-FACA-0079-9123-75C74717A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BFB69E-CC23-8FEF-7379-47488DE13CF9}"/>
              </a:ext>
            </a:extLst>
          </p:cNvPr>
          <p:cNvSpPr/>
          <p:nvPr/>
        </p:nvSpPr>
        <p:spPr>
          <a:xfrm>
            <a:off x="1511065" y="1876518"/>
            <a:ext cx="399394" cy="247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Content Placeholder 11" descr="A blue and black text&#10;&#10;AI-generated content may be incorrect.">
            <a:extLst>
              <a:ext uri="{FF2B5EF4-FFF2-40B4-BE49-F238E27FC236}">
                <a16:creationId xmlns:a16="http://schemas.microsoft.com/office/drawing/2014/main" id="{CBF00FA1-3AAF-D05F-79BF-AC3F1BC777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47" b="5333"/>
          <a:stretch>
            <a:fillRect/>
          </a:stretch>
        </p:blipFill>
        <p:spPr>
          <a:xfrm>
            <a:off x="1108097" y="1929784"/>
            <a:ext cx="6927802" cy="447101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BDA41C2-A7BD-B771-E898-4F53844CF49E}"/>
              </a:ext>
            </a:extLst>
          </p:cNvPr>
          <p:cNvSpPr/>
          <p:nvPr/>
        </p:nvSpPr>
        <p:spPr>
          <a:xfrm>
            <a:off x="3008878" y="1952298"/>
            <a:ext cx="621517" cy="385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E65E08-18DC-884D-E513-2F8DE6EF950C}"/>
              </a:ext>
            </a:extLst>
          </p:cNvPr>
          <p:cNvGrpSpPr/>
          <p:nvPr/>
        </p:nvGrpSpPr>
        <p:grpSpPr>
          <a:xfrm>
            <a:off x="4301277" y="4526738"/>
            <a:ext cx="3184860" cy="1091377"/>
            <a:chOff x="6731508" y="2841460"/>
            <a:chExt cx="2046626" cy="701331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27B6BD5-27CB-C10D-F81B-F6C8411C6ED5}"/>
                </a:ext>
              </a:extLst>
            </p:cNvPr>
            <p:cNvSpPr/>
            <p:nvPr/>
          </p:nvSpPr>
          <p:spPr>
            <a:xfrm>
              <a:off x="7584641" y="2841460"/>
              <a:ext cx="340360" cy="340360"/>
            </a:xfrm>
            <a:prstGeom prst="ellipse">
              <a:avLst/>
            </a:prstGeom>
            <a:solidFill>
              <a:srgbClr val="FF5F25"/>
            </a:solidFill>
            <a:ln>
              <a:solidFill>
                <a:srgbClr val="FF5F2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7953332-5263-3E42-C995-D12F9E09AE8B}"/>
                </a:ext>
              </a:extLst>
            </p:cNvPr>
            <p:cNvCxnSpPr>
              <a:cxnSpLocks/>
            </p:cNvCxnSpPr>
            <p:nvPr/>
          </p:nvCxnSpPr>
          <p:spPr>
            <a:xfrm>
              <a:off x="6754061" y="3246120"/>
              <a:ext cx="2001520" cy="0"/>
            </a:xfrm>
            <a:prstGeom prst="straightConnector1">
              <a:avLst/>
            </a:prstGeom>
            <a:ln w="38100">
              <a:solidFill>
                <a:srgbClr val="FF5F25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B32247-AD59-8667-40D9-1FF7D804160E}"/>
                </a:ext>
              </a:extLst>
            </p:cNvPr>
            <p:cNvSpPr txBox="1"/>
            <p:nvPr/>
          </p:nvSpPr>
          <p:spPr>
            <a:xfrm>
              <a:off x="6731508" y="3246120"/>
              <a:ext cx="2046626" cy="296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smaller bandwidth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0D509A-A009-F2CD-3B4E-42CD087F96CD}"/>
              </a:ext>
            </a:extLst>
          </p:cNvPr>
          <p:cNvGrpSpPr/>
          <p:nvPr/>
        </p:nvGrpSpPr>
        <p:grpSpPr>
          <a:xfrm rot="16200000">
            <a:off x="2469191" y="3999316"/>
            <a:ext cx="1243194" cy="1845938"/>
            <a:chOff x="6852482" y="3186008"/>
            <a:chExt cx="798891" cy="118622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4832D8D-40C6-B1C0-AB01-DEFE204B245D}"/>
                </a:ext>
              </a:extLst>
            </p:cNvPr>
            <p:cNvSpPr/>
            <p:nvPr/>
          </p:nvSpPr>
          <p:spPr>
            <a:xfrm rot="5400000">
              <a:off x="7237315" y="3186008"/>
              <a:ext cx="340360" cy="340360"/>
            </a:xfrm>
            <a:prstGeom prst="ellipse">
              <a:avLst/>
            </a:prstGeom>
            <a:solidFill>
              <a:srgbClr val="FF5F25"/>
            </a:solidFill>
            <a:ln>
              <a:solidFill>
                <a:srgbClr val="FF5F2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67B5891-5D1C-52C1-889B-695527D5F1A6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009116" y="3055641"/>
              <a:ext cx="0" cy="313267"/>
            </a:xfrm>
            <a:prstGeom prst="straightConnector1">
              <a:avLst/>
            </a:prstGeom>
            <a:ln w="38100">
              <a:solidFill>
                <a:srgbClr val="FF5F25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A13F1CC-AB0F-B2AC-80FB-70A4B20CF5B1}"/>
                </a:ext>
              </a:extLst>
            </p:cNvPr>
            <p:cNvSpPr txBox="1"/>
            <p:nvPr/>
          </p:nvSpPr>
          <p:spPr>
            <a:xfrm rot="5400000">
              <a:off x="6904004" y="3624859"/>
              <a:ext cx="960730" cy="534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smaller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latency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4193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75968-4E6A-8BF2-7A57-A5965EB60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A1B4E-AF87-8550-C0EF-DE951F9F4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Fundamental Configuration Errors:</a:t>
            </a:r>
            <a:br>
              <a:rPr lang="en-US" sz="3200"/>
            </a:br>
            <a:r>
              <a:rPr lang="en-US" sz="3200"/>
              <a:t>Smaller Used Bandwidth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44387-20BB-875E-A934-44393883A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AE998F-969A-830D-CAB2-332859E9EE1B}"/>
              </a:ext>
            </a:extLst>
          </p:cNvPr>
          <p:cNvSpPr/>
          <p:nvPr/>
        </p:nvSpPr>
        <p:spPr>
          <a:xfrm>
            <a:off x="99051" y="986209"/>
            <a:ext cx="4358787" cy="883870"/>
          </a:xfrm>
          <a:prstGeom prst="rect">
            <a:avLst/>
          </a:prstGeom>
          <a:solidFill>
            <a:srgbClr val="E28700"/>
          </a:solidFill>
          <a:ln w="28575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Mess Paper’s 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Ramulator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2.0 Configuration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6841FAA-D8F0-ED82-B2B0-04257EAC3543}"/>
              </a:ext>
            </a:extLst>
          </p:cNvPr>
          <p:cNvSpPr/>
          <p:nvPr/>
        </p:nvSpPr>
        <p:spPr>
          <a:xfrm>
            <a:off x="4633165" y="982681"/>
            <a:ext cx="4358787" cy="883869"/>
          </a:xfrm>
          <a:prstGeom prst="rect">
            <a:avLst/>
          </a:prstGeom>
          <a:solidFill>
            <a:srgbClr val="B3195F"/>
          </a:solidFill>
          <a:ln w="28575">
            <a:solidFill>
              <a:srgbClr val="B319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Mess Paper’s 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Real System Configuration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3B823F8-2F44-6DF2-A51C-D43B987C002E}"/>
              </a:ext>
            </a:extLst>
          </p:cNvPr>
          <p:cNvCxnSpPr>
            <a:cxnSpLocks/>
          </p:cNvCxnSpPr>
          <p:nvPr/>
        </p:nvCxnSpPr>
        <p:spPr>
          <a:xfrm>
            <a:off x="4546360" y="1545937"/>
            <a:ext cx="0" cy="448869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45CA389B-28A0-B2DA-65AD-4CB0F2902497}"/>
              </a:ext>
            </a:extLst>
          </p:cNvPr>
          <p:cNvSpPr txBox="1"/>
          <p:nvPr/>
        </p:nvSpPr>
        <p:spPr>
          <a:xfrm>
            <a:off x="140282" y="5163905"/>
            <a:ext cx="4276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E287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8 DDR5 channels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5E952AF-6785-8C46-152B-AA8AF61C503B}"/>
              </a:ext>
            </a:extLst>
          </p:cNvPr>
          <p:cNvSpPr txBox="1"/>
          <p:nvPr/>
        </p:nvSpPr>
        <p:spPr>
          <a:xfrm>
            <a:off x="4715628" y="5163905"/>
            <a:ext cx="4276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B3195F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16 DDR5 channels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292CAF-FA7B-DE34-B94E-D8FBE855CD99}"/>
              </a:ext>
            </a:extLst>
          </p:cNvPr>
          <p:cNvSpPr txBox="1"/>
          <p:nvPr/>
        </p:nvSpPr>
        <p:spPr>
          <a:xfrm>
            <a:off x="4732424" y="2170023"/>
            <a:ext cx="4276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B2195F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“8 x DDR5”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1D357A-5DA3-7333-A519-E253C2FF4D1A}"/>
              </a:ext>
            </a:extLst>
          </p:cNvPr>
          <p:cNvSpPr txBox="1"/>
          <p:nvPr/>
        </p:nvSpPr>
        <p:spPr>
          <a:xfrm>
            <a:off x="160426" y="2170023"/>
            <a:ext cx="4276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E18600"/>
                </a:solidFill>
                <a:effectLst/>
                <a:uLnTx/>
                <a:uFillTx/>
                <a:latin typeface="Aptos Mono" panose="020F0502020204030204" pitchFamily="49" charset="0"/>
                <a:ea typeface="+mn-ea"/>
                <a:cs typeface="+mn-cs"/>
              </a:rPr>
              <a:t>channel: 8</a:t>
            </a:r>
          </a:p>
        </p:txBody>
      </p:sp>
      <p:pic>
        <p:nvPicPr>
          <p:cNvPr id="1026" name="Picture 2" descr="Micron 32GB DDR5-4800 RDIMM 2Rx8 CL40 | MTC20F2085S1RC48BR | crucial.com">
            <a:extLst>
              <a:ext uri="{FF2B5EF4-FFF2-40B4-BE49-F238E27FC236}">
                <a16:creationId xmlns:a16="http://schemas.microsoft.com/office/drawing/2014/main" id="{7429CEE8-0DCC-22E7-5CE2-27CFDAD84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322" y="3211083"/>
            <a:ext cx="4024992" cy="94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7702D19-CA77-1F86-58C5-2B792A34B55B}"/>
              </a:ext>
            </a:extLst>
          </p:cNvPr>
          <p:cNvGrpSpPr/>
          <p:nvPr/>
        </p:nvGrpSpPr>
        <p:grpSpPr>
          <a:xfrm>
            <a:off x="4907069" y="2751324"/>
            <a:ext cx="4017245" cy="1254604"/>
            <a:chOff x="4907069" y="2751324"/>
            <a:chExt cx="4017245" cy="125460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2F75FD0-E3A7-ACA6-06AD-8720E1823FA2}"/>
                </a:ext>
              </a:extLst>
            </p:cNvPr>
            <p:cNvSpPr/>
            <p:nvPr/>
          </p:nvSpPr>
          <p:spPr>
            <a:xfrm>
              <a:off x="4907069" y="3480487"/>
              <a:ext cx="1883646" cy="525441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ID4096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4613407-AB16-1E72-DCDC-564D0FA5D6AF}"/>
                </a:ext>
              </a:extLst>
            </p:cNvPr>
            <p:cNvSpPr txBox="1"/>
            <p:nvPr/>
          </p:nvSpPr>
          <p:spPr>
            <a:xfrm>
              <a:off x="4926102" y="2764515"/>
              <a:ext cx="18646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Channel A</a:t>
              </a:r>
              <a:endParaRPr kumimoji="0" lang="LID4096" sz="2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F60D09A-57F4-CA20-C7B1-91376E89B13A}"/>
                </a:ext>
              </a:extLst>
            </p:cNvPr>
            <p:cNvSpPr/>
            <p:nvPr/>
          </p:nvSpPr>
          <p:spPr>
            <a:xfrm>
              <a:off x="7040668" y="3467296"/>
              <a:ext cx="1883646" cy="525441"/>
            </a:xfrm>
            <a:prstGeom prst="rect">
              <a:avLst/>
            </a:prstGeom>
            <a:noFill/>
            <a:ln w="57150">
              <a:solidFill>
                <a:srgbClr val="316C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ID4096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4C25916-7C1F-AC04-3558-5C421DB5C54B}"/>
                </a:ext>
              </a:extLst>
            </p:cNvPr>
            <p:cNvSpPr txBox="1"/>
            <p:nvPr/>
          </p:nvSpPr>
          <p:spPr>
            <a:xfrm>
              <a:off x="7059701" y="2751324"/>
              <a:ext cx="18646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316CE3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Channel B</a:t>
              </a:r>
              <a:endParaRPr kumimoji="0" lang="LID4096" sz="2800" b="1" i="0" u="none" strike="noStrike" kern="1200" cap="none" spc="0" normalizeH="0" baseline="0" noProof="0">
                <a:ln>
                  <a:noFill/>
                </a:ln>
                <a:solidFill>
                  <a:srgbClr val="316CE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E32A20F-7D16-D108-60C1-5C4C329FED1C}"/>
              </a:ext>
            </a:extLst>
          </p:cNvPr>
          <p:cNvCxnSpPr>
            <a:cxnSpLocks/>
          </p:cNvCxnSpPr>
          <p:nvPr/>
        </p:nvCxnSpPr>
        <p:spPr>
          <a:xfrm>
            <a:off x="2278444" y="2915338"/>
            <a:ext cx="0" cy="2342462"/>
          </a:xfrm>
          <a:prstGeom prst="straightConnector1">
            <a:avLst/>
          </a:prstGeom>
          <a:ln w="101600">
            <a:solidFill>
              <a:srgbClr val="E28700">
                <a:alpha val="70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7EBC60F-929B-96F1-E860-2AA2F43418AA}"/>
              </a:ext>
            </a:extLst>
          </p:cNvPr>
          <p:cNvCxnSpPr>
            <a:cxnSpLocks/>
          </p:cNvCxnSpPr>
          <p:nvPr/>
        </p:nvCxnSpPr>
        <p:spPr>
          <a:xfrm>
            <a:off x="6831694" y="4379333"/>
            <a:ext cx="0" cy="878467"/>
          </a:xfrm>
          <a:prstGeom prst="straightConnector1">
            <a:avLst/>
          </a:prstGeom>
          <a:ln w="101600">
            <a:solidFill>
              <a:srgbClr val="B3195F">
                <a:alpha val="70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78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1" grpId="0" animBg="1"/>
      <p:bldP spid="79" grpId="0"/>
      <p:bldP spid="84" grpId="0"/>
      <p:bldP spid="3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3913F-F73E-E1C9-8216-DB69A7F5F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B48B6-C1A3-BDF7-7F53-CF65488DF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Fundamental Configuration Errors:</a:t>
            </a:r>
            <a:br>
              <a:rPr lang="en-US" sz="3200"/>
            </a:br>
            <a:r>
              <a:rPr lang="en-US" sz="3200"/>
              <a:t>Smaller Used Bandwidth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EF8EA0-14CD-76CF-6064-155909661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86209"/>
            <a:ext cx="9143999" cy="145679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AFCD9-FA31-297B-D72B-73EFBBF9F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DB40D3-8126-11F9-223A-9FC1161B120D}"/>
              </a:ext>
            </a:extLst>
          </p:cNvPr>
          <p:cNvSpPr/>
          <p:nvPr/>
        </p:nvSpPr>
        <p:spPr>
          <a:xfrm>
            <a:off x="99051" y="986209"/>
            <a:ext cx="4358787" cy="883870"/>
          </a:xfrm>
          <a:prstGeom prst="rect">
            <a:avLst/>
          </a:prstGeom>
          <a:solidFill>
            <a:srgbClr val="E28700"/>
          </a:solidFill>
          <a:ln w="28575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Mess Paper’s 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Ramulator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2.0 Configuration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36E25E9-A443-4D98-88E6-8AA2189CD938}"/>
              </a:ext>
            </a:extLst>
          </p:cNvPr>
          <p:cNvSpPr/>
          <p:nvPr/>
        </p:nvSpPr>
        <p:spPr>
          <a:xfrm>
            <a:off x="4633165" y="982681"/>
            <a:ext cx="4358787" cy="883869"/>
          </a:xfrm>
          <a:prstGeom prst="rect">
            <a:avLst/>
          </a:prstGeom>
          <a:solidFill>
            <a:srgbClr val="B3195F"/>
          </a:solidFill>
          <a:ln w="28575">
            <a:solidFill>
              <a:srgbClr val="B319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Mess Paper’s 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Real System Configuration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0B282B-7C15-F6C3-4F4D-14DFDA7E69E0}"/>
              </a:ext>
            </a:extLst>
          </p:cNvPr>
          <p:cNvCxnSpPr>
            <a:cxnSpLocks/>
          </p:cNvCxnSpPr>
          <p:nvPr/>
        </p:nvCxnSpPr>
        <p:spPr>
          <a:xfrm>
            <a:off x="4546360" y="1545937"/>
            <a:ext cx="0" cy="372568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E966A397-BC53-6FD9-9ACF-5F8395163EDF}"/>
              </a:ext>
            </a:extLst>
          </p:cNvPr>
          <p:cNvSpPr txBox="1"/>
          <p:nvPr/>
        </p:nvSpPr>
        <p:spPr>
          <a:xfrm>
            <a:off x="97334" y="1866550"/>
            <a:ext cx="4367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287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8 DDR5 channels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3A42842-7865-15AE-8A83-9D5529D8D1D9}"/>
              </a:ext>
            </a:extLst>
          </p:cNvPr>
          <p:cNvSpPr txBox="1"/>
          <p:nvPr/>
        </p:nvSpPr>
        <p:spPr>
          <a:xfrm>
            <a:off x="4698889" y="1866550"/>
            <a:ext cx="4276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B3195F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16 DDR5 channels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97660DE-022A-229C-1FD2-99F36E9C1FA4}"/>
              </a:ext>
            </a:extLst>
          </p:cNvPr>
          <p:cNvGrpSpPr/>
          <p:nvPr/>
        </p:nvGrpSpPr>
        <p:grpSpPr>
          <a:xfrm>
            <a:off x="4597398" y="2388809"/>
            <a:ext cx="4572000" cy="3034972"/>
            <a:chOff x="4571998" y="1952950"/>
            <a:chExt cx="4572000" cy="3034972"/>
          </a:xfrm>
        </p:grpSpPr>
        <p:pic>
          <p:nvPicPr>
            <p:cNvPr id="14" name="Content Placeholder 11" descr="A blue and black text&#10;&#10;AI-generated content may be incorrect.">
              <a:extLst>
                <a:ext uri="{FF2B5EF4-FFF2-40B4-BE49-F238E27FC236}">
                  <a16:creationId xmlns:a16="http://schemas.microsoft.com/office/drawing/2014/main" id="{D92A441E-EF68-CBB9-3094-4208FA4F3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82" r="34911"/>
            <a:stretch>
              <a:fillRect/>
            </a:stretch>
          </p:blipFill>
          <p:spPr>
            <a:xfrm>
              <a:off x="4571998" y="1952950"/>
              <a:ext cx="4572000" cy="3034972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8378BBE-C221-D10F-9F24-BF7E59EEE40E}"/>
                </a:ext>
              </a:extLst>
            </p:cNvPr>
            <p:cNvSpPr/>
            <p:nvPr/>
          </p:nvSpPr>
          <p:spPr>
            <a:xfrm>
              <a:off x="5938469" y="1967418"/>
              <a:ext cx="399394" cy="247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F05DC99-AFDE-30D5-3F8A-7C825C3359D3}"/>
              </a:ext>
            </a:extLst>
          </p:cNvPr>
          <p:cNvGrpSpPr/>
          <p:nvPr/>
        </p:nvGrpSpPr>
        <p:grpSpPr>
          <a:xfrm>
            <a:off x="81588" y="2403277"/>
            <a:ext cx="4451882" cy="3034972"/>
            <a:chOff x="99051" y="1967418"/>
            <a:chExt cx="4451882" cy="3034972"/>
          </a:xfrm>
        </p:grpSpPr>
        <p:pic>
          <p:nvPicPr>
            <p:cNvPr id="18" name="Content Placeholder 11" descr="A blue and black text&#10;&#10;AI-generated content may be incorrect.">
              <a:extLst>
                <a:ext uri="{FF2B5EF4-FFF2-40B4-BE49-F238E27FC236}">
                  <a16:creationId xmlns:a16="http://schemas.microsoft.com/office/drawing/2014/main" id="{9A5AA4FD-EE3B-5F43-79A2-5188FDE88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347"/>
            <a:stretch>
              <a:fillRect/>
            </a:stretch>
          </p:blipFill>
          <p:spPr>
            <a:xfrm>
              <a:off x="99051" y="1967418"/>
              <a:ext cx="4451882" cy="3034972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BF4C980-43E1-5DBA-635F-45F23BDDB706}"/>
                </a:ext>
              </a:extLst>
            </p:cNvPr>
            <p:cNvSpPr/>
            <p:nvPr/>
          </p:nvSpPr>
          <p:spPr>
            <a:xfrm>
              <a:off x="1320514" y="1981886"/>
              <a:ext cx="399394" cy="247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78EF2B8-27D1-6C1E-9F7B-39083138DD8C}"/>
              </a:ext>
            </a:extLst>
          </p:cNvPr>
          <p:cNvGrpSpPr/>
          <p:nvPr/>
        </p:nvGrpSpPr>
        <p:grpSpPr>
          <a:xfrm>
            <a:off x="2197100" y="3086100"/>
            <a:ext cx="6438900" cy="1816100"/>
            <a:chOff x="2197100" y="3086100"/>
            <a:chExt cx="6438900" cy="1816100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C38759D-7A67-40CD-8A19-E509A3A138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4100" y="4356100"/>
              <a:ext cx="1828800" cy="0"/>
            </a:xfrm>
            <a:prstGeom prst="straightConnector1">
              <a:avLst/>
            </a:prstGeom>
            <a:ln w="101600">
              <a:solidFill>
                <a:srgbClr val="F23F00">
                  <a:alpha val="70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4BB0856-DE59-6800-081E-CB73A3FEAF21}"/>
                </a:ext>
              </a:extLst>
            </p:cNvPr>
            <p:cNvCxnSpPr/>
            <p:nvPr/>
          </p:nvCxnSpPr>
          <p:spPr>
            <a:xfrm>
              <a:off x="8636000" y="3086100"/>
              <a:ext cx="0" cy="1816100"/>
            </a:xfrm>
            <a:prstGeom prst="line">
              <a:avLst/>
            </a:prstGeom>
            <a:ln w="57150">
              <a:solidFill>
                <a:srgbClr val="F23F00">
                  <a:alpha val="70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49F0D35-F2C3-81E7-5E71-728466C7F0DE}"/>
                </a:ext>
              </a:extLst>
            </p:cNvPr>
            <p:cNvCxnSpPr/>
            <p:nvPr/>
          </p:nvCxnSpPr>
          <p:spPr>
            <a:xfrm>
              <a:off x="2197100" y="3086100"/>
              <a:ext cx="0" cy="1816100"/>
            </a:xfrm>
            <a:prstGeom prst="line">
              <a:avLst/>
            </a:prstGeom>
            <a:ln w="57150">
              <a:solidFill>
                <a:srgbClr val="F23F00">
                  <a:alpha val="70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3C9BBAB-065D-CC0D-4CA9-6205E8F865D1}"/>
              </a:ext>
            </a:extLst>
          </p:cNvPr>
          <p:cNvSpPr txBox="1"/>
          <p:nvPr/>
        </p:nvSpPr>
        <p:spPr>
          <a:xfrm>
            <a:off x="181514" y="5271626"/>
            <a:ext cx="87244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The Mess paper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incorrectly assumes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 DDR5 channel in 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Ramulator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2.0 is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64-bit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instead of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the actual width of 32-bit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that is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consistent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with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JEDEC DDR5 standards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(JESD79-5)</a:t>
            </a:r>
          </a:p>
        </p:txBody>
      </p:sp>
    </p:spTree>
    <p:extLst>
      <p:ext uri="{BB962C8B-B14F-4D97-AF65-F5344CB8AC3E}">
        <p14:creationId xmlns:p14="http://schemas.microsoft.com/office/powerpoint/2010/main" val="2141615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B0FB6-7CAB-BA2D-E9E0-23D72D05E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05F4E-FC4A-A9AD-598A-FA2CCD187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Fundamental Configuration Errors:</a:t>
            </a:r>
            <a:br>
              <a:rPr lang="en-US" sz="3200"/>
            </a:br>
            <a:r>
              <a:rPr lang="en-US" sz="3200"/>
              <a:t>Smaller Used Bandwidth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056768-EA91-916F-D159-6D8CD9398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86209"/>
            <a:ext cx="9143999" cy="145679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C8115-E048-740F-5F3C-FC691D99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9A0C72-4D65-D260-FD91-7B95D7331FBB}"/>
              </a:ext>
            </a:extLst>
          </p:cNvPr>
          <p:cNvSpPr/>
          <p:nvPr/>
        </p:nvSpPr>
        <p:spPr>
          <a:xfrm>
            <a:off x="99051" y="986209"/>
            <a:ext cx="4358787" cy="883870"/>
          </a:xfrm>
          <a:prstGeom prst="rect">
            <a:avLst/>
          </a:prstGeom>
          <a:solidFill>
            <a:srgbClr val="E28700"/>
          </a:solidFill>
          <a:ln w="28575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Mess Paper’s 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Ramulator 2.0 Configuration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3DAE48E-DC7D-22C8-4BA3-B9735F3B5E5B}"/>
              </a:ext>
            </a:extLst>
          </p:cNvPr>
          <p:cNvSpPr/>
          <p:nvPr/>
        </p:nvSpPr>
        <p:spPr>
          <a:xfrm>
            <a:off x="4633165" y="982681"/>
            <a:ext cx="4358787" cy="883869"/>
          </a:xfrm>
          <a:prstGeom prst="rect">
            <a:avLst/>
          </a:prstGeom>
          <a:solidFill>
            <a:srgbClr val="B3195F"/>
          </a:solidFill>
          <a:ln w="28575">
            <a:solidFill>
              <a:srgbClr val="B319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Mess Paper’s 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Real System Configuration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8D786BC-5FCB-D98B-FD1C-74BB257D2E6D}"/>
              </a:ext>
            </a:extLst>
          </p:cNvPr>
          <p:cNvCxnSpPr>
            <a:cxnSpLocks/>
          </p:cNvCxnSpPr>
          <p:nvPr/>
        </p:nvCxnSpPr>
        <p:spPr>
          <a:xfrm>
            <a:off x="4546360" y="1545937"/>
            <a:ext cx="0" cy="372568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B1F40009-92B8-0EF6-D29A-837AD4BFD402}"/>
              </a:ext>
            </a:extLst>
          </p:cNvPr>
          <p:cNvSpPr txBox="1"/>
          <p:nvPr/>
        </p:nvSpPr>
        <p:spPr>
          <a:xfrm>
            <a:off x="86350" y="1866550"/>
            <a:ext cx="4384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287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8 DDR5 channels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5F87D2E-DC7A-419D-3EAA-DF576FFF04CF}"/>
              </a:ext>
            </a:extLst>
          </p:cNvPr>
          <p:cNvSpPr txBox="1"/>
          <p:nvPr/>
        </p:nvSpPr>
        <p:spPr>
          <a:xfrm>
            <a:off x="4698889" y="1866550"/>
            <a:ext cx="4276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B3195F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16 DDR5 channels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F126698-3AFE-AC3E-0FBA-D0490323D3DA}"/>
              </a:ext>
            </a:extLst>
          </p:cNvPr>
          <p:cNvGrpSpPr/>
          <p:nvPr/>
        </p:nvGrpSpPr>
        <p:grpSpPr>
          <a:xfrm>
            <a:off x="4597398" y="2388809"/>
            <a:ext cx="4572000" cy="3034972"/>
            <a:chOff x="4571998" y="1952950"/>
            <a:chExt cx="4572000" cy="3034972"/>
          </a:xfrm>
        </p:grpSpPr>
        <p:pic>
          <p:nvPicPr>
            <p:cNvPr id="14" name="Content Placeholder 11" descr="A blue and black text&#10;&#10;AI-generated content may be incorrect.">
              <a:extLst>
                <a:ext uri="{FF2B5EF4-FFF2-40B4-BE49-F238E27FC236}">
                  <a16:creationId xmlns:a16="http://schemas.microsoft.com/office/drawing/2014/main" id="{3BB35D14-5C80-5544-0871-A8C800EC6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82" r="34911"/>
            <a:stretch>
              <a:fillRect/>
            </a:stretch>
          </p:blipFill>
          <p:spPr>
            <a:xfrm>
              <a:off x="4571998" y="1952950"/>
              <a:ext cx="4572000" cy="3034972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A784C06-8E3B-323C-0595-EDCBA31C7BEE}"/>
                </a:ext>
              </a:extLst>
            </p:cNvPr>
            <p:cNvSpPr/>
            <p:nvPr/>
          </p:nvSpPr>
          <p:spPr>
            <a:xfrm>
              <a:off x="5938469" y="1967418"/>
              <a:ext cx="399394" cy="247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DECFFAB-2F17-1B09-2FDB-9187BE8B710E}"/>
              </a:ext>
            </a:extLst>
          </p:cNvPr>
          <p:cNvGrpSpPr/>
          <p:nvPr/>
        </p:nvGrpSpPr>
        <p:grpSpPr>
          <a:xfrm>
            <a:off x="81588" y="2403277"/>
            <a:ext cx="4451882" cy="3034972"/>
            <a:chOff x="99051" y="1967418"/>
            <a:chExt cx="4451882" cy="3034972"/>
          </a:xfrm>
        </p:grpSpPr>
        <p:pic>
          <p:nvPicPr>
            <p:cNvPr id="18" name="Content Placeholder 11" descr="A blue and black text&#10;&#10;AI-generated content may be incorrect.">
              <a:extLst>
                <a:ext uri="{FF2B5EF4-FFF2-40B4-BE49-F238E27FC236}">
                  <a16:creationId xmlns:a16="http://schemas.microsoft.com/office/drawing/2014/main" id="{2E301435-2145-E11E-BC31-8156028CF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347"/>
            <a:stretch>
              <a:fillRect/>
            </a:stretch>
          </p:blipFill>
          <p:spPr>
            <a:xfrm>
              <a:off x="99051" y="1967418"/>
              <a:ext cx="4451882" cy="3034972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260AEA6-BA62-0E5D-FA91-14A8AE905DA8}"/>
                </a:ext>
              </a:extLst>
            </p:cNvPr>
            <p:cNvSpPr/>
            <p:nvPr/>
          </p:nvSpPr>
          <p:spPr>
            <a:xfrm>
              <a:off x="1320514" y="1981886"/>
              <a:ext cx="399394" cy="247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AB5A04-19E8-BCAC-77D6-4557A6486F21}"/>
              </a:ext>
            </a:extLst>
          </p:cNvPr>
          <p:cNvGrpSpPr/>
          <p:nvPr/>
        </p:nvGrpSpPr>
        <p:grpSpPr>
          <a:xfrm>
            <a:off x="2197100" y="3086100"/>
            <a:ext cx="6438900" cy="1816100"/>
            <a:chOff x="2197100" y="3086100"/>
            <a:chExt cx="6438900" cy="1816100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B0B67A2B-3F3D-140B-8B4A-FB55F228DF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4100" y="4356100"/>
              <a:ext cx="1828800" cy="0"/>
            </a:xfrm>
            <a:prstGeom prst="straightConnector1">
              <a:avLst/>
            </a:prstGeom>
            <a:ln w="101600">
              <a:solidFill>
                <a:srgbClr val="F23F00">
                  <a:alpha val="70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62629AB-BC96-031D-4F30-99F39F0A4CE9}"/>
                </a:ext>
              </a:extLst>
            </p:cNvPr>
            <p:cNvCxnSpPr/>
            <p:nvPr/>
          </p:nvCxnSpPr>
          <p:spPr>
            <a:xfrm>
              <a:off x="8636000" y="3086100"/>
              <a:ext cx="0" cy="1816100"/>
            </a:xfrm>
            <a:prstGeom prst="line">
              <a:avLst/>
            </a:prstGeom>
            <a:ln w="57150">
              <a:solidFill>
                <a:srgbClr val="F23F00">
                  <a:alpha val="70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F40F630-F358-3A7B-9D49-88FD02D802A2}"/>
                </a:ext>
              </a:extLst>
            </p:cNvPr>
            <p:cNvCxnSpPr/>
            <p:nvPr/>
          </p:nvCxnSpPr>
          <p:spPr>
            <a:xfrm>
              <a:off x="2197100" y="3086100"/>
              <a:ext cx="0" cy="1816100"/>
            </a:xfrm>
            <a:prstGeom prst="line">
              <a:avLst/>
            </a:prstGeom>
            <a:ln w="57150">
              <a:solidFill>
                <a:srgbClr val="F23F00">
                  <a:alpha val="70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5CDCD9B-333C-D285-89D6-489FC7E53940}"/>
              </a:ext>
            </a:extLst>
          </p:cNvPr>
          <p:cNvSpPr txBox="1"/>
          <p:nvPr/>
        </p:nvSpPr>
        <p:spPr>
          <a:xfrm>
            <a:off x="181514" y="5271626"/>
            <a:ext cx="87244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The Mess paper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incorrectly assumes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 DDR5 channel in 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Ramulator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2.0 is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64-bit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instead of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the actual width of 32-bit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that is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consistent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with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JEDEC DDR5 standards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(JESD79-5)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8D629-810A-5563-7EFC-F46F42A99FF5}"/>
              </a:ext>
            </a:extLst>
          </p:cNvPr>
          <p:cNvSpPr txBox="1">
            <a:spLocks/>
          </p:cNvSpPr>
          <p:nvPr/>
        </p:nvSpPr>
        <p:spPr>
          <a:xfrm>
            <a:off x="0" y="5367661"/>
            <a:ext cx="9144000" cy="1008259"/>
          </a:xfrm>
          <a:prstGeom prst="rect">
            <a:avLst/>
          </a:prstGeom>
          <a:solidFill>
            <a:srgbClr val="FFEDE7"/>
          </a:solidFill>
          <a:ln w="28575">
            <a:solidFill>
              <a:srgbClr val="FF5F2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-6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The Mess paper configures Ramulator 2.0 with </a:t>
            </a:r>
            <a:r>
              <a:rPr kumimoji="0" lang="en-US" sz="2400" b="1" i="0" u="none" strike="noStrike" kern="1200" cap="none" spc="-6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half the channels </a:t>
            </a:r>
            <a:r>
              <a:rPr kumimoji="0" lang="en-US" sz="2400" b="0" i="0" u="none" strike="noStrike" kern="1200" cap="none" spc="-6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of </a:t>
            </a:r>
            <a:br>
              <a:rPr kumimoji="0" lang="en-US" sz="2400" b="0" i="0" u="none" strike="noStrike" kern="1200" cap="none" spc="-6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400" b="0" i="0" u="none" strike="noStrike" kern="1200" cap="none" spc="-6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 real system, and thus, results </a:t>
            </a:r>
            <a:r>
              <a:rPr kumimoji="0" lang="en-US" sz="2400" b="1" i="0" u="none" strike="noStrike" kern="1200" cap="none" spc="-6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in smaller used bandwidth</a:t>
            </a:r>
          </a:p>
        </p:txBody>
      </p:sp>
    </p:spTree>
    <p:extLst>
      <p:ext uri="{BB962C8B-B14F-4D97-AF65-F5344CB8AC3E}">
        <p14:creationId xmlns:p14="http://schemas.microsoft.com/office/powerpoint/2010/main" val="33637059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F03B1-7324-3FEF-E7ED-118DB0B89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8D8A0-92EC-6FF3-6D7E-102E602ED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Fundamental Configuration Errors:</a:t>
            </a:r>
            <a:br>
              <a:rPr lang="en-US" sz="3200"/>
            </a:br>
            <a:r>
              <a:rPr lang="en-US" sz="3200"/>
              <a:t>Smaller Memory Access Latency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87B683-D07B-2D2A-5490-826013734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151467"/>
            <a:ext cx="9143999" cy="5260908"/>
          </a:xfrm>
        </p:spPr>
        <p:txBody>
          <a:bodyPr>
            <a:normAutofit/>
          </a:bodyPr>
          <a:lstStyle/>
          <a:p>
            <a:r>
              <a:rPr lang="en-US"/>
              <a:t>The Mess paper's artifact hardcodes</a:t>
            </a:r>
          </a:p>
          <a:p>
            <a:pPr lvl="1"/>
            <a:r>
              <a:rPr lang="en-US" sz="2800"/>
              <a:t>the cache latency as </a:t>
            </a:r>
            <a:r>
              <a:rPr lang="en-US" sz="2800" b="1">
                <a:solidFill>
                  <a:srgbClr val="F23F00"/>
                </a:solidFill>
              </a:rPr>
              <a:t>0 cycles</a:t>
            </a:r>
          </a:p>
          <a:p>
            <a:pPr lvl="1"/>
            <a:r>
              <a:rPr lang="en-US" sz="2800"/>
              <a:t>the number of miss-status holding registers (MSHRs)</a:t>
            </a:r>
            <a:br>
              <a:rPr lang="en-US" sz="2800"/>
            </a:br>
            <a:r>
              <a:rPr lang="en-US" sz="2800"/>
              <a:t>per CPU as </a:t>
            </a:r>
            <a:r>
              <a:rPr lang="en-US" sz="2800" b="1">
                <a:solidFill>
                  <a:srgbClr val="F23F00"/>
                </a:solidFill>
              </a:rPr>
              <a:t>1024</a:t>
            </a:r>
          </a:p>
          <a:p>
            <a:endParaRPr lang="en-US" b="1"/>
          </a:p>
          <a:p>
            <a:r>
              <a:rPr lang="en-US"/>
              <a:t>This leads to significantly smaller DRAM round-trip latency </a:t>
            </a:r>
            <a:br>
              <a:rPr lang="en-US"/>
            </a:br>
            <a:r>
              <a:rPr lang="en-US"/>
              <a:t>and queueing delays, thus </a:t>
            </a:r>
            <a:r>
              <a:rPr lang="en-US" b="1"/>
              <a:t>smaller memory access latency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0E3B6A-525E-A63C-0E05-7DC1F51B6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A6B0CAA2-E1AD-C9C7-DDCD-C75FDDB53F0B}"/>
              </a:ext>
            </a:extLst>
          </p:cNvPr>
          <p:cNvSpPr txBox="1">
            <a:spLocks/>
          </p:cNvSpPr>
          <p:nvPr/>
        </p:nvSpPr>
        <p:spPr>
          <a:xfrm>
            <a:off x="0" y="4903743"/>
            <a:ext cx="9144000" cy="1173207"/>
          </a:xfrm>
          <a:prstGeom prst="rect">
            <a:avLst/>
          </a:prstGeom>
          <a:solidFill>
            <a:srgbClr val="FFEDE7"/>
          </a:solidFill>
          <a:ln w="28575">
            <a:solidFill>
              <a:srgbClr val="FF5F2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The Mess paper uses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unrealistically low cache latency configurations </a:t>
            </a: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resulting in the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low memory access latency </a:t>
            </a:r>
            <a:b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that it attributes to </a:t>
            </a:r>
            <a:r>
              <a:rPr kumimoji="0" lang="en-GB" sz="2400" b="0" i="0" u="none" strike="noStrike" kern="1200" cap="none" spc="0" normalizeH="0" baseline="0" noProof="0" err="1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Ramulator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2.0 </a:t>
            </a:r>
          </a:p>
        </p:txBody>
      </p:sp>
    </p:spTree>
    <p:extLst>
      <p:ext uri="{BB962C8B-B14F-4D97-AF65-F5344CB8AC3E}">
        <p14:creationId xmlns:p14="http://schemas.microsoft.com/office/powerpoint/2010/main" val="136874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9AB25-AC8F-8F49-825A-B17EAFD04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FA2D5-5084-4450-3540-CCB6E1964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86591"/>
            <a:ext cx="9143999" cy="509037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We </a:t>
            </a:r>
            <a:r>
              <a:rPr lang="en-US" b="1">
                <a:solidFill>
                  <a:srgbClr val="6D40DC"/>
                </a:solidFill>
              </a:rPr>
              <a:t>independently evaluate the Mess benchmark</a:t>
            </a:r>
            <a:br>
              <a:rPr lang="en-US"/>
            </a:br>
            <a:r>
              <a:rPr lang="en-US"/>
              <a:t>by executing the same access pattern</a:t>
            </a:r>
          </a:p>
          <a:p>
            <a:pPr lvl="1"/>
            <a:r>
              <a:rPr lang="en-US" i="1"/>
              <a:t>Streaming </a:t>
            </a:r>
            <a:r>
              <a:rPr lang="en-US"/>
              <a:t>and </a:t>
            </a:r>
            <a:r>
              <a:rPr lang="en-US" i="1"/>
              <a:t>Pointer-Chasing </a:t>
            </a:r>
            <a:r>
              <a:rPr lang="en-US"/>
              <a:t>access patterns</a:t>
            </a:r>
          </a:p>
          <a:p>
            <a:pPr lvl="1"/>
            <a:r>
              <a:rPr lang="en-US"/>
              <a:t>Sweeping memory intensity</a:t>
            </a:r>
          </a:p>
          <a:p>
            <a:pPr lvl="1"/>
            <a:endParaRPr lang="en-US"/>
          </a:p>
          <a:p>
            <a:r>
              <a:rPr lang="en-US"/>
              <a:t>We </a:t>
            </a:r>
            <a:r>
              <a:rPr lang="en-US" b="1">
                <a:solidFill>
                  <a:srgbClr val="316CE3"/>
                </a:solidFill>
              </a:rPr>
              <a:t>correctly configure Ramulator 2.0</a:t>
            </a:r>
          </a:p>
          <a:p>
            <a:pPr lvl="1"/>
            <a:r>
              <a:rPr lang="en-US"/>
              <a:t>Provide the same number of channels as the real system</a:t>
            </a:r>
          </a:p>
          <a:p>
            <a:pPr lvl="1"/>
            <a:r>
              <a:rPr lang="en-US"/>
              <a:t>Evaluate the memory access latency from the memory controller </a:t>
            </a:r>
            <a:br>
              <a:rPr lang="en-US"/>
            </a:br>
            <a:r>
              <a:rPr lang="en-US"/>
              <a:t>to isolate the DDR5 model's simulation accuracy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DF95C-8A00-CB87-52EA-CCB9BE3F9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627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30CDD-E37B-763F-5AE7-8615CE9D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73418-D967-B984-9136-9F46D5E3C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Key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C8C85-B6CD-B036-C0A7-ABA98C95E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81DE95-EB54-2F32-BD77-508A5C6DCB8A}"/>
              </a:ext>
            </a:extLst>
          </p:cNvPr>
          <p:cNvSpPr txBox="1">
            <a:spLocks/>
          </p:cNvSpPr>
          <p:nvPr/>
        </p:nvSpPr>
        <p:spPr>
          <a:xfrm>
            <a:off x="-1" y="5108543"/>
            <a:ext cx="9144000" cy="1148843"/>
          </a:xfrm>
          <a:prstGeom prst="rect">
            <a:avLst/>
          </a:prstGeom>
          <a:solidFill>
            <a:srgbClr val="FFEDE7"/>
          </a:solidFill>
          <a:ln w="28575">
            <a:solidFill>
              <a:srgbClr val="FF5F2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Ramulator 2.0's memory model achieves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high used memory bandwidth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, close to the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achievable bandwidth value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, 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as opposed to the claims of the Mess paper</a:t>
            </a:r>
          </a:p>
        </p:txBody>
      </p:sp>
      <p:pic>
        <p:nvPicPr>
          <p:cNvPr id="12" name="Content Placeholder 11" descr="A blue and white graphic&#10;&#10;AI-generated content may be incorrect.">
            <a:extLst>
              <a:ext uri="{FF2B5EF4-FFF2-40B4-BE49-F238E27FC236}">
                <a16:creationId xmlns:a16="http://schemas.microsoft.com/office/drawing/2014/main" id="{A9F7C100-DBA5-BA80-8964-13A3E16C0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07" t="11957"/>
          <a:stretch>
            <a:fillRect/>
          </a:stretch>
        </p:blipFill>
        <p:spPr>
          <a:xfrm>
            <a:off x="1289974" y="1191627"/>
            <a:ext cx="6603295" cy="3712376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E698647-CA14-ECAB-591D-6C3BB58F33B6}"/>
              </a:ext>
            </a:extLst>
          </p:cNvPr>
          <p:cNvSpPr txBox="1"/>
          <p:nvPr/>
        </p:nvSpPr>
        <p:spPr>
          <a:xfrm>
            <a:off x="2144110" y="6390562"/>
            <a:ext cx="5749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4"/>
              </a:rPr>
              <a:t>https://github.com/CMU-SAFARI/ramulator2/tree/mess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AD14C7-2E04-0A1B-D5F9-A0B11F969711}"/>
              </a:ext>
            </a:extLst>
          </p:cNvPr>
          <p:cNvSpPr/>
          <p:nvPr/>
        </p:nvSpPr>
        <p:spPr>
          <a:xfrm>
            <a:off x="2151550" y="1227820"/>
            <a:ext cx="4547824" cy="699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A79BA5-17E9-3BB6-2294-4CFA729A2347}"/>
              </a:ext>
            </a:extLst>
          </p:cNvPr>
          <p:cNvSpPr/>
          <p:nvPr/>
        </p:nvSpPr>
        <p:spPr>
          <a:xfrm>
            <a:off x="2139411" y="2101140"/>
            <a:ext cx="4048792" cy="2239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74FF72-A9F2-E9DF-B5FC-020D29A332EF}"/>
              </a:ext>
            </a:extLst>
          </p:cNvPr>
          <p:cNvSpPr/>
          <p:nvPr/>
        </p:nvSpPr>
        <p:spPr>
          <a:xfrm>
            <a:off x="6192902" y="2074740"/>
            <a:ext cx="329113" cy="2283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CD4AB5-44AB-CE5B-12E3-27F1C6091DAB}"/>
              </a:ext>
            </a:extLst>
          </p:cNvPr>
          <p:cNvSpPr/>
          <p:nvPr/>
        </p:nvSpPr>
        <p:spPr>
          <a:xfrm>
            <a:off x="6531413" y="2061295"/>
            <a:ext cx="347402" cy="2283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E7B2F1-8F75-17B6-52DA-1EFB8735FB11}"/>
              </a:ext>
            </a:extLst>
          </p:cNvPr>
          <p:cNvSpPr/>
          <p:nvPr/>
        </p:nvSpPr>
        <p:spPr>
          <a:xfrm>
            <a:off x="6041052" y="1863748"/>
            <a:ext cx="449213" cy="151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3B020F-C717-E026-A77B-5B0504BFB801}"/>
              </a:ext>
            </a:extLst>
          </p:cNvPr>
          <p:cNvSpPr/>
          <p:nvPr/>
        </p:nvSpPr>
        <p:spPr>
          <a:xfrm>
            <a:off x="2402332" y="1537568"/>
            <a:ext cx="4164627" cy="272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4E998BA-6291-EEE3-1AEB-48BD8B03F6F7}"/>
              </a:ext>
            </a:extLst>
          </p:cNvPr>
          <p:cNvCxnSpPr>
            <a:cxnSpLocks/>
          </p:cNvCxnSpPr>
          <p:nvPr/>
        </p:nvCxnSpPr>
        <p:spPr>
          <a:xfrm flipH="1">
            <a:off x="6311900" y="1612900"/>
            <a:ext cx="616701" cy="1595967"/>
          </a:xfrm>
          <a:prstGeom prst="straightConnector1">
            <a:avLst/>
          </a:prstGeom>
          <a:ln w="76200">
            <a:solidFill>
              <a:srgbClr val="FF0000">
                <a:alpha val="50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873D9D6-F534-6C44-9BD3-3FB6C188A584}"/>
              </a:ext>
            </a:extLst>
          </p:cNvPr>
          <p:cNvSpPr/>
          <p:nvPr/>
        </p:nvSpPr>
        <p:spPr>
          <a:xfrm>
            <a:off x="2298700" y="2349500"/>
            <a:ext cx="3056467" cy="1794933"/>
          </a:xfrm>
          <a:custGeom>
            <a:avLst/>
            <a:gdLst>
              <a:gd name="csX0" fmla="*/ 0 w 3056467"/>
              <a:gd name="csY0" fmla="*/ 1794933 h 1794933"/>
              <a:gd name="csX1" fmla="*/ 1625600 w 3056467"/>
              <a:gd name="csY1" fmla="*/ 1325033 h 1794933"/>
              <a:gd name="csX2" fmla="*/ 2683933 w 3056467"/>
              <a:gd name="csY2" fmla="*/ 850900 h 1794933"/>
              <a:gd name="csX3" fmla="*/ 3056467 w 3056467"/>
              <a:gd name="csY3" fmla="*/ 0 h 1794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056467" h="1794933">
                <a:moveTo>
                  <a:pt x="0" y="1794933"/>
                </a:moveTo>
                <a:cubicBezTo>
                  <a:pt x="589139" y="1638652"/>
                  <a:pt x="1178278" y="1482372"/>
                  <a:pt x="1625600" y="1325033"/>
                </a:cubicBezTo>
                <a:cubicBezTo>
                  <a:pt x="2072922" y="1167694"/>
                  <a:pt x="2445455" y="1071739"/>
                  <a:pt x="2683933" y="850900"/>
                </a:cubicBezTo>
                <a:cubicBezTo>
                  <a:pt x="2922411" y="630061"/>
                  <a:pt x="2989439" y="315030"/>
                  <a:pt x="3056467" y="0"/>
                </a:cubicBezTo>
              </a:path>
            </a:pathLst>
          </a:custGeom>
          <a:noFill/>
          <a:ln w="76200">
            <a:solidFill>
              <a:srgbClr val="FF0000">
                <a:alpha val="51000"/>
              </a:srgb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Content Placeholder 11" descr="A blue and white graphic&#10;&#10;AI-generated content may be incorrect.">
            <a:extLst>
              <a:ext uri="{FF2B5EF4-FFF2-40B4-BE49-F238E27FC236}">
                <a16:creationId xmlns:a16="http://schemas.microsoft.com/office/drawing/2014/main" id="{C0D77BD7-9D2D-7073-8FA6-A59843AF8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07" t="11957"/>
          <a:stretch>
            <a:fillRect/>
          </a:stretch>
        </p:blipFill>
        <p:spPr>
          <a:xfrm>
            <a:off x="1270352" y="1195008"/>
            <a:ext cx="6603295" cy="371237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49AF2AC-F3C6-3EE3-DA06-6D261133F114}"/>
              </a:ext>
            </a:extLst>
          </p:cNvPr>
          <p:cNvSpPr/>
          <p:nvPr/>
        </p:nvSpPr>
        <p:spPr>
          <a:xfrm>
            <a:off x="6479388" y="1882749"/>
            <a:ext cx="449213" cy="151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858C4C-AEAD-5419-A0D7-ADDAD913AAB0}"/>
              </a:ext>
            </a:extLst>
          </p:cNvPr>
          <p:cNvSpPr/>
          <p:nvPr/>
        </p:nvSpPr>
        <p:spPr>
          <a:xfrm>
            <a:off x="2402332" y="1377863"/>
            <a:ext cx="3390956" cy="156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379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5" grpId="0" animBg="1"/>
      <p:bldP spid="6" grpId="0" animBg="1"/>
      <p:bldP spid="9" grpId="0" animBg="1"/>
      <p:bldP spid="10" grpId="0" animBg="1"/>
      <p:bldP spid="11" grpId="0" animBg="1"/>
      <p:bldP spid="19" grpId="0" animBg="1"/>
      <p:bldP spid="14" grpId="0" animBg="1"/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2A5EE-302B-CAD6-0E4E-79530812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D93DA-D1B4-4E94-06C7-31BE78D37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Key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136226-BA58-1D4E-990E-304C4B51C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F8EF32F-F1B9-28D8-E75D-62B5065E0BC1}"/>
              </a:ext>
            </a:extLst>
          </p:cNvPr>
          <p:cNvSpPr txBox="1">
            <a:spLocks/>
          </p:cNvSpPr>
          <p:nvPr/>
        </p:nvSpPr>
        <p:spPr>
          <a:xfrm>
            <a:off x="10510" y="5321565"/>
            <a:ext cx="9144000" cy="807740"/>
          </a:xfrm>
          <a:prstGeom prst="rect">
            <a:avLst/>
          </a:prstGeom>
          <a:solidFill>
            <a:srgbClr val="FFEDE7"/>
          </a:solidFill>
          <a:ln w="28575">
            <a:solidFill>
              <a:srgbClr val="FF5F2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The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memory access latency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of Ramulator 2.0’s model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increases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</a:t>
            </a: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as the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used memory bandwidth 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and the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write ratio increases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23F00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E16FD7-CFD4-3AC3-3073-65CFDB1D6EEA}"/>
              </a:ext>
            </a:extLst>
          </p:cNvPr>
          <p:cNvSpPr txBox="1"/>
          <p:nvPr/>
        </p:nvSpPr>
        <p:spPr>
          <a:xfrm>
            <a:off x="2144110" y="6390562"/>
            <a:ext cx="5749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"/>
              </a:rPr>
              <a:t>https://github.com/CMU-SAFARI/ramulator2/tree/mess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DC3CD93-D1B5-7CB1-199D-1D4B20339D9F}"/>
              </a:ext>
            </a:extLst>
          </p:cNvPr>
          <p:cNvGrpSpPr/>
          <p:nvPr/>
        </p:nvGrpSpPr>
        <p:grpSpPr>
          <a:xfrm>
            <a:off x="1270353" y="1195008"/>
            <a:ext cx="6603295" cy="3712376"/>
            <a:chOff x="1270353" y="1195008"/>
            <a:chExt cx="6603295" cy="3712376"/>
          </a:xfrm>
        </p:grpSpPr>
        <p:pic>
          <p:nvPicPr>
            <p:cNvPr id="18" name="Content Placeholder 11" descr="A blue and white graphic&#10;&#10;AI-generated content may be incorrect.">
              <a:extLst>
                <a:ext uri="{FF2B5EF4-FFF2-40B4-BE49-F238E27FC236}">
                  <a16:creationId xmlns:a16="http://schemas.microsoft.com/office/drawing/2014/main" id="{D4BFC35C-94B4-46B9-7D0B-E62A2F3A4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07" t="11957"/>
            <a:stretch>
              <a:fillRect/>
            </a:stretch>
          </p:blipFill>
          <p:spPr>
            <a:xfrm>
              <a:off x="1270353" y="1195008"/>
              <a:ext cx="6603295" cy="3712376"/>
            </a:xfrm>
            <a:prstGeom prst="rect">
              <a:avLst/>
            </a:prstGeom>
          </p:spPr>
        </p:pic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40D7CF8-EB27-9921-CEBF-90EB04A4E2DF}"/>
                </a:ext>
              </a:extLst>
            </p:cNvPr>
            <p:cNvSpPr/>
            <p:nvPr/>
          </p:nvSpPr>
          <p:spPr>
            <a:xfrm>
              <a:off x="2298700" y="2349500"/>
              <a:ext cx="3056467" cy="1794933"/>
            </a:xfrm>
            <a:custGeom>
              <a:avLst/>
              <a:gdLst>
                <a:gd name="csX0" fmla="*/ 0 w 3056467"/>
                <a:gd name="csY0" fmla="*/ 1794933 h 1794933"/>
                <a:gd name="csX1" fmla="*/ 1625600 w 3056467"/>
                <a:gd name="csY1" fmla="*/ 1325033 h 1794933"/>
                <a:gd name="csX2" fmla="*/ 2683933 w 3056467"/>
                <a:gd name="csY2" fmla="*/ 850900 h 1794933"/>
                <a:gd name="csX3" fmla="*/ 3056467 w 3056467"/>
                <a:gd name="csY3" fmla="*/ 0 h 17949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056467" h="1794933">
                  <a:moveTo>
                    <a:pt x="0" y="1794933"/>
                  </a:moveTo>
                  <a:cubicBezTo>
                    <a:pt x="589139" y="1638652"/>
                    <a:pt x="1178278" y="1482372"/>
                    <a:pt x="1625600" y="1325033"/>
                  </a:cubicBezTo>
                  <a:cubicBezTo>
                    <a:pt x="2072922" y="1167694"/>
                    <a:pt x="2445455" y="1071739"/>
                    <a:pt x="2683933" y="850900"/>
                  </a:cubicBezTo>
                  <a:cubicBezTo>
                    <a:pt x="2922411" y="630061"/>
                    <a:pt x="2989439" y="315030"/>
                    <a:pt x="3056467" y="0"/>
                  </a:cubicBezTo>
                </a:path>
              </a:pathLst>
            </a:custGeom>
            <a:noFill/>
            <a:ln w="76200">
              <a:solidFill>
                <a:srgbClr val="FF0000">
                  <a:alpha val="51000"/>
                </a:srgbClr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945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A0BB7-4709-76C7-916D-4D086695C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D0161-F653-841E-34C6-6D5311935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Key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D2929-8E7F-6BF8-4905-AB89B0CF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107E623-50A6-CD57-D629-6B541EC2FDD9}"/>
              </a:ext>
            </a:extLst>
          </p:cNvPr>
          <p:cNvSpPr txBox="1">
            <a:spLocks/>
          </p:cNvSpPr>
          <p:nvPr/>
        </p:nvSpPr>
        <p:spPr>
          <a:xfrm>
            <a:off x="10510" y="5321565"/>
            <a:ext cx="9144000" cy="807740"/>
          </a:xfrm>
          <a:prstGeom prst="rect">
            <a:avLst/>
          </a:prstGeom>
          <a:solidFill>
            <a:srgbClr val="FFEDE7"/>
          </a:solidFill>
          <a:ln w="28575">
            <a:solidFill>
              <a:srgbClr val="FF5F2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When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correctly configured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, Ramulator 2.0’s simulated memory system performance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resembles real system characteristics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23F00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A9DDD4-D8E0-9567-A09C-BBCB2AED112D}"/>
              </a:ext>
            </a:extLst>
          </p:cNvPr>
          <p:cNvSpPr txBox="1"/>
          <p:nvPr/>
        </p:nvSpPr>
        <p:spPr>
          <a:xfrm>
            <a:off x="2144110" y="6390562"/>
            <a:ext cx="5749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"/>
              </a:rPr>
              <a:t>https://github.com/CMU-SAFARI/ramulator2/tree/mess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720105-67E6-63A1-A624-167DDB631205}"/>
              </a:ext>
            </a:extLst>
          </p:cNvPr>
          <p:cNvSpPr/>
          <p:nvPr/>
        </p:nvSpPr>
        <p:spPr>
          <a:xfrm>
            <a:off x="2151550" y="1227820"/>
            <a:ext cx="4547824" cy="699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ED406D-69B4-B700-30FF-959E634B82C4}"/>
              </a:ext>
            </a:extLst>
          </p:cNvPr>
          <p:cNvSpPr/>
          <p:nvPr/>
        </p:nvSpPr>
        <p:spPr>
          <a:xfrm>
            <a:off x="6041052" y="1863748"/>
            <a:ext cx="449213" cy="151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B3AC4B-1C11-A523-D197-BF4DD2014124}"/>
              </a:ext>
            </a:extLst>
          </p:cNvPr>
          <p:cNvSpPr/>
          <p:nvPr/>
        </p:nvSpPr>
        <p:spPr>
          <a:xfrm>
            <a:off x="2402332" y="1537568"/>
            <a:ext cx="4164627" cy="272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8D0C39-A8B8-3CEF-DEF7-B589DAE7C835}"/>
              </a:ext>
            </a:extLst>
          </p:cNvPr>
          <p:cNvGrpSpPr/>
          <p:nvPr/>
        </p:nvGrpSpPr>
        <p:grpSpPr>
          <a:xfrm>
            <a:off x="1270353" y="1195008"/>
            <a:ext cx="6603295" cy="3712376"/>
            <a:chOff x="1270353" y="1195008"/>
            <a:chExt cx="6603295" cy="371237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1FEBBF1-FF66-CE15-7EA4-C380ED25E656}"/>
                </a:ext>
              </a:extLst>
            </p:cNvPr>
            <p:cNvGrpSpPr/>
            <p:nvPr/>
          </p:nvGrpSpPr>
          <p:grpSpPr>
            <a:xfrm>
              <a:off x="1270353" y="1195008"/>
              <a:ext cx="6603295" cy="3712376"/>
              <a:chOff x="1270353" y="1195008"/>
              <a:chExt cx="6603295" cy="3712376"/>
            </a:xfrm>
          </p:grpSpPr>
          <p:pic>
            <p:nvPicPr>
              <p:cNvPr id="21" name="Content Placeholder 11" descr="A blue and white graphic&#10;&#10;AI-generated content may be incorrect.">
                <a:extLst>
                  <a:ext uri="{FF2B5EF4-FFF2-40B4-BE49-F238E27FC236}">
                    <a16:creationId xmlns:a16="http://schemas.microsoft.com/office/drawing/2014/main" id="{0A9E6254-130C-2AF8-B567-6A5D6E88EC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207" t="11957"/>
              <a:stretch>
                <a:fillRect/>
              </a:stretch>
            </p:blipFill>
            <p:spPr>
              <a:xfrm>
                <a:off x="1270353" y="1195008"/>
                <a:ext cx="6603295" cy="3712376"/>
              </a:xfrm>
              <a:prstGeom prst="rect">
                <a:avLst/>
              </a:prstGeom>
            </p:spPr>
          </p:pic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A170FED5-1F8C-C76B-4D0C-DEB6E700DB74}"/>
                  </a:ext>
                </a:extLst>
              </p:cNvPr>
              <p:cNvSpPr/>
              <p:nvPr/>
            </p:nvSpPr>
            <p:spPr>
              <a:xfrm>
                <a:off x="2298700" y="2349500"/>
                <a:ext cx="3056467" cy="1794933"/>
              </a:xfrm>
              <a:custGeom>
                <a:avLst/>
                <a:gdLst>
                  <a:gd name="csX0" fmla="*/ 0 w 3056467"/>
                  <a:gd name="csY0" fmla="*/ 1794933 h 1794933"/>
                  <a:gd name="csX1" fmla="*/ 1625600 w 3056467"/>
                  <a:gd name="csY1" fmla="*/ 1325033 h 1794933"/>
                  <a:gd name="csX2" fmla="*/ 2683933 w 3056467"/>
                  <a:gd name="csY2" fmla="*/ 850900 h 1794933"/>
                  <a:gd name="csX3" fmla="*/ 3056467 w 3056467"/>
                  <a:gd name="csY3" fmla="*/ 0 h 17949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3056467" h="1794933">
                    <a:moveTo>
                      <a:pt x="0" y="1794933"/>
                    </a:moveTo>
                    <a:cubicBezTo>
                      <a:pt x="589139" y="1638652"/>
                      <a:pt x="1178278" y="1482372"/>
                      <a:pt x="1625600" y="1325033"/>
                    </a:cubicBezTo>
                    <a:cubicBezTo>
                      <a:pt x="2072922" y="1167694"/>
                      <a:pt x="2445455" y="1071739"/>
                      <a:pt x="2683933" y="850900"/>
                    </a:cubicBezTo>
                    <a:cubicBezTo>
                      <a:pt x="2922411" y="630061"/>
                      <a:pt x="2989439" y="315030"/>
                      <a:pt x="3056467" y="0"/>
                    </a:cubicBezTo>
                  </a:path>
                </a:pathLst>
              </a:custGeom>
              <a:noFill/>
              <a:ln w="76200">
                <a:solidFill>
                  <a:srgbClr val="FF0000">
                    <a:alpha val="51000"/>
                  </a:srgbClr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3605769-4899-8F8C-643E-5993161E90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11900" y="1612900"/>
              <a:ext cx="616701" cy="1595967"/>
            </a:xfrm>
            <a:prstGeom prst="straightConnector1">
              <a:avLst/>
            </a:prstGeom>
            <a:ln w="76200">
              <a:solidFill>
                <a:srgbClr val="FF0000">
                  <a:alpha val="50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616046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AD362-A196-FEF4-6B6B-03D813384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1BF54-7B35-B191-FC4E-1262C099C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up the Mess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C9C20B-6D71-EB80-5137-9A82D076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0FB7724-6F89-2730-62DE-59A7F069AE2A}"/>
              </a:ext>
            </a:extLst>
          </p:cNvPr>
          <p:cNvSpPr/>
          <p:nvPr/>
        </p:nvSpPr>
        <p:spPr>
          <a:xfrm>
            <a:off x="428625" y="1384241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Analysis of the Evaluation of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Ramulator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2.0</a:t>
            </a:r>
            <a:b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in the Mess Paper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3560796-2A27-D8EB-0C1E-A0A9524C0933}"/>
              </a:ext>
            </a:extLst>
          </p:cNvPr>
          <p:cNvSpPr/>
          <p:nvPr/>
        </p:nvSpPr>
        <p:spPr>
          <a:xfrm>
            <a:off x="428625" y="3063845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Analysis of the Evaluation of DAMOV </a:t>
            </a:r>
            <a:b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in the Mess Paper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555F522-623D-C1E1-83E5-31E69F9E4AF6}"/>
              </a:ext>
            </a:extLst>
          </p:cNvPr>
          <p:cNvSpPr/>
          <p:nvPr/>
        </p:nvSpPr>
        <p:spPr>
          <a:xfrm>
            <a:off x="428625" y="4743450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Ramulator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2.0 and DAMOV Best Practices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EB1208-7895-FE10-C711-B23E9D9BE57F}"/>
              </a:ext>
            </a:extLst>
          </p:cNvPr>
          <p:cNvSpPr/>
          <p:nvPr/>
        </p:nvSpPr>
        <p:spPr>
          <a:xfrm flipV="1">
            <a:off x="147115" y="1182392"/>
            <a:ext cx="8737803" cy="1608561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A187FB-1C55-CC03-9C57-4940E7393079}"/>
              </a:ext>
            </a:extLst>
          </p:cNvPr>
          <p:cNvSpPr/>
          <p:nvPr/>
        </p:nvSpPr>
        <p:spPr>
          <a:xfrm flipV="1">
            <a:off x="147114" y="4540736"/>
            <a:ext cx="8645169" cy="1608561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70533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84429-6F9B-F513-29D9-B02EB2F32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DAMOV: A Simulation Framework for </a:t>
            </a:r>
            <a:r>
              <a:rPr lang="en-US" err="1"/>
              <a:t>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FF618-7B6D-8142-2FBA-263E10B41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DAMOV integrates ZSim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ea typeface="+mj-lt"/>
                <a:cs typeface="+mj-lt"/>
              </a:rPr>
              <a:t>Sanchez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+, ISCA'13]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with </a:t>
            </a:r>
            <a:r>
              <a:rPr lang="en-US" err="1"/>
              <a:t>Ramulator</a:t>
            </a:r>
            <a:r>
              <a:rPr lang="en-US"/>
              <a:t> 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Aptos Display"/>
                <a:cs typeface="Arial"/>
              </a:rPr>
              <a:t>[Kim+, CAL'15]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US"/>
              <a:t>Enables evaluating </a:t>
            </a:r>
            <a:r>
              <a:rPr lang="en-US">
                <a:solidFill>
                  <a:srgbClr val="316CE3"/>
                </a:solidFill>
              </a:rPr>
              <a:t>emerging</a:t>
            </a:r>
            <a:r>
              <a:rPr lang="en-US"/>
              <a:t> </a:t>
            </a:r>
            <a:r>
              <a:rPr lang="en-US">
                <a:solidFill>
                  <a:srgbClr val="316CE3"/>
                </a:solidFill>
              </a:rPr>
              <a:t>processing-in-memory architectures</a:t>
            </a:r>
            <a:r>
              <a:rPr lang="en-US"/>
              <a:t> </a:t>
            </a:r>
            <a:br>
              <a:rPr lang="en-US"/>
            </a:br>
            <a:endParaRPr lang="en-US">
              <a:solidFill>
                <a:srgbClr val="316CE3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F9480A-D940-3856-CD80-64A28A1E2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BF6F23-A394-4DD3-8C52-5C733C7EE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746" y="2033004"/>
            <a:ext cx="7006975" cy="3512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742688-8186-3478-E60A-6BF8AECE8656}"/>
              </a:ext>
            </a:extLst>
          </p:cNvPr>
          <p:cNvSpPr txBox="1"/>
          <p:nvPr/>
        </p:nvSpPr>
        <p:spPr>
          <a:xfrm>
            <a:off x="1356189" y="5800352"/>
            <a:ext cx="6349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  <a:hlinkClick r:id="rId4"/>
              </a:rPr>
              <a:t>https://github.com/CMU-SAFARI/DAMOV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27373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B00BB-133C-8D81-A690-0CC4D3C78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Mess Paper's Evaluation of DAMOV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79DC4A2-D9CE-863E-241E-0313A09934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" t="3868" r="50054" b="65146"/>
          <a:stretch>
            <a:fillRect/>
          </a:stretch>
        </p:blipFill>
        <p:spPr>
          <a:xfrm>
            <a:off x="99051" y="1940545"/>
            <a:ext cx="4349320" cy="278807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9761F-94E3-7C35-A759-00C6E1DF6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5767FF-86D8-7809-132B-863191E4FDAD}"/>
              </a:ext>
            </a:extLst>
          </p:cNvPr>
          <p:cNvSpPr txBox="1"/>
          <p:nvPr/>
        </p:nvSpPr>
        <p:spPr>
          <a:xfrm>
            <a:off x="99051" y="1375815"/>
            <a:ext cx="4349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Mess Real System </a:t>
            </a:r>
            <a:b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(claimed by the Mess paper)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C6AB50E-2BE3-8252-D5F1-EBE65B6D8D9C}"/>
              </a:ext>
            </a:extLst>
          </p:cNvPr>
          <p:cNvGrpSpPr/>
          <p:nvPr/>
        </p:nvGrpSpPr>
        <p:grpSpPr>
          <a:xfrm>
            <a:off x="4777047" y="1375815"/>
            <a:ext cx="4366953" cy="3262490"/>
            <a:chOff x="4777047" y="1375815"/>
            <a:chExt cx="4366953" cy="326249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FFA9100-9DD6-0AD2-2868-3AE73B3CA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68642"/>
            <a:stretch>
              <a:fillRect/>
            </a:stretch>
          </p:blipFill>
          <p:spPr>
            <a:xfrm>
              <a:off x="4777047" y="1850233"/>
              <a:ext cx="4366953" cy="278807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E5C023F-FF2C-561C-29A8-E25A181950FC}"/>
                </a:ext>
              </a:extLst>
            </p:cNvPr>
            <p:cNvSpPr txBox="1"/>
            <p:nvPr/>
          </p:nvSpPr>
          <p:spPr>
            <a:xfrm>
              <a:off x="4777047" y="1375815"/>
              <a:ext cx="43493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Mess DAMOV</a:t>
              </a:r>
              <a:b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</a:b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(claimed by the Mess paper)</a:t>
              </a:r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C2B51D9-472E-3877-CDEE-CC1F0E53EE6B}"/>
              </a:ext>
            </a:extLst>
          </p:cNvPr>
          <p:cNvSpPr txBox="1">
            <a:spLocks/>
          </p:cNvSpPr>
          <p:nvPr/>
        </p:nvSpPr>
        <p:spPr>
          <a:xfrm>
            <a:off x="0" y="5297454"/>
            <a:ext cx="9144000" cy="830996"/>
          </a:xfrm>
          <a:prstGeom prst="rect">
            <a:avLst/>
          </a:prstGeom>
          <a:solidFill>
            <a:srgbClr val="FFEDE7"/>
          </a:solidFill>
          <a:ln w="28575">
            <a:solidFill>
              <a:srgbClr val="F23F0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DAMOV results in the Mess paper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use incorrect simulation statistics </a:t>
            </a:r>
            <a:b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that are unrelated to the simulated DRAM performance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23F00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6666E59-AC77-FB11-841D-D83D11CFA91A}"/>
              </a:ext>
            </a:extLst>
          </p:cNvPr>
          <p:cNvGrpSpPr/>
          <p:nvPr/>
        </p:nvGrpSpPr>
        <p:grpSpPr>
          <a:xfrm>
            <a:off x="5486400" y="3244269"/>
            <a:ext cx="3153986" cy="400110"/>
            <a:chOff x="5624148" y="2872537"/>
            <a:chExt cx="3153986" cy="400110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631E7A6-6AD2-6638-149E-E9F56846EDE4}"/>
                </a:ext>
              </a:extLst>
            </p:cNvPr>
            <p:cNvCxnSpPr>
              <a:cxnSpLocks/>
            </p:cNvCxnSpPr>
            <p:nvPr/>
          </p:nvCxnSpPr>
          <p:spPr>
            <a:xfrm>
              <a:off x="5624148" y="3246120"/>
              <a:ext cx="3131433" cy="0"/>
            </a:xfrm>
            <a:prstGeom prst="straightConnector1">
              <a:avLst/>
            </a:prstGeom>
            <a:ln w="28575">
              <a:solidFill>
                <a:srgbClr val="FF5F25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70BA47F-B92D-8685-3107-98A59DF50C04}"/>
                </a:ext>
              </a:extLst>
            </p:cNvPr>
            <p:cNvSpPr txBox="1"/>
            <p:nvPr/>
          </p:nvSpPr>
          <p:spPr>
            <a:xfrm>
              <a:off x="5646701" y="2872537"/>
              <a:ext cx="3131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constant latency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456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54B34-264D-B651-3369-DBA51F67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/>
              <a:t>Analysis of the Evaluation of DAMOV</a:t>
            </a:r>
            <a:br>
              <a:rPr lang="en-GB" sz="3200"/>
            </a:br>
            <a:r>
              <a:rPr lang="en-GB" sz="3200"/>
              <a:t>in the Mess Paper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9956A-3742-CDF3-69F1-DE4B193EC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5DE93-26F5-D06A-C390-82013C2BB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AFC5AE4-833A-FA38-E15F-D5EB19CAA082}"/>
              </a:ext>
            </a:extLst>
          </p:cNvPr>
          <p:cNvSpPr/>
          <p:nvPr/>
        </p:nvSpPr>
        <p:spPr>
          <a:xfrm>
            <a:off x="99051" y="5039191"/>
            <a:ext cx="8894618" cy="1135434"/>
          </a:xfrm>
          <a:prstGeom prst="roundRect">
            <a:avLst>
              <a:gd name="adj" fmla="val 0"/>
            </a:avLst>
          </a:prstGeom>
          <a:solidFill>
            <a:srgbClr val="E28700"/>
          </a:solidFill>
          <a:ln w="1905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We independently evaluate DAMOV by executing the Mess benchmark</a:t>
            </a:r>
            <a:b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and adding missing pieces to the artifact in a best-guess manner </a:t>
            </a:r>
            <a:b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and measure the 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used bandwidth statistics reported by Ramulator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31BEB5D-3D0D-0922-6EB6-DA7EB827A2B9}"/>
              </a:ext>
            </a:extLst>
          </p:cNvPr>
          <p:cNvGrpSpPr/>
          <p:nvPr/>
        </p:nvGrpSpPr>
        <p:grpSpPr>
          <a:xfrm>
            <a:off x="99051" y="1093190"/>
            <a:ext cx="8894618" cy="1801718"/>
            <a:chOff x="99051" y="1093190"/>
            <a:chExt cx="8894618" cy="18017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645540D1-5369-B6B5-6998-FF14F9269CC7}"/>
                </a:ext>
              </a:extLst>
            </p:cNvPr>
            <p:cNvSpPr/>
            <p:nvPr/>
          </p:nvSpPr>
          <p:spPr>
            <a:xfrm>
              <a:off x="99051" y="1093190"/>
              <a:ext cx="8894618" cy="1801718"/>
            </a:xfrm>
            <a:prstGeom prst="roundRect">
              <a:avLst>
                <a:gd name="adj" fmla="val 7122"/>
              </a:avLst>
            </a:prstGeom>
            <a:solidFill>
              <a:srgbClr val="FFEBCD"/>
            </a:solidFill>
            <a:ln w="57150">
              <a:solidFill>
                <a:srgbClr val="FFAE3C">
                  <a:alpha val="8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EF71E00-1125-1A8B-7907-C9EFB6E759D3}"/>
                </a:ext>
              </a:extLst>
            </p:cNvPr>
            <p:cNvSpPr txBox="1"/>
            <p:nvPr/>
          </p:nvSpPr>
          <p:spPr>
            <a:xfrm>
              <a:off x="754833" y="1182005"/>
              <a:ext cx="8238836" cy="16189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E287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Reproducibility Issues: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E287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We could not reproduce any DAMOV results in the Mess paper, using the Mess paper's artifact due to:</a:t>
              </a:r>
            </a:p>
            <a:p>
              <a:pPr marL="457200" marR="0" lvl="0" indent="-4572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lphaLcParenR"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E287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​</a:t>
              </a: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E287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Missing source code and configurations 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E287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of Ramulator</a:t>
              </a:r>
            </a:p>
            <a:p>
              <a:pPr marL="457200" marR="0" lvl="0" indent="-4572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lphaLcParenR"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E287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Rigid </a:t>
              </a: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E287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assertion failure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E287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 according to the </a:t>
              </a:r>
              <a:r>
                <a:rPr kumimoji="0" lang="en-US" sz="2000" b="0" i="0" u="none" strike="noStrike" kern="1200" cap="none" spc="0" normalizeH="0" baseline="0" noProof="0" err="1">
                  <a:ln>
                    <a:noFill/>
                  </a:ln>
                  <a:solidFill>
                    <a:srgbClr val="E287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ZSim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E287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 configurations</a:t>
              </a: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EF00839-07A1-06FA-9EDD-D01FDAD4EE54}"/>
                </a:ext>
              </a:extLst>
            </p:cNvPr>
            <p:cNvSpPr txBox="1"/>
            <p:nvPr/>
          </p:nvSpPr>
          <p:spPr>
            <a:xfrm>
              <a:off x="180034" y="1511082"/>
              <a:ext cx="574799" cy="92333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>
                  <a:ln>
                    <a:noFill/>
                  </a:ln>
                  <a:solidFill>
                    <a:srgbClr val="FFAE3C">
                      <a:alpha val="80000"/>
                    </a:srgbClr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94C2F6-C962-9FB4-1E0A-7F4165766D87}"/>
              </a:ext>
            </a:extLst>
          </p:cNvPr>
          <p:cNvGrpSpPr/>
          <p:nvPr/>
        </p:nvGrpSpPr>
        <p:grpSpPr>
          <a:xfrm>
            <a:off x="99051" y="3089826"/>
            <a:ext cx="8894618" cy="1754446"/>
            <a:chOff x="99051" y="3089826"/>
            <a:chExt cx="8894618" cy="175444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2C99FF9B-7FE5-BCC9-0F7F-9CF5E183B6E1}"/>
                </a:ext>
              </a:extLst>
            </p:cNvPr>
            <p:cNvSpPr/>
            <p:nvPr/>
          </p:nvSpPr>
          <p:spPr>
            <a:xfrm>
              <a:off x="99051" y="3089826"/>
              <a:ext cx="8894618" cy="1754446"/>
            </a:xfrm>
            <a:prstGeom prst="roundRect">
              <a:avLst>
                <a:gd name="adj" fmla="val 7122"/>
              </a:avLst>
            </a:prstGeom>
            <a:solidFill>
              <a:srgbClr val="FFEDE7"/>
            </a:solidFill>
            <a:ln w="57150">
              <a:solidFill>
                <a:srgbClr val="FF5F25">
                  <a:alpha val="8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00AD42-8DCE-73BB-69B7-00DC00F69A53}"/>
                </a:ext>
              </a:extLst>
            </p:cNvPr>
            <p:cNvSpPr txBox="1"/>
            <p:nvPr/>
          </p:nvSpPr>
          <p:spPr>
            <a:xfrm>
              <a:off x="754833" y="3174972"/>
              <a:ext cx="8238836" cy="16189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Technical Simulator Usage Errors:</a:t>
              </a:r>
            </a:p>
            <a:p>
              <a:pPr marL="457200" marR="0" lvl="0" indent="-4572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lphaLcParenR"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Uses two </a:t>
              </a:r>
              <a:r>
                <a:rPr kumimoji="0" lang="en-US" sz="2000" b="0" i="0" u="none" strike="noStrike" kern="1200" cap="none" spc="0" normalizeH="0" baseline="0" noProof="0" err="1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ZSim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 statistics for DRAM latency: </a:t>
              </a:r>
              <a:r>
                <a:rPr kumimoji="0" lang="en-US" sz="2000" b="1" i="0" u="none" strike="noStrike" kern="1200" cap="none" spc="0" normalizeH="0" baseline="0" noProof="0" err="1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latGETnl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 and </a:t>
              </a:r>
              <a:r>
                <a:rPr kumimoji="0" lang="en-US" sz="2000" b="1" i="0" u="none" strike="noStrike" kern="1200" cap="none" spc="0" normalizeH="0" baseline="0" noProof="0" err="1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mGETs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 </a:t>
              </a:r>
              <a:b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</a:b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from the L1-D cache</a:t>
              </a:r>
            </a:p>
            <a:p>
              <a:pPr marL="457200" marR="0" lvl="0" indent="-4572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lphaLcParenR"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These statistics are </a:t>
              </a: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not Ramulator statistics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 and </a:t>
              </a:r>
              <a:b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</a:b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does not reflect simulated DRAM latency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 from Ramulator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C60D3F6-C90D-37EF-1A41-306E025D458B}"/>
                </a:ext>
              </a:extLst>
            </p:cNvPr>
            <p:cNvSpPr txBox="1"/>
            <p:nvPr/>
          </p:nvSpPr>
          <p:spPr>
            <a:xfrm>
              <a:off x="180033" y="3506342"/>
              <a:ext cx="574799" cy="92333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>
                  <a:ln>
                    <a:noFill/>
                  </a:ln>
                  <a:solidFill>
                    <a:srgbClr val="FF5F25">
                      <a:alpha val="80000"/>
                    </a:srgbClr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339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9A54B-E5F8-A030-5B0D-FA9F0BE61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Key DAMOV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2A2D1-9069-71B7-A411-5C57061D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E17223C-B126-DB96-FE59-360753E58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91FA2AF-AEA2-8BE0-47D3-CA4617592C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4"/>
          <a:stretch>
            <a:fillRect/>
          </a:stretch>
        </p:blipFill>
        <p:spPr>
          <a:xfrm>
            <a:off x="940970" y="1182518"/>
            <a:ext cx="7503626" cy="4183264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76E7029-F7C6-EC78-C2BB-1770E40392C7}"/>
              </a:ext>
            </a:extLst>
          </p:cNvPr>
          <p:cNvSpPr txBox="1">
            <a:spLocks/>
          </p:cNvSpPr>
          <p:nvPr/>
        </p:nvSpPr>
        <p:spPr>
          <a:xfrm>
            <a:off x="-8540" y="5427864"/>
            <a:ext cx="9144000" cy="807740"/>
          </a:xfrm>
          <a:prstGeom prst="rect">
            <a:avLst/>
          </a:prstGeom>
          <a:solidFill>
            <a:srgbClr val="FFEDE7"/>
          </a:solidFill>
          <a:ln w="28575">
            <a:solidFill>
              <a:srgbClr val="F23F0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When correct statistics are used, DAMOV's memory access latency</a:t>
            </a: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is </a:t>
            </a:r>
            <a:r>
              <a:rPr kumimoji="0" lang="en-GB" sz="2400" b="1" i="1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not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constant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,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in contrast to the claims of the Mess paper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23F00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31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12070-39B3-242E-AD9E-EED6EE52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E3D20-9EE3-8E84-2382-FD5F0A9EC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in the Paper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FAD2E0-FC60-99BA-7EE7-66139B570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70874E2-8725-F2BC-7FF9-8ECED58B0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02" y="5755279"/>
            <a:ext cx="9143999" cy="5439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>
                <a:hlinkClick r:id="rId3"/>
              </a:rPr>
              <a:t>https://arxiv.org/pdf/2510.15744</a:t>
            </a:r>
            <a:endParaRPr lang="en-US" sz="32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0307C7-730F-291D-ED83-B08A40E5B8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36" y="1549818"/>
            <a:ext cx="8805333" cy="3836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68A46AE-D734-E574-6790-46C1E925347B}"/>
              </a:ext>
            </a:extLst>
          </p:cNvPr>
          <p:cNvSpPr txBox="1"/>
          <p:nvPr/>
        </p:nvSpPr>
        <p:spPr>
          <a:xfrm>
            <a:off x="7008341" y="5385947"/>
            <a:ext cx="3264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* Equal contribution</a:t>
            </a:r>
          </a:p>
        </p:txBody>
      </p:sp>
    </p:spTree>
    <p:extLst>
      <p:ext uri="{BB962C8B-B14F-4D97-AF65-F5344CB8AC3E}">
        <p14:creationId xmlns:p14="http://schemas.microsoft.com/office/powerpoint/2010/main" val="2715229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3296A-5EF6-E408-BC23-A4BBD5C8D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up the Mess is Open Source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528C3-3000-0E43-18E8-28D6B80DF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2C8948DF-EC0C-9497-F435-F43601FA31C5}"/>
              </a:ext>
            </a:extLst>
          </p:cNvPr>
          <p:cNvSpPr txBox="1">
            <a:spLocks/>
          </p:cNvSpPr>
          <p:nvPr/>
        </p:nvSpPr>
        <p:spPr>
          <a:xfrm>
            <a:off x="192241" y="5888507"/>
            <a:ext cx="9143999" cy="5439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  <a:hlinkClick r:id="rId3"/>
              </a:rPr>
              <a:t>https://github.com/CMU-SAFARI/Cleaning-up-the-Mess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6685A90-A398-C8E0-8101-F81B299DAFCA}"/>
              </a:ext>
            </a:extLst>
          </p:cNvPr>
          <p:cNvGrpSpPr/>
          <p:nvPr/>
        </p:nvGrpSpPr>
        <p:grpSpPr>
          <a:xfrm>
            <a:off x="2033126" y="1343545"/>
            <a:ext cx="6607260" cy="4247658"/>
            <a:chOff x="1" y="1303056"/>
            <a:chExt cx="6804079" cy="437418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84B2398-E795-F148-BF11-D3F0D0562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25590"/>
            <a:stretch>
              <a:fillRect/>
            </a:stretch>
          </p:blipFill>
          <p:spPr>
            <a:xfrm>
              <a:off x="1" y="1303056"/>
              <a:ext cx="6804079" cy="437418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522179E-286E-D7CF-4F71-92EE9F65B74A}"/>
                </a:ext>
              </a:extLst>
            </p:cNvPr>
            <p:cNvSpPr/>
            <p:nvPr/>
          </p:nvSpPr>
          <p:spPr>
            <a:xfrm>
              <a:off x="1947553" y="1306286"/>
              <a:ext cx="682831" cy="2493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581C3D-E167-BCBE-1BA7-AD0A26F3DC49}"/>
                </a:ext>
              </a:extLst>
            </p:cNvPr>
            <p:cNvSpPr/>
            <p:nvPr/>
          </p:nvSpPr>
          <p:spPr>
            <a:xfrm>
              <a:off x="6036966" y="1306286"/>
              <a:ext cx="767114" cy="2770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39D7726-44F4-22A7-6878-F9E56843AE3D}"/>
              </a:ext>
            </a:extLst>
          </p:cNvPr>
          <p:cNvGrpSpPr/>
          <p:nvPr/>
        </p:nvGrpSpPr>
        <p:grpSpPr>
          <a:xfrm>
            <a:off x="403514" y="1343320"/>
            <a:ext cx="1368009" cy="4247220"/>
            <a:chOff x="7331999" y="1343320"/>
            <a:chExt cx="1368009" cy="4247220"/>
          </a:xfrm>
        </p:grpSpPr>
        <p:pic>
          <p:nvPicPr>
            <p:cNvPr id="5" name="Picture 4" descr="A red circle with white text&#10;&#10;AI-generated content may be incorrect.">
              <a:extLst>
                <a:ext uri="{FF2B5EF4-FFF2-40B4-BE49-F238E27FC236}">
                  <a16:creationId xmlns:a16="http://schemas.microsoft.com/office/drawing/2014/main" id="{2B6892E9-8979-1092-7086-E748B62E1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2000" y="2786545"/>
              <a:ext cx="1368007" cy="1360770"/>
            </a:xfrm>
            <a:prstGeom prst="rect">
              <a:avLst/>
            </a:prstGeom>
          </p:spPr>
        </p:pic>
        <p:pic>
          <p:nvPicPr>
            <p:cNvPr id="7" name="Picture 6" descr="A green circle with white text and a white circle with a white circle and a white circle with a white circle with a white circle with a white circle with a white circle with a white circle with&#10;&#10;AI-generated content may be incorrect.">
              <a:extLst>
                <a:ext uri="{FF2B5EF4-FFF2-40B4-BE49-F238E27FC236}">
                  <a16:creationId xmlns:a16="http://schemas.microsoft.com/office/drawing/2014/main" id="{6106C0A7-9390-EA85-D894-63885DF32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1999" y="1343320"/>
              <a:ext cx="1368007" cy="1360770"/>
            </a:xfrm>
            <a:prstGeom prst="rect">
              <a:avLst/>
            </a:prstGeom>
          </p:spPr>
        </p:pic>
        <p:pic>
          <p:nvPicPr>
            <p:cNvPr id="10" name="Picture 9" descr="A blue circle with white text&#10;&#10;AI-generated content may be incorrect.">
              <a:extLst>
                <a:ext uri="{FF2B5EF4-FFF2-40B4-BE49-F238E27FC236}">
                  <a16:creationId xmlns:a16="http://schemas.microsoft.com/office/drawing/2014/main" id="{B06C406B-00A3-C9BB-D586-F78D13AFE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2001" y="4229770"/>
              <a:ext cx="1368007" cy="13607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5278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8A5DD-A56D-B8F4-0CB5-E941D1C80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7A4AA-8E39-DD5C-0461-D18F3B977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up the Mess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3200A6-0894-927E-53FC-CF2C5A678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CAE000-CD9B-3065-E810-8105E4449244}"/>
              </a:ext>
            </a:extLst>
          </p:cNvPr>
          <p:cNvSpPr/>
          <p:nvPr/>
        </p:nvSpPr>
        <p:spPr>
          <a:xfrm>
            <a:off x="428625" y="1384241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/>
                <a:ea typeface="Calibri"/>
                <a:cs typeface="Calibri"/>
              </a:rPr>
              <a:t>Analysis of the Evaluation of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/>
                <a:ea typeface="Calibri"/>
                <a:cs typeface="Calibri"/>
              </a:rPr>
              <a:t>Ramulator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/>
                <a:ea typeface="Calibri"/>
                <a:cs typeface="Calibri"/>
              </a:rPr>
              <a:t> 2.0</a:t>
            </a:r>
            <a:b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/>
                <a:ea typeface="Calibri"/>
                <a:cs typeface="Calibri"/>
              </a:rPr>
            </a:b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/>
                <a:ea typeface="Calibri"/>
                <a:cs typeface="Calibri"/>
              </a:rPr>
              <a:t>in the Mess Paper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D67F00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5B27F2D-A47B-CFC9-47A3-64DDF95ACBBC}"/>
              </a:ext>
            </a:extLst>
          </p:cNvPr>
          <p:cNvSpPr/>
          <p:nvPr/>
        </p:nvSpPr>
        <p:spPr>
          <a:xfrm>
            <a:off x="428625" y="3063845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Analysis of the Evaluation of DAMOV </a:t>
            </a:r>
            <a:b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in the Mess Paper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5BF90EA-B766-2661-5CF6-0BAB1C3FE841}"/>
              </a:ext>
            </a:extLst>
          </p:cNvPr>
          <p:cNvSpPr/>
          <p:nvPr/>
        </p:nvSpPr>
        <p:spPr>
          <a:xfrm>
            <a:off x="428625" y="4743450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Ramulator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D67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2.0 and DAMOV Best Practices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63D088-7A7C-155E-0AF4-3496B28E687C}"/>
              </a:ext>
            </a:extLst>
          </p:cNvPr>
          <p:cNvSpPr/>
          <p:nvPr/>
        </p:nvSpPr>
        <p:spPr>
          <a:xfrm flipV="1">
            <a:off x="142958" y="1115891"/>
            <a:ext cx="8645168" cy="1608561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C0BC71-37D4-7B74-5B5A-EDF0F9087287}"/>
              </a:ext>
            </a:extLst>
          </p:cNvPr>
          <p:cNvSpPr/>
          <p:nvPr/>
        </p:nvSpPr>
        <p:spPr>
          <a:xfrm flipV="1">
            <a:off x="142957" y="2861565"/>
            <a:ext cx="8645169" cy="1608561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90023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AF681-B6B9-F597-9952-A196A665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Ramulator</a:t>
            </a:r>
            <a:r>
              <a:rPr lang="en-US"/>
              <a:t> 2.0 and DAMOV Best Practices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62847-00D3-6CC2-367E-6A763B8BE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12B9B8-94E6-4067-0CE7-0F71E85E37D3}"/>
              </a:ext>
            </a:extLst>
          </p:cNvPr>
          <p:cNvGrpSpPr/>
          <p:nvPr/>
        </p:nvGrpSpPr>
        <p:grpSpPr>
          <a:xfrm>
            <a:off x="124691" y="1096840"/>
            <a:ext cx="8894618" cy="1200329"/>
            <a:chOff x="124691" y="1096840"/>
            <a:chExt cx="8894618" cy="120032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3D85FEB-6209-7F28-9B04-E8C3EC9AEB3E}"/>
                </a:ext>
              </a:extLst>
            </p:cNvPr>
            <p:cNvGrpSpPr/>
            <p:nvPr/>
          </p:nvGrpSpPr>
          <p:grpSpPr>
            <a:xfrm>
              <a:off x="124691" y="1111550"/>
              <a:ext cx="8894618" cy="1170910"/>
              <a:chOff x="99051" y="1284270"/>
              <a:chExt cx="8894618" cy="1170910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B425B586-CC95-0BDC-2D64-BD78A72F123F}"/>
                  </a:ext>
                </a:extLst>
              </p:cNvPr>
              <p:cNvSpPr/>
              <p:nvPr/>
            </p:nvSpPr>
            <p:spPr>
              <a:xfrm>
                <a:off x="99051" y="1284270"/>
                <a:ext cx="8894618" cy="1170910"/>
              </a:xfrm>
              <a:prstGeom prst="roundRect">
                <a:avLst/>
              </a:prstGeom>
              <a:solidFill>
                <a:srgbClr val="FFEBCD"/>
              </a:solidFill>
              <a:ln w="28575">
                <a:solidFill>
                  <a:srgbClr val="FFAE3C">
                    <a:alpha val="8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E287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026FE7E-8920-6721-CF60-B6313789B419}"/>
                  </a:ext>
                </a:extLst>
              </p:cNvPr>
              <p:cNvSpPr txBox="1"/>
              <p:nvPr/>
            </p:nvSpPr>
            <p:spPr>
              <a:xfrm>
                <a:off x="201611" y="1408060"/>
                <a:ext cx="574799" cy="92333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0" i="0" u="none" strike="noStrike" kern="1200" cap="none" spc="0" normalizeH="0" baseline="0" noProof="0">
                    <a:ln>
                      <a:noFill/>
                    </a:ln>
                    <a:solidFill>
                      <a:srgbClr val="FFAE3C">
                        <a:alpha val="80000"/>
                      </a:srgbClr>
                    </a:solidFill>
                    <a:effectLst/>
                    <a:uLnTx/>
                    <a:uFillTx/>
                    <a:latin typeface="Aptos Display" panose="02110004020202020204"/>
                    <a:ea typeface="+mn-ea"/>
                    <a:cs typeface="+mn-cs"/>
                  </a:rPr>
                  <a:t>1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49A6CDE-9F48-B162-374C-47D6F00789D4}"/>
                </a:ext>
              </a:extLst>
            </p:cNvPr>
            <p:cNvSpPr txBox="1"/>
            <p:nvPr/>
          </p:nvSpPr>
          <p:spPr>
            <a:xfrm>
              <a:off x="537520" y="1096840"/>
              <a:ext cx="8379229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E287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Be familiarized with JEDEC standard documents</a:t>
              </a:r>
              <a:b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</a:b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E287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instead of relying on information other than the official standard</a:t>
              </a:r>
              <a:b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</a:b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E287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or the simulator documentation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CDD0F69-4717-235D-C84C-BF69E6A9E654}"/>
              </a:ext>
            </a:extLst>
          </p:cNvPr>
          <p:cNvGrpSpPr/>
          <p:nvPr/>
        </p:nvGrpSpPr>
        <p:grpSpPr>
          <a:xfrm>
            <a:off x="124691" y="2422764"/>
            <a:ext cx="8894618" cy="1200329"/>
            <a:chOff x="124691" y="2422764"/>
            <a:chExt cx="8894618" cy="120032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5373C3A-5E02-A106-7170-427592786A26}"/>
                </a:ext>
              </a:extLst>
            </p:cNvPr>
            <p:cNvGrpSpPr/>
            <p:nvPr/>
          </p:nvGrpSpPr>
          <p:grpSpPr>
            <a:xfrm>
              <a:off x="124691" y="2425577"/>
              <a:ext cx="8894618" cy="1170910"/>
              <a:chOff x="99051" y="1284270"/>
              <a:chExt cx="8894618" cy="1170910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58DA9C2F-9AE1-CB3E-C49B-232E5021E576}"/>
                  </a:ext>
                </a:extLst>
              </p:cNvPr>
              <p:cNvSpPr/>
              <p:nvPr/>
            </p:nvSpPr>
            <p:spPr>
              <a:xfrm>
                <a:off x="99051" y="1284270"/>
                <a:ext cx="8894618" cy="1170910"/>
              </a:xfrm>
              <a:prstGeom prst="roundRect">
                <a:avLst/>
              </a:prstGeom>
              <a:solidFill>
                <a:srgbClr val="FFE0D5"/>
              </a:solidFill>
              <a:ln w="28575">
                <a:solidFill>
                  <a:srgbClr val="FF5F25">
                    <a:alpha val="8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203C441-7B46-6F99-ACD7-56240B9A8222}"/>
                  </a:ext>
                </a:extLst>
              </p:cNvPr>
              <p:cNvSpPr txBox="1"/>
              <p:nvPr/>
            </p:nvSpPr>
            <p:spPr>
              <a:xfrm>
                <a:off x="205377" y="1408060"/>
                <a:ext cx="574799" cy="92333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0" i="0" u="none" strike="noStrike" kern="1200" cap="none" spc="0" normalizeH="0" baseline="0" noProof="0">
                    <a:ln>
                      <a:noFill/>
                    </a:ln>
                    <a:solidFill>
                      <a:srgbClr val="FF5F25">
                        <a:alpha val="80000"/>
                      </a:srgbClr>
                    </a:solidFill>
                    <a:effectLst/>
                    <a:uLnTx/>
                    <a:uFillTx/>
                    <a:latin typeface="Aptos Display" panose="02110004020202020204"/>
                    <a:ea typeface="+mn-ea"/>
                    <a:cs typeface="+mn-cs"/>
                  </a:rPr>
                  <a:t>2</a:t>
                </a: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89D68EB-8CE6-B8EF-E794-A4BF5312F880}"/>
                </a:ext>
              </a:extLst>
            </p:cNvPr>
            <p:cNvSpPr txBox="1"/>
            <p:nvPr/>
          </p:nvSpPr>
          <p:spPr>
            <a:xfrm>
              <a:off x="802051" y="2422764"/>
              <a:ext cx="811093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Understand Ramulator 2.0’s </a:t>
              </a:r>
              <a:b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</a:b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memory organization and configurations,</a:t>
              </a:r>
              <a:b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</a:b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23F00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which are documented in the code and in the repository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82908D0-8C3C-9715-710C-FB0A59B05EDD}"/>
              </a:ext>
            </a:extLst>
          </p:cNvPr>
          <p:cNvGrpSpPr/>
          <p:nvPr/>
        </p:nvGrpSpPr>
        <p:grpSpPr>
          <a:xfrm>
            <a:off x="124691" y="3739604"/>
            <a:ext cx="8894618" cy="1209413"/>
            <a:chOff x="124691" y="3739604"/>
            <a:chExt cx="8894618" cy="120941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1A68B9E-90F6-6DDC-C7CC-54D08EFE8D1F}"/>
                </a:ext>
              </a:extLst>
            </p:cNvPr>
            <p:cNvGrpSpPr/>
            <p:nvPr/>
          </p:nvGrpSpPr>
          <p:grpSpPr>
            <a:xfrm>
              <a:off x="124691" y="3739604"/>
              <a:ext cx="8894618" cy="1170910"/>
              <a:chOff x="99051" y="1284270"/>
              <a:chExt cx="8894618" cy="1170910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B702B476-44AD-E240-B6B3-D6A346FAA300}"/>
                  </a:ext>
                </a:extLst>
              </p:cNvPr>
              <p:cNvSpPr/>
              <p:nvPr/>
            </p:nvSpPr>
            <p:spPr>
              <a:xfrm>
                <a:off x="99051" y="1284270"/>
                <a:ext cx="8894618" cy="1170910"/>
              </a:xfrm>
              <a:prstGeom prst="roundRect">
                <a:avLst/>
              </a:prstGeom>
              <a:solidFill>
                <a:srgbClr val="E9E5FB"/>
              </a:solidFill>
              <a:ln w="28575">
                <a:solidFill>
                  <a:srgbClr val="7A62E7">
                    <a:alpha val="8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6D40DC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851D501-BEAE-121D-BCAE-3DD753093CA2}"/>
                  </a:ext>
                </a:extLst>
              </p:cNvPr>
              <p:cNvSpPr txBox="1"/>
              <p:nvPr/>
            </p:nvSpPr>
            <p:spPr>
              <a:xfrm>
                <a:off x="175973" y="1408060"/>
                <a:ext cx="574799" cy="92333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0" i="0" u="none" strike="noStrike" kern="1200" cap="none" spc="0" normalizeH="0" baseline="0" noProof="0">
                    <a:ln>
                      <a:noFill/>
                    </a:ln>
                    <a:solidFill>
                      <a:srgbClr val="7A62E7">
                        <a:alpha val="80000"/>
                      </a:srgbClr>
                    </a:solidFill>
                    <a:effectLst/>
                    <a:uLnTx/>
                    <a:uFillTx/>
                    <a:latin typeface="Aptos Display" panose="02110004020202020204"/>
                    <a:ea typeface="+mn-ea"/>
                    <a:cs typeface="+mn-cs"/>
                  </a:rPr>
                  <a:t>3</a:t>
                </a: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DB385CA-A123-A30E-877D-8F030600D2FA}"/>
                </a:ext>
              </a:extLst>
            </p:cNvPr>
            <p:cNvSpPr txBox="1"/>
            <p:nvPr/>
          </p:nvSpPr>
          <p:spPr>
            <a:xfrm>
              <a:off x="1767840" y="3748688"/>
              <a:ext cx="560832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6D40DC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Understand simulation methodology and simulator implementations </a:t>
              </a:r>
              <a:b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</a:b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6D40DC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sufficiently to use the correct statistics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9916E69-31A7-4F61-A321-DAB5F4642725}"/>
              </a:ext>
            </a:extLst>
          </p:cNvPr>
          <p:cNvGrpSpPr/>
          <p:nvPr/>
        </p:nvGrpSpPr>
        <p:grpSpPr>
          <a:xfrm>
            <a:off x="124691" y="5027025"/>
            <a:ext cx="8894618" cy="1200329"/>
            <a:chOff x="124691" y="5027025"/>
            <a:chExt cx="8894618" cy="120032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4E0ACBC-9D16-5C1F-9109-96900A962130}"/>
                </a:ext>
              </a:extLst>
            </p:cNvPr>
            <p:cNvGrpSpPr/>
            <p:nvPr/>
          </p:nvGrpSpPr>
          <p:grpSpPr>
            <a:xfrm>
              <a:off x="124691" y="5053630"/>
              <a:ext cx="8894618" cy="1170910"/>
              <a:chOff x="99051" y="1284270"/>
              <a:chExt cx="8894618" cy="1170910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178A5441-2A49-A42B-369D-5F8092F050B2}"/>
                  </a:ext>
                </a:extLst>
              </p:cNvPr>
              <p:cNvSpPr/>
              <p:nvPr/>
            </p:nvSpPr>
            <p:spPr>
              <a:xfrm>
                <a:off x="99051" y="1284270"/>
                <a:ext cx="8894618" cy="1170910"/>
              </a:xfrm>
              <a:prstGeom prst="roundRect">
                <a:avLst/>
              </a:prstGeom>
              <a:solidFill>
                <a:srgbClr val="E2F0D9"/>
              </a:solidFill>
              <a:ln w="28575">
                <a:solidFill>
                  <a:srgbClr val="548235">
                    <a:alpha val="8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385723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BF904C3-D96F-B41F-CC46-147E3E11B7BC}"/>
                  </a:ext>
                </a:extLst>
              </p:cNvPr>
              <p:cNvSpPr txBox="1"/>
              <p:nvPr/>
            </p:nvSpPr>
            <p:spPr>
              <a:xfrm>
                <a:off x="150331" y="1408060"/>
                <a:ext cx="574799" cy="92333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0" i="0" u="none" strike="noStrike" kern="1200" cap="none" spc="0" normalizeH="0" baseline="0" noProof="0">
                    <a:ln>
                      <a:noFill/>
                    </a:ln>
                    <a:solidFill>
                      <a:srgbClr val="548235">
                        <a:alpha val="80000"/>
                      </a:srgbClr>
                    </a:solidFill>
                    <a:effectLst/>
                    <a:uLnTx/>
                    <a:uFillTx/>
                    <a:latin typeface="Aptos Display" panose="02110004020202020204"/>
                    <a:ea typeface="+mn-ea"/>
                    <a:cs typeface="+mn-cs"/>
                  </a:rPr>
                  <a:t>4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EC04609-BA86-4753-64BB-CD3F205FC22A}"/>
                </a:ext>
              </a:extLst>
            </p:cNvPr>
            <p:cNvSpPr txBox="1"/>
            <p:nvPr/>
          </p:nvSpPr>
          <p:spPr>
            <a:xfrm>
              <a:off x="625194" y="5027025"/>
              <a:ext cx="828778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385723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Communicate with the simulator developers</a:t>
              </a:r>
              <a:b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</a:b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385723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or user community when unexpected results are observed </a:t>
              </a:r>
              <a:b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385723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</a:b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385723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to ensure correct simulator usage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08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779A4-8067-B812-AC65-CFD9D8842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5D3C2-49FC-C0E9-9FCD-EE56BFF7A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99C26D-6E8C-85BE-B502-5FB5B72B9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E5B309-C2CE-4D90-B104-F7E98438FC65}" type="slidenum">
              <a:rPr kumimoji="0" lang="tr-T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B375C58-BE9A-FBCE-EF01-8B63C79361E5}"/>
              </a:ext>
            </a:extLst>
          </p:cNvPr>
          <p:cNvSpPr/>
          <p:nvPr/>
        </p:nvSpPr>
        <p:spPr>
          <a:xfrm>
            <a:off x="124691" y="1134872"/>
            <a:ext cx="8894618" cy="1164985"/>
          </a:xfrm>
          <a:prstGeom prst="roundRect">
            <a:avLst>
              <a:gd name="adj" fmla="val 0"/>
            </a:avLst>
          </a:prstGeom>
          <a:solidFill>
            <a:srgbClr val="FFE0D5"/>
          </a:solidFill>
          <a:ln w="28575">
            <a:solidFill>
              <a:srgbClr val="FF5F25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 recent paper, </a:t>
            </a: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"A Mess of Memory System Benchmarking, Simulation and Application Profiling", </a:t>
            </a: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MICRO'24 makes </a:t>
            </a: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strong negative claims </a:t>
            </a:r>
            <a:b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about Ramulator 2.0 and DAMOV and shows </a:t>
            </a: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F23F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unexpected results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B6D464-7C54-DC77-DE52-715563C08414}"/>
              </a:ext>
            </a:extLst>
          </p:cNvPr>
          <p:cNvSpPr/>
          <p:nvPr/>
        </p:nvSpPr>
        <p:spPr>
          <a:xfrm>
            <a:off x="124691" y="2584004"/>
            <a:ext cx="8894618" cy="1161658"/>
          </a:xfrm>
          <a:prstGeom prst="roundRect">
            <a:avLst>
              <a:gd name="adj" fmla="val 0"/>
            </a:avLst>
          </a:prstGeom>
          <a:solidFill>
            <a:srgbClr val="E9E5FB"/>
          </a:solidFill>
          <a:ln w="28575">
            <a:solidFill>
              <a:srgbClr val="7A62E7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We demonstrate that these claims and results are </a:t>
            </a: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incorrect</a:t>
            </a: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</a:t>
            </a:r>
            <a:b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and are due to </a:t>
            </a: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configuration and simulator usage errors </a:t>
            </a: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made </a:t>
            </a:r>
            <a:b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in the Mess paper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110403-CD25-5D62-4B9C-C4E6D8332D77}"/>
              </a:ext>
            </a:extLst>
          </p:cNvPr>
          <p:cNvSpPr/>
          <p:nvPr/>
        </p:nvSpPr>
        <p:spPr>
          <a:xfrm>
            <a:off x="124691" y="4029809"/>
            <a:ext cx="8894618" cy="1161658"/>
          </a:xfrm>
          <a:prstGeom prst="roundRect">
            <a:avLst>
              <a:gd name="adj" fmla="val 0"/>
            </a:avLst>
          </a:prstGeom>
          <a:solidFill>
            <a:srgbClr val="E2F0D9"/>
          </a:solidFill>
          <a:ln w="28575">
            <a:solidFill>
              <a:srgbClr val="548235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385723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We strongly encourage the computer architecture community to consider </a:t>
            </a:r>
            <a:b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385723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385723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our corrections to the Ramulator 2.0 and DAMOV results of the Mess paper </a:t>
            </a:r>
            <a:b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385723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385723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to </a:t>
            </a: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85723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prevent the propagation of inaccurate and misleading results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1801108-DBA4-673F-8E8E-A4C731677CAA}"/>
              </a:ext>
            </a:extLst>
          </p:cNvPr>
          <p:cNvSpPr/>
          <p:nvPr/>
        </p:nvSpPr>
        <p:spPr>
          <a:xfrm>
            <a:off x="124691" y="5475615"/>
            <a:ext cx="8894618" cy="78783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To facilitate </a:t>
            </a: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transparency and reproducibility</a:t>
            </a: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, we open source all our </a:t>
            </a:r>
            <a:b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code and results: </a:t>
            </a: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385723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  <a:hlinkClick r:id="rId3"/>
              </a:rPr>
              <a:t>https://github.com/CMU-SAFARI/Cleaning-up-the-Mess</a:t>
            </a:r>
            <a:endParaRPr kumimoji="0" lang="en-GB" sz="2200" b="0" i="0" u="none" strike="noStrike" kern="1200" cap="none" spc="0" normalizeH="0" baseline="0" noProof="0">
              <a:ln>
                <a:noFill/>
              </a:ln>
              <a:solidFill>
                <a:srgbClr val="385723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948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  <p:bldP spid="1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FD278-F5EB-8545-45C1-21C2381C1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>
            <a:extLst>
              <a:ext uri="{FF2B5EF4-FFF2-40B4-BE49-F238E27FC236}">
                <a16:creationId xmlns:a16="http://schemas.microsoft.com/office/drawing/2014/main" id="{FEF68B9D-DDAB-44DC-B1E0-2DB386828ADD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9144000" cy="3979309"/>
          </a:xfrm>
          <a:prstGeom prst="rect">
            <a:avLst/>
          </a:prstGeom>
          <a:solidFill>
            <a:srgbClr val="CFDEFD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2" name="Picture 1" descr="A red circle with white text&#10;&#10;AI-generated content may be incorrect.">
            <a:extLst>
              <a:ext uri="{FF2B5EF4-FFF2-40B4-BE49-F238E27FC236}">
                <a16:creationId xmlns:a16="http://schemas.microsoft.com/office/drawing/2014/main" id="{8B044086-0C09-362A-C065-ED4C41171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104" y="139787"/>
            <a:ext cx="984643" cy="979434"/>
          </a:xfrm>
          <a:prstGeom prst="rect">
            <a:avLst/>
          </a:prstGeom>
        </p:spPr>
      </p:pic>
      <p:pic>
        <p:nvPicPr>
          <p:cNvPr id="4" name="Picture 3" descr="A green circle with white text and a white circle with a white circle and a white circle with a white circle with a white circle with a white circle with a white circle with a white circle with&#10;&#10;AI-generated content may be incorrect.">
            <a:extLst>
              <a:ext uri="{FF2B5EF4-FFF2-40B4-BE49-F238E27FC236}">
                <a16:creationId xmlns:a16="http://schemas.microsoft.com/office/drawing/2014/main" id="{0934AC58-6FF3-9106-6348-750A1C2966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376" y="139787"/>
            <a:ext cx="984643" cy="979434"/>
          </a:xfrm>
          <a:prstGeom prst="rect">
            <a:avLst/>
          </a:prstGeom>
        </p:spPr>
      </p:pic>
      <p:pic>
        <p:nvPicPr>
          <p:cNvPr id="5" name="Picture 4" descr="A blue circle with white text&#10;&#10;AI-generated content may be incorrect.">
            <a:extLst>
              <a:ext uri="{FF2B5EF4-FFF2-40B4-BE49-F238E27FC236}">
                <a16:creationId xmlns:a16="http://schemas.microsoft.com/office/drawing/2014/main" id="{AB577322-3F4F-3CF5-1640-FCAB40E241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833" y="139787"/>
            <a:ext cx="984643" cy="979434"/>
          </a:xfrm>
          <a:prstGeom prst="rect">
            <a:avLst/>
          </a:prstGeom>
        </p:spPr>
      </p:pic>
      <p:sp>
        <p:nvSpPr>
          <p:cNvPr id="102" name="Title 1">
            <a:extLst>
              <a:ext uri="{FF2B5EF4-FFF2-40B4-BE49-F238E27FC236}">
                <a16:creationId xmlns:a16="http://schemas.microsoft.com/office/drawing/2014/main" id="{01EE38A4-30C0-43A4-C043-2CB89A76E4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556" y="1549927"/>
            <a:ext cx="8394888" cy="238760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75000"/>
              </a:lnSpc>
            </a:pPr>
            <a:r>
              <a:rPr lang="en-US" b="1">
                <a:solidFill>
                  <a:srgbClr val="DC5F0B"/>
                </a:solidFill>
              </a:rPr>
              <a:t>Cleaning up the Mess</a:t>
            </a:r>
            <a:br>
              <a:rPr lang="en-US" sz="5400" b="1">
                <a:solidFill>
                  <a:srgbClr val="DC5F0B"/>
                </a:solidFill>
              </a:rPr>
            </a:br>
            <a:br>
              <a:rPr lang="en-US" sz="1000" b="1">
                <a:solidFill>
                  <a:srgbClr val="DC5F0B"/>
                </a:solidFill>
              </a:rPr>
            </a:br>
            <a:r>
              <a:rPr lang="en-US" sz="3600" b="1" spc="100"/>
              <a:t>Re-Evaluating the Real-System</a:t>
            </a:r>
            <a:br>
              <a:rPr lang="en-US" sz="3600" b="1" spc="100"/>
            </a:br>
            <a:r>
              <a:rPr lang="en-US" sz="3600" b="1" spc="100"/>
              <a:t>Modeling Accuracy of </a:t>
            </a:r>
            <a:r>
              <a:rPr lang="en-US" sz="3600" b="1" spc="100" err="1"/>
              <a:t>Ramulator</a:t>
            </a:r>
            <a:r>
              <a:rPr lang="en-US" sz="3600" b="1" spc="100"/>
              <a:t> 2.0</a:t>
            </a:r>
            <a:endParaRPr lang="en-US" sz="4800" b="1" spc="100">
              <a:cs typeface="Cambria"/>
            </a:endParaRPr>
          </a:p>
        </p:txBody>
      </p:sp>
      <p:sp>
        <p:nvSpPr>
          <p:cNvPr id="103" name="Subtitle 2">
            <a:extLst>
              <a:ext uri="{FF2B5EF4-FFF2-40B4-BE49-F238E27FC236}">
                <a16:creationId xmlns:a16="http://schemas.microsoft.com/office/drawing/2014/main" id="{6394D9A4-AB11-3DA6-3203-687995C8D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556" y="4100370"/>
            <a:ext cx="8394888" cy="1907493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+mj-lt"/>
                <a:cs typeface="Cambria"/>
              </a:rPr>
              <a:t>F. Nisa </a:t>
            </a:r>
            <a:r>
              <a:rPr lang="en-US" err="1">
                <a:latin typeface="+mj-lt"/>
                <a:cs typeface="Cambria"/>
              </a:rPr>
              <a:t>Bostanc</a:t>
            </a:r>
            <a:r>
              <a:rPr lang="tr-TR">
                <a:latin typeface="+mj-lt"/>
                <a:cs typeface="Cambria"/>
              </a:rPr>
              <a:t>ı</a:t>
            </a:r>
            <a:r>
              <a:rPr lang="en-US">
                <a:latin typeface="+mj-lt"/>
                <a:cs typeface="Cambria"/>
              </a:rPr>
              <a:t>*	</a:t>
            </a:r>
            <a:r>
              <a:rPr lang="en-US" err="1">
                <a:latin typeface="+mj-lt"/>
                <a:cs typeface="Cambria"/>
              </a:rPr>
              <a:t>Haocong</a:t>
            </a:r>
            <a:r>
              <a:rPr lang="en-US">
                <a:latin typeface="+mj-lt"/>
                <a:cs typeface="Cambria"/>
              </a:rPr>
              <a:t> Luo*		</a:t>
            </a:r>
            <a:r>
              <a:rPr lang="en-US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Ataberk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 Olgun*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Maria </a:t>
            </a:r>
            <a:r>
              <a:rPr lang="en-US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Makeenkova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	Geraldo F. de Oliveira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A. Giray Ya</a:t>
            </a:r>
            <a:r>
              <a:rPr lang="tr-TR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ğlıkçı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	Onur Mutlu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b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 sz="1800">
                <a:solidFill>
                  <a:schemeClr val="bg2">
                    <a:lumMod val="75000"/>
                  </a:schemeClr>
                </a:solidFill>
                <a:latin typeface="+mj-lt"/>
                <a:cs typeface="Cambria"/>
              </a:rPr>
              <a:t>* Equal Contribution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26D430D-03BE-A814-6ECE-4429B4A510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556" y="6128926"/>
            <a:ext cx="2176678" cy="4187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D3047F-1C26-7609-FD56-5C17D591B0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1820" t="33599" r="12247" b="30996"/>
          <a:stretch/>
        </p:blipFill>
        <p:spPr>
          <a:xfrm>
            <a:off x="6111979" y="6090478"/>
            <a:ext cx="2657465" cy="4572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195531C-08BF-1755-B3C7-D4E2FD33E237}"/>
              </a:ext>
            </a:extLst>
          </p:cNvPr>
          <p:cNvGrpSpPr/>
          <p:nvPr/>
        </p:nvGrpSpPr>
        <p:grpSpPr>
          <a:xfrm>
            <a:off x="190524" y="174423"/>
            <a:ext cx="1127875" cy="1445871"/>
            <a:chOff x="190524" y="174423"/>
            <a:chExt cx="1127875" cy="1445871"/>
          </a:xfrm>
        </p:grpSpPr>
        <p:pic>
          <p:nvPicPr>
            <p:cNvPr id="1026" name="Picture 2" descr="QR Code Image">
              <a:extLst>
                <a:ext uri="{FF2B5EF4-FFF2-40B4-BE49-F238E27FC236}">
                  <a16:creationId xmlns:a16="http://schemas.microsoft.com/office/drawing/2014/main" id="{810C4DB0-66FD-A9F8-F30F-F8BEBAA5F8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24" y="174423"/>
              <a:ext cx="1127875" cy="1127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D81523B-65C0-0F88-EA6C-CC9771F1F3D2}"/>
                </a:ext>
              </a:extLst>
            </p:cNvPr>
            <p:cNvSpPr txBox="1"/>
            <p:nvPr/>
          </p:nvSpPr>
          <p:spPr>
            <a:xfrm>
              <a:off x="222069" y="1281740"/>
              <a:ext cx="10842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Paper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9D44F35-2FDA-3350-9040-0DDD2DB53DCA}"/>
              </a:ext>
            </a:extLst>
          </p:cNvPr>
          <p:cNvGrpSpPr/>
          <p:nvPr/>
        </p:nvGrpSpPr>
        <p:grpSpPr>
          <a:xfrm>
            <a:off x="1423359" y="174422"/>
            <a:ext cx="1127875" cy="1471575"/>
            <a:chOff x="1423359" y="174422"/>
            <a:chExt cx="1127875" cy="1471575"/>
          </a:xfrm>
        </p:grpSpPr>
        <p:pic>
          <p:nvPicPr>
            <p:cNvPr id="1028" name="Picture 4" descr="QR Code Image">
              <a:extLst>
                <a:ext uri="{FF2B5EF4-FFF2-40B4-BE49-F238E27FC236}">
                  <a16:creationId xmlns:a16="http://schemas.microsoft.com/office/drawing/2014/main" id="{6B43F2DD-01BC-0882-2FA8-E3D9E79B2E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359" y="174422"/>
              <a:ext cx="1127875" cy="1127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F77062D-11BD-801B-3179-F94B52E6F7ED}"/>
                </a:ext>
              </a:extLst>
            </p:cNvPr>
            <p:cNvSpPr txBox="1"/>
            <p:nvPr/>
          </p:nvSpPr>
          <p:spPr>
            <a:xfrm>
              <a:off x="1445187" y="1307443"/>
              <a:ext cx="10842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 panose="02110004020202020204"/>
                  <a:ea typeface="+mn-ea"/>
                  <a:cs typeface="+mn-cs"/>
                </a:rPr>
                <a:t>GitHub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44422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F1E54-6506-51AB-2548-7157994C4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F007D-872D-E0E8-1DF3-46DDE13C2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Ramulator 2.1 - Introduction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466C0-7753-666C-58C9-2C51C443F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Ramulator 2.1 is a </a:t>
            </a:r>
            <a:r>
              <a:rPr lang="en-US" sz="2400" b="1" dirty="0">
                <a:solidFill>
                  <a:srgbClr val="0066CC"/>
                </a:solidFill>
              </a:rPr>
              <a:t>major overhaul </a:t>
            </a:r>
            <a:r>
              <a:rPr lang="en-US" sz="2400" b="1" dirty="0"/>
              <a:t>of Ramulator 2.0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Fixes bugs </a:t>
            </a:r>
            <a:r>
              <a:rPr lang="en-US" sz="2000" dirty="0"/>
              <a:t>identified by </a:t>
            </a:r>
            <a:r>
              <a:rPr lang="en-US" sz="2000" dirty="0" err="1"/>
              <a:t>Github</a:t>
            </a:r>
            <a:r>
              <a:rPr lang="en-US" sz="2000" dirty="0"/>
              <a:t> issues and internal testing</a:t>
            </a:r>
          </a:p>
          <a:p>
            <a:pPr lvl="1"/>
            <a:r>
              <a:rPr lang="en-US" sz="2000" dirty="0"/>
              <a:t>More comprehensive support for </a:t>
            </a:r>
            <a:r>
              <a:rPr lang="en-US" sz="2000" b="1" dirty="0">
                <a:solidFill>
                  <a:srgbClr val="0066CC"/>
                </a:solidFill>
              </a:rPr>
              <a:t>new DRAM &amp; controller features</a:t>
            </a:r>
          </a:p>
          <a:p>
            <a:pPr lvl="1"/>
            <a:r>
              <a:rPr lang="en-US" sz="2000" dirty="0"/>
              <a:t>More comprehensive set of </a:t>
            </a:r>
            <a:r>
              <a:rPr lang="en-US" sz="2000" b="1" dirty="0">
                <a:solidFill>
                  <a:srgbClr val="0066CC"/>
                </a:solidFill>
              </a:rPr>
              <a:t>tests and validations</a:t>
            </a:r>
          </a:p>
          <a:p>
            <a:pPr lvl="1"/>
            <a:r>
              <a:rPr lang="en-US" sz="2000" dirty="0"/>
              <a:t>Significantly improved </a:t>
            </a:r>
            <a:r>
              <a:rPr lang="en-US" sz="2000" b="1" dirty="0">
                <a:solidFill>
                  <a:srgbClr val="0066CC"/>
                </a:solidFill>
              </a:rPr>
              <a:t>ease of use, configuration, and extension</a:t>
            </a:r>
          </a:p>
          <a:p>
            <a:pPr lvl="1"/>
            <a:r>
              <a:rPr lang="en-US" sz="2000" dirty="0"/>
              <a:t>Overall code quality and documentation improvements</a:t>
            </a:r>
          </a:p>
          <a:p>
            <a:pPr>
              <a:spcBef>
                <a:spcPts val="1200"/>
              </a:spcBef>
            </a:pPr>
            <a:r>
              <a:rPr lang="en-US" sz="2400" dirty="0" err="1"/>
              <a:t>Github</a:t>
            </a:r>
            <a:r>
              <a:rPr lang="en-US" sz="2400" dirty="0"/>
              <a:t> main branch updated to v2.1.0</a:t>
            </a:r>
            <a:endParaRPr lang="en-US" sz="2400" b="1" dirty="0">
              <a:solidFill>
                <a:srgbClr val="0066CC"/>
              </a:solidFill>
            </a:endParaRPr>
          </a:p>
          <a:p>
            <a:pPr lvl="1">
              <a:spcBef>
                <a:spcPts val="600"/>
              </a:spcBef>
            </a:pPr>
            <a:r>
              <a:rPr lang="en-US" sz="2000" dirty="0">
                <a:hlinkClick r:id="rId2"/>
              </a:rPr>
              <a:t>https://github.com/CMU-SAFARI/ramulator2/</a:t>
            </a:r>
            <a:endParaRPr lang="en-US" sz="2000" dirty="0"/>
          </a:p>
          <a:p>
            <a:pPr lvl="1">
              <a:spcBef>
                <a:spcPts val="600"/>
              </a:spcBef>
            </a:pPr>
            <a:r>
              <a:rPr lang="en-US" sz="2000" dirty="0" err="1"/>
              <a:t>codespace</a:t>
            </a:r>
            <a:r>
              <a:rPr lang="en-US" sz="2000" dirty="0"/>
              <a:t> and </a:t>
            </a:r>
            <a:r>
              <a:rPr lang="en-US" sz="2000" dirty="0" err="1"/>
              <a:t>devcontainer</a:t>
            </a:r>
            <a:r>
              <a:rPr lang="en-US" sz="2000" dirty="0"/>
              <a:t> ready!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V2.0a is archived as legacy/v2.0a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Welcomes your </a:t>
            </a:r>
            <a:r>
              <a:rPr lang="en-US" sz="2400" b="1" dirty="0">
                <a:solidFill>
                  <a:srgbClr val="0066CC"/>
                </a:solidFill>
              </a:rPr>
              <a:t>use, contribution, and feedback</a:t>
            </a:r>
            <a:r>
              <a:rPr lang="en-US" sz="2400" b="1" dirty="0"/>
              <a:t>!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Issues &amp; Discussions on </a:t>
            </a:r>
            <a:r>
              <a:rPr lang="en-US" sz="2000" dirty="0" err="1"/>
              <a:t>Github</a:t>
            </a:r>
            <a:endParaRPr lang="en-US" sz="2000" dirty="0"/>
          </a:p>
          <a:p>
            <a:pPr lvl="1">
              <a:spcBef>
                <a:spcPts val="600"/>
              </a:spcBef>
            </a:pPr>
            <a:r>
              <a:rPr lang="en-US" sz="2000" dirty="0"/>
              <a:t>Open PRs for bug fixes, improvements, and new features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AEF727-6CFD-94C7-7D13-8560FA22FD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96275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D33A2-F91F-E35F-4029-07B4B9B41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0CBE9-D0A6-D141-86B4-A3D226205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Key Bug Fixes &amp; New Features (I)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AEDB0-E0B4-1246-8072-7D782EBC0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Currently modeled DRAM Standards</a:t>
            </a:r>
          </a:p>
          <a:p>
            <a:pPr lvl="1"/>
            <a:r>
              <a:rPr lang="en-US" sz="2400" b="1" dirty="0">
                <a:solidFill>
                  <a:srgbClr val="0066CC"/>
                </a:solidFill>
              </a:rPr>
              <a:t>DDR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000" dirty="0"/>
              <a:t>DDR3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000" dirty="0"/>
              <a:t>DDR4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000" dirty="0"/>
              <a:t>DDR5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50" dirty="0"/>
          </a:p>
          <a:p>
            <a:pPr>
              <a:buFont typeface="Wingdings" panose="05000000000000000000" pitchFamily="2" charset="2"/>
              <a:buChar char="q"/>
            </a:pPr>
            <a:endParaRPr lang="en-US" sz="2450" dirty="0"/>
          </a:p>
          <a:p>
            <a:r>
              <a:rPr lang="en-US" sz="2400" b="1" dirty="0"/>
              <a:t>Modeling scope &amp; priority</a:t>
            </a:r>
            <a:endParaRPr lang="en-US" sz="2150" dirty="0"/>
          </a:p>
          <a:p>
            <a:pPr lvl="1"/>
            <a:r>
              <a:rPr lang="en-US" sz="2250" dirty="0"/>
              <a:t>Timing and functional simulation of DRAM commands</a:t>
            </a:r>
          </a:p>
          <a:p>
            <a:pPr lvl="1"/>
            <a:r>
              <a:rPr lang="en-US" sz="2250" dirty="0"/>
              <a:t>Load/Store transactions, refresh, read disturbance mitigation</a:t>
            </a:r>
          </a:p>
          <a:p>
            <a:pPr lvl="1"/>
            <a:r>
              <a:rPr lang="en-US" sz="2250" dirty="0"/>
              <a:t>High frequency operation and organization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63088-9838-EA94-EEAE-3C1586C744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47</a:t>
            </a:fld>
            <a:endParaRPr lang="en-US" alt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3EA2420-50B5-E7D9-CF0B-8C3F56BD4103}"/>
              </a:ext>
            </a:extLst>
          </p:cNvPr>
          <p:cNvSpPr txBox="1">
            <a:spLocks/>
          </p:cNvSpPr>
          <p:nvPr/>
        </p:nvSpPr>
        <p:spPr bwMode="auto">
          <a:xfrm>
            <a:off x="1671320" y="1441180"/>
            <a:ext cx="2713644" cy="1918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02444" indent="-24407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165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2pPr>
            <a:lvl3pPr marL="766763" indent="-26312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15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3pPr>
            <a:lvl4pPr marL="1004888" indent="-23693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4pPr>
            <a:lvl5pPr marL="1260872" indent="-2547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5pPr>
            <a:lvl6pPr marL="1603772" indent="-2547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6pPr>
            <a:lvl7pPr marL="1946672" indent="-2547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7pPr>
            <a:lvl8pPr marL="2289572" indent="-2547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8pPr>
            <a:lvl9pPr marL="2632472" indent="-2547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lvl="1" defTabSz="914400"/>
            <a:r>
              <a:rPr lang="en-US" sz="2400" b="1" kern="0" dirty="0">
                <a:solidFill>
                  <a:srgbClr val="0066CC"/>
                </a:solidFill>
              </a:rPr>
              <a:t>LPDDR</a:t>
            </a:r>
          </a:p>
          <a:p>
            <a:pPr lvl="2" defTabSz="914400">
              <a:buFont typeface="Wingdings" pitchFamily="2" charset="2"/>
              <a:buChar char="ü"/>
            </a:pPr>
            <a:r>
              <a:rPr lang="en-US" sz="2000" kern="0" dirty="0"/>
              <a:t>LPDDR5</a:t>
            </a:r>
          </a:p>
          <a:p>
            <a:pPr lvl="2" defTabSz="914400">
              <a:buFont typeface="Wingdings" pitchFamily="2" charset="2"/>
              <a:buChar char="ü"/>
            </a:pPr>
            <a:r>
              <a:rPr lang="en-US" sz="2000" kern="0" dirty="0"/>
              <a:t>LPDDR6</a:t>
            </a:r>
          </a:p>
          <a:p>
            <a:pPr lvl="1" defTabSz="914400">
              <a:buFont typeface="Wingdings" pitchFamily="2" charset="2"/>
              <a:buChar char="ü"/>
            </a:pPr>
            <a:endParaRPr lang="en-US" sz="2150" kern="0" dirty="0"/>
          </a:p>
          <a:p>
            <a:pPr marL="258365" lvl="1" indent="0" defTabSz="914400">
              <a:buFont typeface="Wingdings" pitchFamily="2" charset="2"/>
              <a:buNone/>
            </a:pPr>
            <a:endParaRPr lang="en-US" sz="2150" kern="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E0C66C0-F69C-8313-263B-940FD2FA7C5A}"/>
              </a:ext>
            </a:extLst>
          </p:cNvPr>
          <p:cNvSpPr txBox="1">
            <a:spLocks/>
          </p:cNvSpPr>
          <p:nvPr/>
        </p:nvSpPr>
        <p:spPr bwMode="auto">
          <a:xfrm>
            <a:off x="3398520" y="1441181"/>
            <a:ext cx="3230880" cy="173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02444" indent="-24407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165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2pPr>
            <a:lvl3pPr marL="766763" indent="-26312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15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3pPr>
            <a:lvl4pPr marL="1004888" indent="-23693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4pPr>
            <a:lvl5pPr marL="1260872" indent="-2547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5pPr>
            <a:lvl6pPr marL="1603772" indent="-2547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6pPr>
            <a:lvl7pPr marL="1946672" indent="-2547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7pPr>
            <a:lvl8pPr marL="2289572" indent="-2547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8pPr>
            <a:lvl9pPr marL="2632472" indent="-2547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sz="2400" b="1" dirty="0">
                <a:solidFill>
                  <a:srgbClr val="0066CC"/>
                </a:solidFill>
              </a:rPr>
              <a:t>GDDR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000" dirty="0"/>
              <a:t>GDDR6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000" dirty="0"/>
              <a:t>GDDR7</a:t>
            </a:r>
            <a:endParaRPr lang="en-US" sz="2150" kern="0" dirty="0"/>
          </a:p>
          <a:p>
            <a:pPr marL="258365" lvl="1" indent="0" defTabSz="914400">
              <a:buFont typeface="Wingdings" pitchFamily="2" charset="2"/>
              <a:buNone/>
            </a:pPr>
            <a:endParaRPr lang="en-US" sz="2150" kern="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3CF9986-D06B-77CD-C06A-FB189209DF06}"/>
              </a:ext>
            </a:extLst>
          </p:cNvPr>
          <p:cNvSpPr txBox="1">
            <a:spLocks/>
          </p:cNvSpPr>
          <p:nvPr/>
        </p:nvSpPr>
        <p:spPr bwMode="auto">
          <a:xfrm>
            <a:off x="4879338" y="1441181"/>
            <a:ext cx="8610600" cy="233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02444" indent="-24407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165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2pPr>
            <a:lvl3pPr marL="766763" indent="-26312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15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3pPr>
            <a:lvl4pPr marL="1004888" indent="-23693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4pPr>
            <a:lvl5pPr marL="1260872" indent="-2547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5pPr>
            <a:lvl6pPr marL="1603772" indent="-2547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6pPr>
            <a:lvl7pPr marL="1946672" indent="-2547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7pPr>
            <a:lvl8pPr marL="2289572" indent="-2547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8pPr>
            <a:lvl9pPr marL="2632472" indent="-2547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lvl="1" defTabSz="914400"/>
            <a:r>
              <a:rPr lang="en-US" sz="2400" b="1" kern="0" dirty="0">
                <a:solidFill>
                  <a:srgbClr val="0066CC"/>
                </a:solidFill>
              </a:rPr>
              <a:t>HBM</a:t>
            </a:r>
          </a:p>
          <a:p>
            <a:pPr lvl="2" defTabSz="914400">
              <a:buFont typeface="Wingdings" pitchFamily="2" charset="2"/>
              <a:buChar char="ü"/>
            </a:pPr>
            <a:r>
              <a:rPr lang="en-US" sz="2000" kern="0" dirty="0"/>
              <a:t>HBM1 (Legacy mode)</a:t>
            </a:r>
          </a:p>
          <a:p>
            <a:pPr lvl="2" defTabSz="914400">
              <a:buFont typeface="Wingdings" pitchFamily="2" charset="2"/>
              <a:buChar char="ü"/>
            </a:pPr>
            <a:r>
              <a:rPr lang="en-US" sz="2000" kern="0" dirty="0"/>
              <a:t>HBM2 (</a:t>
            </a:r>
            <a:r>
              <a:rPr lang="en-US" sz="2000" kern="0" dirty="0" err="1"/>
              <a:t>Pseudochannel</a:t>
            </a:r>
            <a:r>
              <a:rPr lang="en-US" sz="2000" kern="0" dirty="0"/>
              <a:t> mode)</a:t>
            </a:r>
          </a:p>
          <a:p>
            <a:pPr lvl="2" defTabSz="914400">
              <a:buFont typeface="Wingdings" pitchFamily="2" charset="2"/>
              <a:buChar char="ü"/>
            </a:pPr>
            <a:r>
              <a:rPr lang="en-US" sz="2000" kern="0" dirty="0"/>
              <a:t>HBM3</a:t>
            </a:r>
          </a:p>
          <a:p>
            <a:pPr lvl="2" defTabSz="914400">
              <a:buFont typeface="Wingdings" pitchFamily="2" charset="2"/>
              <a:buChar char="ü"/>
            </a:pPr>
            <a:r>
              <a:rPr lang="en-US" sz="2000" kern="0" dirty="0"/>
              <a:t>HBM4</a:t>
            </a:r>
          </a:p>
          <a:p>
            <a:pPr lvl="1" defTabSz="914400">
              <a:buFont typeface="Wingdings" pitchFamily="2" charset="2"/>
              <a:buChar char="ü"/>
            </a:pPr>
            <a:endParaRPr lang="en-US" sz="2150" kern="0" dirty="0"/>
          </a:p>
          <a:p>
            <a:pPr marL="258365" lvl="1" indent="0" defTabSz="914400">
              <a:buFont typeface="Wingdings" pitchFamily="2" charset="2"/>
              <a:buNone/>
            </a:pPr>
            <a:endParaRPr lang="en-US" sz="2150" kern="0" dirty="0"/>
          </a:p>
        </p:txBody>
      </p:sp>
    </p:spTree>
    <p:extLst>
      <p:ext uri="{BB962C8B-B14F-4D97-AF65-F5344CB8AC3E}">
        <p14:creationId xmlns:p14="http://schemas.microsoft.com/office/powerpoint/2010/main" val="6254559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D5C6F-3FB2-23D6-DDAB-5CD85164A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02D62-42B0-9DB7-261A-7B87E6F3C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Key Bug Fixes &amp; New Features (II)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30ABE-09EE-0264-9A48-77AD7D54B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Major bugs from </a:t>
            </a:r>
            <a:r>
              <a:rPr lang="en-US" sz="2400" b="1" dirty="0" err="1"/>
              <a:t>Github</a:t>
            </a:r>
            <a:r>
              <a:rPr lang="en-US" sz="2400" b="1" dirty="0"/>
              <a:t> Issues all fixed</a:t>
            </a:r>
          </a:p>
          <a:p>
            <a:pPr lvl="1"/>
            <a:r>
              <a:rPr lang="en-US" sz="2000" dirty="0"/>
              <a:t>HBM/HBM2/HBM3 organization, timing, throughput, etc.</a:t>
            </a:r>
          </a:p>
          <a:p>
            <a:pPr lvl="1"/>
            <a:r>
              <a:rPr lang="en-US" sz="2000" dirty="0"/>
              <a:t>LPDDR5 timing, WCK2CK sync commands, etc.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Better support for new DRAM &amp; controller features</a:t>
            </a:r>
          </a:p>
          <a:p>
            <a:pPr lvl="1"/>
            <a:r>
              <a:rPr lang="en-US" sz="2000" b="1" dirty="0" err="1">
                <a:solidFill>
                  <a:srgbClr val="0066CC"/>
                </a:solidFill>
              </a:rPr>
              <a:t>HBMController</a:t>
            </a:r>
            <a:r>
              <a:rPr lang="en-US" sz="2000" b="1" dirty="0">
                <a:solidFill>
                  <a:srgbClr val="0066CC"/>
                </a:solidFill>
              </a:rPr>
              <a:t> for HBM/HBM2/HBM3/HBM4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000" dirty="0"/>
              <a:t>Pseudo Channels (HBM2+)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000" dirty="0"/>
              <a:t>Row and Column commands dual-issue in the same cycle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LPDDR5/6 Controller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1850" dirty="0"/>
              <a:t>WCK2CK sync (CAS_RD/WR) commands with sync state expiry tracking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1850" dirty="0"/>
              <a:t>ACT1-ACT2 separation with </a:t>
            </a:r>
            <a:r>
              <a:rPr lang="en-US" sz="1850" dirty="0" err="1"/>
              <a:t>tAAD</a:t>
            </a:r>
            <a:r>
              <a:rPr lang="en-US" sz="1850" dirty="0"/>
              <a:t> deadline-aware scheduling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GDDR7 Controller</a:t>
            </a:r>
            <a:endParaRPr lang="en-US" sz="1850" dirty="0"/>
          </a:p>
          <a:p>
            <a:pPr>
              <a:spcBef>
                <a:spcPts val="1200"/>
              </a:spcBef>
            </a:pPr>
            <a:r>
              <a:rPr lang="en-US" altLang="zh-CN" sz="2400" b="1" dirty="0"/>
              <a:t>Improved scheduler implementation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Add custom filtering logic to FR-FCFS via lambdas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F1A1E1-0638-5612-C3D0-C5E4D3C81C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86981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D8C8F-6247-6E3B-7207-1F77AA71C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091CD-FFA5-BB39-4925-C381B618B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Key Bug Fixes &amp; New Features (III)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65182-F1C8-CD62-727B-CAD0CB6B5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Enhanced memory controller plugins</a:t>
            </a:r>
          </a:p>
          <a:p>
            <a:pPr lvl="1"/>
            <a:r>
              <a:rPr lang="en-US" sz="2000" dirty="0"/>
              <a:t>Standardized and modular interface to flexibly extend the functionality of existing memory controllers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Enables </a:t>
            </a:r>
            <a:r>
              <a:rPr lang="en-US" sz="2000" dirty="0" err="1"/>
              <a:t>plug&amp;play</a:t>
            </a:r>
            <a:r>
              <a:rPr lang="en-US" sz="2000" dirty="0"/>
              <a:t> implementation of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dirty="0"/>
              <a:t>Utilities like DRAM command trace recorder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dirty="0"/>
              <a:t>RH mitigations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87AB1-31AC-71D9-B93C-BB951FB87E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49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46F989-0329-E06E-9ADD-C79B101E4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369" y="2211300"/>
            <a:ext cx="7437261" cy="269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15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51F0A-80FA-95AD-267F-2A4C35170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D0F7A-2C92-8B86-C8EC-42F23157C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Tests &amp; Validations (I)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4B1A8-EBC4-15E5-EA4D-BD5D869F9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Three automated test &amp; validation workflows</a:t>
            </a:r>
          </a:p>
          <a:p>
            <a:pPr lvl="1"/>
            <a:r>
              <a:rPr lang="en-US" sz="2000" dirty="0">
                <a:solidFill>
                  <a:srgbClr val="0066CC"/>
                </a:solidFill>
              </a:rPr>
              <a:t>Smoke tests: </a:t>
            </a:r>
            <a:r>
              <a:rPr lang="en-US" sz="2000" dirty="0"/>
              <a:t>Quick checks to see if simulation crashes</a:t>
            </a:r>
          </a:p>
          <a:p>
            <a:pPr lvl="1"/>
            <a:r>
              <a:rPr lang="en-US" sz="2000" dirty="0">
                <a:solidFill>
                  <a:srgbClr val="0066CC"/>
                </a:solidFill>
              </a:rPr>
              <a:t>DRAM command and request traces: </a:t>
            </a:r>
            <a:r>
              <a:rPr lang="en-US" sz="2000" dirty="0"/>
              <a:t>Low-level verification of DRAM timings and controller scheduling </a:t>
            </a:r>
          </a:p>
          <a:p>
            <a:pPr lvl="1"/>
            <a:r>
              <a:rPr lang="en-US" sz="2000" dirty="0">
                <a:solidFill>
                  <a:srgbClr val="0066CC"/>
                </a:solidFill>
              </a:rPr>
              <a:t>Latency-Throughput Plots: </a:t>
            </a:r>
            <a:r>
              <a:rPr lang="en-US" sz="2000" dirty="0"/>
              <a:t>High-level validation of memory system performance</a:t>
            </a:r>
          </a:p>
          <a:p>
            <a:pPr lvl="1"/>
            <a:endParaRPr lang="en-US" sz="20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EB785C-C425-64B9-4D19-536EAF5664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8196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D7AFE-CD7D-1185-D301-99906D95D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21B12-E386-23EC-97AF-D6D9F660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Tests &amp; Validations (II)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0D2C7-D4A2-8360-643A-C874AB77B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DRAM Commands and Timings Test</a:t>
            </a:r>
            <a:endParaRPr lang="en-US" sz="2000" dirty="0"/>
          </a:p>
          <a:p>
            <a:pPr lvl="1"/>
            <a:endParaRPr lang="en-US" sz="20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04AB4-6D6F-FF19-CAC4-9192E67303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51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F8240D-9EF6-391B-5B54-A1E5FECE0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43" y="1523578"/>
            <a:ext cx="7405314" cy="4731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85072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E9D14-DCBB-B10D-86B7-CA804441E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556B1-AA35-9749-5F59-D63F0BC1D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Tests &amp; Validations (III)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AE9ED-F0DF-7711-1B7C-2891999AA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Latency-Throughput Plots</a:t>
            </a:r>
            <a:endParaRPr lang="en-US" sz="2000" dirty="0"/>
          </a:p>
          <a:p>
            <a:pPr lvl="1"/>
            <a:endParaRPr lang="en-US" sz="20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165979-9556-E939-EAEC-0016B0F100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52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24AD91-A462-8D58-DC62-26BF43BCE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2658"/>
            <a:ext cx="9144000" cy="431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796455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2B566-BD14-FF0E-25FC-717242E70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10591-B160-FDDD-A890-709C8EBC9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QoL Improvements (I)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2010-3BB0-B19E-A97B-EBD94B04C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266889" cy="5193723"/>
          </a:xfrm>
        </p:spPr>
        <p:txBody>
          <a:bodyPr/>
          <a:lstStyle/>
          <a:p>
            <a:r>
              <a:rPr lang="en-US" sz="2400" b="1" dirty="0"/>
              <a:t>Ramulator is now a </a:t>
            </a:r>
            <a:r>
              <a:rPr lang="en-US" sz="2400" b="1" dirty="0">
                <a:solidFill>
                  <a:srgbClr val="0066CC"/>
                </a:solidFill>
              </a:rPr>
              <a:t>python package</a:t>
            </a:r>
          </a:p>
          <a:p>
            <a:pPr lvl="1"/>
            <a:r>
              <a:rPr lang="en-US" sz="2000" dirty="0"/>
              <a:t>C++ code with python bindings</a:t>
            </a:r>
          </a:p>
          <a:p>
            <a:r>
              <a:rPr lang="en-US" sz="2400" b="1" dirty="0"/>
              <a:t>Python driven configuration</a:t>
            </a:r>
          </a:p>
          <a:p>
            <a:pPr lvl="1"/>
            <a:r>
              <a:rPr lang="en-US" sz="2000" dirty="0"/>
              <a:t>Configuration, simulation, results </a:t>
            </a:r>
            <a:r>
              <a:rPr lang="en-US" sz="2000" b="1" dirty="0">
                <a:solidFill>
                  <a:srgbClr val="0066CC"/>
                </a:solidFill>
              </a:rPr>
              <a:t>parsing all in one script</a:t>
            </a:r>
          </a:p>
          <a:p>
            <a:pPr lvl="1"/>
            <a:r>
              <a:rPr lang="en-US" sz="2000" dirty="0"/>
              <a:t>Easy parameter sweeps with python flexibility</a:t>
            </a:r>
          </a:p>
          <a:p>
            <a:pPr lvl="1"/>
            <a:r>
              <a:rPr lang="en-US" sz="2000" dirty="0"/>
              <a:t>gem5 friendly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dirty="0"/>
              <a:t>Both SE and FS works out-of-box (tested with gem5 v25.1)</a:t>
            </a:r>
            <a:endParaRPr lang="en-US" sz="1850" dirty="0"/>
          </a:p>
          <a:p>
            <a:pPr>
              <a:spcBef>
                <a:spcPts val="1200"/>
              </a:spcBef>
            </a:pPr>
            <a:r>
              <a:rPr lang="en-US" sz="2400" b="1" dirty="0"/>
              <a:t>No extra burden for end-user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Single-source of truth implementation</a:t>
            </a:r>
          </a:p>
          <a:p>
            <a:pPr lvl="1"/>
            <a:r>
              <a:rPr lang="en-US" sz="2000" dirty="0"/>
              <a:t>Python wrappers are </a:t>
            </a:r>
            <a:r>
              <a:rPr lang="en-US" sz="2000" b="1" dirty="0">
                <a:solidFill>
                  <a:srgbClr val="0066CC"/>
                </a:solidFill>
              </a:rPr>
              <a:t>automatically generated</a:t>
            </a:r>
            <a:r>
              <a:rPr lang="en-US" sz="2000" dirty="0"/>
              <a:t> from C++ </a:t>
            </a:r>
          </a:p>
          <a:p>
            <a:pPr lvl="2"/>
            <a:r>
              <a:rPr lang="en-US" sz="2000" dirty="0">
                <a:solidFill>
                  <a:srgbClr val="0066CC"/>
                </a:solidFill>
              </a:rPr>
              <a:t>No need of manual maintenance of boilerplate code</a:t>
            </a:r>
          </a:p>
          <a:p>
            <a:pPr lvl="1"/>
            <a:r>
              <a:rPr lang="en-US" sz="2000" dirty="0"/>
              <a:t>Equivalent YAML config can be </a:t>
            </a:r>
            <a:r>
              <a:rPr lang="en-US" sz="2000" b="1" dirty="0">
                <a:solidFill>
                  <a:srgbClr val="0066CC"/>
                </a:solidFill>
              </a:rPr>
              <a:t>automatically generated </a:t>
            </a:r>
            <a:r>
              <a:rPr lang="en-US" sz="2000" dirty="0"/>
              <a:t>for other pure C++ simulators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E35243-F5F3-5C01-2D07-8F60C1D5C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67893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354CD-78FC-3BD9-8D62-0C639ED2E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E1E71-593D-D99D-FBF3-A9566488C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QoL Improvements (II)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E3219-7B06-A500-F118-DE0217BCB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266889" cy="5193723"/>
          </a:xfrm>
        </p:spPr>
        <p:txBody>
          <a:bodyPr/>
          <a:lstStyle/>
          <a:p>
            <a:r>
              <a:rPr lang="en-US" sz="2400" dirty="0"/>
              <a:t>Write code in C++</a:t>
            </a:r>
          </a:p>
          <a:p>
            <a:r>
              <a:rPr lang="en-US" sz="2400" dirty="0"/>
              <a:t>Use macros to register your interface, implementation, parameters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Ramulator 2.1’s software framework and build system automatically picks up these information to:</a:t>
            </a:r>
          </a:p>
          <a:p>
            <a:pPr lvl="1"/>
            <a:r>
              <a:rPr lang="en-US" sz="2250" dirty="0"/>
              <a:t>Understand, register, and build the object hierarchy of your interfaces and implementations</a:t>
            </a:r>
          </a:p>
          <a:p>
            <a:pPr lvl="1"/>
            <a:r>
              <a:rPr lang="en-US" sz="2250" dirty="0"/>
              <a:t>Create Python wrappers (proxy objects) with the specified parameters</a:t>
            </a:r>
          </a:p>
          <a:p>
            <a:pPr lvl="1"/>
            <a:endParaRPr lang="en-US" sz="18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ADB4DC-7BD5-C648-9F35-8E6CAE619A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54</a:t>
            </a:fld>
            <a:endParaRPr lang="en-US" alt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ED9D8E9-3898-DA3C-DAC8-3DC0A86A0E6F}"/>
              </a:ext>
            </a:extLst>
          </p:cNvPr>
          <p:cNvGrpSpPr/>
          <p:nvPr/>
        </p:nvGrpSpPr>
        <p:grpSpPr>
          <a:xfrm>
            <a:off x="362280" y="2527075"/>
            <a:ext cx="8343240" cy="1218867"/>
            <a:chOff x="362280" y="2527075"/>
            <a:chExt cx="8343240" cy="121886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601C4EC-0C92-B609-99A5-81EDCC322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2280" y="2527075"/>
              <a:ext cx="8343240" cy="58865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70F23A2-0741-FF8B-E23B-7E7E7ED50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2280" y="3157285"/>
              <a:ext cx="6653370" cy="5886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19543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F11D0-F1D0-6543-2FD8-AD2A50E78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1AA1B-C5EF-5562-FA5C-A1093B73F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QoL Improvements (III)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4B109-DE84-7225-D29F-DFEBAD572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266889" cy="5193723"/>
          </a:xfrm>
        </p:spPr>
        <p:txBody>
          <a:bodyPr/>
          <a:lstStyle/>
          <a:p>
            <a:r>
              <a:rPr lang="en-US" sz="2400" b="1" dirty="0"/>
              <a:t>DRAM Standard Authoring in python</a:t>
            </a:r>
          </a:p>
          <a:p>
            <a:pPr lvl="1"/>
            <a:r>
              <a:rPr lang="en-US" sz="2000" dirty="0"/>
              <a:t>Replaced verbose and hacky C++ DRAM specs in Ramulator 2.0 with much </a:t>
            </a:r>
            <a:r>
              <a:rPr lang="en-US" sz="2000" b="1" dirty="0">
                <a:solidFill>
                  <a:srgbClr val="0066CC"/>
                </a:solidFill>
              </a:rPr>
              <a:t>cleaner python scripts</a:t>
            </a:r>
          </a:p>
          <a:p>
            <a:pPr lvl="1"/>
            <a:r>
              <a:rPr lang="en-US" sz="2000" dirty="0"/>
              <a:t>Flexible authoring of DRAM organization, commands, and timings, etc. thanks to the </a:t>
            </a:r>
            <a:r>
              <a:rPr lang="en-US" sz="2000" dirty="0" err="1"/>
              <a:t>scriptibility</a:t>
            </a:r>
            <a:r>
              <a:rPr lang="en-US" sz="2000" dirty="0"/>
              <a:t> of Python</a:t>
            </a:r>
          </a:p>
          <a:p>
            <a:pPr lvl="1"/>
            <a:r>
              <a:rPr lang="en-US" sz="2000" dirty="0"/>
              <a:t>Code generation utility </a:t>
            </a:r>
            <a:r>
              <a:rPr lang="en-US" sz="2000" b="1" dirty="0">
                <a:solidFill>
                  <a:srgbClr val="0066CC"/>
                </a:solidFill>
              </a:rPr>
              <a:t>automatically generates </a:t>
            </a:r>
            <a:r>
              <a:rPr lang="en-US" sz="2000" dirty="0"/>
              <a:t>C++ </a:t>
            </a:r>
            <a:br>
              <a:rPr lang="en-US" sz="2000" dirty="0"/>
            </a:br>
            <a:r>
              <a:rPr lang="en-US" sz="2000" dirty="0"/>
              <a:t>DRAM specs that Ramulator 2’s internal modeling and simulation engine recognizes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949EE-3B6E-59CC-AF5F-68D4AD92B0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89222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311BF-C942-7AD0-2294-68DDBEA67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A30E4-A709-A6E5-DBF2-0A3D77385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QoL Improvements (III)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2841F-749F-2E60-5BD2-790E85675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266889" cy="5193723"/>
          </a:xfrm>
        </p:spPr>
        <p:txBody>
          <a:bodyPr/>
          <a:lstStyle/>
          <a:p>
            <a:r>
              <a:rPr lang="en-US" sz="2400" b="1" dirty="0"/>
              <a:t>DRAM Standard Authoring in python</a:t>
            </a:r>
          </a:p>
          <a:p>
            <a:pPr lvl="1"/>
            <a:r>
              <a:rPr lang="en-US" sz="2000" dirty="0"/>
              <a:t>Replaced verbose and hacky C++ DRAM specs in Ramulator 2.0 with much </a:t>
            </a:r>
            <a:r>
              <a:rPr lang="en-US" sz="2000" b="1" dirty="0">
                <a:solidFill>
                  <a:srgbClr val="0066CC"/>
                </a:solidFill>
              </a:rPr>
              <a:t>cleaner python scripts</a:t>
            </a:r>
          </a:p>
          <a:p>
            <a:pPr lvl="1"/>
            <a:r>
              <a:rPr lang="en-US" sz="2000" dirty="0"/>
              <a:t>Flexible authoring of DRAM organization, commands, and timings, etc. thanks to the </a:t>
            </a:r>
            <a:r>
              <a:rPr lang="en-US" sz="2000" dirty="0" err="1"/>
              <a:t>scriptibility</a:t>
            </a:r>
            <a:r>
              <a:rPr lang="en-US" sz="2000" dirty="0"/>
              <a:t> of Python</a:t>
            </a:r>
          </a:p>
          <a:p>
            <a:pPr lvl="1"/>
            <a:r>
              <a:rPr lang="en-US" sz="2000" dirty="0"/>
              <a:t>Code generation utility </a:t>
            </a:r>
            <a:r>
              <a:rPr lang="en-US" sz="2000" b="1" dirty="0">
                <a:solidFill>
                  <a:srgbClr val="0066CC"/>
                </a:solidFill>
              </a:rPr>
              <a:t>automatically generates </a:t>
            </a:r>
            <a:r>
              <a:rPr lang="en-US" sz="2000" dirty="0"/>
              <a:t>C++ </a:t>
            </a:r>
            <a:br>
              <a:rPr lang="en-US" sz="2000" dirty="0"/>
            </a:br>
            <a:r>
              <a:rPr lang="en-US" sz="2000" dirty="0"/>
              <a:t>DRAM specs that Ramulator 2’s internal modeling and simulation engine recognizes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2E811-F7DF-C9AE-E1C2-C06DE8C83C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56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C277A9-8AB4-4417-9A5E-617F257E6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383" y="0"/>
            <a:ext cx="5997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40580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E662F-275B-EACC-BA92-376BC53C3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D6C02-2EA5-30DF-F1CF-F26D5B96E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QoL Improvements (III)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E2FBB-8D2A-E9A8-F696-270A77F22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266889" cy="5193723"/>
          </a:xfrm>
        </p:spPr>
        <p:txBody>
          <a:bodyPr/>
          <a:lstStyle/>
          <a:p>
            <a:r>
              <a:rPr lang="en-US" sz="2400" b="1" dirty="0"/>
              <a:t>DRAM Standard Authoring in python</a:t>
            </a:r>
          </a:p>
          <a:p>
            <a:pPr lvl="1"/>
            <a:r>
              <a:rPr lang="en-US" sz="2000" dirty="0"/>
              <a:t>Replaced verbose and hacky C++ DRAM specs in Ramulator 2.0 with much </a:t>
            </a:r>
            <a:r>
              <a:rPr lang="en-US" sz="2000" b="1" dirty="0">
                <a:solidFill>
                  <a:srgbClr val="0066CC"/>
                </a:solidFill>
              </a:rPr>
              <a:t>cleaner python scripts</a:t>
            </a:r>
          </a:p>
          <a:p>
            <a:pPr lvl="1"/>
            <a:r>
              <a:rPr lang="en-US" sz="2000" dirty="0"/>
              <a:t>Flexible authoring of DRAM organization, commands, and timings, etc. thanks to the </a:t>
            </a:r>
            <a:r>
              <a:rPr lang="en-US" sz="2000" dirty="0" err="1"/>
              <a:t>scriptibility</a:t>
            </a:r>
            <a:r>
              <a:rPr lang="en-US" sz="2000" dirty="0"/>
              <a:t> of Python</a:t>
            </a:r>
          </a:p>
          <a:p>
            <a:pPr lvl="1"/>
            <a:r>
              <a:rPr lang="en-US" sz="2000" dirty="0"/>
              <a:t>Code generation utility </a:t>
            </a:r>
            <a:r>
              <a:rPr lang="en-US" sz="2000" b="1" dirty="0">
                <a:solidFill>
                  <a:srgbClr val="0066CC"/>
                </a:solidFill>
              </a:rPr>
              <a:t>automatically generates </a:t>
            </a:r>
            <a:r>
              <a:rPr lang="en-US" sz="2000" dirty="0"/>
              <a:t>C++ </a:t>
            </a:r>
            <a:br>
              <a:rPr lang="en-US" sz="2000" dirty="0"/>
            </a:br>
            <a:r>
              <a:rPr lang="en-US" sz="2000" dirty="0"/>
              <a:t>DRAM specs that Ramulator 2’s internal modeling and simulation engine recognizes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37DDB4-1DCD-79A6-02CE-7ED020C5B9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57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89412A-D491-CC9A-7CC7-4BF8F7E45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383" y="0"/>
            <a:ext cx="5997234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B26564-072E-C7E9-B76D-E54C65EFE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748"/>
            <a:ext cx="9144000" cy="655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542249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D9BDA-D124-BF03-7634-F1685755B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BC453-C9CD-34F3-4748-CE66CADD9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QoL Improvements (IV)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DC672-8CDC-26A3-CB3C-91623914C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266889" cy="5193723"/>
          </a:xfrm>
        </p:spPr>
        <p:txBody>
          <a:bodyPr/>
          <a:lstStyle/>
          <a:p>
            <a:r>
              <a:rPr lang="en-US" sz="2400" b="1" dirty="0"/>
              <a:t>DRAM Standard Authoring in python</a:t>
            </a:r>
          </a:p>
          <a:p>
            <a:pPr lvl="1"/>
            <a:r>
              <a:rPr lang="en-US" sz="2000" dirty="0"/>
              <a:t>Significant reduction in lines of source code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DB637-AFF6-AF55-2D99-FEC3A64BC9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58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5FC83B-9616-E858-053A-5912C1239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651" y="1907850"/>
            <a:ext cx="5776497" cy="434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22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EEBC6-E5B8-D684-9682-6D2166D3A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A948F-49F4-9A51-2306-1132CCD2D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QoL Improvements (V)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24935-D09B-DD39-8BDD-F7A2787FF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266889" cy="5193723"/>
          </a:xfrm>
        </p:spPr>
        <p:txBody>
          <a:bodyPr/>
          <a:lstStyle/>
          <a:p>
            <a:r>
              <a:rPr lang="en-US" sz="2400" b="1" dirty="0"/>
              <a:t>DRAM Standard Authoring in python</a:t>
            </a:r>
          </a:p>
          <a:p>
            <a:pPr lvl="1"/>
            <a:r>
              <a:rPr lang="en-US" sz="2000" dirty="0"/>
              <a:t>Python scripting enables </a:t>
            </a:r>
            <a:r>
              <a:rPr lang="en-US" sz="2000" b="1" dirty="0">
                <a:solidFill>
                  <a:srgbClr val="0066CC"/>
                </a:solidFill>
              </a:rPr>
              <a:t>easy extension of DRAM stand</a:t>
            </a:r>
            <a:r>
              <a:rPr lang="en-US" sz="2000" dirty="0"/>
              <a:t>ards by just adding what is new (i.e., no duplication of base DRAM code)</a:t>
            </a:r>
          </a:p>
          <a:p>
            <a:pPr marL="979884" lvl="2" indent="-457200">
              <a:buSzPct val="100000"/>
              <a:buFont typeface="+mj-lt"/>
              <a:buAutoNum type="arabicPeriod"/>
            </a:pPr>
            <a:r>
              <a:rPr lang="en-US" sz="1850" dirty="0"/>
              <a:t>Inherit the base DRAM standard</a:t>
            </a:r>
          </a:p>
          <a:p>
            <a:pPr marL="979884" lvl="2" indent="-457200">
              <a:buSzPct val="100000"/>
              <a:buFont typeface="+mj-lt"/>
              <a:buAutoNum type="arabicPeriod"/>
            </a:pPr>
            <a:r>
              <a:rPr lang="en-US" sz="1850" dirty="0"/>
              <a:t>Append just the new commands, timings, etc. to those of the base DRAM standard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010D5-2386-2FED-E293-411ADEA9CB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59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551318-E8D3-F1DF-3EF0-FB1AFCF71B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457" b="25321"/>
          <a:stretch>
            <a:fillRect/>
          </a:stretch>
        </p:blipFill>
        <p:spPr>
          <a:xfrm>
            <a:off x="322118" y="3197013"/>
            <a:ext cx="8423563" cy="272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7888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880FF-7085-D605-5DBA-3721D3D1A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0685F-85AF-4499-A970-DF8BF02C2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QoL Improvements (III)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F2ED7-ECDA-472A-776F-EF70955A8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266889" cy="5193723"/>
          </a:xfrm>
        </p:spPr>
        <p:txBody>
          <a:bodyPr/>
          <a:lstStyle/>
          <a:p>
            <a:r>
              <a:rPr lang="en-US" sz="2400" b="1" dirty="0"/>
              <a:t>Web-Based Interactive DRAM Trace Visualizer</a:t>
            </a:r>
          </a:p>
          <a:p>
            <a:pPr lvl="1"/>
            <a:r>
              <a:rPr lang="en-US" sz="2000" dirty="0"/>
              <a:t>Supports both </a:t>
            </a:r>
            <a:r>
              <a:rPr lang="en-US" sz="2000" b="1" dirty="0">
                <a:solidFill>
                  <a:srgbClr val="0066CC"/>
                </a:solidFill>
              </a:rPr>
              <a:t>offline</a:t>
            </a:r>
            <a:r>
              <a:rPr lang="en-US" sz="2000" dirty="0"/>
              <a:t> (read dumped trace file) and </a:t>
            </a:r>
            <a:r>
              <a:rPr lang="en-US" sz="2000" b="1" dirty="0">
                <a:solidFill>
                  <a:srgbClr val="0066CC"/>
                </a:solidFill>
              </a:rPr>
              <a:t>online</a:t>
            </a:r>
            <a:r>
              <a:rPr lang="en-US" sz="2000" dirty="0"/>
              <a:t> (from a running simulation) visualization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Inspect memory requests and DRAM commands</a:t>
            </a:r>
            <a:r>
              <a:rPr lang="en-US" sz="2000" dirty="0"/>
              <a:t> for performance analysis &amp; debugging (e.g., timing violation)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dirty="0"/>
              <a:t>Many convenient and QoL features WIP</a:t>
            </a:r>
          </a:p>
          <a:p>
            <a:pPr lvl="1"/>
            <a:r>
              <a:rPr lang="en-US" sz="2000" dirty="0"/>
              <a:t>Real-time interactive rendering (tested w/ a 300MB+ trace)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C17CB-1FF2-8D7D-C176-F8F4D0B00B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60</a:t>
            </a:fld>
            <a:endParaRPr lang="en-US" alt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EF1F5C-869F-36B0-08CD-1FA79A005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50" y="3594390"/>
            <a:ext cx="7185500" cy="272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80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12AAD-507D-3389-4202-C245DC73D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F2B92-857E-D489-288C-24995550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Contribute to Ramulator 2.1 (I)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8D7DA-E25A-C9C5-A28F-7D217A483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400" b="1" dirty="0"/>
              <a:t>Released on </a:t>
            </a:r>
            <a:r>
              <a:rPr lang="en-US" sz="2400" b="1" dirty="0" err="1"/>
              <a:t>Github</a:t>
            </a:r>
            <a:r>
              <a:rPr lang="en-US" sz="2400" b="1" dirty="0"/>
              <a:t> (current tag v2.1.0)</a:t>
            </a:r>
          </a:p>
          <a:p>
            <a:pPr lvl="1"/>
            <a:r>
              <a:rPr lang="en-US" sz="2000" dirty="0">
                <a:hlinkClick r:id="rId2"/>
              </a:rPr>
              <a:t>https://github.com/CMU-SAFARI/ramulator2/</a:t>
            </a:r>
            <a:endParaRPr lang="en-US" sz="2000" dirty="0"/>
          </a:p>
          <a:p>
            <a:pPr lvl="1"/>
            <a:r>
              <a:rPr lang="en-US" sz="2000" dirty="0"/>
              <a:t>Please checkout v2.1 and let us know if you encounter any issues!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000" dirty="0"/>
              <a:t>We will regularly address issues and check PRs</a:t>
            </a:r>
          </a:p>
          <a:p>
            <a:pPr lvl="1"/>
            <a:r>
              <a:rPr lang="en-US" sz="2150" dirty="0"/>
              <a:t>Earlier v2.0a version is archived at legacy/v2.0a </a:t>
            </a:r>
            <a:endParaRPr lang="en-US" sz="2000" dirty="0"/>
          </a:p>
          <a:p>
            <a:pPr>
              <a:spcBef>
                <a:spcPts val="1200"/>
              </a:spcBef>
            </a:pPr>
            <a:r>
              <a:rPr lang="en-US" sz="2400" b="1" dirty="0"/>
              <a:t>How to contribute to Ramulator 2.1</a:t>
            </a:r>
          </a:p>
          <a:p>
            <a:pPr lvl="1"/>
            <a:r>
              <a:rPr lang="en-US" sz="2000" dirty="0"/>
              <a:t>Use it, report any issue/feedback you have on </a:t>
            </a:r>
            <a:r>
              <a:rPr lang="en-US" sz="2000" dirty="0" err="1"/>
              <a:t>Github</a:t>
            </a:r>
            <a:endParaRPr lang="en-US" sz="2000" dirty="0"/>
          </a:p>
          <a:p>
            <a:pPr lvl="1"/>
            <a:r>
              <a:rPr lang="en-US" sz="2000" dirty="0"/>
              <a:t>Add new features and components</a:t>
            </a:r>
          </a:p>
          <a:p>
            <a:pPr lvl="1"/>
            <a:r>
              <a:rPr lang="en-US" sz="2000" dirty="0"/>
              <a:t>Add more testcases</a:t>
            </a:r>
          </a:p>
          <a:p>
            <a:pPr lvl="1"/>
            <a:r>
              <a:rPr lang="en-US" sz="2000" dirty="0"/>
              <a:t>…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solidFill>
                  <a:srgbClr val="0066CC"/>
                </a:solidFill>
              </a:rPr>
              <a:t>Check our detailed README and rich in-source documentation on using, extending, and integrating Ramulator 2.1</a:t>
            </a:r>
          </a:p>
          <a:p>
            <a:endParaRPr lang="en-US" sz="2150" dirty="0"/>
          </a:p>
          <a:p>
            <a:endParaRPr lang="en-US" sz="21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63356-B2FB-1578-05F3-6E08BD14EC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61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67447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C093D-E371-3BB2-E0F7-C9CD4DC0E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815DA-E12E-D1DF-BC2A-800A8C9AF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Contribute to Ramulator 2.1 (II)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82B4A-5713-2EE3-86F6-D54198E88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400" b="1" dirty="0"/>
              <a:t>Example directions of contributions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Better timing presets of DRAM standards</a:t>
            </a:r>
          </a:p>
          <a:p>
            <a:pPr lvl="2"/>
            <a:r>
              <a:rPr lang="en-US" sz="2000" dirty="0"/>
              <a:t>Some of the DRAM timings are our best effort “guesstimates”</a:t>
            </a:r>
          </a:p>
          <a:p>
            <a:pPr lvl="2"/>
            <a:r>
              <a:rPr lang="en-US" sz="2000" dirty="0"/>
              <a:t>We welcome your more accurate set of timings w/o breaking NDA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More DRAM request scheduling techniques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More DRAM read disturbance mitigation techniques</a:t>
            </a:r>
          </a:p>
          <a:p>
            <a:pPr lvl="2"/>
            <a:r>
              <a:rPr lang="en-US" sz="2000" dirty="0"/>
              <a:t>Make use of controller plugins and scheduler filters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More intelligent scheduling of refresh</a:t>
            </a:r>
          </a:p>
          <a:p>
            <a:pPr lvl="2"/>
            <a:r>
              <a:rPr lang="en-US" sz="2000" dirty="0"/>
              <a:t>Refresh postponing &amp; pull-in</a:t>
            </a:r>
          </a:p>
          <a:p>
            <a:pPr lvl="2"/>
            <a:r>
              <a:rPr lang="en-US" sz="2000" dirty="0"/>
              <a:t>Dynamic choice of </a:t>
            </a:r>
            <a:r>
              <a:rPr lang="en-US" sz="2000" dirty="0" err="1"/>
              <a:t>REFab</a:t>
            </a:r>
            <a:r>
              <a:rPr lang="en-US" sz="2000" dirty="0"/>
              <a:t>/sb/pb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PUD/PNM modeling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More integration with other simulators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Please open an Issue/Discussion first to coordinate with potential internal development!</a:t>
            </a:r>
          </a:p>
          <a:p>
            <a:pPr marL="0" indent="0">
              <a:buNone/>
            </a:pPr>
            <a:endParaRPr lang="en-US" sz="2150" b="1" dirty="0">
              <a:solidFill>
                <a:srgbClr val="0066CC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28AD9-98FC-6F67-2E23-4083C1A38F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62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0628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B5533-ED36-186B-4410-2C183CA61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8069C-8EC4-5561-D898-1A683F55A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Acknowledgements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4BE48-0B85-59B3-CA10-3772102BB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400" b="1" dirty="0"/>
              <a:t>Contributors (growing)</a:t>
            </a:r>
          </a:p>
          <a:p>
            <a:pPr lvl="1"/>
            <a:r>
              <a:rPr lang="en-US" sz="2000" dirty="0"/>
              <a:t>Haocong Luo</a:t>
            </a:r>
          </a:p>
          <a:p>
            <a:pPr lvl="1"/>
            <a:r>
              <a:rPr lang="en-US" sz="2000" dirty="0"/>
              <a:t>Nisa Bostancı</a:t>
            </a:r>
          </a:p>
          <a:p>
            <a:pPr lvl="1"/>
            <a:r>
              <a:rPr lang="en-US" sz="2000" dirty="0"/>
              <a:t>Ataberk Olgun </a:t>
            </a:r>
          </a:p>
          <a:p>
            <a:pPr lvl="1"/>
            <a:r>
              <a:rPr lang="en-US" sz="2000" dirty="0"/>
              <a:t>Maria Makeenkova</a:t>
            </a:r>
          </a:p>
          <a:p>
            <a:pPr lvl="1"/>
            <a:r>
              <a:rPr lang="en-US" sz="2000" dirty="0"/>
              <a:t>Ziad Malik </a:t>
            </a:r>
          </a:p>
          <a:p>
            <a:pPr lvl="1"/>
            <a:r>
              <a:rPr lang="en-US" sz="2000" dirty="0"/>
              <a:t>Ipek Akdeniz</a:t>
            </a:r>
          </a:p>
          <a:p>
            <a:pPr lvl="1"/>
            <a:r>
              <a:rPr lang="en-US" sz="2000" dirty="0"/>
              <a:t>Kislay Arya</a:t>
            </a:r>
          </a:p>
          <a:p>
            <a:pPr lvl="1"/>
            <a:r>
              <a:rPr lang="en-US" sz="2000" dirty="0"/>
              <a:t>Roman Hoffmann</a:t>
            </a:r>
          </a:p>
          <a:p>
            <a:pPr lvl="1"/>
            <a:r>
              <a:rPr lang="en-US" sz="2000" dirty="0" err="1"/>
              <a:t>Wonhyuk</a:t>
            </a:r>
            <a:r>
              <a:rPr lang="en-US" sz="2000" dirty="0"/>
              <a:t> Yang</a:t>
            </a:r>
          </a:p>
          <a:p>
            <a:pPr lvl="1"/>
            <a:r>
              <a:rPr lang="en-US" sz="2000" dirty="0"/>
              <a:t>@jiegec</a:t>
            </a:r>
          </a:p>
          <a:p>
            <a:pPr lvl="1"/>
            <a:r>
              <a:rPr lang="en-US" sz="2000" dirty="0"/>
              <a:t>Julien Eudine</a:t>
            </a:r>
          </a:p>
          <a:p>
            <a:pPr lvl="1"/>
            <a:r>
              <a:rPr lang="en-US" sz="2000" dirty="0" err="1"/>
              <a:t>Sangjae</a:t>
            </a:r>
            <a:r>
              <a:rPr lang="en-US" sz="2000" dirty="0"/>
              <a:t> Park</a:t>
            </a:r>
          </a:p>
          <a:p>
            <a:pPr lvl="1"/>
            <a:r>
              <a:rPr lang="en-US" sz="2000" dirty="0"/>
              <a:t>…</a:t>
            </a:r>
          </a:p>
          <a:p>
            <a:pPr lvl="1"/>
            <a:endParaRPr lang="en-US" sz="2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430C2B-45C3-8361-138E-794D861D79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63</a:t>
            </a:fld>
            <a:endParaRPr lang="en-US" alt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4F6A284-3426-8BDD-660B-373C761DEBA9}"/>
              </a:ext>
            </a:extLst>
          </p:cNvPr>
          <p:cNvGrpSpPr/>
          <p:nvPr/>
        </p:nvGrpSpPr>
        <p:grpSpPr>
          <a:xfrm>
            <a:off x="3782388" y="3240447"/>
            <a:ext cx="4672353" cy="707886"/>
            <a:chOff x="3782388" y="3240447"/>
            <a:chExt cx="4672353" cy="707886"/>
          </a:xfrm>
        </p:grpSpPr>
        <p:sp>
          <p:nvSpPr>
            <p:cNvPr id="6" name="Arrow: Left 5">
              <a:extLst>
                <a:ext uri="{FF2B5EF4-FFF2-40B4-BE49-F238E27FC236}">
                  <a16:creationId xmlns:a16="http://schemas.microsoft.com/office/drawing/2014/main" id="{0B7A2995-51E0-288A-8012-84B30B615BB2}"/>
                </a:ext>
              </a:extLst>
            </p:cNvPr>
            <p:cNvSpPr/>
            <p:nvPr/>
          </p:nvSpPr>
          <p:spPr bwMode="auto">
            <a:xfrm>
              <a:off x="3782388" y="3378928"/>
              <a:ext cx="978408" cy="484632"/>
            </a:xfrm>
            <a:prstGeom prst="leftArrow">
              <a:avLst/>
            </a:prstGeom>
            <a:solidFill>
              <a:srgbClr val="CC99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95C5710-F26A-D85C-EA5F-14777A127F2A}"/>
                </a:ext>
              </a:extLst>
            </p:cNvPr>
            <p:cNvSpPr txBox="1"/>
            <p:nvPr/>
          </p:nvSpPr>
          <p:spPr>
            <a:xfrm>
              <a:off x="5099335" y="3240447"/>
              <a:ext cx="33554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tx2"/>
                  </a:solidFill>
                </a:rPr>
                <a:t>Join the list!</a:t>
              </a:r>
              <a:endParaRPr lang="LID4096" sz="40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65792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50000"/>
            <a:lumOff val="50000"/>
          </a:schemeClr>
        </a:solidFill>
        <a:ln w="38100">
          <a:solidFill>
            <a:schemeClr val="tx1"/>
          </a:solidFill>
        </a:ln>
      </a:spPr>
      <a:bodyPr rtlCol="0" anchor="ctr"/>
      <a:lstStyle>
        <a:defPPr algn="ctr">
          <a:defRPr dirty="0" smtClean="0">
            <a:latin typeface="Cambria" panose="02040503050406030204" pitchFamily="18" charset="0"/>
            <a:ea typeface="Cambria" panose="02040503050406030204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>
            <a:latin typeface="Cambria" panose="02040503050406030204" pitchFamily="18" charset="0"/>
            <a:ea typeface="Cambria" panose="020405030504060302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1BD002CAFB3264890C230D19E131FFF" ma:contentTypeVersion="9" ma:contentTypeDescription="Ein neues Dokument erstellen." ma:contentTypeScope="" ma:versionID="55f6e0906779d11b42fb2ee343cfa23d">
  <xsd:schema xmlns:xsd="http://www.w3.org/2001/XMLSchema" xmlns:xs="http://www.w3.org/2001/XMLSchema" xmlns:p="http://schemas.microsoft.com/office/2006/metadata/properties" xmlns:ns3="efc136c2-bcae-4815-abde-6fabe11e70e0" xmlns:ns4="a3499594-7ad5-4181-bb48-75a3221fb6a9" targetNamespace="http://schemas.microsoft.com/office/2006/metadata/properties" ma:root="true" ma:fieldsID="e011328a3614556c53e29411f781c411" ns3:_="" ns4:_="">
    <xsd:import namespace="efc136c2-bcae-4815-abde-6fabe11e70e0"/>
    <xsd:import namespace="a3499594-7ad5-4181-bb48-75a3221fb6a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c136c2-bcae-4815-abde-6fabe11e70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9594-7ad5-4181-bb48-75a3221fb6a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fc136c2-bcae-4815-abde-6fabe11e70e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7A7BF9-FFF1-41B7-A182-76AD8808F1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c136c2-bcae-4815-abde-6fabe11e70e0"/>
    <ds:schemaRef ds:uri="a3499594-7ad5-4181-bb48-75a3221fb6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524522-DDEF-471B-93A0-A99916A69934}">
  <ds:schemaRefs>
    <ds:schemaRef ds:uri="efc136c2-bcae-4815-abde-6fabe11e70e0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openxmlformats.org/package/2006/metadata/core-properties"/>
    <ds:schemaRef ds:uri="a3499594-7ad5-4181-bb48-75a3221fb6a9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A5B4FBD-F71C-44C5-88C8-311EBA4B7F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5507</TotalTime>
  <Words>5218</Words>
  <Application>Microsoft Office PowerPoint</Application>
  <PresentationFormat>On-screen Show (4:3)</PresentationFormat>
  <Paragraphs>624</Paragraphs>
  <Slides>63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63</vt:i4>
      </vt:variant>
    </vt:vector>
  </HeadingPairs>
  <TitlesOfParts>
    <vt:vector size="76" baseType="lpstr">
      <vt:lpstr>ＭＳ Ｐゴシック</vt:lpstr>
      <vt:lpstr>Garamond</vt:lpstr>
      <vt:lpstr>Aptos Mono</vt:lpstr>
      <vt:lpstr>Wingdings</vt:lpstr>
      <vt:lpstr>Calibri</vt:lpstr>
      <vt:lpstr>Cambria</vt:lpstr>
      <vt:lpstr>Aptos</vt:lpstr>
      <vt:lpstr>Tahoma</vt:lpstr>
      <vt:lpstr>Arial</vt:lpstr>
      <vt:lpstr>Aptos Display</vt:lpstr>
      <vt:lpstr>Office Theme</vt:lpstr>
      <vt:lpstr>2_Edge</vt:lpstr>
      <vt:lpstr>Office Teması</vt:lpstr>
      <vt:lpstr>Introduction to Ramulator 2.1 and Memory Systems Research</vt:lpstr>
      <vt:lpstr>Ramulator  A Fast and Extensible DRAM Simulator  [IEEE Computer Architecture Letters’15]</vt:lpstr>
      <vt:lpstr>Motivation</vt:lpstr>
      <vt:lpstr>Ramulator: A Fast and Extensible DRAM Simulator </vt:lpstr>
      <vt:lpstr>Case Study: Comparison of DRAM Standards</vt:lpstr>
      <vt:lpstr>Ramulator Paper and Source Code</vt:lpstr>
      <vt:lpstr>Ramulator: Free &amp; Open Source</vt:lpstr>
      <vt:lpstr>Ramulator: Reproducibility</vt:lpstr>
      <vt:lpstr>Ramulator: Integration with Other Simulators</vt:lpstr>
      <vt:lpstr>Ramulator Enabled Many Works</vt:lpstr>
      <vt:lpstr>Ramulator 2.0  A Modern, Modular, and Extensible DRAM Simulator [IEEE Computer Architecture Letters’24]</vt:lpstr>
      <vt:lpstr>Motivation</vt:lpstr>
      <vt:lpstr>Executive Summary</vt:lpstr>
      <vt:lpstr>Implementing Many RowHammer Mitigations in Ramulator 2.0</vt:lpstr>
      <vt:lpstr>Implementing Many RowHammer Mitigations in Ramulator 2.0</vt:lpstr>
      <vt:lpstr>Evaluating Per-Row Activation Counting  (as introduced in DDR5 standard)</vt:lpstr>
      <vt:lpstr>Addressing Drawbacks of PRAC</vt:lpstr>
      <vt:lpstr>A Recent Paper using gem5+Ramulator 2.0</vt:lpstr>
      <vt:lpstr>Cleaning up the Mess  Re-Evaluating the Real-System Modeling Accuracy of Ramulator 2.0</vt:lpstr>
      <vt:lpstr>Mess: A MICRO'24 Best Paper Runner-Up</vt:lpstr>
      <vt:lpstr>Cleaning up the Mess</vt:lpstr>
      <vt:lpstr>Cleaning up the Mess</vt:lpstr>
      <vt:lpstr>High-Level Memory System  Performance Evaluation &amp; Reasoning</vt:lpstr>
      <vt:lpstr>The Mess Paper's Evaluation of Ramulator 2.0</vt:lpstr>
      <vt:lpstr>Analysis of the Evaluation of Ramulator 2.0 in the Mess Paper</vt:lpstr>
      <vt:lpstr>Fundamental Configuration Errors</vt:lpstr>
      <vt:lpstr>Fundamental Configuration Errors: Smaller Used Bandwidth</vt:lpstr>
      <vt:lpstr>Fundamental Configuration Errors: Smaller Used Bandwidth</vt:lpstr>
      <vt:lpstr>Fundamental Configuration Errors: Smaller Used Bandwidth</vt:lpstr>
      <vt:lpstr>Fundamental Configuration Errors: Smaller Memory Access Latency</vt:lpstr>
      <vt:lpstr>Our Evaluation Methodology</vt:lpstr>
      <vt:lpstr>Our Key Results</vt:lpstr>
      <vt:lpstr>Our Key Results</vt:lpstr>
      <vt:lpstr>Our Key Results</vt:lpstr>
      <vt:lpstr>Cleaning up the Mess</vt:lpstr>
      <vt:lpstr>DAMOV: A Simulation Framework for PiM</vt:lpstr>
      <vt:lpstr>The Mess Paper's Evaluation of DAMOV</vt:lpstr>
      <vt:lpstr>Analysis of the Evaluation of DAMOV in the Mess Paper</vt:lpstr>
      <vt:lpstr>Our Key DAMOV Results</vt:lpstr>
      <vt:lpstr>More in the Paper</vt:lpstr>
      <vt:lpstr>Cleaning up the Mess is Open Source</vt:lpstr>
      <vt:lpstr>Cleaning up the Mess</vt:lpstr>
      <vt:lpstr>Ramulator 2.0 and DAMOV Best Practices</vt:lpstr>
      <vt:lpstr>Conclusion</vt:lpstr>
      <vt:lpstr>Cleaning up the Mess  Re-Evaluating the Real-System Modeling Accuracy of Ramulator 2.0</vt:lpstr>
      <vt:lpstr>Ramulator 2.1 - Introduction</vt:lpstr>
      <vt:lpstr>Key Bug Fixes &amp; New Features (I)</vt:lpstr>
      <vt:lpstr>Key Bug Fixes &amp; New Features (II)</vt:lpstr>
      <vt:lpstr>Key Bug Fixes &amp; New Features (III)</vt:lpstr>
      <vt:lpstr>Tests &amp; Validations (I)</vt:lpstr>
      <vt:lpstr>Tests &amp; Validations (II)</vt:lpstr>
      <vt:lpstr>Tests &amp; Validations (III)</vt:lpstr>
      <vt:lpstr>QoL Improvements (I)</vt:lpstr>
      <vt:lpstr>QoL Improvements (II)</vt:lpstr>
      <vt:lpstr>QoL Improvements (III)</vt:lpstr>
      <vt:lpstr>QoL Improvements (III)</vt:lpstr>
      <vt:lpstr>QoL Improvements (III)</vt:lpstr>
      <vt:lpstr>QoL Improvements (IV)</vt:lpstr>
      <vt:lpstr>QoL Improvements (V)</vt:lpstr>
      <vt:lpstr>QoL Improvements (III)</vt:lpstr>
      <vt:lpstr>Contribute to Ramulator 2.1 (I)</vt:lpstr>
      <vt:lpstr>Contribute to Ramulator 2.1 (II)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VTS 25 Read Disturbance</dc:title>
  <dc:creator>Haocong Luo</dc:creator>
  <cp:lastModifiedBy>Haocong Luo</cp:lastModifiedBy>
  <cp:revision>480</cp:revision>
  <dcterms:created xsi:type="dcterms:W3CDTF">2020-10-13T05:06:54Z</dcterms:created>
  <dcterms:modified xsi:type="dcterms:W3CDTF">2026-07-06T10:14:33Z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0x01010091BD002CAFB3264890C230D19E131FFF</vt:lpwstr>
  </property>
</Properties>
</file>