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57" r:id="rId2"/>
    <p:sldId id="740" r:id="rId3"/>
    <p:sldId id="646" r:id="rId4"/>
    <p:sldId id="729" r:id="rId5"/>
    <p:sldId id="730" r:id="rId6"/>
    <p:sldId id="733" r:id="rId7"/>
    <p:sldId id="739" r:id="rId8"/>
    <p:sldId id="735" r:id="rId9"/>
    <p:sldId id="728" r:id="rId10"/>
    <p:sldId id="737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99" userDrawn="1">
          <p15:clr>
            <a:srgbClr val="A4A3A4"/>
          </p15:clr>
        </p15:guide>
        <p15:guide id="2" pos="294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Office" lastIdx="1" clrIdx="0"/>
  <p:cmAuthor id="2" name="Microsoft Office User" initials="Office [2]" lastIdx="1" clrIdx="1"/>
  <p:cmAuthor id="3" name="Microsoft Office User" initials="Office [3]" lastIdx="1" clrIdx="2"/>
  <p:cmAuthor id="4" name="ggqd_e6b7e@idethz.onmicrosoft.com" initials="g" lastIdx="3" clrIdx="3">
    <p:extLst>
      <p:ext uri="{19B8F6BF-5375-455C-9EA6-DF929625EA0E}">
        <p15:presenceInfo xmlns:p15="http://schemas.microsoft.com/office/powerpoint/2012/main" userId="S::ggqd_e6b7e@ethz.ch::93ad1454-b441-4862-aa2c-ecbd07735b47" providerId="AD"/>
      </p:ext>
    </p:extLst>
  </p:cmAuthor>
  <p:cmAuthor id="5" name="Ataberk Olgun" initials="AO" lastIdx="31" clrIdx="4">
    <p:extLst>
      <p:ext uri="{19B8F6BF-5375-455C-9EA6-DF929625EA0E}">
        <p15:presenceInfo xmlns:p15="http://schemas.microsoft.com/office/powerpoint/2012/main" userId="Ataberk Olgun" providerId="None"/>
      </p:ext>
    </p:extLst>
  </p:cmAuthor>
  <p:cmAuthor id="6" name="Ataberk Olgun" initials="AO [2]" lastIdx="5" clrIdx="5">
    <p:extLst>
      <p:ext uri="{19B8F6BF-5375-455C-9EA6-DF929625EA0E}">
        <p15:presenceInfo xmlns:p15="http://schemas.microsoft.com/office/powerpoint/2012/main" userId="S::aolgun@etu.edu.tr::acd4a36d-8e2b-4bf9-9640-24bbf4f0f28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6362"/>
    <a:srgbClr val="3D8AFF"/>
    <a:srgbClr val="C750FF"/>
    <a:srgbClr val="5E9CD3"/>
    <a:srgbClr val="DE93FF"/>
    <a:srgbClr val="C94FFF"/>
    <a:srgbClr val="C55A11"/>
    <a:srgbClr val="9DC3E7"/>
    <a:srgbClr val="C3A400"/>
    <a:srgbClr val="918F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24" autoAdjust="0"/>
    <p:restoredTop sz="66067" autoAdjust="0"/>
  </p:normalViewPr>
  <p:slideViewPr>
    <p:cSldViewPr snapToGrid="0">
      <p:cViewPr varScale="1">
        <p:scale>
          <a:sx n="97" d="100"/>
          <a:sy n="97" d="100"/>
        </p:scale>
        <p:origin x="3944" y="184"/>
      </p:cViewPr>
      <p:guideLst>
        <p:guide orient="horz" pos="2999"/>
        <p:guide pos="2948"/>
      </p:guideLst>
    </p:cSldViewPr>
  </p:slideViewPr>
  <p:outlineViewPr>
    <p:cViewPr>
      <p:scale>
        <a:sx n="33" d="100"/>
        <a:sy n="33" d="100"/>
      </p:scale>
      <p:origin x="0" y="-1459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42" d="100"/>
        <a:sy n="42" d="100"/>
      </p:scale>
      <p:origin x="0" y="-11184"/>
    </p:cViewPr>
  </p:sorter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85C75A0-BBB9-41A6-A3F6-9CCCA943B59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21DC99A-22BF-4878-9216-B127B045B7D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B69DE6-B5B0-4C95-8F02-2E52F2B24EC9}" type="datetimeFigureOut">
              <a:rPr lang="en-US" smtClean="0"/>
              <a:t>6/11/21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2CEE53-EEFB-428A-B818-59D70E70EBB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B32997-54A6-4B4F-99AF-71CC7000F47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AB4EF7-359A-406A-87AA-8EAA9AF059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1267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439BF3-6316-40F5-8F10-980B46B5A86B}" type="datetimeFigureOut">
              <a:rPr lang="en-US" smtClean="0"/>
              <a:t>6/11/21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E676A0-33B1-4B4B-B1AA-B0B917FCAA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402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2660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7000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R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100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2195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3719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4835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0863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2424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R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3876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4970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2601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38B7E-9D90-9B48-A8F0-5C08F12D5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370062"/>
            <a:ext cx="9144000" cy="1325563"/>
          </a:xfrm>
          <a:prstGeom prst="rect">
            <a:avLst/>
          </a:prstGeom>
        </p:spPr>
        <p:txBody>
          <a:bodyPr/>
          <a:lstStyle>
            <a:lvl1pPr>
              <a:defRPr sz="6600" b="1" i="1" baseline="0">
                <a:latin typeface="Cambria" panose="02040503050406030204" pitchFamily="18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T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217C05B-AE6B-CA40-92B3-312C96F8E5F4}"/>
              </a:ext>
            </a:extLst>
          </p:cNvPr>
          <p:cNvSpPr/>
          <p:nvPr userDrawn="1"/>
        </p:nvSpPr>
        <p:spPr>
          <a:xfrm>
            <a:off x="0" y="4697080"/>
            <a:ext cx="9144000" cy="1437501"/>
          </a:xfrm>
          <a:prstGeom prst="rect">
            <a:avLst/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70922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B6FA48C-FC23-4C73-AC9B-B702C151A810}"/>
              </a:ext>
            </a:extLst>
          </p:cNvPr>
          <p:cNvSpPr/>
          <p:nvPr userDrawn="1"/>
        </p:nvSpPr>
        <p:spPr>
          <a:xfrm>
            <a:off x="0" y="0"/>
            <a:ext cx="9144000" cy="860412"/>
          </a:xfrm>
          <a:prstGeom prst="rect">
            <a:avLst/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991" y="11100"/>
            <a:ext cx="8987621" cy="761258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spcAft>
                <a:spcPts val="600"/>
              </a:spcAft>
              <a:defRPr sz="4400" b="1" baseline="0">
                <a:solidFill>
                  <a:schemeClr val="bg1"/>
                </a:solidFill>
                <a:latin typeface="Cambria" panose="020405030504060302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991" y="975034"/>
            <a:ext cx="8987622" cy="5435043"/>
          </a:xfrm>
          <a:prstGeom prst="rect">
            <a:avLst/>
          </a:prstGeom>
        </p:spPr>
        <p:txBody>
          <a:bodyPr/>
          <a:lstStyle>
            <a:lvl1pPr>
              <a:defRPr sz="3600">
                <a:latin typeface="Cambria" panose="02040503050406030204" pitchFamily="18" charset="0"/>
              </a:defRPr>
            </a:lvl1pPr>
            <a:lvl2pPr marL="685800" indent="-228600">
              <a:buFont typeface="Cambria" panose="02040503050406030204" pitchFamily="18" charset="0"/>
              <a:buChar char="-"/>
              <a:defRPr sz="2800">
                <a:latin typeface="Cambria" panose="02040503050406030204" pitchFamily="18" charset="0"/>
              </a:defRPr>
            </a:lvl2pPr>
            <a:lvl3pPr>
              <a:defRPr sz="2400">
                <a:latin typeface="Cambria" panose="02040503050406030204" pitchFamily="18" charset="0"/>
              </a:defRPr>
            </a:lvl3pPr>
            <a:lvl4pPr>
              <a:defRPr sz="2400">
                <a:latin typeface="Cambria" panose="02040503050406030204" pitchFamily="18" charset="0"/>
              </a:defRPr>
            </a:lvl4pPr>
            <a:lvl5pPr>
              <a:defRPr sz="2400"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7924800" y="647146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5991" y="6524699"/>
            <a:ext cx="977147" cy="282728"/>
          </a:xfrm>
          <a:prstGeom prst="rect">
            <a:avLst/>
          </a:prstGeom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22204A7A-FB0E-A441-B9F5-28F279051F9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921" y="6449551"/>
            <a:ext cx="1867175" cy="382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88180C1-8B68-AC4C-94FA-42ACC1C193E9}"/>
              </a:ext>
            </a:extLst>
          </p:cNvPr>
          <p:cNvSpPr/>
          <p:nvPr userDrawn="1"/>
        </p:nvSpPr>
        <p:spPr>
          <a:xfrm>
            <a:off x="1073731" y="6449551"/>
            <a:ext cx="779781" cy="3433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/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111B3916-F58F-6644-9FA8-ED642158E89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005"/>
          <a:stretch/>
        </p:blipFill>
        <p:spPr bwMode="auto">
          <a:xfrm>
            <a:off x="1263518" y="6510185"/>
            <a:ext cx="589994" cy="302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47637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8709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2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jpeg"/><Relationship Id="rId9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jpeg"/><Relationship Id="rId9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A7646F72-DB67-AE41-A0E7-5326E16516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708" y="5294412"/>
            <a:ext cx="3440957" cy="705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D94DAB5-D134-594D-9A4B-70FA2C0F26F0}"/>
              </a:ext>
            </a:extLst>
          </p:cNvPr>
          <p:cNvSpPr/>
          <p:nvPr/>
        </p:nvSpPr>
        <p:spPr>
          <a:xfrm>
            <a:off x="4456957" y="5294412"/>
            <a:ext cx="1454150" cy="6597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/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099779E3-ADCB-074C-BE96-170E863576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005"/>
          <a:stretch/>
        </p:blipFill>
        <p:spPr bwMode="auto">
          <a:xfrm>
            <a:off x="4820255" y="5403412"/>
            <a:ext cx="1052345" cy="539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" name="Title 1"/>
          <p:cNvSpPr txBox="1">
            <a:spLocks/>
          </p:cNvSpPr>
          <p:nvPr/>
        </p:nvSpPr>
        <p:spPr>
          <a:xfrm>
            <a:off x="0" y="-523"/>
            <a:ext cx="9144000" cy="2962508"/>
          </a:xfrm>
          <a:prstGeom prst="rect">
            <a:avLst/>
          </a:prstGeom>
          <a:solidFill>
            <a:schemeClr val="accent5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600" b="1" dirty="0">
              <a:solidFill>
                <a:srgbClr val="70AD47"/>
              </a:solidFill>
            </a:endParaRPr>
          </a:p>
        </p:txBody>
      </p:sp>
      <p:sp>
        <p:nvSpPr>
          <p:cNvPr id="102" name="Title 1"/>
          <p:cNvSpPr>
            <a:spLocks noGrp="1"/>
          </p:cNvSpPr>
          <p:nvPr>
            <p:ph type="ctrTitle" idx="4294967295"/>
          </p:nvPr>
        </p:nvSpPr>
        <p:spPr>
          <a:xfrm>
            <a:off x="0" y="176130"/>
            <a:ext cx="9144000" cy="2473836"/>
          </a:xfrm>
          <a:prstGeom prst="rect">
            <a:avLst/>
          </a:prstGeom>
          <a:noFill/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4800" b="1" i="1" dirty="0">
                <a:solidFill>
                  <a:schemeClr val="bg1"/>
                </a:solidFill>
                <a:latin typeface="Cambria"/>
                <a:cs typeface="Cambria"/>
              </a:rPr>
              <a:t>QUAC-TRNG</a:t>
            </a:r>
            <a:br>
              <a:rPr lang="en-US" sz="2000" b="1" i="1" dirty="0">
                <a:solidFill>
                  <a:schemeClr val="bg1"/>
                </a:solidFill>
                <a:latin typeface="Cambria"/>
                <a:cs typeface="Cambria"/>
              </a:rPr>
            </a:br>
            <a:r>
              <a:rPr lang="en-US" sz="700" b="1" i="1" dirty="0">
                <a:solidFill>
                  <a:schemeClr val="bg1"/>
                </a:solidFill>
                <a:latin typeface="Cambria"/>
                <a:cs typeface="Cambria"/>
              </a:rPr>
              <a:t> </a:t>
            </a:r>
            <a:br>
              <a:rPr lang="en-US" sz="3400" b="1" i="1" dirty="0">
                <a:solidFill>
                  <a:schemeClr val="bg1"/>
                </a:solidFill>
                <a:latin typeface="Cambria"/>
                <a:cs typeface="Cambria"/>
              </a:rPr>
            </a:br>
            <a:r>
              <a:rPr lang="en-US" sz="2800" b="1" i="1" dirty="0">
                <a:solidFill>
                  <a:schemeClr val="bg1"/>
                </a:solidFill>
                <a:latin typeface="Cambria"/>
                <a:cs typeface="Cambria"/>
              </a:rPr>
              <a:t>High-Throughput True Random Number Generation Using Quadruple Row Activation in Real DRAM Chips</a:t>
            </a:r>
            <a:endParaRPr lang="en-US" sz="3400" b="1" dirty="0">
              <a:solidFill>
                <a:schemeClr val="bg1"/>
              </a:solidFill>
              <a:latin typeface="Cambria"/>
              <a:cs typeface="Cambria"/>
            </a:endParaRPr>
          </a:p>
        </p:txBody>
      </p:sp>
      <p:sp>
        <p:nvSpPr>
          <p:cNvPr id="103" name="Subtitle 2"/>
          <p:cNvSpPr>
            <a:spLocks noGrp="1"/>
          </p:cNvSpPr>
          <p:nvPr>
            <p:ph type="subTitle" idx="4294967295"/>
          </p:nvPr>
        </p:nvSpPr>
        <p:spPr>
          <a:xfrm>
            <a:off x="228600" y="3534081"/>
            <a:ext cx="8686800" cy="1530288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n-US" sz="2400" b="1" dirty="0">
                <a:latin typeface="Cambria"/>
                <a:cs typeface="Cambria"/>
              </a:rPr>
              <a:t>Ataberk Olgun</a:t>
            </a:r>
            <a:endParaRPr lang="en-US" sz="1800" b="1" baseline="30000" dirty="0">
              <a:latin typeface="Cambria"/>
              <a:cs typeface="Cambria"/>
            </a:endParaRPr>
          </a:p>
          <a:p>
            <a:pPr marL="0" indent="0" algn="ctr">
              <a:buNone/>
            </a:pPr>
            <a:r>
              <a:rPr lang="en-US" sz="2400" dirty="0" err="1">
                <a:latin typeface="Cambria"/>
                <a:cs typeface="Cambria"/>
              </a:rPr>
              <a:t>Minesh</a:t>
            </a:r>
            <a:r>
              <a:rPr lang="en-US" sz="2400" dirty="0">
                <a:latin typeface="Cambria"/>
                <a:cs typeface="Cambria"/>
              </a:rPr>
              <a:t> Patel     A. </a:t>
            </a:r>
            <a:r>
              <a:rPr lang="en-US" sz="2400" dirty="0" err="1">
                <a:latin typeface="Cambria"/>
                <a:cs typeface="Cambria"/>
              </a:rPr>
              <a:t>Giray</a:t>
            </a:r>
            <a:r>
              <a:rPr lang="en-US" sz="2400" dirty="0">
                <a:latin typeface="Cambria"/>
                <a:cs typeface="Cambria"/>
              </a:rPr>
              <a:t> </a:t>
            </a:r>
            <a:r>
              <a:rPr lang="en-US" sz="2400" dirty="0" err="1">
                <a:latin typeface="Cambria" panose="02040503050406030204" pitchFamily="18" charset="0"/>
              </a:rPr>
              <a:t>Yağlıkc</a:t>
            </a:r>
            <a:r>
              <a:rPr lang="en-US" sz="2400" dirty="0">
                <a:latin typeface="Cambria" panose="02040503050406030204" pitchFamily="18" charset="0"/>
              </a:rPr>
              <a:t>̧</a:t>
            </a:r>
            <a:r>
              <a:rPr lang="tr-TR" sz="2400" dirty="0">
                <a:latin typeface="Cambria" panose="02040503050406030204" pitchFamily="18" charset="0"/>
              </a:rPr>
              <a:t>ı</a:t>
            </a:r>
            <a:r>
              <a:rPr lang="en-US" sz="2400" dirty="0">
                <a:latin typeface="Cambria" panose="02040503050406030204" pitchFamily="18" charset="0"/>
              </a:rPr>
              <a:t>     </a:t>
            </a:r>
            <a:r>
              <a:rPr lang="en-US" sz="2400" dirty="0" err="1">
                <a:latin typeface="Cambria" panose="02040503050406030204" pitchFamily="18" charset="0"/>
              </a:rPr>
              <a:t>Haocong</a:t>
            </a:r>
            <a:r>
              <a:rPr lang="en-US" sz="2400" dirty="0">
                <a:latin typeface="Cambria" panose="02040503050406030204" pitchFamily="18" charset="0"/>
              </a:rPr>
              <a:t> Luo </a:t>
            </a:r>
          </a:p>
          <a:p>
            <a:pPr marL="0" indent="0" algn="ctr">
              <a:buNone/>
            </a:pPr>
            <a:r>
              <a:rPr lang="en-US" sz="2400" dirty="0">
                <a:latin typeface="Cambria"/>
                <a:cs typeface="Cambria"/>
              </a:rPr>
              <a:t>      </a:t>
            </a:r>
            <a:r>
              <a:rPr lang="en-US" sz="2400" dirty="0" err="1">
                <a:latin typeface="Cambria"/>
                <a:cs typeface="Cambria"/>
              </a:rPr>
              <a:t>Jeremie</a:t>
            </a:r>
            <a:r>
              <a:rPr lang="en-US" sz="2400" dirty="0">
                <a:latin typeface="Cambria"/>
                <a:cs typeface="Cambria"/>
              </a:rPr>
              <a:t> S. Kim     F. </a:t>
            </a:r>
            <a:r>
              <a:rPr lang="en-US" sz="2400" dirty="0" err="1">
                <a:latin typeface="Cambria"/>
                <a:cs typeface="Cambria"/>
              </a:rPr>
              <a:t>Nisa</a:t>
            </a:r>
            <a:r>
              <a:rPr lang="en-US" sz="2400" dirty="0">
                <a:latin typeface="Cambria"/>
                <a:cs typeface="Cambria"/>
              </a:rPr>
              <a:t> </a:t>
            </a:r>
            <a:r>
              <a:rPr lang="en-US" sz="2400" dirty="0" err="1">
                <a:latin typeface="Cambria"/>
                <a:cs typeface="Cambria"/>
              </a:rPr>
              <a:t>Bostancı</a:t>
            </a:r>
            <a:r>
              <a:rPr lang="en-US" sz="2400" dirty="0">
                <a:latin typeface="Cambria"/>
                <a:cs typeface="Cambria"/>
              </a:rPr>
              <a:t>     Nandita Vijaykumar	</a:t>
            </a:r>
          </a:p>
          <a:p>
            <a:pPr marL="0" indent="0" algn="ctr">
              <a:buNone/>
            </a:pPr>
            <a:r>
              <a:rPr lang="en-US" sz="2400" dirty="0" err="1">
                <a:latin typeface="Cambria"/>
                <a:cs typeface="Cambria"/>
              </a:rPr>
              <a:t>Oğuz</a:t>
            </a:r>
            <a:r>
              <a:rPr lang="en-US" sz="2400" dirty="0">
                <a:latin typeface="Cambria"/>
                <a:cs typeface="Cambria"/>
              </a:rPr>
              <a:t> </a:t>
            </a:r>
            <a:r>
              <a:rPr lang="en-US" sz="2400" dirty="0" err="1">
                <a:latin typeface="Cambria"/>
                <a:cs typeface="Cambria"/>
              </a:rPr>
              <a:t>Ergin</a:t>
            </a:r>
            <a:r>
              <a:rPr lang="en-US" sz="2400" baseline="30000" dirty="0"/>
              <a:t> </a:t>
            </a:r>
            <a:r>
              <a:rPr lang="en-US" sz="2400" dirty="0">
                <a:latin typeface="Cambria"/>
                <a:cs typeface="Cambria"/>
              </a:rPr>
              <a:t>	</a:t>
            </a:r>
            <a:r>
              <a:rPr lang="en-US" sz="2400" dirty="0" err="1">
                <a:latin typeface="Cambria"/>
                <a:cs typeface="Cambria"/>
              </a:rPr>
              <a:t>Onur</a:t>
            </a:r>
            <a:r>
              <a:rPr lang="en-US" sz="2400" dirty="0">
                <a:latin typeface="Cambria"/>
                <a:cs typeface="Cambria"/>
              </a:rPr>
              <a:t> </a:t>
            </a:r>
            <a:r>
              <a:rPr lang="en-US" sz="2400" dirty="0" err="1">
                <a:latin typeface="Cambria"/>
                <a:cs typeface="Cambria"/>
              </a:rPr>
              <a:t>Mutlu</a:t>
            </a:r>
            <a:br>
              <a:rPr lang="en-US" sz="2400" dirty="0">
                <a:latin typeface="Cambria"/>
                <a:cs typeface="Cambria"/>
              </a:rPr>
            </a:br>
            <a:endParaRPr lang="en-US" sz="2400" dirty="0">
              <a:latin typeface="Cambria"/>
              <a:cs typeface="Cambria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7C26073-8D20-48E5-9751-3761552F8C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867002" y="5415917"/>
            <a:ext cx="2534121" cy="48751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F493808-1C51-9F45-A6ED-874599368E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/>
          <a:srcRect l="11820" t="33599" r="12247" b="30996"/>
          <a:stretch/>
        </p:blipFill>
        <p:spPr>
          <a:xfrm>
            <a:off x="494251" y="6209099"/>
            <a:ext cx="2657465" cy="457200"/>
          </a:xfrm>
          <a:prstGeom prst="rect">
            <a:avLst/>
          </a:prstGeom>
        </p:spPr>
      </p:pic>
      <p:pic>
        <p:nvPicPr>
          <p:cNvPr id="1026" name="Picture 2" descr="Download University of Toronto (UToronto, U of T) Logo in SVG Vector or PNG  File Format - Logo.wine">
            <a:extLst>
              <a:ext uri="{FF2B5EF4-FFF2-40B4-BE49-F238E27FC236}">
                <a16:creationId xmlns:a16="http://schemas.microsoft.com/office/drawing/2014/main" id="{15086C4A-17AD-744D-8354-5A14396CC1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52" t="28296" r="10455" b="26193"/>
          <a:stretch/>
        </p:blipFill>
        <p:spPr bwMode="auto">
          <a:xfrm>
            <a:off x="6544275" y="5909285"/>
            <a:ext cx="2153462" cy="82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OBB ETÜ">
            <a:extLst>
              <a:ext uri="{FF2B5EF4-FFF2-40B4-BE49-F238E27FC236}">
                <a16:creationId xmlns:a16="http://schemas.microsoft.com/office/drawing/2014/main" id="{BD5B5484-C5FD-D844-98B8-683144EFB2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0579" y="6134213"/>
            <a:ext cx="2057399" cy="548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65108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/>
              <a:t>Executive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pPr marL="274320" indent="-274320">
              <a:lnSpc>
                <a:spcPct val="100000"/>
              </a:lnSpc>
              <a:spcBef>
                <a:spcPts val="600"/>
              </a:spcBef>
            </a:pPr>
            <a:r>
              <a:rPr lang="en-US" sz="1800" b="1" u="sng" dirty="0">
                <a:latin typeface="Cambria" panose="02040503050406030204" pitchFamily="18" charset="0"/>
              </a:rPr>
              <a:t>Motivation</a:t>
            </a:r>
            <a:r>
              <a:rPr lang="en-US" sz="1800" dirty="0">
                <a:latin typeface="Cambria" panose="02040503050406030204" pitchFamily="18" charset="0"/>
              </a:rPr>
              <a:t>: DRAM-based true random number generators (TRNGs) provide </a:t>
            </a:r>
            <a:br>
              <a:rPr lang="en-US" sz="1800" dirty="0">
                <a:latin typeface="Cambria" panose="02040503050406030204" pitchFamily="18" charset="0"/>
              </a:rPr>
            </a:br>
            <a:r>
              <a:rPr lang="en-US" sz="1800" b="1" dirty="0">
                <a:latin typeface="Cambria" panose="02040503050406030204" pitchFamily="18" charset="0"/>
              </a:rPr>
              <a:t>true random numbers at low cost </a:t>
            </a:r>
            <a:r>
              <a:rPr lang="en-US" sz="1800" dirty="0">
                <a:latin typeface="Cambria" panose="02040503050406030204" pitchFamily="18" charset="0"/>
              </a:rPr>
              <a:t>on </a:t>
            </a:r>
            <a:r>
              <a:rPr lang="en-US" sz="1800" b="1" dirty="0">
                <a:latin typeface="Cambria" panose="02040503050406030204" pitchFamily="18" charset="0"/>
              </a:rPr>
              <a:t>a</a:t>
            </a:r>
            <a:r>
              <a:rPr lang="en-US" sz="1800" dirty="0">
                <a:latin typeface="Cambria" panose="02040503050406030204" pitchFamily="18" charset="0"/>
              </a:rPr>
              <a:t> </a:t>
            </a:r>
            <a:r>
              <a:rPr lang="en-US" sz="1800" b="1" dirty="0">
                <a:latin typeface="Cambria" panose="02040503050406030204" pitchFamily="18" charset="0"/>
              </a:rPr>
              <a:t>wide range</a:t>
            </a:r>
            <a:r>
              <a:rPr lang="en-US" sz="1800" dirty="0">
                <a:latin typeface="Cambria" panose="02040503050406030204" pitchFamily="18" charset="0"/>
              </a:rPr>
              <a:t> of computing systems</a:t>
            </a:r>
          </a:p>
          <a:p>
            <a:pPr marL="274320" indent="-274320">
              <a:lnSpc>
                <a:spcPct val="100000"/>
              </a:lnSpc>
              <a:spcBef>
                <a:spcPts val="600"/>
              </a:spcBef>
            </a:pPr>
            <a:r>
              <a:rPr lang="en-US" sz="1800" b="1" u="sng" dirty="0">
                <a:solidFill>
                  <a:srgbClr val="C00000"/>
                </a:solidFill>
                <a:latin typeface="Cambria" panose="02040503050406030204" pitchFamily="18" charset="0"/>
              </a:rPr>
              <a:t>Problem</a:t>
            </a:r>
            <a:r>
              <a:rPr lang="en-US" sz="1800" dirty="0">
                <a:solidFill>
                  <a:srgbClr val="C00000"/>
                </a:solidFill>
                <a:latin typeface="Cambria" panose="02040503050406030204" pitchFamily="18" charset="0"/>
              </a:rPr>
              <a:t>: Prior DRAM-based TRNGs are slow:</a:t>
            </a:r>
          </a:p>
          <a:p>
            <a:pPr marL="574675" indent="-287338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1800" dirty="0">
                <a:solidFill>
                  <a:srgbClr val="C00000"/>
                </a:solidFill>
                <a:latin typeface="Cambria" panose="02040503050406030204" pitchFamily="18" charset="0"/>
              </a:rPr>
              <a:t>Based on fundamentally slow processes </a:t>
            </a:r>
            <a:r>
              <a:rPr lang="en-US" sz="1800" dirty="0">
                <a:solidFill>
                  <a:srgbClr val="C00000"/>
                </a:solidFill>
                <a:latin typeface="Cambria" panose="02040503050406030204" pitchFamily="18" charset="0"/>
                <a:sym typeface="Wingdings" pitchFamily="2" charset="2"/>
              </a:rPr>
              <a:t> </a:t>
            </a:r>
            <a:r>
              <a:rPr lang="en-US" sz="1800" b="1" dirty="0">
                <a:solidFill>
                  <a:srgbClr val="C00000"/>
                </a:solidFill>
                <a:latin typeface="Cambria" panose="02040503050406030204" pitchFamily="18" charset="0"/>
                <a:sym typeface="Wingdings" pitchFamily="2" charset="2"/>
              </a:rPr>
              <a:t>high</a:t>
            </a:r>
            <a:r>
              <a:rPr lang="en-US" sz="1800" dirty="0">
                <a:solidFill>
                  <a:srgbClr val="C00000"/>
                </a:solidFill>
                <a:latin typeface="Cambria" panose="02040503050406030204" pitchFamily="18" charset="0"/>
                <a:sym typeface="Wingdings" pitchFamily="2" charset="2"/>
              </a:rPr>
              <a:t> </a:t>
            </a:r>
            <a:r>
              <a:rPr lang="en-US" sz="1800" b="1" dirty="0">
                <a:solidFill>
                  <a:srgbClr val="C00000"/>
                </a:solidFill>
                <a:latin typeface="Cambria" panose="02040503050406030204" pitchFamily="18" charset="0"/>
              </a:rPr>
              <a:t>latency</a:t>
            </a:r>
          </a:p>
          <a:p>
            <a:pPr marL="574675" indent="-287338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1800" dirty="0">
                <a:solidFill>
                  <a:srgbClr val="C00000"/>
                </a:solidFill>
                <a:latin typeface="Cambria" panose="02040503050406030204" pitchFamily="18" charset="0"/>
              </a:rPr>
              <a:t>Cannot effectively harness entropy from DRAM rows </a:t>
            </a:r>
            <a:r>
              <a:rPr lang="en-US" sz="1800" dirty="0">
                <a:solidFill>
                  <a:srgbClr val="C00000"/>
                </a:solidFill>
                <a:latin typeface="Cambria" panose="02040503050406030204" pitchFamily="18" charset="0"/>
                <a:sym typeface="Wingdings" pitchFamily="2" charset="2"/>
              </a:rPr>
              <a:t> </a:t>
            </a:r>
            <a:r>
              <a:rPr lang="en-US" sz="1800" b="1" dirty="0">
                <a:solidFill>
                  <a:srgbClr val="C00000"/>
                </a:solidFill>
                <a:latin typeface="Cambria" panose="02040503050406030204" pitchFamily="18" charset="0"/>
                <a:sym typeface="Wingdings" pitchFamily="2" charset="2"/>
              </a:rPr>
              <a:t>low throughput</a:t>
            </a:r>
            <a:endParaRPr lang="en-US" sz="1800" b="1" dirty="0">
              <a:solidFill>
                <a:srgbClr val="C00000"/>
              </a:solidFill>
              <a:latin typeface="Cambria" panose="02040503050406030204" pitchFamily="18" charset="0"/>
            </a:endParaRPr>
          </a:p>
          <a:p>
            <a:pPr marL="274320" indent="-274320">
              <a:lnSpc>
                <a:spcPct val="100000"/>
              </a:lnSpc>
              <a:spcBef>
                <a:spcPts val="600"/>
              </a:spcBef>
            </a:pPr>
            <a:r>
              <a:rPr lang="en-US" sz="1800" b="1" u="sng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Goal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: </a:t>
            </a: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Develop 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a </a:t>
            </a: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high-throughput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 and </a:t>
            </a: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low-latency 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TRNG </a:t>
            </a:r>
            <a:br>
              <a:rPr lang="en-US" sz="1800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</a:b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that uses </a:t>
            </a: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commodity DRAM 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devices</a:t>
            </a:r>
          </a:p>
          <a:p>
            <a:pPr marL="274320" indent="-274320">
              <a:lnSpc>
                <a:spcPct val="100000"/>
              </a:lnSpc>
              <a:spcBef>
                <a:spcPts val="600"/>
              </a:spcBef>
            </a:pPr>
            <a:r>
              <a:rPr lang="en-US" sz="1800" b="1" u="sng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Key Observation</a:t>
            </a:r>
            <a:r>
              <a:rPr lang="en-US" sz="1800" u="sng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:</a:t>
            </a:r>
            <a:r>
              <a:rPr lang="en-US" sz="1800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 Carefully engineered sequence of DRAM commands can activate </a:t>
            </a:r>
            <a:br>
              <a:rPr lang="en-US" sz="1800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</a:br>
            <a:r>
              <a:rPr lang="en-US" sz="1800" b="1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four DRAM rows</a:t>
            </a:r>
            <a:r>
              <a:rPr lang="en-US" sz="1800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 </a:t>
            </a:r>
            <a:r>
              <a:rPr lang="en-US" sz="1800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  <a:sym typeface="Wingdings" pitchFamily="2" charset="2"/>
              </a:rPr>
              <a:t></a:t>
            </a:r>
            <a:r>
              <a:rPr lang="en-US" sz="1800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 </a:t>
            </a:r>
            <a:r>
              <a:rPr lang="en-US" sz="1800" b="1" dirty="0" err="1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QU</a:t>
            </a:r>
            <a:r>
              <a:rPr lang="en-US" sz="1800" dirty="0" err="1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adruple</a:t>
            </a:r>
            <a:r>
              <a:rPr lang="en-US" sz="1800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 </a:t>
            </a:r>
            <a:r>
              <a:rPr lang="en-US" sz="1800" b="1" dirty="0" err="1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AC</a:t>
            </a:r>
            <a:r>
              <a:rPr lang="en-US" sz="1800" dirty="0" err="1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tivation</a:t>
            </a:r>
            <a:r>
              <a:rPr lang="en-US" sz="1800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 </a:t>
            </a:r>
            <a:r>
              <a:rPr lang="en-US" sz="1800" b="1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(QUAC)</a:t>
            </a:r>
          </a:p>
          <a:p>
            <a:pPr marL="274320" indent="-274320">
              <a:lnSpc>
                <a:spcPct val="100000"/>
              </a:lnSpc>
              <a:spcBef>
                <a:spcPts val="600"/>
              </a:spcBef>
            </a:pPr>
            <a:r>
              <a:rPr lang="en-US" sz="1800" b="1" u="sng" dirty="0">
                <a:solidFill>
                  <a:srgbClr val="7030A0"/>
                </a:solidFill>
                <a:latin typeface="Cambria" panose="02040503050406030204" pitchFamily="18" charset="0"/>
              </a:rPr>
              <a:t>Key Idea</a:t>
            </a:r>
            <a:r>
              <a:rPr lang="en-US" sz="1800" dirty="0">
                <a:solidFill>
                  <a:srgbClr val="7030A0"/>
                </a:solidFill>
                <a:latin typeface="Cambria" panose="02040503050406030204" pitchFamily="18" charset="0"/>
              </a:rPr>
              <a:t>: </a:t>
            </a:r>
            <a:r>
              <a:rPr lang="en-US" sz="1800" b="1" dirty="0">
                <a:solidFill>
                  <a:srgbClr val="7030A0"/>
                </a:solidFill>
                <a:latin typeface="Cambria" panose="02040503050406030204" pitchFamily="18" charset="0"/>
              </a:rPr>
              <a:t>Use</a:t>
            </a:r>
            <a:r>
              <a:rPr lang="en-US" sz="1800" dirty="0">
                <a:solidFill>
                  <a:srgbClr val="7030A0"/>
                </a:solidFill>
                <a:latin typeface="Cambria" panose="02040503050406030204" pitchFamily="18" charset="0"/>
              </a:rPr>
              <a:t> </a:t>
            </a:r>
            <a:r>
              <a:rPr lang="en-US" sz="1800" b="1" dirty="0">
                <a:solidFill>
                  <a:srgbClr val="7030A0"/>
                </a:solidFill>
                <a:latin typeface="Cambria" panose="02040503050406030204" pitchFamily="18" charset="0"/>
              </a:rPr>
              <a:t>QUAC</a:t>
            </a:r>
            <a:r>
              <a:rPr lang="en-US" sz="1800" dirty="0">
                <a:solidFill>
                  <a:srgbClr val="7030A0"/>
                </a:solidFill>
                <a:latin typeface="Cambria" panose="02040503050406030204" pitchFamily="18" charset="0"/>
              </a:rPr>
              <a:t> to activate DRAM rows that are initialized </a:t>
            </a:r>
            <a:br>
              <a:rPr lang="en-US" sz="1800" dirty="0">
                <a:solidFill>
                  <a:srgbClr val="7030A0"/>
                </a:solidFill>
                <a:latin typeface="Cambria" panose="02040503050406030204" pitchFamily="18" charset="0"/>
              </a:rPr>
            </a:br>
            <a:r>
              <a:rPr lang="en-US" sz="1800" dirty="0">
                <a:solidFill>
                  <a:srgbClr val="7030A0"/>
                </a:solidFill>
                <a:latin typeface="Cambria" panose="02040503050406030204" pitchFamily="18" charset="0"/>
              </a:rPr>
              <a:t>with </a:t>
            </a:r>
            <a:r>
              <a:rPr lang="en-US" sz="1800" b="1" dirty="0">
                <a:solidFill>
                  <a:srgbClr val="7030A0"/>
                </a:solidFill>
                <a:latin typeface="Cambria" panose="02040503050406030204" pitchFamily="18" charset="0"/>
              </a:rPr>
              <a:t>conflicting data </a:t>
            </a:r>
            <a:r>
              <a:rPr lang="en-US" sz="1800" dirty="0">
                <a:solidFill>
                  <a:srgbClr val="7030A0"/>
                </a:solidFill>
                <a:latin typeface="Cambria" panose="02040503050406030204" pitchFamily="18" charset="0"/>
              </a:rPr>
              <a:t>(e.g., two ‘1’s and two ‘0’s) to generate random values</a:t>
            </a:r>
          </a:p>
          <a:p>
            <a:pPr marL="274320" indent="-274320">
              <a:lnSpc>
                <a:spcPct val="100000"/>
              </a:lnSpc>
              <a:spcBef>
                <a:spcPts val="600"/>
              </a:spcBef>
            </a:pPr>
            <a:r>
              <a:rPr lang="en-US" sz="1800" b="1" u="sng" dirty="0">
                <a:solidFill>
                  <a:srgbClr val="1E4E79"/>
                </a:solidFill>
                <a:latin typeface="Cambria" panose="02040503050406030204" pitchFamily="18" charset="0"/>
              </a:rPr>
              <a:t>QUAC-TRNG:</a:t>
            </a:r>
            <a:r>
              <a:rPr lang="en-US" sz="1800" b="1" dirty="0">
                <a:solidFill>
                  <a:srgbClr val="1E4E79"/>
                </a:solidFill>
                <a:latin typeface="Cambria" panose="02040503050406030204" pitchFamily="18" charset="0"/>
              </a:rPr>
              <a:t> </a:t>
            </a:r>
            <a:r>
              <a:rPr lang="en-US" sz="1800" dirty="0">
                <a:solidFill>
                  <a:srgbClr val="1E4E79"/>
                </a:solidFill>
                <a:latin typeface="Cambria" panose="02040503050406030204" pitchFamily="18" charset="0"/>
              </a:rPr>
              <a:t>DRAM-based TRNG that generates true random numbers at </a:t>
            </a:r>
            <a:r>
              <a:rPr lang="en-US" sz="1800" b="1" dirty="0">
                <a:solidFill>
                  <a:srgbClr val="1E4E79"/>
                </a:solidFill>
                <a:latin typeface="Cambria" panose="02040503050406030204" pitchFamily="18" charset="0"/>
              </a:rPr>
              <a:t>high-throughput </a:t>
            </a:r>
            <a:r>
              <a:rPr lang="en-US" sz="1800" dirty="0">
                <a:solidFill>
                  <a:srgbClr val="1E4E79"/>
                </a:solidFill>
                <a:latin typeface="Cambria" panose="02040503050406030204" pitchFamily="18" charset="0"/>
              </a:rPr>
              <a:t>and </a:t>
            </a:r>
            <a:r>
              <a:rPr lang="en-US" sz="1800" b="1" dirty="0">
                <a:solidFill>
                  <a:srgbClr val="1E4E79"/>
                </a:solidFill>
                <a:latin typeface="Cambria" panose="02040503050406030204" pitchFamily="18" charset="0"/>
              </a:rPr>
              <a:t>low-latency</a:t>
            </a:r>
            <a:r>
              <a:rPr lang="en-US" sz="1800" dirty="0">
                <a:solidFill>
                  <a:srgbClr val="1E4E79"/>
                </a:solidFill>
                <a:latin typeface="Cambria" panose="02040503050406030204" pitchFamily="18" charset="0"/>
              </a:rPr>
              <a:t> by </a:t>
            </a:r>
            <a:r>
              <a:rPr lang="en-US" sz="1800" b="1" dirty="0">
                <a:solidFill>
                  <a:srgbClr val="1E4E79"/>
                </a:solidFill>
                <a:latin typeface="Cambria" panose="02040503050406030204" pitchFamily="18" charset="0"/>
              </a:rPr>
              <a:t>repeatedly performing QUAC operations</a:t>
            </a:r>
          </a:p>
          <a:p>
            <a:pPr marL="274320" indent="-274320">
              <a:lnSpc>
                <a:spcPct val="100000"/>
              </a:lnSpc>
              <a:spcBef>
                <a:spcPts val="600"/>
              </a:spcBef>
            </a:pPr>
            <a:r>
              <a:rPr lang="en-US" sz="1800" b="1" u="sng" dirty="0">
                <a:solidFill>
                  <a:srgbClr val="3D8AFF"/>
                </a:solidFill>
                <a:latin typeface="Cambria" panose="02040503050406030204" pitchFamily="18" charset="0"/>
              </a:rPr>
              <a:t>Results:</a:t>
            </a:r>
            <a:r>
              <a:rPr lang="en-US" sz="1800" dirty="0">
                <a:solidFill>
                  <a:srgbClr val="3D8AFF"/>
                </a:solidFill>
                <a:latin typeface="Cambria" panose="02040503050406030204" pitchFamily="18" charset="0"/>
              </a:rPr>
              <a:t> We evaluate QUAC-TRNG using </a:t>
            </a:r>
            <a:r>
              <a:rPr lang="en-US" sz="1800" b="1" dirty="0">
                <a:solidFill>
                  <a:srgbClr val="3D8AFF"/>
                </a:solidFill>
                <a:latin typeface="Cambria" panose="02040503050406030204" pitchFamily="18" charset="0"/>
              </a:rPr>
              <a:t>136</a:t>
            </a:r>
            <a:r>
              <a:rPr lang="en-US" sz="1800" dirty="0">
                <a:solidFill>
                  <a:srgbClr val="3D8AFF"/>
                </a:solidFill>
                <a:latin typeface="Cambria" panose="02040503050406030204" pitchFamily="18" charset="0"/>
              </a:rPr>
              <a:t> real DDR4 chips</a:t>
            </a:r>
          </a:p>
          <a:p>
            <a:pPr marL="514350" indent="-227013">
              <a:lnSpc>
                <a:spcPct val="100000"/>
              </a:lnSpc>
              <a:spcBef>
                <a:spcPts val="200"/>
              </a:spcBef>
              <a:buFont typeface="+mj-lt"/>
              <a:buAutoNum type="arabicPeriod"/>
            </a:pPr>
            <a:r>
              <a:rPr lang="en-US" sz="1800" dirty="0">
                <a:solidFill>
                  <a:srgbClr val="3D8AFF"/>
                </a:solidFill>
                <a:latin typeface="Cambria" panose="02040503050406030204" pitchFamily="18" charset="0"/>
              </a:rPr>
              <a:t> </a:t>
            </a:r>
            <a:r>
              <a:rPr lang="en-US" sz="1800" b="1" dirty="0">
                <a:solidFill>
                  <a:srgbClr val="3D8AFF"/>
                </a:solidFill>
                <a:latin typeface="Cambria" panose="02040503050406030204" pitchFamily="18" charset="0"/>
              </a:rPr>
              <a:t>5.4 Gb/s </a:t>
            </a:r>
            <a:r>
              <a:rPr lang="en-US" sz="1800" dirty="0">
                <a:solidFill>
                  <a:srgbClr val="3D8AFF"/>
                </a:solidFill>
                <a:latin typeface="Cambria" panose="02040503050406030204" pitchFamily="18" charset="0"/>
              </a:rPr>
              <a:t>maximum (</a:t>
            </a:r>
            <a:r>
              <a:rPr lang="en-US" sz="1800" b="1" dirty="0">
                <a:solidFill>
                  <a:srgbClr val="3D8AFF"/>
                </a:solidFill>
                <a:latin typeface="Cambria" panose="02040503050406030204" pitchFamily="18" charset="0"/>
              </a:rPr>
              <a:t>3.4 Gb/s  </a:t>
            </a:r>
            <a:r>
              <a:rPr lang="en-US" sz="1800" dirty="0">
                <a:solidFill>
                  <a:srgbClr val="3D8AFF"/>
                </a:solidFill>
                <a:latin typeface="Cambria" panose="02040503050406030204" pitchFamily="18" charset="0"/>
              </a:rPr>
              <a:t>average) TRNG throughput per DRAM channel</a:t>
            </a:r>
          </a:p>
          <a:p>
            <a:pPr marL="514350" indent="-227013">
              <a:lnSpc>
                <a:spcPct val="100000"/>
              </a:lnSpc>
              <a:spcBef>
                <a:spcPts val="200"/>
              </a:spcBef>
              <a:buFont typeface="+mj-lt"/>
              <a:buAutoNum type="arabicPeriod"/>
            </a:pPr>
            <a:r>
              <a:rPr lang="en-US" sz="1800" dirty="0">
                <a:solidFill>
                  <a:srgbClr val="3D8AFF"/>
                </a:solidFill>
                <a:latin typeface="Cambria" panose="02040503050406030204" pitchFamily="18" charset="0"/>
              </a:rPr>
              <a:t> Outperforms existing DRAM-based TRNGs by </a:t>
            </a:r>
            <a:r>
              <a:rPr lang="en-US" sz="1800" b="1" dirty="0">
                <a:solidFill>
                  <a:srgbClr val="3D8AFF"/>
                </a:solidFill>
                <a:latin typeface="Cambria" panose="02040503050406030204" pitchFamily="18" charset="0"/>
              </a:rPr>
              <a:t>15.08x</a:t>
            </a:r>
            <a:r>
              <a:rPr lang="en-US" sz="1800" dirty="0">
                <a:solidFill>
                  <a:srgbClr val="3D8AFF"/>
                </a:solidFill>
                <a:latin typeface="Cambria" panose="02040503050406030204" pitchFamily="18" charset="0"/>
              </a:rPr>
              <a:t> (base), and </a:t>
            </a:r>
            <a:r>
              <a:rPr lang="en-US" sz="1800" b="1" dirty="0">
                <a:solidFill>
                  <a:srgbClr val="3D8AFF"/>
                </a:solidFill>
                <a:latin typeface="Cambria" panose="02040503050406030204" pitchFamily="18" charset="0"/>
              </a:rPr>
              <a:t>1.41x</a:t>
            </a:r>
            <a:r>
              <a:rPr lang="en-US" sz="1800" dirty="0">
                <a:solidFill>
                  <a:srgbClr val="3D8AFF"/>
                </a:solidFill>
                <a:latin typeface="Cambria" panose="02040503050406030204" pitchFamily="18" charset="0"/>
              </a:rPr>
              <a:t> (enhanced)</a:t>
            </a:r>
          </a:p>
          <a:p>
            <a:pPr marL="514350" indent="-227013">
              <a:lnSpc>
                <a:spcPct val="100000"/>
              </a:lnSpc>
              <a:spcBef>
                <a:spcPts val="200"/>
              </a:spcBef>
              <a:buFont typeface="+mj-lt"/>
              <a:buAutoNum type="arabicPeriod"/>
            </a:pPr>
            <a:r>
              <a:rPr lang="en-US" sz="1800" dirty="0">
                <a:solidFill>
                  <a:srgbClr val="3D8AFF"/>
                </a:solidFill>
                <a:ea typeface="Cambria" panose="02040503050406030204" pitchFamily="18" charset="0"/>
              </a:rPr>
              <a:t> QUAC-TRNG has low TRNG latency: </a:t>
            </a:r>
            <a:r>
              <a:rPr lang="en-US" sz="1800" b="1" dirty="0">
                <a:solidFill>
                  <a:srgbClr val="3D8AFF"/>
                </a:solidFill>
                <a:ea typeface="Cambria" panose="02040503050406030204" pitchFamily="18" charset="0"/>
              </a:rPr>
              <a:t>256-bit RN</a:t>
            </a:r>
            <a:r>
              <a:rPr lang="en-US" sz="1800" dirty="0">
                <a:solidFill>
                  <a:srgbClr val="3D8AFF"/>
                </a:solidFill>
                <a:ea typeface="Cambria" panose="02040503050406030204" pitchFamily="18" charset="0"/>
              </a:rPr>
              <a:t> in </a:t>
            </a:r>
            <a:r>
              <a:rPr lang="en-US" sz="1800" b="1" dirty="0">
                <a:solidFill>
                  <a:srgbClr val="3D8AFF"/>
                </a:solidFill>
                <a:ea typeface="Cambria" panose="02040503050406030204" pitchFamily="18" charset="0"/>
              </a:rPr>
              <a:t>274 ns</a:t>
            </a:r>
            <a:endParaRPr lang="en-US" sz="1800" dirty="0">
              <a:solidFill>
                <a:srgbClr val="3D8AFF"/>
              </a:solidFill>
              <a:latin typeface="Cambria" panose="02040503050406030204" pitchFamily="18" charset="0"/>
            </a:endParaRPr>
          </a:p>
          <a:p>
            <a:pPr marL="514350" indent="-227013">
              <a:lnSpc>
                <a:spcPct val="100000"/>
              </a:lnSpc>
              <a:spcBef>
                <a:spcPts val="200"/>
              </a:spcBef>
              <a:buFont typeface="+mj-lt"/>
              <a:buAutoNum type="arabicPeriod"/>
            </a:pPr>
            <a:r>
              <a:rPr lang="en-US" sz="1800" dirty="0">
                <a:solidFill>
                  <a:srgbClr val="3D8AFF"/>
                </a:solidFill>
                <a:latin typeface="Cambria" panose="02040503050406030204" pitchFamily="18" charset="0"/>
              </a:rPr>
              <a:t> QUAC-TRNG passes </a:t>
            </a:r>
            <a:r>
              <a:rPr lang="en-US" sz="1800" b="1" dirty="0">
                <a:solidFill>
                  <a:srgbClr val="3D8AFF"/>
                </a:solidFill>
                <a:latin typeface="Cambria" panose="02040503050406030204" pitchFamily="18" charset="0"/>
              </a:rPr>
              <a:t>all 15 </a:t>
            </a:r>
            <a:r>
              <a:rPr lang="en-US" sz="1800" dirty="0">
                <a:solidFill>
                  <a:srgbClr val="3D8AFF"/>
                </a:solidFill>
                <a:latin typeface="Cambria" panose="02040503050406030204" pitchFamily="18" charset="0"/>
              </a:rPr>
              <a:t>NIST randomness tests</a:t>
            </a:r>
          </a:p>
        </p:txBody>
      </p:sp>
    </p:spTree>
    <p:extLst>
      <p:ext uri="{BB962C8B-B14F-4D97-AF65-F5344CB8AC3E}">
        <p14:creationId xmlns:p14="http://schemas.microsoft.com/office/powerpoint/2010/main" val="3401018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5025F2-0981-4244-B013-A340FEBAF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100" dirty="0"/>
              <a:t>Use Cases of True Random Numbers</a:t>
            </a:r>
            <a:endParaRPr lang="en-TR" sz="41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64EE1A-6719-914C-8A26-18442A88EE7A}"/>
              </a:ext>
            </a:extLst>
          </p:cNvPr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en-TR" dirty="0">
                <a:latin typeface="Cambria" panose="02040503050406030204" pitchFamily="18" charset="0"/>
              </a:rPr>
              <a:t>High-quality true </a:t>
            </a:r>
            <a:r>
              <a:rPr lang="en-US" dirty="0">
                <a:latin typeface="Cambria" panose="02040503050406030204" pitchFamily="18" charset="0"/>
              </a:rPr>
              <a:t>random numbers</a:t>
            </a:r>
            <a:r>
              <a:rPr lang="tr-TR" dirty="0">
                <a:latin typeface="Cambria" panose="02040503050406030204" pitchFamily="18" charset="0"/>
              </a:rPr>
              <a:t> </a:t>
            </a:r>
            <a:br>
              <a:rPr lang="en-US" dirty="0">
                <a:latin typeface="Cambria" panose="02040503050406030204" pitchFamily="18" charset="0"/>
              </a:rPr>
            </a:br>
            <a:r>
              <a:rPr lang="en-TR" dirty="0">
                <a:latin typeface="Cambria" panose="02040503050406030204" pitchFamily="18" charset="0"/>
              </a:rPr>
              <a:t>are </a:t>
            </a:r>
            <a:r>
              <a:rPr lang="en-US" dirty="0">
                <a:solidFill>
                  <a:srgbClr val="3D8AFF"/>
                </a:solidFill>
                <a:latin typeface="Cambria" panose="02040503050406030204" pitchFamily="18" charset="0"/>
              </a:rPr>
              <a:t>critical</a:t>
            </a:r>
            <a:r>
              <a:rPr lang="en-TR" dirty="0">
                <a:latin typeface="Cambria" panose="02040503050406030204" pitchFamily="18" charset="0"/>
              </a:rPr>
              <a:t> to </a:t>
            </a:r>
            <a:r>
              <a:rPr lang="en-TR" dirty="0">
                <a:solidFill>
                  <a:srgbClr val="3D8AFF"/>
                </a:solidFill>
                <a:latin typeface="Cambria" panose="02040503050406030204" pitchFamily="18" charset="0"/>
              </a:rPr>
              <a:t>many applications</a:t>
            </a:r>
          </a:p>
          <a:p>
            <a:pPr marL="0" indent="0">
              <a:buNone/>
            </a:pPr>
            <a:endParaRPr lang="tr-TR" sz="2800" dirty="0">
              <a:latin typeface="Cambria" panose="02040503050406030204" pitchFamily="18" charset="0"/>
            </a:endParaRPr>
          </a:p>
          <a:p>
            <a:pPr marL="0" indent="0">
              <a:buNone/>
            </a:pPr>
            <a:endParaRPr lang="tr-TR" sz="2800" dirty="0">
              <a:latin typeface="Cambria" panose="02040503050406030204" pitchFamily="18" charset="0"/>
            </a:endParaRPr>
          </a:p>
          <a:p>
            <a:pPr marL="0" indent="0">
              <a:buNone/>
            </a:pPr>
            <a:endParaRPr lang="tr-TR" sz="2000" dirty="0">
              <a:latin typeface="Cambria" panose="02040503050406030204" pitchFamily="18" charset="0"/>
            </a:endParaRPr>
          </a:p>
          <a:p>
            <a:pPr marL="0" indent="0">
              <a:buNone/>
            </a:pPr>
            <a:endParaRPr lang="en-TR" sz="2800" dirty="0">
              <a:latin typeface="Cambria" panose="02040503050406030204" pitchFamily="18" charset="0"/>
            </a:endParaRPr>
          </a:p>
          <a:p>
            <a:pPr marL="0" indent="0">
              <a:buNone/>
            </a:pPr>
            <a:endParaRPr lang="en-US" sz="100" dirty="0">
              <a:latin typeface="Cambria" panose="02040503050406030204" pitchFamily="18" charset="0"/>
            </a:endParaRPr>
          </a:p>
          <a:p>
            <a:pPr marL="0" indent="0" algn="ctr">
              <a:buNone/>
            </a:pPr>
            <a:r>
              <a:rPr lang="en-TR" dirty="0">
                <a:latin typeface="Cambria" panose="02040503050406030204" pitchFamily="18" charset="0"/>
              </a:rPr>
              <a:t>True random numbers can </a:t>
            </a:r>
            <a:r>
              <a:rPr lang="en-TR" dirty="0">
                <a:solidFill>
                  <a:srgbClr val="FF0000"/>
                </a:solidFill>
                <a:latin typeface="Cambria" panose="02040503050406030204" pitchFamily="18" charset="0"/>
              </a:rPr>
              <a:t>only</a:t>
            </a:r>
            <a:r>
              <a:rPr lang="en-TR" i="1" dirty="0">
                <a:solidFill>
                  <a:srgbClr val="FF0000"/>
                </a:solidFill>
                <a:latin typeface="Cambria" panose="02040503050406030204" pitchFamily="18" charset="0"/>
              </a:rPr>
              <a:t> </a:t>
            </a:r>
            <a:r>
              <a:rPr lang="en-TR" dirty="0">
                <a:latin typeface="Cambria" panose="02040503050406030204" pitchFamily="18" charset="0"/>
              </a:rPr>
              <a:t>be obtained </a:t>
            </a:r>
            <a:br>
              <a:rPr lang="en-US" dirty="0">
                <a:latin typeface="Cambria" panose="02040503050406030204" pitchFamily="18" charset="0"/>
              </a:rPr>
            </a:br>
            <a:r>
              <a:rPr lang="en-TR" dirty="0">
                <a:latin typeface="Cambria" panose="02040503050406030204" pitchFamily="18" charset="0"/>
              </a:rPr>
              <a:t>by sampling random physical processes</a:t>
            </a:r>
          </a:p>
          <a:p>
            <a:pPr marL="0" indent="0" algn="ctr">
              <a:buNone/>
            </a:pPr>
            <a:endParaRPr lang="en-TR" sz="100" dirty="0">
              <a:latin typeface="Cambria" panose="02040503050406030204" pitchFamily="18" charset="0"/>
            </a:endParaRPr>
          </a:p>
          <a:p>
            <a:pPr marL="0" indent="0" algn="ctr">
              <a:buNone/>
            </a:pPr>
            <a:r>
              <a:rPr lang="en-TR" dirty="0">
                <a:solidFill>
                  <a:srgbClr val="FF0000"/>
                </a:solidFill>
                <a:latin typeface="Cambria" panose="02040503050406030204" pitchFamily="18" charset="0"/>
              </a:rPr>
              <a:t>Not all computing systems </a:t>
            </a:r>
            <a:r>
              <a:rPr lang="en-TR" dirty="0">
                <a:latin typeface="Cambria" panose="02040503050406030204" pitchFamily="18" charset="0"/>
              </a:rPr>
              <a:t>are equipped with </a:t>
            </a:r>
            <a:br>
              <a:rPr lang="en-TR" dirty="0">
                <a:latin typeface="Cambria" panose="02040503050406030204" pitchFamily="18" charset="0"/>
              </a:rPr>
            </a:br>
            <a:r>
              <a:rPr lang="en-TR" dirty="0">
                <a:solidFill>
                  <a:srgbClr val="FF0000"/>
                </a:solidFill>
                <a:latin typeface="Cambria" panose="02040503050406030204" pitchFamily="18" charset="0"/>
              </a:rPr>
              <a:t>TRNG hardware </a:t>
            </a:r>
            <a:r>
              <a:rPr lang="en-TR" dirty="0">
                <a:latin typeface="Cambria" panose="02040503050406030204" pitchFamily="18" charset="0"/>
              </a:rPr>
              <a:t>(e.g., </a:t>
            </a:r>
            <a:r>
              <a:rPr lang="en-US" dirty="0">
                <a:latin typeface="Cambria" panose="02040503050406030204" pitchFamily="18" charset="0"/>
              </a:rPr>
              <a:t>dedicated circuitry</a:t>
            </a:r>
            <a:r>
              <a:rPr lang="en-TR" dirty="0">
                <a:latin typeface="Cambria" panose="02040503050406030204" pitchFamily="18" charset="0"/>
              </a:rPr>
              <a:t>)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9D52D98-7054-41CA-BA57-33691B939E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1695" y="2115433"/>
            <a:ext cx="2165881" cy="1935573"/>
          </a:xfrm>
          <a:prstGeom prst="rect">
            <a:avLst/>
          </a:prstGeom>
        </p:spPr>
      </p:pic>
      <p:pic>
        <p:nvPicPr>
          <p:cNvPr id="1030" name="Picture 6" descr="Hash free icon">
            <a:extLst>
              <a:ext uri="{FF2B5EF4-FFF2-40B4-BE49-F238E27FC236}">
                <a16:creationId xmlns:a16="http://schemas.microsoft.com/office/drawing/2014/main" id="{91D542E0-E62A-4FF6-A339-3059825F19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716" y="2115433"/>
            <a:ext cx="1935573" cy="1935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ow to do Secure Data Labeling for Machine Learning? | Skyl.ai">
            <a:extLst>
              <a:ext uri="{FF2B5EF4-FFF2-40B4-BE49-F238E27FC236}">
                <a16:creationId xmlns:a16="http://schemas.microsoft.com/office/drawing/2014/main" id="{6DEE937E-F425-1041-B7C7-944061F39D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5982" y="2115433"/>
            <a:ext cx="2430302" cy="1964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2105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5025F2-0981-4244-B013-A340FEBAF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DRAM-Based </a:t>
            </a:r>
            <a:r>
              <a:rPr lang="en-TR" sz="4800" dirty="0"/>
              <a:t>TRNGs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64EE1A-6719-914C-8A26-18442A88EE7A}"/>
              </a:ext>
            </a:extLst>
          </p:cNvPr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sz="2400" dirty="0">
                <a:solidFill>
                  <a:srgbClr val="3D8AFF"/>
                </a:solidFill>
              </a:rPr>
              <a:t>DRAM </a:t>
            </a:r>
            <a:r>
              <a:rPr lang="en-US" sz="2400" dirty="0"/>
              <a:t>is</a:t>
            </a:r>
            <a:r>
              <a:rPr lang="en-US" sz="2400" dirty="0">
                <a:solidFill>
                  <a:srgbClr val="3D8AFF"/>
                </a:solidFill>
              </a:rPr>
              <a:t> ubiquitous</a:t>
            </a:r>
            <a:r>
              <a:rPr lang="en-US" sz="2400" dirty="0"/>
              <a:t> in modern computing platforms</a:t>
            </a:r>
          </a:p>
          <a:p>
            <a:pPr marL="0" indent="0">
              <a:buNone/>
            </a:pPr>
            <a:endParaRPr lang="en-US" sz="500" dirty="0"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en-US" sz="2400" dirty="0"/>
              <a:t>DRAM-based TRNGs enable </a:t>
            </a:r>
            <a:r>
              <a:rPr lang="en-US" sz="2400" dirty="0">
                <a:solidFill>
                  <a:srgbClr val="3D8AFF"/>
                </a:solidFill>
              </a:rPr>
              <a:t>low-cost</a:t>
            </a:r>
            <a:r>
              <a:rPr lang="en-US" sz="2400" i="1" dirty="0">
                <a:solidFill>
                  <a:srgbClr val="3D8AFF"/>
                </a:solidFill>
              </a:rPr>
              <a:t> </a:t>
            </a:r>
            <a:r>
              <a:rPr lang="en-US" sz="2400" dirty="0"/>
              <a:t>and</a:t>
            </a:r>
            <a:r>
              <a:rPr lang="en-US" sz="2400" dirty="0">
                <a:solidFill>
                  <a:srgbClr val="3D8AFF"/>
                </a:solidFill>
              </a:rPr>
              <a:t> high-throughput </a:t>
            </a:r>
            <a:r>
              <a:rPr lang="en-US" sz="2400" dirty="0"/>
              <a:t>true random number generation </a:t>
            </a:r>
            <a:r>
              <a:rPr lang="en-US" sz="2400" dirty="0">
                <a:solidFill>
                  <a:srgbClr val="3D8AFF"/>
                </a:solidFill>
              </a:rPr>
              <a:t>within DRAM</a:t>
            </a:r>
          </a:p>
          <a:p>
            <a:pPr>
              <a:spcBef>
                <a:spcPts val="400"/>
              </a:spcBef>
            </a:pPr>
            <a:r>
              <a:rPr lang="en-US" sz="2000" dirty="0">
                <a:solidFill>
                  <a:srgbClr val="3D8AFF"/>
                </a:solidFill>
              </a:rPr>
              <a:t>Requires no specialized hardware: </a:t>
            </a:r>
            <a:r>
              <a:rPr lang="en-US" sz="2000" dirty="0"/>
              <a:t>Benefits constrained systems</a:t>
            </a:r>
            <a:endParaRPr lang="en-US" sz="1400" dirty="0"/>
          </a:p>
          <a:p>
            <a:pPr>
              <a:spcBef>
                <a:spcPts val="400"/>
              </a:spcBef>
            </a:pPr>
            <a:r>
              <a:rPr lang="en-US" sz="2000" dirty="0">
                <a:solidFill>
                  <a:srgbClr val="3D8AFF"/>
                </a:solidFill>
              </a:rPr>
              <a:t>Open application space: </a:t>
            </a:r>
            <a:r>
              <a:rPr lang="en-US" sz="2000" dirty="0"/>
              <a:t>Provides high-throughput TRNG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spcBef>
                <a:spcPts val="400"/>
              </a:spcBef>
              <a:buNone/>
            </a:pPr>
            <a:r>
              <a:rPr lang="en-US" sz="2400" b="1" dirty="0">
                <a:solidFill>
                  <a:schemeClr val="accent6"/>
                </a:solidFill>
              </a:rPr>
              <a:t>Processing-in-Memory (PIM) </a:t>
            </a:r>
            <a:r>
              <a:rPr lang="en-US" sz="2400" dirty="0"/>
              <a:t>systems perform</a:t>
            </a:r>
            <a:br>
              <a:rPr lang="en-US" sz="2400" dirty="0"/>
            </a:br>
            <a:r>
              <a:rPr lang="en-US" sz="2400" dirty="0">
                <a:solidFill>
                  <a:srgbClr val="3D8AFF"/>
                </a:solidFill>
              </a:rPr>
              <a:t>computation</a:t>
            </a:r>
            <a:r>
              <a:rPr lang="en-US" sz="2400" dirty="0"/>
              <a:t> </a:t>
            </a:r>
            <a:r>
              <a:rPr lang="en-US" sz="2400" dirty="0">
                <a:solidFill>
                  <a:srgbClr val="3D8AFF"/>
                </a:solidFill>
              </a:rPr>
              <a:t>directly within memory</a:t>
            </a:r>
          </a:p>
          <a:p>
            <a:pPr>
              <a:spcBef>
                <a:spcPts val="400"/>
              </a:spcBef>
            </a:pPr>
            <a:r>
              <a:rPr lang="en-US" sz="2000" dirty="0"/>
              <a:t>Avoid </a:t>
            </a:r>
            <a:r>
              <a:rPr lang="en-US" sz="2000" dirty="0">
                <a:solidFill>
                  <a:srgbClr val="3D8AFF"/>
                </a:solidFill>
              </a:rPr>
              <a:t>inefficient off-chip data movement</a:t>
            </a:r>
            <a:br>
              <a:rPr lang="en-US" sz="2000" dirty="0">
                <a:solidFill>
                  <a:srgbClr val="3D8AFF"/>
                </a:solidFill>
              </a:rPr>
            </a:br>
            <a:endParaRPr lang="en-US" sz="2000" dirty="0"/>
          </a:p>
          <a:p>
            <a:pPr marL="0" indent="0">
              <a:buNone/>
            </a:pPr>
            <a:r>
              <a:rPr lang="en-US" sz="2400" b="1" dirty="0">
                <a:solidFill>
                  <a:schemeClr val="accent6"/>
                </a:solidFill>
              </a:rPr>
              <a:t>DRAM-based TRNGs</a:t>
            </a:r>
          </a:p>
          <a:p>
            <a:pPr>
              <a:spcBef>
                <a:spcPts val="400"/>
              </a:spcBef>
            </a:pPr>
            <a:r>
              <a:rPr lang="en-US" sz="2000" dirty="0"/>
              <a:t>Enable PIM workloads to </a:t>
            </a:r>
            <a:r>
              <a:rPr lang="en-US" sz="2000" dirty="0">
                <a:solidFill>
                  <a:srgbClr val="3D8AFF"/>
                </a:solidFill>
              </a:rPr>
              <a:t>sample</a:t>
            </a:r>
            <a:r>
              <a:rPr lang="en-US" sz="2000" dirty="0"/>
              <a:t> true random numbers </a:t>
            </a:r>
            <a:br>
              <a:rPr lang="en-US" sz="2000" dirty="0"/>
            </a:br>
            <a:r>
              <a:rPr lang="en-US" sz="2000" dirty="0">
                <a:solidFill>
                  <a:srgbClr val="3D8AFF"/>
                </a:solidFill>
              </a:rPr>
              <a:t>directly within the memory chip</a:t>
            </a:r>
          </a:p>
          <a:p>
            <a:pPr>
              <a:spcBef>
                <a:spcPts val="400"/>
              </a:spcBef>
            </a:pPr>
            <a:r>
              <a:rPr lang="en-US" sz="2000" b="1" dirty="0"/>
              <a:t>Avoid communication to possible off-chip TRNG sources</a:t>
            </a:r>
          </a:p>
          <a:p>
            <a:endParaRPr lang="en-US" sz="2600" b="1" dirty="0"/>
          </a:p>
          <a:p>
            <a:endParaRPr lang="en-US" sz="2400" b="1" dirty="0"/>
          </a:p>
        </p:txBody>
      </p:sp>
      <p:pic>
        <p:nvPicPr>
          <p:cNvPr id="4" name="Picture 6" descr="Samsung's New HBM2 Memory Has 1.2 TFLOPS of Embedded Processing Power |  Tom's Hardware">
            <a:extLst>
              <a:ext uri="{FF2B5EF4-FFF2-40B4-BE49-F238E27FC236}">
                <a16:creationId xmlns:a16="http://schemas.microsoft.com/office/drawing/2014/main" id="{29D86353-C306-B847-8FA1-6E602D203D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38" t="26829" r="12417" b="21602"/>
          <a:stretch/>
        </p:blipFill>
        <p:spPr bwMode="auto">
          <a:xfrm>
            <a:off x="6712199" y="2944139"/>
            <a:ext cx="2213377" cy="1061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6F68767-A8B7-A842-8464-BDEFA50EF3A1}"/>
              </a:ext>
            </a:extLst>
          </p:cNvPr>
          <p:cNvSpPr txBox="1"/>
          <p:nvPr/>
        </p:nvSpPr>
        <p:spPr>
          <a:xfrm>
            <a:off x="7354080" y="2660509"/>
            <a:ext cx="9296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[Samsung]</a:t>
            </a: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13B81E0A-DE8A-EE44-B3C1-3BAE103D7A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2199" y="4181286"/>
            <a:ext cx="2173718" cy="1450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561DF55-5DFD-F046-A804-23CB6A2432D2}"/>
              </a:ext>
            </a:extLst>
          </p:cNvPr>
          <p:cNvSpPr txBox="1"/>
          <p:nvPr/>
        </p:nvSpPr>
        <p:spPr>
          <a:xfrm>
            <a:off x="7380442" y="5631940"/>
            <a:ext cx="8435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[UPMEM]</a:t>
            </a:r>
          </a:p>
        </p:txBody>
      </p:sp>
    </p:spTree>
    <p:extLst>
      <p:ext uri="{BB962C8B-B14F-4D97-AF65-F5344CB8AC3E}">
        <p14:creationId xmlns:p14="http://schemas.microsoft.com/office/powerpoint/2010/main" val="3543073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9B30EF3-50EA-D74B-8E3C-16477D487CAD}"/>
              </a:ext>
            </a:extLst>
          </p:cNvPr>
          <p:cNvSpPr/>
          <p:nvPr/>
        </p:nvSpPr>
        <p:spPr>
          <a:xfrm>
            <a:off x="-2199" y="5004262"/>
            <a:ext cx="9144000" cy="12801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5025F2-0981-4244-B013-A340FEBAF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Motivation and Goal</a:t>
            </a:r>
            <a:endParaRPr lang="en-TR" sz="4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64EE1A-6719-914C-8A26-18442A88EE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91" y="1230284"/>
            <a:ext cx="8987621" cy="5179792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sz="2800" dirty="0">
                <a:solidFill>
                  <a:srgbClr val="C00000"/>
                </a:solidFill>
              </a:rPr>
              <a:t>Prior DRAM-based TRNGs are slow</a:t>
            </a:r>
            <a:r>
              <a:rPr lang="en-US" sz="2800" dirty="0"/>
              <a:t>, these TRNGs:</a:t>
            </a:r>
            <a:endParaRPr lang="en-US" sz="100" dirty="0"/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Are based on </a:t>
            </a:r>
            <a:r>
              <a:rPr lang="en-US" sz="2400" dirty="0">
                <a:solidFill>
                  <a:srgbClr val="C00000"/>
                </a:solidFill>
              </a:rPr>
              <a:t>fundamentally slow </a:t>
            </a:r>
            <a:r>
              <a:rPr lang="en-US" sz="2400" dirty="0"/>
              <a:t>physical processes</a:t>
            </a:r>
          </a:p>
          <a:p>
            <a:pPr lvl="1"/>
            <a:r>
              <a:rPr lang="en-US" sz="2400" dirty="0"/>
              <a:t>DRAM retention-based TRNGs</a:t>
            </a:r>
          </a:p>
          <a:p>
            <a:pPr lvl="1"/>
            <a:r>
              <a:rPr lang="en-US" sz="2400" dirty="0"/>
              <a:t>DRAM startup value-based TRNGs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Cannot </a:t>
            </a:r>
            <a:r>
              <a:rPr lang="en-US" sz="2400" dirty="0">
                <a:solidFill>
                  <a:srgbClr val="C00000"/>
                </a:solidFill>
              </a:rPr>
              <a:t>effectively harness</a:t>
            </a:r>
            <a:r>
              <a:rPr lang="en-US" sz="2400" dirty="0"/>
              <a:t> entropy from DRAM rows</a:t>
            </a:r>
          </a:p>
          <a:p>
            <a:pPr lvl="1"/>
            <a:r>
              <a:rPr lang="en-US" sz="2400" dirty="0"/>
              <a:t>DRAM timing failure-based TRNGs</a:t>
            </a:r>
            <a:br>
              <a:rPr lang="en-US" sz="2400" dirty="0"/>
            </a:br>
            <a:endParaRPr lang="en-US" sz="1000" dirty="0"/>
          </a:p>
          <a:p>
            <a:pPr marL="0" indent="0">
              <a:buNone/>
            </a:pPr>
            <a:r>
              <a:rPr lang="en-US" sz="2400" b="1" dirty="0">
                <a:solidFill>
                  <a:srgbClr val="3D8AFF"/>
                </a:solidFill>
              </a:rPr>
              <a:t>Goal:</a:t>
            </a:r>
            <a:r>
              <a:rPr lang="en-US" sz="2400" dirty="0"/>
              <a:t> Develop a </a:t>
            </a:r>
            <a:r>
              <a:rPr lang="en-US" sz="2400" dirty="0">
                <a:solidFill>
                  <a:srgbClr val="3D8AFF"/>
                </a:solidFill>
              </a:rPr>
              <a:t>high-throughput</a:t>
            </a:r>
            <a:r>
              <a:rPr lang="en-US" sz="2400" dirty="0"/>
              <a:t> and </a:t>
            </a:r>
            <a:r>
              <a:rPr lang="en-US" sz="2400" dirty="0">
                <a:solidFill>
                  <a:srgbClr val="3D8AFF"/>
                </a:solidFill>
              </a:rPr>
              <a:t>low-latency</a:t>
            </a:r>
            <a:r>
              <a:rPr lang="en-US" sz="2400" dirty="0"/>
              <a:t> TRNG</a:t>
            </a:r>
            <a:br>
              <a:rPr lang="en-US" sz="2400" dirty="0"/>
            </a:br>
            <a:r>
              <a:rPr lang="en-US" sz="2400" dirty="0"/>
              <a:t>that can be implemented using </a:t>
            </a:r>
            <a:r>
              <a:rPr lang="en-US" sz="2400" dirty="0">
                <a:solidFill>
                  <a:srgbClr val="3D8AFF"/>
                </a:solidFill>
              </a:rPr>
              <a:t>commodity DRAM devices</a:t>
            </a:r>
            <a:endParaRPr lang="en-US" sz="24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2600" b="1" dirty="0">
                <a:solidFill>
                  <a:schemeClr val="accent6"/>
                </a:solidFill>
              </a:rPr>
              <a:t>Key Observation</a:t>
            </a:r>
          </a:p>
          <a:p>
            <a:pPr marL="0" indent="0">
              <a:buNone/>
            </a:pPr>
            <a:r>
              <a:rPr lang="en-US" sz="2400" b="1" dirty="0" err="1">
                <a:solidFill>
                  <a:srgbClr val="3D8AFF"/>
                </a:solidFill>
              </a:rPr>
              <a:t>QU</a:t>
            </a:r>
            <a:r>
              <a:rPr lang="en-US" sz="2400" dirty="0" err="1"/>
              <a:t>adruple</a:t>
            </a:r>
            <a:r>
              <a:rPr lang="en-US" sz="2400" dirty="0"/>
              <a:t> </a:t>
            </a:r>
            <a:r>
              <a:rPr lang="en-US" sz="2400" b="1" dirty="0" err="1">
                <a:solidFill>
                  <a:srgbClr val="3D8AFF"/>
                </a:solidFill>
              </a:rPr>
              <a:t>AC</a:t>
            </a:r>
            <a:r>
              <a:rPr lang="en-US" sz="2400" dirty="0" err="1"/>
              <a:t>tivation</a:t>
            </a:r>
            <a:r>
              <a:rPr lang="en-US" sz="2400" dirty="0"/>
              <a:t> (</a:t>
            </a:r>
            <a:r>
              <a:rPr lang="en-US" sz="2400" b="1" dirty="0">
                <a:solidFill>
                  <a:srgbClr val="3D8AFF"/>
                </a:solidFill>
              </a:rPr>
              <a:t>QUAC</a:t>
            </a:r>
            <a:r>
              <a:rPr lang="en-US" sz="2400" dirty="0"/>
              <a:t>): Carefully-engineered </a:t>
            </a:r>
            <a:br>
              <a:rPr lang="en-US" sz="2400" dirty="0"/>
            </a:br>
            <a:r>
              <a:rPr lang="en-US" sz="2400" dirty="0"/>
              <a:t>DRAM commands can activate </a:t>
            </a:r>
            <a:r>
              <a:rPr lang="en-US" sz="2400" dirty="0">
                <a:solidFill>
                  <a:srgbClr val="3D8AFF"/>
                </a:solidFill>
              </a:rPr>
              <a:t>four DRAM rows</a:t>
            </a:r>
            <a:r>
              <a:rPr lang="en-US" sz="2400" dirty="0"/>
              <a:t> in </a:t>
            </a:r>
            <a:r>
              <a:rPr lang="en-US" sz="2400" dirty="0">
                <a:solidFill>
                  <a:srgbClr val="3D8AFF"/>
                </a:solidFill>
              </a:rPr>
              <a:t>real chips</a:t>
            </a:r>
          </a:p>
        </p:txBody>
      </p:sp>
    </p:spTree>
    <p:extLst>
      <p:ext uri="{BB962C8B-B14F-4D97-AF65-F5344CB8AC3E}">
        <p14:creationId xmlns:p14="http://schemas.microsoft.com/office/powerpoint/2010/main" val="482330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67F63E3C-326E-ED41-A944-6B4F4C79271E}"/>
              </a:ext>
            </a:extLst>
          </p:cNvPr>
          <p:cNvCxnSpPr>
            <a:cxnSpLocks/>
          </p:cNvCxnSpPr>
          <p:nvPr/>
        </p:nvCxnSpPr>
        <p:spPr>
          <a:xfrm>
            <a:off x="2035112" y="3118945"/>
            <a:ext cx="3773695" cy="2871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2E98413A-AB6C-C244-886D-FFE372F9C84C}"/>
              </a:ext>
            </a:extLst>
          </p:cNvPr>
          <p:cNvCxnSpPr>
            <a:cxnSpLocks/>
          </p:cNvCxnSpPr>
          <p:nvPr/>
        </p:nvCxnSpPr>
        <p:spPr>
          <a:xfrm>
            <a:off x="2035111" y="3733406"/>
            <a:ext cx="3773695" cy="2871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4366A1DE-99F8-D148-9D44-236A06A2CB50}"/>
              </a:ext>
            </a:extLst>
          </p:cNvPr>
          <p:cNvCxnSpPr>
            <a:cxnSpLocks/>
          </p:cNvCxnSpPr>
          <p:nvPr/>
        </p:nvCxnSpPr>
        <p:spPr>
          <a:xfrm>
            <a:off x="2032097" y="4384362"/>
            <a:ext cx="3773695" cy="2871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DD6684B6-DD80-1F4C-93DE-A7E82970EAB3}"/>
              </a:ext>
            </a:extLst>
          </p:cNvPr>
          <p:cNvCxnSpPr>
            <a:cxnSpLocks/>
          </p:cNvCxnSpPr>
          <p:nvPr/>
        </p:nvCxnSpPr>
        <p:spPr>
          <a:xfrm>
            <a:off x="2028445" y="2481739"/>
            <a:ext cx="3773695" cy="2871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B0318AAB-4EB6-7D4B-945D-67AC0A572B92}"/>
              </a:ext>
            </a:extLst>
          </p:cNvPr>
          <p:cNvCxnSpPr>
            <a:cxnSpLocks/>
          </p:cNvCxnSpPr>
          <p:nvPr/>
        </p:nvCxnSpPr>
        <p:spPr>
          <a:xfrm flipV="1">
            <a:off x="7251317" y="3474059"/>
            <a:ext cx="0" cy="17253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89D5C044-8CB7-984C-8DC5-93C9B1DED845}"/>
              </a:ext>
            </a:extLst>
          </p:cNvPr>
          <p:cNvCxnSpPr/>
          <p:nvPr/>
        </p:nvCxnSpPr>
        <p:spPr>
          <a:xfrm>
            <a:off x="3298581" y="1935116"/>
            <a:ext cx="0" cy="2841247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1823FE98-2BF4-334D-B5A2-E82095DC75A8}"/>
              </a:ext>
            </a:extLst>
          </p:cNvPr>
          <p:cNvCxnSpPr/>
          <p:nvPr/>
        </p:nvCxnSpPr>
        <p:spPr>
          <a:xfrm>
            <a:off x="4207725" y="1926723"/>
            <a:ext cx="0" cy="2841247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3E6BC7A1-4BAC-C942-908A-86F1BC95468C}"/>
              </a:ext>
            </a:extLst>
          </p:cNvPr>
          <p:cNvCxnSpPr/>
          <p:nvPr/>
        </p:nvCxnSpPr>
        <p:spPr>
          <a:xfrm>
            <a:off x="5127379" y="1945626"/>
            <a:ext cx="0" cy="2841247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F78B8B5-CF7C-3C42-9B9E-7575D4992CB9}"/>
              </a:ext>
            </a:extLst>
          </p:cNvPr>
          <p:cNvCxnSpPr/>
          <p:nvPr/>
        </p:nvCxnSpPr>
        <p:spPr>
          <a:xfrm>
            <a:off x="2389440" y="1940368"/>
            <a:ext cx="0" cy="2841247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Using QUAC to Generate Random Values</a:t>
            </a:r>
            <a:endParaRPr lang="en-US" sz="3600" b="1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687D5B6C-6E02-A94E-A9A5-6148672636EB}"/>
              </a:ext>
            </a:extLst>
          </p:cNvPr>
          <p:cNvSpPr/>
          <p:nvPr/>
        </p:nvSpPr>
        <p:spPr>
          <a:xfrm>
            <a:off x="2163505" y="2282941"/>
            <a:ext cx="432000" cy="4320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349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8351A829-D63C-5A4E-8193-3A8F3C17A6B8}"/>
              </a:ext>
            </a:extLst>
          </p:cNvPr>
          <p:cNvSpPr/>
          <p:nvPr/>
        </p:nvSpPr>
        <p:spPr>
          <a:xfrm>
            <a:off x="3077905" y="2282941"/>
            <a:ext cx="432000" cy="4320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349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486EF268-4DC0-CA44-BC42-4E36FB6CE348}"/>
              </a:ext>
            </a:extLst>
          </p:cNvPr>
          <p:cNvSpPr/>
          <p:nvPr/>
        </p:nvSpPr>
        <p:spPr>
          <a:xfrm>
            <a:off x="3992305" y="2282941"/>
            <a:ext cx="432000" cy="4320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349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/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E04A6C36-3AD9-7A45-B213-289B825FA549}"/>
              </a:ext>
            </a:extLst>
          </p:cNvPr>
          <p:cNvSpPr/>
          <p:nvPr/>
        </p:nvSpPr>
        <p:spPr>
          <a:xfrm>
            <a:off x="4906705" y="2282941"/>
            <a:ext cx="432000" cy="4320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349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/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03264DE1-7B18-3241-B18D-8B76AB2BEA71}"/>
              </a:ext>
            </a:extLst>
          </p:cNvPr>
          <p:cNvSpPr/>
          <p:nvPr/>
        </p:nvSpPr>
        <p:spPr>
          <a:xfrm>
            <a:off x="2163505" y="2894327"/>
            <a:ext cx="432000" cy="432000"/>
          </a:xfrm>
          <a:prstGeom prst="ellipse">
            <a:avLst/>
          </a:prstGeom>
          <a:solidFill>
            <a:schemeClr val="bg1"/>
          </a:solidFill>
          <a:ln w="349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1C7ACC0A-51E2-7D48-84AD-601245D6991D}"/>
              </a:ext>
            </a:extLst>
          </p:cNvPr>
          <p:cNvSpPr/>
          <p:nvPr/>
        </p:nvSpPr>
        <p:spPr>
          <a:xfrm>
            <a:off x="3077905" y="2894327"/>
            <a:ext cx="432000" cy="432000"/>
          </a:xfrm>
          <a:prstGeom prst="ellipse">
            <a:avLst/>
          </a:prstGeom>
          <a:solidFill>
            <a:schemeClr val="bg1"/>
          </a:solidFill>
          <a:ln w="349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/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CDB2C5A2-7ACE-A74A-8686-301F7B857AE0}"/>
              </a:ext>
            </a:extLst>
          </p:cNvPr>
          <p:cNvSpPr/>
          <p:nvPr/>
        </p:nvSpPr>
        <p:spPr>
          <a:xfrm>
            <a:off x="3992305" y="2894327"/>
            <a:ext cx="432000" cy="432000"/>
          </a:xfrm>
          <a:prstGeom prst="ellipse">
            <a:avLst/>
          </a:prstGeom>
          <a:solidFill>
            <a:schemeClr val="bg1"/>
          </a:solidFill>
          <a:ln w="349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47A0C818-1556-8040-B3E9-9CDAD356F9C1}"/>
              </a:ext>
            </a:extLst>
          </p:cNvPr>
          <p:cNvSpPr/>
          <p:nvPr/>
        </p:nvSpPr>
        <p:spPr>
          <a:xfrm>
            <a:off x="4906705" y="2894327"/>
            <a:ext cx="432000" cy="432000"/>
          </a:xfrm>
          <a:prstGeom prst="ellipse">
            <a:avLst/>
          </a:prstGeom>
          <a:solidFill>
            <a:schemeClr val="bg1"/>
          </a:solidFill>
          <a:ln w="349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EAD55387-01F2-F641-A4FF-84B1224D8618}"/>
              </a:ext>
            </a:extLst>
          </p:cNvPr>
          <p:cNvSpPr/>
          <p:nvPr/>
        </p:nvSpPr>
        <p:spPr>
          <a:xfrm>
            <a:off x="2163505" y="3530184"/>
            <a:ext cx="432000" cy="4320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349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6159BBEC-2213-6C44-871A-B237E591C2B5}"/>
              </a:ext>
            </a:extLst>
          </p:cNvPr>
          <p:cNvSpPr/>
          <p:nvPr/>
        </p:nvSpPr>
        <p:spPr>
          <a:xfrm>
            <a:off x="3077905" y="3530184"/>
            <a:ext cx="432000" cy="4320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349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/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5AE37B6E-2B54-7246-A9AA-714F7AD39FAE}"/>
              </a:ext>
            </a:extLst>
          </p:cNvPr>
          <p:cNvSpPr/>
          <p:nvPr/>
        </p:nvSpPr>
        <p:spPr>
          <a:xfrm>
            <a:off x="3992305" y="3530184"/>
            <a:ext cx="432000" cy="4320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349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/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BC48130C-7777-3B4F-B04B-80822E21EDA7}"/>
              </a:ext>
            </a:extLst>
          </p:cNvPr>
          <p:cNvSpPr/>
          <p:nvPr/>
        </p:nvSpPr>
        <p:spPr>
          <a:xfrm>
            <a:off x="4906705" y="3530184"/>
            <a:ext cx="432000" cy="4320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349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/>
          </a:p>
        </p:txBody>
      </p:sp>
      <p:sp>
        <p:nvSpPr>
          <p:cNvPr id="111" name="Oval 110">
            <a:extLst>
              <a:ext uri="{FF2B5EF4-FFF2-40B4-BE49-F238E27FC236}">
                <a16:creationId xmlns:a16="http://schemas.microsoft.com/office/drawing/2014/main" id="{82DF95C1-A9C7-6041-A875-FA10D88FA18A}"/>
              </a:ext>
            </a:extLst>
          </p:cNvPr>
          <p:cNvSpPr/>
          <p:nvPr/>
        </p:nvSpPr>
        <p:spPr>
          <a:xfrm>
            <a:off x="2163505" y="4148280"/>
            <a:ext cx="432000" cy="432000"/>
          </a:xfrm>
          <a:prstGeom prst="ellipse">
            <a:avLst/>
          </a:prstGeom>
          <a:solidFill>
            <a:schemeClr val="bg1"/>
          </a:solidFill>
          <a:ln w="349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/>
          </a:p>
        </p:txBody>
      </p:sp>
      <p:sp>
        <p:nvSpPr>
          <p:cNvPr id="112" name="Oval 111">
            <a:extLst>
              <a:ext uri="{FF2B5EF4-FFF2-40B4-BE49-F238E27FC236}">
                <a16:creationId xmlns:a16="http://schemas.microsoft.com/office/drawing/2014/main" id="{AFA04850-EEC6-E647-900B-7DBFC92A2EE3}"/>
              </a:ext>
            </a:extLst>
          </p:cNvPr>
          <p:cNvSpPr/>
          <p:nvPr/>
        </p:nvSpPr>
        <p:spPr>
          <a:xfrm>
            <a:off x="3077905" y="4148280"/>
            <a:ext cx="432000" cy="432000"/>
          </a:xfrm>
          <a:prstGeom prst="ellipse">
            <a:avLst/>
          </a:prstGeom>
          <a:solidFill>
            <a:schemeClr val="bg1"/>
          </a:solidFill>
          <a:ln w="349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/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86F5AB80-83DE-AA48-BF12-0861D7E9ECB1}"/>
              </a:ext>
            </a:extLst>
          </p:cNvPr>
          <p:cNvSpPr/>
          <p:nvPr/>
        </p:nvSpPr>
        <p:spPr>
          <a:xfrm>
            <a:off x="3992305" y="4148280"/>
            <a:ext cx="432000" cy="432000"/>
          </a:xfrm>
          <a:prstGeom prst="ellipse">
            <a:avLst/>
          </a:prstGeom>
          <a:solidFill>
            <a:schemeClr val="bg1"/>
          </a:solidFill>
          <a:ln w="349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/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E925EFCE-C08E-474D-9AC3-0BFE58899A7C}"/>
              </a:ext>
            </a:extLst>
          </p:cNvPr>
          <p:cNvSpPr/>
          <p:nvPr/>
        </p:nvSpPr>
        <p:spPr>
          <a:xfrm>
            <a:off x="4906705" y="4148280"/>
            <a:ext cx="432000" cy="432000"/>
          </a:xfrm>
          <a:prstGeom prst="ellipse">
            <a:avLst/>
          </a:prstGeom>
          <a:solidFill>
            <a:schemeClr val="bg1"/>
          </a:solidFill>
          <a:ln w="349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B8275128-B5AA-0E46-8B9F-F4BC6E04E1D2}"/>
              </a:ext>
            </a:extLst>
          </p:cNvPr>
          <p:cNvSpPr/>
          <p:nvPr/>
        </p:nvSpPr>
        <p:spPr>
          <a:xfrm>
            <a:off x="2052668" y="4781615"/>
            <a:ext cx="3373049" cy="457200"/>
          </a:xfrm>
          <a:prstGeom prst="roundRect">
            <a:avLst/>
          </a:prstGeom>
          <a:solidFill>
            <a:srgbClr val="3D8AFF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TR" sz="2400" b="1" dirty="0">
                <a:latin typeface="Cambria" panose="02040503050406030204" pitchFamily="18" charset="0"/>
              </a:rPr>
              <a:t>Sense Amplifiers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354C8B60-1A9F-1B4B-AAF5-A471FAF10B65}"/>
              </a:ext>
            </a:extLst>
          </p:cNvPr>
          <p:cNvSpPr txBox="1"/>
          <p:nvPr/>
        </p:nvSpPr>
        <p:spPr>
          <a:xfrm>
            <a:off x="868658" y="4132420"/>
            <a:ext cx="11917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bg2">
                    <a:lumMod val="50000"/>
                  </a:schemeClr>
                </a:solidFill>
                <a:latin typeface="Cambria" panose="02040503050406030204" pitchFamily="18" charset="0"/>
              </a:rPr>
              <a:t>Row 0</a:t>
            </a:r>
            <a:endParaRPr lang="en-US" sz="2000" b="1" dirty="0">
              <a:solidFill>
                <a:schemeClr val="bg2">
                  <a:lumMod val="50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05B4E86A-D975-9E4C-A45F-170A96F52AFF}"/>
              </a:ext>
            </a:extLst>
          </p:cNvPr>
          <p:cNvSpPr txBox="1"/>
          <p:nvPr/>
        </p:nvSpPr>
        <p:spPr>
          <a:xfrm>
            <a:off x="875295" y="3464527"/>
            <a:ext cx="11917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Cambria" panose="02040503050406030204" pitchFamily="18" charset="0"/>
              </a:rPr>
              <a:t>Row 1</a:t>
            </a:r>
            <a:endParaRPr lang="en-US" sz="2000" b="1" dirty="0">
              <a:latin typeface="Cambria" panose="02040503050406030204" pitchFamily="18" charset="0"/>
            </a:endParaRP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C4CE6022-6BC2-9C40-A69E-10B1944E8CD9}"/>
              </a:ext>
            </a:extLst>
          </p:cNvPr>
          <p:cNvSpPr txBox="1"/>
          <p:nvPr/>
        </p:nvSpPr>
        <p:spPr>
          <a:xfrm>
            <a:off x="872412" y="2848717"/>
            <a:ext cx="11917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bg2">
                    <a:lumMod val="50000"/>
                  </a:schemeClr>
                </a:solidFill>
                <a:latin typeface="Cambria" panose="02040503050406030204" pitchFamily="18" charset="0"/>
              </a:rPr>
              <a:t>Row 2</a:t>
            </a:r>
            <a:endParaRPr lang="en-US" sz="2000" b="1" dirty="0">
              <a:solidFill>
                <a:schemeClr val="bg2">
                  <a:lumMod val="50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5B934830-238C-1846-B8EF-6DAE8033669A}"/>
              </a:ext>
            </a:extLst>
          </p:cNvPr>
          <p:cNvSpPr txBox="1"/>
          <p:nvPr/>
        </p:nvSpPr>
        <p:spPr>
          <a:xfrm>
            <a:off x="884429" y="2191721"/>
            <a:ext cx="11917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Cambria" panose="02040503050406030204" pitchFamily="18" charset="0"/>
              </a:rPr>
              <a:t>Row 3</a:t>
            </a:r>
            <a:endParaRPr lang="en-US" sz="2000" b="1" dirty="0">
              <a:latin typeface="Cambria" panose="02040503050406030204" pitchFamily="18" charset="0"/>
            </a:endParaRPr>
          </a:p>
        </p:txBody>
      </p:sp>
      <p:sp>
        <p:nvSpPr>
          <p:cNvPr id="122" name="Rounded Rectangle 121">
            <a:extLst>
              <a:ext uri="{FF2B5EF4-FFF2-40B4-BE49-F238E27FC236}">
                <a16:creationId xmlns:a16="http://schemas.microsoft.com/office/drawing/2014/main" id="{748A6A4F-45BB-174E-8BD1-C71B5F9C360F}"/>
              </a:ext>
            </a:extLst>
          </p:cNvPr>
          <p:cNvSpPr/>
          <p:nvPr/>
        </p:nvSpPr>
        <p:spPr>
          <a:xfrm>
            <a:off x="2067852" y="4090079"/>
            <a:ext cx="3373049" cy="541844"/>
          </a:xfrm>
          <a:prstGeom prst="roundRect">
            <a:avLst/>
          </a:prstGeom>
          <a:solidFill>
            <a:schemeClr val="tx1">
              <a:lumMod val="50000"/>
              <a:lumOff val="50000"/>
              <a:alpha val="10077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sz="2400" b="1" dirty="0">
              <a:latin typeface="Cambria" panose="02040503050406030204" pitchFamily="18" charset="0"/>
            </a:endParaRPr>
          </a:p>
        </p:txBody>
      </p:sp>
      <p:sp>
        <p:nvSpPr>
          <p:cNvPr id="123" name="Rounded Rectangle 122">
            <a:extLst>
              <a:ext uri="{FF2B5EF4-FFF2-40B4-BE49-F238E27FC236}">
                <a16:creationId xmlns:a16="http://schemas.microsoft.com/office/drawing/2014/main" id="{F2C9D38D-F6EF-BB46-BDE5-5A2A2EACED24}"/>
              </a:ext>
            </a:extLst>
          </p:cNvPr>
          <p:cNvSpPr/>
          <p:nvPr/>
        </p:nvSpPr>
        <p:spPr>
          <a:xfrm>
            <a:off x="2078934" y="3472575"/>
            <a:ext cx="3373049" cy="541844"/>
          </a:xfrm>
          <a:prstGeom prst="roundRect">
            <a:avLst/>
          </a:prstGeom>
          <a:solidFill>
            <a:schemeClr val="tx1">
              <a:lumMod val="50000"/>
              <a:lumOff val="50000"/>
              <a:alpha val="10077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sz="2400" b="1" dirty="0">
              <a:latin typeface="Cambria" panose="02040503050406030204" pitchFamily="18" charset="0"/>
            </a:endParaRPr>
          </a:p>
        </p:txBody>
      </p:sp>
      <p:sp>
        <p:nvSpPr>
          <p:cNvPr id="124" name="Rounded Rectangle 123">
            <a:extLst>
              <a:ext uri="{FF2B5EF4-FFF2-40B4-BE49-F238E27FC236}">
                <a16:creationId xmlns:a16="http://schemas.microsoft.com/office/drawing/2014/main" id="{2444B01B-3E99-F54A-BB32-248707D66A70}"/>
              </a:ext>
            </a:extLst>
          </p:cNvPr>
          <p:cNvSpPr/>
          <p:nvPr/>
        </p:nvSpPr>
        <p:spPr>
          <a:xfrm>
            <a:off x="2094232" y="2836024"/>
            <a:ext cx="3373049" cy="541844"/>
          </a:xfrm>
          <a:prstGeom prst="roundRect">
            <a:avLst/>
          </a:prstGeom>
          <a:solidFill>
            <a:schemeClr val="tx1">
              <a:lumMod val="50000"/>
              <a:lumOff val="50000"/>
              <a:alpha val="10077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sz="2400" b="1" dirty="0">
              <a:latin typeface="Cambria" panose="02040503050406030204" pitchFamily="18" charset="0"/>
            </a:endParaRPr>
          </a:p>
        </p:txBody>
      </p:sp>
      <p:sp>
        <p:nvSpPr>
          <p:cNvPr id="125" name="Rounded Rectangle 124">
            <a:extLst>
              <a:ext uri="{FF2B5EF4-FFF2-40B4-BE49-F238E27FC236}">
                <a16:creationId xmlns:a16="http://schemas.microsoft.com/office/drawing/2014/main" id="{5467FA7A-882C-4743-84F7-10B718A2053E}"/>
              </a:ext>
            </a:extLst>
          </p:cNvPr>
          <p:cNvSpPr/>
          <p:nvPr/>
        </p:nvSpPr>
        <p:spPr>
          <a:xfrm>
            <a:off x="2094231" y="2223654"/>
            <a:ext cx="3373049" cy="541844"/>
          </a:xfrm>
          <a:prstGeom prst="roundRect">
            <a:avLst/>
          </a:prstGeom>
          <a:solidFill>
            <a:schemeClr val="tx1">
              <a:lumMod val="50000"/>
              <a:lumOff val="50000"/>
              <a:alpha val="10077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sz="2400" b="1" dirty="0">
              <a:latin typeface="Cambria" panose="02040503050406030204" pitchFamily="18" charset="0"/>
            </a:endParaRPr>
          </a:p>
        </p:txBody>
      </p:sp>
      <p:sp>
        <p:nvSpPr>
          <p:cNvPr id="132" name="Rounded Rectangle 131">
            <a:extLst>
              <a:ext uri="{FF2B5EF4-FFF2-40B4-BE49-F238E27FC236}">
                <a16:creationId xmlns:a16="http://schemas.microsoft.com/office/drawing/2014/main" id="{6C9D4F55-E420-3C47-BDCC-2008E3835723}"/>
              </a:ext>
            </a:extLst>
          </p:cNvPr>
          <p:cNvSpPr/>
          <p:nvPr/>
        </p:nvSpPr>
        <p:spPr>
          <a:xfrm>
            <a:off x="2066522" y="4094123"/>
            <a:ext cx="3373049" cy="541844"/>
          </a:xfrm>
          <a:prstGeom prst="roundRect">
            <a:avLst/>
          </a:prstGeom>
          <a:solidFill>
            <a:srgbClr val="FF0000">
              <a:alpha val="3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sz="2400" b="1" dirty="0">
              <a:latin typeface="Cambria" panose="02040503050406030204" pitchFamily="18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23CDFF6-651D-0441-9675-95C03769ADC5}"/>
              </a:ext>
            </a:extLst>
          </p:cNvPr>
          <p:cNvCxnSpPr>
            <a:cxnSpLocks/>
          </p:cNvCxnSpPr>
          <p:nvPr/>
        </p:nvCxnSpPr>
        <p:spPr>
          <a:xfrm flipV="1">
            <a:off x="5102938" y="3188704"/>
            <a:ext cx="826796" cy="965847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Connector 133">
            <a:extLst>
              <a:ext uri="{FF2B5EF4-FFF2-40B4-BE49-F238E27FC236}">
                <a16:creationId xmlns:a16="http://schemas.microsoft.com/office/drawing/2014/main" id="{CF223E06-2E2F-4D46-8813-EE7250D59DD2}"/>
              </a:ext>
            </a:extLst>
          </p:cNvPr>
          <p:cNvCxnSpPr>
            <a:cxnSpLocks/>
          </p:cNvCxnSpPr>
          <p:nvPr/>
        </p:nvCxnSpPr>
        <p:spPr>
          <a:xfrm>
            <a:off x="5115478" y="4567886"/>
            <a:ext cx="1008059" cy="133579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B49302F7-DB44-9345-82B0-253FE6BFC56B}"/>
              </a:ext>
            </a:extLst>
          </p:cNvPr>
          <p:cNvCxnSpPr>
            <a:cxnSpLocks/>
          </p:cNvCxnSpPr>
          <p:nvPr/>
        </p:nvCxnSpPr>
        <p:spPr>
          <a:xfrm>
            <a:off x="6256282" y="3212449"/>
            <a:ext cx="0" cy="140785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65C74479-164F-2848-B0A4-C7F586DA8EDD}"/>
              </a:ext>
            </a:extLst>
          </p:cNvPr>
          <p:cNvCxnSpPr>
            <a:cxnSpLocks/>
          </p:cNvCxnSpPr>
          <p:nvPr/>
        </p:nvCxnSpPr>
        <p:spPr>
          <a:xfrm>
            <a:off x="5986118" y="3474059"/>
            <a:ext cx="2015836" cy="10072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455E3016-DEB7-4E49-8B1A-E85E7ED1FB2E}"/>
              </a:ext>
            </a:extLst>
          </p:cNvPr>
          <p:cNvSpPr txBox="1"/>
          <p:nvPr/>
        </p:nvSpPr>
        <p:spPr>
          <a:xfrm rot="16200000">
            <a:off x="5482982" y="3855278"/>
            <a:ext cx="10999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err="1">
                <a:latin typeface="Cambria" panose="02040503050406030204" pitchFamily="18" charset="0"/>
              </a:rPr>
              <a:t>Bitline</a:t>
            </a:r>
            <a:endParaRPr lang="en-US" b="1" i="1" dirty="0">
              <a:latin typeface="Cambria" panose="02040503050406030204" pitchFamily="18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DFF981B-358A-C840-93CD-9BA95BFBDF7D}"/>
              </a:ext>
            </a:extLst>
          </p:cNvPr>
          <p:cNvSpPr txBox="1"/>
          <p:nvPr/>
        </p:nvSpPr>
        <p:spPr>
          <a:xfrm>
            <a:off x="6245699" y="3022466"/>
            <a:ext cx="14523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err="1">
                <a:latin typeface="Cambria" panose="02040503050406030204" pitchFamily="18" charset="0"/>
              </a:rPr>
              <a:t>Wordline</a:t>
            </a:r>
            <a:endParaRPr lang="en-US" b="1" i="1" dirty="0">
              <a:latin typeface="Cambria" panose="02040503050406030204" pitchFamily="18" charset="0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9A03E9D-A43A-E849-B022-6CD2FF52AEE9}"/>
              </a:ext>
            </a:extLst>
          </p:cNvPr>
          <p:cNvCxnSpPr>
            <a:cxnSpLocks/>
          </p:cNvCxnSpPr>
          <p:nvPr/>
        </p:nvCxnSpPr>
        <p:spPr>
          <a:xfrm>
            <a:off x="7142058" y="4084740"/>
            <a:ext cx="97478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AECB32A7-8418-2645-981B-BB29DDC1197F}"/>
              </a:ext>
            </a:extLst>
          </p:cNvPr>
          <p:cNvCxnSpPr>
            <a:cxnSpLocks/>
          </p:cNvCxnSpPr>
          <p:nvPr/>
        </p:nvCxnSpPr>
        <p:spPr>
          <a:xfrm>
            <a:off x="7159310" y="4386977"/>
            <a:ext cx="94028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8394CDA1-BD74-C74B-BBCC-FF149AD3F26F}"/>
              </a:ext>
            </a:extLst>
          </p:cNvPr>
          <p:cNvSpPr txBox="1"/>
          <p:nvPr/>
        </p:nvSpPr>
        <p:spPr>
          <a:xfrm>
            <a:off x="7045237" y="4029264"/>
            <a:ext cx="11895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mbria" panose="02040503050406030204" pitchFamily="18" charset="0"/>
              </a:rPr>
              <a:t>Capacitor</a:t>
            </a:r>
            <a:endParaRPr lang="en-US" sz="1400" b="1" i="1" dirty="0">
              <a:solidFill>
                <a:schemeClr val="tx1">
                  <a:lumMod val="50000"/>
                  <a:lumOff val="50000"/>
                </a:schemeClr>
              </a:solidFill>
              <a:latin typeface="Cambria" panose="02040503050406030204" pitchFamily="18" charset="0"/>
            </a:endParaRP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3FD2D49D-E467-2540-915D-4653BB7A7020}"/>
              </a:ext>
            </a:extLst>
          </p:cNvPr>
          <p:cNvCxnSpPr>
            <a:cxnSpLocks/>
            <a:stCxn id="64" idx="0"/>
          </p:cNvCxnSpPr>
          <p:nvPr/>
        </p:nvCxnSpPr>
        <p:spPr>
          <a:xfrm flipV="1">
            <a:off x="7640015" y="3786226"/>
            <a:ext cx="0" cy="288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252AE7F2-1D09-DE49-B90F-0622EA6DA005}"/>
              </a:ext>
            </a:extLst>
          </p:cNvPr>
          <p:cNvCxnSpPr>
            <a:cxnSpLocks/>
          </p:cNvCxnSpPr>
          <p:nvPr/>
        </p:nvCxnSpPr>
        <p:spPr>
          <a:xfrm>
            <a:off x="7376768" y="3792612"/>
            <a:ext cx="26324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070D42ED-B5FD-514D-AF2D-006672A9D242}"/>
              </a:ext>
            </a:extLst>
          </p:cNvPr>
          <p:cNvCxnSpPr>
            <a:cxnSpLocks/>
          </p:cNvCxnSpPr>
          <p:nvPr/>
        </p:nvCxnSpPr>
        <p:spPr>
          <a:xfrm>
            <a:off x="6263805" y="3792585"/>
            <a:ext cx="85920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DECB37BA-9A70-C945-BE5C-9441553B844A}"/>
              </a:ext>
            </a:extLst>
          </p:cNvPr>
          <p:cNvCxnSpPr>
            <a:cxnSpLocks/>
          </p:cNvCxnSpPr>
          <p:nvPr/>
        </p:nvCxnSpPr>
        <p:spPr>
          <a:xfrm>
            <a:off x="7386255" y="3694215"/>
            <a:ext cx="0" cy="9836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327EAB3A-EEE9-FE46-8946-4BF7CB585801}"/>
              </a:ext>
            </a:extLst>
          </p:cNvPr>
          <p:cNvCxnSpPr>
            <a:cxnSpLocks/>
          </p:cNvCxnSpPr>
          <p:nvPr/>
        </p:nvCxnSpPr>
        <p:spPr>
          <a:xfrm>
            <a:off x="7116380" y="3694215"/>
            <a:ext cx="0" cy="9836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AB668696-441C-C246-B313-3A70B023C976}"/>
              </a:ext>
            </a:extLst>
          </p:cNvPr>
          <p:cNvCxnSpPr>
            <a:cxnSpLocks/>
          </p:cNvCxnSpPr>
          <p:nvPr/>
        </p:nvCxnSpPr>
        <p:spPr>
          <a:xfrm>
            <a:off x="7116380" y="3694215"/>
            <a:ext cx="26987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4B8B9AB3-8FB7-9F47-BBF8-EB4435D1D671}"/>
              </a:ext>
            </a:extLst>
          </p:cNvPr>
          <p:cNvCxnSpPr>
            <a:cxnSpLocks/>
          </p:cNvCxnSpPr>
          <p:nvPr/>
        </p:nvCxnSpPr>
        <p:spPr>
          <a:xfrm>
            <a:off x="7116380" y="3646590"/>
            <a:ext cx="26987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" name="Rounded Rectangle 139">
            <a:extLst>
              <a:ext uri="{FF2B5EF4-FFF2-40B4-BE49-F238E27FC236}">
                <a16:creationId xmlns:a16="http://schemas.microsoft.com/office/drawing/2014/main" id="{1B3814BF-1741-974D-B1F1-4CEA82CD5CF6}"/>
              </a:ext>
            </a:extLst>
          </p:cNvPr>
          <p:cNvSpPr/>
          <p:nvPr/>
        </p:nvSpPr>
        <p:spPr>
          <a:xfrm>
            <a:off x="2078934" y="3471378"/>
            <a:ext cx="3373049" cy="541844"/>
          </a:xfrm>
          <a:prstGeom prst="roundRect">
            <a:avLst/>
          </a:prstGeom>
          <a:solidFill>
            <a:srgbClr val="FF0000">
              <a:alpha val="3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sz="2400" b="1" dirty="0">
              <a:latin typeface="Cambria" panose="02040503050406030204" pitchFamily="18" charset="0"/>
            </a:endParaRPr>
          </a:p>
        </p:txBody>
      </p:sp>
      <p:sp>
        <p:nvSpPr>
          <p:cNvPr id="141" name="Rounded Rectangle 140">
            <a:extLst>
              <a:ext uri="{FF2B5EF4-FFF2-40B4-BE49-F238E27FC236}">
                <a16:creationId xmlns:a16="http://schemas.microsoft.com/office/drawing/2014/main" id="{CCE8D70C-BF5F-4441-A656-A5AED1361890}"/>
              </a:ext>
            </a:extLst>
          </p:cNvPr>
          <p:cNvSpPr/>
          <p:nvPr/>
        </p:nvSpPr>
        <p:spPr>
          <a:xfrm>
            <a:off x="2094230" y="2836402"/>
            <a:ext cx="3373049" cy="541844"/>
          </a:xfrm>
          <a:prstGeom prst="roundRect">
            <a:avLst/>
          </a:prstGeom>
          <a:solidFill>
            <a:srgbClr val="FF0000">
              <a:alpha val="3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sz="2400" b="1" dirty="0">
              <a:latin typeface="Cambria" panose="02040503050406030204" pitchFamily="18" charset="0"/>
            </a:endParaRPr>
          </a:p>
        </p:txBody>
      </p:sp>
      <p:sp>
        <p:nvSpPr>
          <p:cNvPr id="142" name="Rounded Rectangle 141">
            <a:extLst>
              <a:ext uri="{FF2B5EF4-FFF2-40B4-BE49-F238E27FC236}">
                <a16:creationId xmlns:a16="http://schemas.microsoft.com/office/drawing/2014/main" id="{D10011BB-D4D2-0847-A4DB-733065D936E6}"/>
              </a:ext>
            </a:extLst>
          </p:cNvPr>
          <p:cNvSpPr/>
          <p:nvPr/>
        </p:nvSpPr>
        <p:spPr>
          <a:xfrm>
            <a:off x="2100554" y="2222126"/>
            <a:ext cx="3373049" cy="541844"/>
          </a:xfrm>
          <a:prstGeom prst="roundRect">
            <a:avLst/>
          </a:prstGeom>
          <a:solidFill>
            <a:srgbClr val="FF0000">
              <a:alpha val="30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sz="2400" b="1" dirty="0">
              <a:latin typeface="Cambria" panose="02040503050406030204" pitchFamily="18" charset="0"/>
            </a:endParaRPr>
          </a:p>
        </p:txBody>
      </p: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56B5552A-F208-8748-A4C1-7A67687A0172}"/>
              </a:ext>
            </a:extLst>
          </p:cNvPr>
          <p:cNvCxnSpPr>
            <a:cxnSpLocks/>
            <a:endCxn id="5" idx="3"/>
          </p:cNvCxnSpPr>
          <p:nvPr/>
        </p:nvCxnSpPr>
        <p:spPr>
          <a:xfrm flipH="1" flipV="1">
            <a:off x="5425717" y="5010215"/>
            <a:ext cx="996348" cy="11120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TextBox 142">
            <a:extLst>
              <a:ext uri="{FF2B5EF4-FFF2-40B4-BE49-F238E27FC236}">
                <a16:creationId xmlns:a16="http://schemas.microsoft.com/office/drawing/2014/main" id="{87047F66-6D80-A44C-A204-A64D7AE49F4F}"/>
              </a:ext>
            </a:extLst>
          </p:cNvPr>
          <p:cNvSpPr txBox="1"/>
          <p:nvPr/>
        </p:nvSpPr>
        <p:spPr>
          <a:xfrm>
            <a:off x="6415897" y="4890584"/>
            <a:ext cx="23003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>
                <a:latin typeface="Cambria" panose="02040503050406030204" pitchFamily="18" charset="0"/>
              </a:rPr>
              <a:t>Random Values</a:t>
            </a:r>
            <a:endParaRPr lang="en-US" b="1" i="1" dirty="0">
              <a:latin typeface="Cambria" panose="020405030504060302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685BD1B-3DDB-7840-8C84-F2BD7D11EE75}"/>
              </a:ext>
            </a:extLst>
          </p:cNvPr>
          <p:cNvSpPr/>
          <p:nvPr/>
        </p:nvSpPr>
        <p:spPr>
          <a:xfrm>
            <a:off x="-2199" y="967987"/>
            <a:ext cx="914619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Cambria" panose="02040503050406030204" pitchFamily="18" charset="0"/>
              </a:rPr>
              <a:t>Use QUAC to </a:t>
            </a:r>
            <a:r>
              <a:rPr lang="en-US" sz="2400" dirty="0">
                <a:solidFill>
                  <a:srgbClr val="3D8AFF"/>
                </a:solidFill>
                <a:latin typeface="Cambria" panose="02040503050406030204" pitchFamily="18" charset="0"/>
              </a:rPr>
              <a:t>activate</a:t>
            </a:r>
            <a:r>
              <a:rPr lang="en-US" sz="2400" dirty="0">
                <a:latin typeface="Cambria" panose="02040503050406030204" pitchFamily="18" charset="0"/>
              </a:rPr>
              <a:t> </a:t>
            </a:r>
            <a:r>
              <a:rPr lang="en-US" sz="2400" dirty="0">
                <a:solidFill>
                  <a:srgbClr val="3D8AFF"/>
                </a:solidFill>
                <a:latin typeface="Cambria" panose="02040503050406030204" pitchFamily="18" charset="0"/>
              </a:rPr>
              <a:t>DRAM rows </a:t>
            </a:r>
            <a:r>
              <a:rPr lang="en-US" sz="2400" dirty="0">
                <a:latin typeface="Cambria" panose="02040503050406030204" pitchFamily="18" charset="0"/>
              </a:rPr>
              <a:t>that are </a:t>
            </a:r>
            <a:r>
              <a:rPr lang="en-US" sz="2400" dirty="0">
                <a:solidFill>
                  <a:srgbClr val="3D8AFF"/>
                </a:solidFill>
                <a:latin typeface="Cambria" panose="02040503050406030204" pitchFamily="18" charset="0"/>
              </a:rPr>
              <a:t>initialized with conflicting data </a:t>
            </a:r>
            <a:r>
              <a:rPr lang="en-US" sz="2400" dirty="0">
                <a:latin typeface="Cambria" panose="02040503050406030204" pitchFamily="18" charset="0"/>
              </a:rPr>
              <a:t>(e.g., two ‘1’s and two ‘0’s) to generate random values</a:t>
            </a:r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0FB0B269-A836-1C41-A46B-008442CFD095}"/>
              </a:ext>
            </a:extLst>
          </p:cNvPr>
          <p:cNvCxnSpPr>
            <a:cxnSpLocks/>
          </p:cNvCxnSpPr>
          <p:nvPr/>
        </p:nvCxnSpPr>
        <p:spPr>
          <a:xfrm flipV="1">
            <a:off x="7640152" y="4384362"/>
            <a:ext cx="0" cy="288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riangle 10">
            <a:extLst>
              <a:ext uri="{FF2B5EF4-FFF2-40B4-BE49-F238E27FC236}">
                <a16:creationId xmlns:a16="http://schemas.microsoft.com/office/drawing/2014/main" id="{04F435E7-9145-AE46-995B-3382A3B7DB7F}"/>
              </a:ext>
            </a:extLst>
          </p:cNvPr>
          <p:cNvSpPr/>
          <p:nvPr/>
        </p:nvSpPr>
        <p:spPr>
          <a:xfrm rot="10800000">
            <a:off x="7524749" y="4681263"/>
            <a:ext cx="225303" cy="152212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855DDDEE-7A67-3941-A22E-0821B2967E8E}"/>
              </a:ext>
            </a:extLst>
          </p:cNvPr>
          <p:cNvSpPr txBox="1"/>
          <p:nvPr/>
        </p:nvSpPr>
        <p:spPr>
          <a:xfrm>
            <a:off x="1499758" y="5599357"/>
            <a:ext cx="20021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4000" b="1" dirty="0">
                <a:solidFill>
                  <a:schemeClr val="accent1"/>
                </a:solidFill>
                <a:latin typeface="Cambria" panose="02040503050406030204" pitchFamily="18" charset="0"/>
              </a:rPr>
              <a:t>ACT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1524ED85-A558-4C49-BC67-6282F30DA594}"/>
              </a:ext>
            </a:extLst>
          </p:cNvPr>
          <p:cNvSpPr txBox="1"/>
          <p:nvPr/>
        </p:nvSpPr>
        <p:spPr>
          <a:xfrm>
            <a:off x="3924168" y="5599357"/>
            <a:ext cx="13413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4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mbria" panose="02040503050406030204" pitchFamily="18" charset="0"/>
              </a:rPr>
              <a:t>PRE</a:t>
            </a:r>
          </a:p>
        </p:txBody>
      </p: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82D10178-E564-2C41-A9CE-7E2D5F5A6BB0}"/>
              </a:ext>
            </a:extLst>
          </p:cNvPr>
          <p:cNvCxnSpPr>
            <a:cxnSpLocks/>
          </p:cNvCxnSpPr>
          <p:nvPr/>
        </p:nvCxnSpPr>
        <p:spPr>
          <a:xfrm flipH="1">
            <a:off x="3074258" y="5965433"/>
            <a:ext cx="1002928" cy="0"/>
          </a:xfrm>
          <a:prstGeom prst="line">
            <a:avLst/>
          </a:prstGeom>
          <a:ln w="3810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>
            <a:extLst>
              <a:ext uri="{FF2B5EF4-FFF2-40B4-BE49-F238E27FC236}">
                <a16:creationId xmlns:a16="http://schemas.microsoft.com/office/drawing/2014/main" id="{25C18E32-6624-0F47-983F-9FF2534FB46F}"/>
              </a:ext>
            </a:extLst>
          </p:cNvPr>
          <p:cNvSpPr txBox="1"/>
          <p:nvPr/>
        </p:nvSpPr>
        <p:spPr>
          <a:xfrm>
            <a:off x="2831246" y="5645370"/>
            <a:ext cx="13413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b="1" i="1" dirty="0">
                <a:solidFill>
                  <a:srgbClr val="FF0000"/>
                </a:solidFill>
                <a:latin typeface="Cambria" panose="02040503050406030204" pitchFamily="18" charset="0"/>
              </a:rPr>
              <a:t>Violate Timing</a:t>
            </a:r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B73A31A5-46DD-8F49-B4F3-B031A88A45A1}"/>
              </a:ext>
            </a:extLst>
          </p:cNvPr>
          <p:cNvCxnSpPr>
            <a:cxnSpLocks/>
          </p:cNvCxnSpPr>
          <p:nvPr/>
        </p:nvCxnSpPr>
        <p:spPr>
          <a:xfrm flipH="1">
            <a:off x="5146255" y="5962188"/>
            <a:ext cx="1002928" cy="0"/>
          </a:xfrm>
          <a:prstGeom prst="line">
            <a:avLst/>
          </a:prstGeom>
          <a:ln w="3810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Box 92">
            <a:extLst>
              <a:ext uri="{FF2B5EF4-FFF2-40B4-BE49-F238E27FC236}">
                <a16:creationId xmlns:a16="http://schemas.microsoft.com/office/drawing/2014/main" id="{2287BC76-E837-BD47-860A-8D8995028D5A}"/>
              </a:ext>
            </a:extLst>
          </p:cNvPr>
          <p:cNvSpPr txBox="1"/>
          <p:nvPr/>
        </p:nvSpPr>
        <p:spPr>
          <a:xfrm>
            <a:off x="4903243" y="5615621"/>
            <a:ext cx="13413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b="1" i="1" dirty="0">
                <a:solidFill>
                  <a:srgbClr val="FF0000"/>
                </a:solidFill>
                <a:latin typeface="Cambria" panose="02040503050406030204" pitchFamily="18" charset="0"/>
              </a:rPr>
              <a:t>Violate Timing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CF48AE46-4C81-C140-A40B-7583B0C83E22}"/>
              </a:ext>
            </a:extLst>
          </p:cNvPr>
          <p:cNvSpPr txBox="1"/>
          <p:nvPr/>
        </p:nvSpPr>
        <p:spPr>
          <a:xfrm>
            <a:off x="5921576" y="5599357"/>
            <a:ext cx="16367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4000" b="1" dirty="0">
                <a:solidFill>
                  <a:schemeClr val="accent1"/>
                </a:solidFill>
                <a:latin typeface="Cambria" panose="02040503050406030204" pitchFamily="18" charset="0"/>
              </a:rPr>
              <a:t>ACT</a:t>
            </a:r>
          </a:p>
        </p:txBody>
      </p:sp>
    </p:spTree>
    <p:extLst>
      <p:ext uri="{BB962C8B-B14F-4D97-AF65-F5344CB8AC3E}">
        <p14:creationId xmlns:p14="http://schemas.microsoft.com/office/powerpoint/2010/main" val="4143721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2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143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4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5" grpId="1" animBg="1"/>
      <p:bldP spid="118" grpId="0"/>
      <p:bldP spid="119" grpId="0"/>
      <p:bldP spid="120" grpId="0"/>
      <p:bldP spid="121" grpId="0"/>
      <p:bldP spid="122" grpId="0" animBg="1"/>
      <p:bldP spid="123" grpId="0" animBg="1"/>
      <p:bldP spid="124" grpId="0" animBg="1"/>
      <p:bldP spid="125" grpId="0" animBg="1"/>
      <p:bldP spid="132" grpId="0" animBg="1"/>
      <p:bldP spid="57" grpId="0"/>
      <p:bldP spid="58" grpId="0"/>
      <p:bldP spid="64" grpId="0"/>
      <p:bldP spid="140" grpId="0" animBg="1"/>
      <p:bldP spid="141" grpId="0" animBg="1"/>
      <p:bldP spid="142" grpId="0" animBg="1"/>
      <p:bldP spid="143" grpId="0"/>
      <p:bldP spid="11" grpId="0" animBg="1"/>
      <p:bldP spid="85" grpId="0"/>
      <p:bldP spid="86" grpId="0"/>
      <p:bldP spid="90" grpId="0"/>
      <p:bldP spid="93" grpId="0"/>
      <p:bldP spid="9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QUAC-TRNG</a:t>
            </a:r>
            <a:endParaRPr lang="en-US" sz="4800" b="1" dirty="0"/>
          </a:p>
        </p:txBody>
      </p:sp>
      <p:sp>
        <p:nvSpPr>
          <p:cNvPr id="144" name="Rounded Rectangle 143">
            <a:extLst>
              <a:ext uri="{FF2B5EF4-FFF2-40B4-BE49-F238E27FC236}">
                <a16:creationId xmlns:a16="http://schemas.microsoft.com/office/drawing/2014/main" id="{A37AC11F-B7BB-4A4D-812B-2C0DB80EB13F}"/>
              </a:ext>
            </a:extLst>
          </p:cNvPr>
          <p:cNvSpPr/>
          <p:nvPr/>
        </p:nvSpPr>
        <p:spPr>
          <a:xfrm>
            <a:off x="2081700" y="4836719"/>
            <a:ext cx="2160902" cy="457200"/>
          </a:xfrm>
          <a:prstGeom prst="roundRect">
            <a:avLst/>
          </a:prstGeom>
          <a:solidFill>
            <a:srgbClr val="9DC3E7"/>
          </a:solidFill>
          <a:ln w="38100">
            <a:solidFill>
              <a:srgbClr val="3D8A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TR" sz="3200" b="1" dirty="0">
                <a:solidFill>
                  <a:schemeClr val="bg1"/>
                </a:solidFill>
                <a:latin typeface="Cambria" panose="02040503050406030204" pitchFamily="18" charset="0"/>
              </a:rPr>
              <a:t>SHA-256</a:t>
            </a:r>
          </a:p>
        </p:txBody>
      </p:sp>
      <p:sp>
        <p:nvSpPr>
          <p:cNvPr id="146" name="Rounded Rectangle 145">
            <a:extLst>
              <a:ext uri="{FF2B5EF4-FFF2-40B4-BE49-F238E27FC236}">
                <a16:creationId xmlns:a16="http://schemas.microsoft.com/office/drawing/2014/main" id="{28314D0F-8ACA-2745-AF47-8925353014E9}"/>
              </a:ext>
            </a:extLst>
          </p:cNvPr>
          <p:cNvSpPr/>
          <p:nvPr/>
        </p:nvSpPr>
        <p:spPr>
          <a:xfrm>
            <a:off x="1727295" y="5731389"/>
            <a:ext cx="2869712" cy="665562"/>
          </a:xfrm>
          <a:prstGeom prst="roundRect">
            <a:avLst/>
          </a:prstGeom>
          <a:solidFill>
            <a:srgbClr val="E2F0D9"/>
          </a:solidFill>
          <a:ln w="38100">
            <a:solidFill>
              <a:srgbClr val="96EB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TR" sz="2000" b="1" dirty="0">
                <a:solidFill>
                  <a:schemeClr val="accent2"/>
                </a:solidFill>
                <a:latin typeface="Cambria" panose="02040503050406030204" pitchFamily="18" charset="0"/>
              </a:rPr>
              <a:t>256-bit</a:t>
            </a:r>
          </a:p>
          <a:p>
            <a:pPr algn="ctr"/>
            <a:r>
              <a:rPr lang="en-TR" sz="2000" b="1" dirty="0">
                <a:solidFill>
                  <a:schemeClr val="tx1"/>
                </a:solidFill>
                <a:latin typeface="Cambria" panose="02040503050406030204" pitchFamily="18" charset="0"/>
              </a:rPr>
              <a:t>True Random Number</a:t>
            </a:r>
          </a:p>
        </p:txBody>
      </p:sp>
      <p:sp>
        <p:nvSpPr>
          <p:cNvPr id="67" name="Rounded Rectangle 66">
            <a:extLst>
              <a:ext uri="{FF2B5EF4-FFF2-40B4-BE49-F238E27FC236}">
                <a16:creationId xmlns:a16="http://schemas.microsoft.com/office/drawing/2014/main" id="{9348CF3A-CBD1-964C-BA9B-C166A5B3442B}"/>
              </a:ext>
            </a:extLst>
          </p:cNvPr>
          <p:cNvSpPr/>
          <p:nvPr/>
        </p:nvSpPr>
        <p:spPr>
          <a:xfrm>
            <a:off x="1675486" y="1517644"/>
            <a:ext cx="3373049" cy="457200"/>
          </a:xfrm>
          <a:prstGeom prst="roundRect">
            <a:avLst/>
          </a:prstGeom>
          <a:solidFill>
            <a:srgbClr val="3D8AFF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sz="2400" b="1" dirty="0">
              <a:latin typeface="Cambria" panose="020405030504060302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F9E4AC1-9C5B-BC40-943D-D65408CB7EF5}"/>
              </a:ext>
            </a:extLst>
          </p:cNvPr>
          <p:cNvSpPr/>
          <p:nvPr/>
        </p:nvSpPr>
        <p:spPr>
          <a:xfrm>
            <a:off x="1654329" y="924141"/>
            <a:ext cx="33522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TR" sz="3200" b="1" dirty="0">
                <a:latin typeface="Cambria" panose="02040503050406030204" pitchFamily="18" charset="0"/>
              </a:rPr>
              <a:t>Sense Amplifiers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4DE261D-0EFC-384E-A960-3C8E76D11C42}"/>
              </a:ext>
            </a:extLst>
          </p:cNvPr>
          <p:cNvSpPr/>
          <p:nvPr/>
        </p:nvSpPr>
        <p:spPr>
          <a:xfrm>
            <a:off x="6139544" y="1832073"/>
            <a:ext cx="2491991" cy="665562"/>
          </a:xfrm>
          <a:prstGeom prst="roundRect">
            <a:avLst/>
          </a:prstGeom>
          <a:solidFill>
            <a:srgbClr val="3D8AFF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TR" sz="1600" b="1" dirty="0">
                <a:latin typeface="Cambria" panose="02040503050406030204" pitchFamily="18" charset="0"/>
              </a:rPr>
              <a:t>Find </a:t>
            </a:r>
            <a:r>
              <a:rPr lang="en-TR" sz="1600" b="1" dirty="0">
                <a:solidFill>
                  <a:schemeClr val="accent4"/>
                </a:solidFill>
                <a:latin typeface="Cambria" panose="02040503050406030204" pitchFamily="18" charset="0"/>
              </a:rPr>
              <a:t>Shannon Entropy </a:t>
            </a:r>
            <a:r>
              <a:rPr lang="en-TR" sz="1600" b="1" dirty="0">
                <a:latin typeface="Cambria" panose="02040503050406030204" pitchFamily="18" charset="0"/>
              </a:rPr>
              <a:t>of Each Sense Amplifier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8964C84-9AC4-1A40-BAC6-ECDCE7412040}"/>
              </a:ext>
            </a:extLst>
          </p:cNvPr>
          <p:cNvSpPr/>
          <p:nvPr/>
        </p:nvSpPr>
        <p:spPr>
          <a:xfrm>
            <a:off x="5914174" y="1360778"/>
            <a:ext cx="29427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TR" b="1" i="1" dirty="0">
                <a:latin typeface="Cambria" panose="02040503050406030204" pitchFamily="18" charset="0"/>
              </a:rPr>
              <a:t>One-time Characterization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25F3EEE-0CAC-154B-A0F8-5A87C3ABFEB1}"/>
              </a:ext>
            </a:extLst>
          </p:cNvPr>
          <p:cNvSpPr txBox="1"/>
          <p:nvPr/>
        </p:nvSpPr>
        <p:spPr>
          <a:xfrm>
            <a:off x="1170900" y="2304021"/>
            <a:ext cx="1604686" cy="353943"/>
          </a:xfrm>
          <a:prstGeom prst="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TR" sz="1700" b="1" dirty="0">
                <a:latin typeface="Cambria" panose="02040503050406030204" pitchFamily="18" charset="0"/>
              </a:rPr>
              <a:t>0000000000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9127E0C-E772-E04A-8454-50344F6B2210}"/>
              </a:ext>
            </a:extLst>
          </p:cNvPr>
          <p:cNvSpPr txBox="1"/>
          <p:nvPr/>
        </p:nvSpPr>
        <p:spPr>
          <a:xfrm>
            <a:off x="3327570" y="2306987"/>
            <a:ext cx="1644050" cy="353943"/>
          </a:xfrm>
          <a:prstGeom prst="rect">
            <a:avLst/>
          </a:prstGeom>
          <a:noFill/>
          <a:ln w="38100"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TR" sz="1700" b="1" dirty="0">
                <a:latin typeface="Cambria" panose="02040503050406030204" pitchFamily="18" charset="0"/>
              </a:rPr>
              <a:t>1101001001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5DF48CA-A39D-314D-8FA4-00BEE899C06B}"/>
              </a:ext>
            </a:extLst>
          </p:cNvPr>
          <p:cNvSpPr/>
          <p:nvPr/>
        </p:nvSpPr>
        <p:spPr>
          <a:xfrm>
            <a:off x="2222546" y="1517644"/>
            <a:ext cx="287741" cy="4572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6EF647B-2AA9-0C41-9EBF-1D012FC74E67}"/>
              </a:ext>
            </a:extLst>
          </p:cNvPr>
          <p:cNvSpPr/>
          <p:nvPr/>
        </p:nvSpPr>
        <p:spPr>
          <a:xfrm>
            <a:off x="3635540" y="1516976"/>
            <a:ext cx="287741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381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75692764-B245-9241-ABA9-C0A4A777E7E3}"/>
              </a:ext>
            </a:extLst>
          </p:cNvPr>
          <p:cNvCxnSpPr>
            <a:stCxn id="23" idx="2"/>
            <a:endCxn id="22" idx="0"/>
          </p:cNvCxnSpPr>
          <p:nvPr/>
        </p:nvCxnSpPr>
        <p:spPr>
          <a:xfrm flipH="1">
            <a:off x="1973243" y="1974844"/>
            <a:ext cx="393174" cy="32917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86535872-88B6-EE4A-B404-D40EE2B70AF6}"/>
              </a:ext>
            </a:extLst>
          </p:cNvPr>
          <p:cNvCxnSpPr>
            <a:cxnSpLocks/>
            <a:stCxn id="33" idx="2"/>
            <a:endCxn id="31" idx="0"/>
          </p:cNvCxnSpPr>
          <p:nvPr/>
        </p:nvCxnSpPr>
        <p:spPr>
          <a:xfrm>
            <a:off x="3779411" y="1974176"/>
            <a:ext cx="370184" cy="33281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3DDE8632-2233-F949-B9D4-958D59210D79}"/>
              </a:ext>
            </a:extLst>
          </p:cNvPr>
          <p:cNvSpPr/>
          <p:nvPr/>
        </p:nvSpPr>
        <p:spPr>
          <a:xfrm>
            <a:off x="1362412" y="2633198"/>
            <a:ext cx="12182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TR" b="1" dirty="0">
                <a:solidFill>
                  <a:srgbClr val="FF0000"/>
                </a:solidFill>
                <a:latin typeface="Cambria" panose="02040503050406030204" pitchFamily="18" charset="0"/>
              </a:rPr>
              <a:t>0 Entropy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D1BB112-EBE3-AF46-956E-5A254C3DD39F}"/>
              </a:ext>
            </a:extLst>
          </p:cNvPr>
          <p:cNvSpPr/>
          <p:nvPr/>
        </p:nvSpPr>
        <p:spPr>
          <a:xfrm>
            <a:off x="3540453" y="2645773"/>
            <a:ext cx="12182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TR" b="1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1 Entropy</a:t>
            </a:r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13ED5E73-3A47-0F49-BAB8-3BE3C901EF74}"/>
              </a:ext>
            </a:extLst>
          </p:cNvPr>
          <p:cNvSpPr/>
          <p:nvPr/>
        </p:nvSpPr>
        <p:spPr>
          <a:xfrm>
            <a:off x="1513976" y="3854421"/>
            <a:ext cx="3373049" cy="457200"/>
          </a:xfrm>
          <a:prstGeom prst="roundRect">
            <a:avLst/>
          </a:prstGeom>
          <a:solidFill>
            <a:srgbClr val="3D8AFF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sz="2400" b="1" dirty="0">
              <a:latin typeface="Cambria" panose="02040503050406030204" pitchFamily="18" charset="0"/>
            </a:endParaRP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F8AD88BD-8381-1A49-9F49-7D50FFCC1A38}"/>
              </a:ext>
            </a:extLst>
          </p:cNvPr>
          <p:cNvSpPr/>
          <p:nvPr/>
        </p:nvSpPr>
        <p:spPr>
          <a:xfrm>
            <a:off x="1583010" y="3900046"/>
            <a:ext cx="885890" cy="365684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 w="381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/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608AF9E2-96AC-F241-8BDC-9F4586CF8485}"/>
              </a:ext>
            </a:extLst>
          </p:cNvPr>
          <p:cNvSpPr/>
          <p:nvPr/>
        </p:nvSpPr>
        <p:spPr>
          <a:xfrm>
            <a:off x="2537933" y="3900046"/>
            <a:ext cx="1619925" cy="36568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/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C0E5A7C0-8AF1-C24C-8841-1C9A4A4B2ECD}"/>
              </a:ext>
            </a:extLst>
          </p:cNvPr>
          <p:cNvSpPr/>
          <p:nvPr/>
        </p:nvSpPr>
        <p:spPr>
          <a:xfrm>
            <a:off x="4226892" y="3900046"/>
            <a:ext cx="600854" cy="365684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3673412-6E2F-404F-BD4D-62DDDB3031A1}"/>
              </a:ext>
            </a:extLst>
          </p:cNvPr>
          <p:cNvSpPr/>
          <p:nvPr/>
        </p:nvSpPr>
        <p:spPr>
          <a:xfrm>
            <a:off x="0" y="860612"/>
            <a:ext cx="9144000" cy="2357717"/>
          </a:xfrm>
          <a:prstGeom prst="rect">
            <a:avLst/>
          </a:prstGeom>
          <a:solidFill>
            <a:schemeClr val="bg1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/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C77B9DDF-9827-8B40-86CC-9FA5783CEC9B}"/>
              </a:ext>
            </a:extLst>
          </p:cNvPr>
          <p:cNvCxnSpPr>
            <a:cxnSpLocks/>
          </p:cNvCxnSpPr>
          <p:nvPr/>
        </p:nvCxnSpPr>
        <p:spPr>
          <a:xfrm flipH="1" flipV="1">
            <a:off x="3283881" y="3631405"/>
            <a:ext cx="27265" cy="26037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8F7A8DCB-AFAD-CE46-86A2-9D10178988A3}"/>
              </a:ext>
            </a:extLst>
          </p:cNvPr>
          <p:cNvSpPr txBox="1"/>
          <p:nvPr/>
        </p:nvSpPr>
        <p:spPr>
          <a:xfrm>
            <a:off x="936081" y="3284891"/>
            <a:ext cx="47462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b="1" dirty="0">
                <a:latin typeface="Cambria" panose="02040503050406030204" pitchFamily="18" charset="0"/>
              </a:rPr>
              <a:t>Sum of each bitline’s entropy = 256 bits</a:t>
            </a:r>
          </a:p>
        </p:txBody>
      </p:sp>
      <p:sp>
        <p:nvSpPr>
          <p:cNvPr id="53" name="Rounded Rectangle 52">
            <a:extLst>
              <a:ext uri="{FF2B5EF4-FFF2-40B4-BE49-F238E27FC236}">
                <a16:creationId xmlns:a16="http://schemas.microsoft.com/office/drawing/2014/main" id="{B454BA64-F48A-D341-866D-82E51F12549B}"/>
              </a:ext>
            </a:extLst>
          </p:cNvPr>
          <p:cNvSpPr/>
          <p:nvPr/>
        </p:nvSpPr>
        <p:spPr>
          <a:xfrm>
            <a:off x="6615720" y="5023643"/>
            <a:ext cx="1521234" cy="665562"/>
          </a:xfrm>
          <a:prstGeom prst="roundRect">
            <a:avLst/>
          </a:prstGeom>
          <a:solidFill>
            <a:srgbClr val="3D8AFF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TR" sz="2000" b="1" dirty="0">
                <a:latin typeface="Cambria" panose="02040503050406030204" pitchFamily="18" charset="0"/>
              </a:rPr>
              <a:t>Read </a:t>
            </a:r>
            <a:br>
              <a:rPr lang="en-TR" sz="2000" b="1" dirty="0">
                <a:latin typeface="Cambria" panose="02040503050406030204" pitchFamily="18" charset="0"/>
              </a:rPr>
            </a:br>
            <a:r>
              <a:rPr lang="en-TR" sz="2000" b="1" dirty="0">
                <a:latin typeface="Cambria" panose="02040503050406030204" pitchFamily="18" charset="0"/>
              </a:rPr>
              <a:t>Block</a:t>
            </a:r>
          </a:p>
        </p:txBody>
      </p:sp>
      <p:sp>
        <p:nvSpPr>
          <p:cNvPr id="54" name="Rounded Rectangle 53">
            <a:extLst>
              <a:ext uri="{FF2B5EF4-FFF2-40B4-BE49-F238E27FC236}">
                <a16:creationId xmlns:a16="http://schemas.microsoft.com/office/drawing/2014/main" id="{76B31529-7412-5C41-A0AA-D10420311B23}"/>
              </a:ext>
            </a:extLst>
          </p:cNvPr>
          <p:cNvSpPr/>
          <p:nvPr/>
        </p:nvSpPr>
        <p:spPr>
          <a:xfrm>
            <a:off x="6615720" y="5863425"/>
            <a:ext cx="1521234" cy="665562"/>
          </a:xfrm>
          <a:prstGeom prst="roundRect">
            <a:avLst/>
          </a:prstGeom>
          <a:solidFill>
            <a:srgbClr val="3D8AFF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TR" sz="2000" b="1" dirty="0">
                <a:latin typeface="Cambria" panose="02040503050406030204" pitchFamily="18" charset="0"/>
              </a:rPr>
              <a:t>Post-</a:t>
            </a:r>
            <a:br>
              <a:rPr lang="en-TR" sz="2000" b="1" dirty="0">
                <a:latin typeface="Cambria" panose="02040503050406030204" pitchFamily="18" charset="0"/>
              </a:rPr>
            </a:br>
            <a:r>
              <a:rPr lang="en-TR" sz="2000" b="1" dirty="0">
                <a:latin typeface="Cambria" panose="02040503050406030204" pitchFamily="18" charset="0"/>
              </a:rPr>
              <a:t>process</a:t>
            </a:r>
          </a:p>
        </p:txBody>
      </p:sp>
      <p:sp>
        <p:nvSpPr>
          <p:cNvPr id="55" name="Rounded Rectangle 54">
            <a:extLst>
              <a:ext uri="{FF2B5EF4-FFF2-40B4-BE49-F238E27FC236}">
                <a16:creationId xmlns:a16="http://schemas.microsoft.com/office/drawing/2014/main" id="{E742A1D2-E2E9-8E4B-BDC4-5B767FDE8AED}"/>
              </a:ext>
            </a:extLst>
          </p:cNvPr>
          <p:cNvSpPr/>
          <p:nvPr/>
        </p:nvSpPr>
        <p:spPr>
          <a:xfrm>
            <a:off x="6615720" y="3375703"/>
            <a:ext cx="1521234" cy="665562"/>
          </a:xfrm>
          <a:prstGeom prst="roundRect">
            <a:avLst/>
          </a:prstGeom>
          <a:solidFill>
            <a:srgbClr val="3D8AFF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TR" sz="2000" b="1" dirty="0">
                <a:latin typeface="Cambria" panose="02040503050406030204" pitchFamily="18" charset="0"/>
              </a:rPr>
              <a:t>Initialize Rows</a:t>
            </a:r>
          </a:p>
        </p:txBody>
      </p:sp>
      <p:sp>
        <p:nvSpPr>
          <p:cNvPr id="56" name="Rounded Rectangle 55">
            <a:extLst>
              <a:ext uri="{FF2B5EF4-FFF2-40B4-BE49-F238E27FC236}">
                <a16:creationId xmlns:a16="http://schemas.microsoft.com/office/drawing/2014/main" id="{458C6D3D-F38C-7747-B4DC-5F85F72ED891}"/>
              </a:ext>
            </a:extLst>
          </p:cNvPr>
          <p:cNvSpPr/>
          <p:nvPr/>
        </p:nvSpPr>
        <p:spPr>
          <a:xfrm>
            <a:off x="6615720" y="4199673"/>
            <a:ext cx="1521234" cy="665562"/>
          </a:xfrm>
          <a:prstGeom prst="roundRect">
            <a:avLst/>
          </a:prstGeom>
          <a:solidFill>
            <a:srgbClr val="3D8AFF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TR" sz="2000" b="1" dirty="0">
                <a:latin typeface="Cambria" panose="02040503050406030204" pitchFamily="18" charset="0"/>
              </a:rPr>
              <a:t>Perform</a:t>
            </a:r>
            <a:br>
              <a:rPr lang="en-TR" sz="2000" b="1" dirty="0">
                <a:latin typeface="Cambria" panose="02040503050406030204" pitchFamily="18" charset="0"/>
              </a:rPr>
            </a:br>
            <a:r>
              <a:rPr lang="en-TR" sz="2000" b="1" dirty="0">
                <a:latin typeface="Cambria" panose="02040503050406030204" pitchFamily="18" charset="0"/>
              </a:rPr>
              <a:t>QUAC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01611D5E-4929-6648-B95D-04D9373770A8}"/>
              </a:ext>
            </a:extLst>
          </p:cNvPr>
          <p:cNvSpPr/>
          <p:nvPr/>
        </p:nvSpPr>
        <p:spPr>
          <a:xfrm>
            <a:off x="6069375" y="3514292"/>
            <a:ext cx="432000" cy="432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TR" sz="2800" dirty="0">
                <a:latin typeface="Cambria" panose="02040503050406030204" pitchFamily="18" charset="0"/>
              </a:rPr>
              <a:t>1</a:t>
            </a:r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E45AAF7F-7E88-294F-87E4-36D489FD2419}"/>
              </a:ext>
            </a:extLst>
          </p:cNvPr>
          <p:cNvSpPr/>
          <p:nvPr/>
        </p:nvSpPr>
        <p:spPr>
          <a:xfrm>
            <a:off x="6070491" y="4329143"/>
            <a:ext cx="432000" cy="432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TR" sz="2800" dirty="0">
                <a:latin typeface="Cambria" panose="02040503050406030204" pitchFamily="18" charset="0"/>
              </a:rPr>
              <a:t>2</a:t>
            </a:r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838B7A84-1123-E04D-928B-5A29CE06FF6B}"/>
              </a:ext>
            </a:extLst>
          </p:cNvPr>
          <p:cNvSpPr/>
          <p:nvPr/>
        </p:nvSpPr>
        <p:spPr>
          <a:xfrm>
            <a:off x="6079456" y="5140424"/>
            <a:ext cx="432000" cy="432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TR" sz="2800" dirty="0">
                <a:latin typeface="Cambria" panose="02040503050406030204" pitchFamily="18" charset="0"/>
              </a:rPr>
              <a:t>3</a:t>
            </a:r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9210D4CD-C288-8F42-AC28-DFD17399926B}"/>
              </a:ext>
            </a:extLst>
          </p:cNvPr>
          <p:cNvSpPr/>
          <p:nvPr/>
        </p:nvSpPr>
        <p:spPr>
          <a:xfrm>
            <a:off x="6069375" y="5980206"/>
            <a:ext cx="432000" cy="432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TR" sz="2800" dirty="0">
                <a:latin typeface="Cambria" panose="02040503050406030204" pitchFamily="18" charset="0"/>
              </a:rPr>
              <a:t>4</a:t>
            </a:r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1B94E455-6F2E-1341-B276-6A934F622888}"/>
              </a:ext>
            </a:extLst>
          </p:cNvPr>
          <p:cNvSpPr/>
          <p:nvPr/>
        </p:nvSpPr>
        <p:spPr>
          <a:xfrm>
            <a:off x="1950665" y="4497279"/>
            <a:ext cx="2460900" cy="943965"/>
          </a:xfrm>
          <a:prstGeom prst="roundRect">
            <a:avLst/>
          </a:prstGeom>
          <a:noFill/>
          <a:ln w="38100">
            <a:solidFill>
              <a:srgbClr val="EC63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solidFill>
                <a:srgbClr val="EC6362"/>
              </a:solidFill>
              <a:latin typeface="Cambria" panose="02040503050406030204" pitchFamily="18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E557B500-8F6E-BB4F-87FD-56ABA9E576D4}"/>
              </a:ext>
            </a:extLst>
          </p:cNvPr>
          <p:cNvSpPr txBox="1"/>
          <p:nvPr/>
        </p:nvSpPr>
        <p:spPr>
          <a:xfrm>
            <a:off x="1973243" y="4462966"/>
            <a:ext cx="2460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b="1" i="1" dirty="0">
                <a:latin typeface="Cambria" panose="02040503050406030204" pitchFamily="18" charset="0"/>
              </a:rPr>
              <a:t>Memory Controller</a:t>
            </a:r>
          </a:p>
        </p:txBody>
      </p:sp>
      <p:cxnSp>
        <p:nvCxnSpPr>
          <p:cNvPr id="145" name="Straight Arrow Connector 144">
            <a:extLst>
              <a:ext uri="{FF2B5EF4-FFF2-40B4-BE49-F238E27FC236}">
                <a16:creationId xmlns:a16="http://schemas.microsoft.com/office/drawing/2014/main" id="{C44C82DE-F399-BA47-878C-0E3DCA778299}"/>
              </a:ext>
            </a:extLst>
          </p:cNvPr>
          <p:cNvCxnSpPr>
            <a:cxnSpLocks/>
            <a:stCxn id="144" idx="2"/>
          </p:cNvCxnSpPr>
          <p:nvPr/>
        </p:nvCxnSpPr>
        <p:spPr>
          <a:xfrm>
            <a:off x="3162151" y="5293919"/>
            <a:ext cx="0" cy="43747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4006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5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3.7037E-7 L 0.06215 -3.7037E-7 C 0.08993 -3.7037E-7 0.1243 0.0375 0.1243 0.06829 L 0.1243 0.13704 " pathEditMode="relative" rAng="0" ptsTypes="AAAA">
                                      <p:cBhvr>
                                        <p:cTn id="7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15" y="68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" grpId="0" animBg="1"/>
      <p:bldP spid="146" grpId="0" animBg="1"/>
      <p:bldP spid="7" grpId="0" animBg="1"/>
      <p:bldP spid="26" grpId="0"/>
      <p:bldP spid="22" grpId="0" animBg="1"/>
      <p:bldP spid="31" grpId="0" animBg="1"/>
      <p:bldP spid="23" grpId="0" animBg="1"/>
      <p:bldP spid="33" grpId="0" animBg="1"/>
      <p:bldP spid="32" grpId="0"/>
      <p:bldP spid="41" grpId="0"/>
      <p:bldP spid="42" grpId="0" animBg="1"/>
      <p:bldP spid="34" grpId="0" animBg="1"/>
      <p:bldP spid="34" grpId="1" animBg="1"/>
      <p:bldP spid="34" grpId="2" animBg="1"/>
      <p:bldP spid="45" grpId="0" animBg="1"/>
      <p:bldP spid="46" grpId="0" animBg="1"/>
      <p:bldP spid="35" grpId="0" animBg="1"/>
      <p:bldP spid="44" grpId="0"/>
      <p:bldP spid="53" grpId="0" animBg="1"/>
      <p:bldP spid="54" grpId="0" animBg="1"/>
      <p:bldP spid="55" grpId="0" animBg="1"/>
      <p:bldP spid="56" grpId="0" animBg="1"/>
      <p:bldP spid="47" grpId="0" animBg="1"/>
      <p:bldP spid="58" grpId="0" animBg="1"/>
      <p:bldP spid="59" grpId="0" animBg="1"/>
      <p:bldP spid="60" grpId="0" animBg="1"/>
      <p:bldP spid="62" grpId="0" animBg="1"/>
      <p:bldP spid="6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Experimental Methodology</a:t>
            </a:r>
            <a:endParaRPr lang="en-US" sz="4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5EEA4B-F65A-1E4B-9A9B-3264BA040402}"/>
              </a:ext>
            </a:extLst>
          </p:cNvPr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TR" sz="2200" dirty="0"/>
              <a:t>Experimentally study </a:t>
            </a:r>
            <a:r>
              <a:rPr lang="en-US" sz="2200" dirty="0">
                <a:solidFill>
                  <a:srgbClr val="3D8AFF"/>
                </a:solidFill>
              </a:rPr>
              <a:t>QUAC</a:t>
            </a:r>
            <a:r>
              <a:rPr lang="en-US" sz="2200" dirty="0"/>
              <a:t> and </a:t>
            </a:r>
            <a:r>
              <a:rPr lang="en-US" sz="2200" dirty="0">
                <a:solidFill>
                  <a:srgbClr val="3D8AFF"/>
                </a:solidFill>
              </a:rPr>
              <a:t>QUAC-TRNG</a:t>
            </a:r>
            <a:r>
              <a:rPr lang="en-US" sz="2200" dirty="0"/>
              <a:t> using </a:t>
            </a:r>
            <a:r>
              <a:rPr lang="en-US" sz="2200" dirty="0">
                <a:solidFill>
                  <a:srgbClr val="3D8AFF"/>
                </a:solidFill>
              </a:rPr>
              <a:t>136 real DDR4 chips</a:t>
            </a:r>
          </a:p>
          <a:p>
            <a:r>
              <a:rPr lang="en-US" sz="2000" dirty="0">
                <a:solidFill>
                  <a:srgbClr val="3D8AFF"/>
                </a:solidFill>
              </a:rPr>
              <a:t>Spatial distribution </a:t>
            </a:r>
            <a:r>
              <a:rPr lang="en-US" sz="2000" dirty="0"/>
              <a:t>of entropy</a:t>
            </a:r>
          </a:p>
          <a:p>
            <a:r>
              <a:rPr lang="en-US" sz="2000" dirty="0">
                <a:solidFill>
                  <a:srgbClr val="3D8AFF"/>
                </a:solidFill>
              </a:rPr>
              <a:t>Data pattern dependency </a:t>
            </a:r>
            <a:r>
              <a:rPr lang="en-US" sz="2000" dirty="0"/>
              <a:t>of entropy </a:t>
            </a:r>
          </a:p>
          <a:p>
            <a:pPr marL="0" indent="0">
              <a:buNone/>
            </a:pPr>
            <a:endParaRPr lang="en-US" sz="1200" b="1" i="1" dirty="0">
              <a:solidFill>
                <a:srgbClr val="3D8AFF"/>
              </a:solidFill>
              <a:latin typeface="Cambria" panose="02040503050406030204" pitchFamily="18" charset="0"/>
            </a:endParaRPr>
          </a:p>
          <a:p>
            <a:pPr marL="0" indent="0" algn="ctr">
              <a:buNone/>
            </a:pPr>
            <a:r>
              <a:rPr lang="en-US" sz="3200" b="1" i="1" dirty="0">
                <a:solidFill>
                  <a:srgbClr val="3D8AFF"/>
                </a:solidFill>
                <a:latin typeface="Cambria" panose="02040503050406030204" pitchFamily="18" charset="0"/>
              </a:rPr>
              <a:t>DDR4 </a:t>
            </a:r>
            <a:r>
              <a:rPr lang="en-US" sz="3200" b="1" i="1" dirty="0" err="1">
                <a:solidFill>
                  <a:srgbClr val="3D8AFF"/>
                </a:solidFill>
                <a:latin typeface="Cambria" panose="02040503050406030204" pitchFamily="18" charset="0"/>
              </a:rPr>
              <a:t>SoftMC</a:t>
            </a:r>
            <a:r>
              <a:rPr lang="en-US" sz="3200" b="1" i="1" dirty="0">
                <a:solidFill>
                  <a:srgbClr val="3D8AFF"/>
                </a:solidFill>
                <a:latin typeface="Cambria" panose="02040503050406030204" pitchFamily="18" charset="0"/>
              </a:rPr>
              <a:t> </a:t>
            </a:r>
            <a:r>
              <a:rPr lang="en-US" sz="3200" b="1" dirty="0">
                <a:solidFill>
                  <a:srgbClr val="3D8AFF"/>
                </a:solidFill>
                <a:latin typeface="Cambria" panose="02040503050406030204" pitchFamily="18" charset="0"/>
                <a:sym typeface="Wingdings" panose="05000000000000000000" pitchFamily="2" charset="2"/>
              </a:rPr>
              <a:t> </a:t>
            </a:r>
            <a:r>
              <a:rPr lang="en-US" sz="3200" dirty="0">
                <a:solidFill>
                  <a:srgbClr val="3D8AFF"/>
                </a:solidFill>
                <a:latin typeface="Cambria" panose="02040503050406030204" pitchFamily="18" charset="0"/>
              </a:rPr>
              <a:t>DRAM Testing Infrastructure</a:t>
            </a:r>
            <a:endParaRPr lang="en-TR" sz="2000" dirty="0">
              <a:solidFill>
                <a:srgbClr val="3D8AFF"/>
              </a:solidFill>
              <a:latin typeface="Cambria" panose="02040503050406030204" pitchFamily="18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545E099-5068-F448-A0AC-2CF624D53B84}"/>
              </a:ext>
            </a:extLst>
          </p:cNvPr>
          <p:cNvSpPr txBox="1">
            <a:spLocks/>
          </p:cNvSpPr>
          <p:nvPr/>
        </p:nvSpPr>
        <p:spPr>
          <a:xfrm>
            <a:off x="75991" y="813916"/>
            <a:ext cx="8987622" cy="558688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100000"/>
              </a:lnSpc>
              <a:spcAft>
                <a:spcPts val="400"/>
              </a:spcAft>
              <a:buNone/>
            </a:pPr>
            <a:endParaRPr lang="en-US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4CC8AC-425B-BB45-B38E-43E2A688B2A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490"/>
          <a:stretch/>
        </p:blipFill>
        <p:spPr>
          <a:xfrm>
            <a:off x="119655" y="3055182"/>
            <a:ext cx="8900289" cy="314731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B30D93D-C784-4FCD-B0FF-3D29E1092B28}"/>
              </a:ext>
            </a:extLst>
          </p:cNvPr>
          <p:cNvSpPr txBox="1"/>
          <p:nvPr/>
        </p:nvSpPr>
        <p:spPr>
          <a:xfrm>
            <a:off x="4354140" y="6515973"/>
            <a:ext cx="47371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i="1" dirty="0">
                <a:latin typeface="Cambria" panose="02040503050406030204" pitchFamily="18" charset="0"/>
                <a:ea typeface="Cambria" panose="02040503050406030204" pitchFamily="18" charset="0"/>
              </a:rPr>
              <a:t>https://github.com/CMU-SAFARI/SoftMC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87A0EA-DA31-4D4F-B19B-56986EA80112}"/>
              </a:ext>
            </a:extLst>
          </p:cNvPr>
          <p:cNvSpPr txBox="1"/>
          <p:nvPr/>
        </p:nvSpPr>
        <p:spPr>
          <a:xfrm>
            <a:off x="2960254" y="6477000"/>
            <a:ext cx="22028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[Hassan</a:t>
            </a:r>
            <a:r>
              <a:rPr lang="en-US" b="1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+ HPCA’17]</a:t>
            </a:r>
            <a:endParaRPr lang="en-US" b="1" dirty="0">
              <a:solidFill>
                <a:srgbClr val="7030A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8119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92B8D-1586-5D4A-9242-C7D75D027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R" sz="4800" dirty="0"/>
              <a:t>Key Results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2488734-47A7-8743-83F6-7DD184A23AD1}"/>
              </a:ext>
            </a:extLst>
          </p:cNvPr>
          <p:cNvSpPr/>
          <p:nvPr/>
        </p:nvSpPr>
        <p:spPr>
          <a:xfrm>
            <a:off x="75990" y="1173006"/>
            <a:ext cx="8987621" cy="121221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571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TR" sz="2200" b="1" dirty="0">
              <a:solidFill>
                <a:schemeClr val="accent4">
                  <a:lumMod val="40000"/>
                  <a:lumOff val="60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014CE88-7CED-2B4D-962F-04C32A56E8DE}"/>
              </a:ext>
            </a:extLst>
          </p:cNvPr>
          <p:cNvSpPr/>
          <p:nvPr/>
        </p:nvSpPr>
        <p:spPr>
          <a:xfrm>
            <a:off x="75990" y="2788311"/>
            <a:ext cx="8987621" cy="572852"/>
          </a:xfrm>
          <a:prstGeom prst="rect">
            <a:avLst/>
          </a:prstGeom>
          <a:solidFill>
            <a:schemeClr val="accent2">
              <a:lumMod val="75000"/>
            </a:schemeClr>
          </a:solidFill>
          <a:ln w="5715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TR" sz="2200" b="1" dirty="0">
                <a:solidFill>
                  <a:schemeClr val="bg1"/>
                </a:solidFill>
                <a:latin typeface="Cambria" panose="02040503050406030204" pitchFamily="18" charset="0"/>
              </a:rPr>
              <a:t>Passes </a:t>
            </a:r>
            <a:r>
              <a:rPr lang="en-TR" sz="22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Cambria" panose="02040503050406030204" pitchFamily="18" charset="0"/>
              </a:rPr>
              <a:t>all 15 </a:t>
            </a:r>
            <a:r>
              <a:rPr lang="en-TR" sz="2200" b="1" dirty="0">
                <a:solidFill>
                  <a:schemeClr val="bg1"/>
                </a:solidFill>
                <a:latin typeface="Cambria" panose="02040503050406030204" pitchFamily="18" charset="0"/>
              </a:rPr>
              <a:t>standard NIST randomness tests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DEAB284-806F-244F-AF7B-7919CDE92759}"/>
              </a:ext>
            </a:extLst>
          </p:cNvPr>
          <p:cNvSpPr/>
          <p:nvPr/>
        </p:nvSpPr>
        <p:spPr>
          <a:xfrm>
            <a:off x="75990" y="3764258"/>
            <a:ext cx="8987621" cy="905364"/>
          </a:xfrm>
          <a:prstGeom prst="rect">
            <a:avLst/>
          </a:prstGeom>
          <a:solidFill>
            <a:schemeClr val="accent3">
              <a:lumMod val="75000"/>
            </a:schemeClr>
          </a:solidFill>
          <a:ln w="571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TR" sz="2200" b="1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0344FE3-F73F-2F45-989C-582D66D2F106}"/>
              </a:ext>
            </a:extLst>
          </p:cNvPr>
          <p:cNvSpPr/>
          <p:nvPr/>
        </p:nvSpPr>
        <p:spPr>
          <a:xfrm>
            <a:off x="75990" y="5072717"/>
            <a:ext cx="8987621" cy="90536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571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TR" sz="2200" b="1" dirty="0">
              <a:solidFill>
                <a:schemeClr val="accent4">
                  <a:lumMod val="40000"/>
                  <a:lumOff val="60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315AE51-6825-6D4E-BFF9-7DB373EAD8D8}"/>
              </a:ext>
            </a:extLst>
          </p:cNvPr>
          <p:cNvSpPr txBox="1"/>
          <p:nvPr/>
        </p:nvSpPr>
        <p:spPr>
          <a:xfrm>
            <a:off x="75990" y="1235693"/>
            <a:ext cx="898762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TR" sz="22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Cambria" panose="02040503050406030204" pitchFamily="18" charset="0"/>
              </a:rPr>
              <a:t>5.4 Gb/s</a:t>
            </a:r>
            <a:r>
              <a:rPr lang="en-TR" sz="2200" b="1" dirty="0">
                <a:latin typeface="Cambria" panose="02040503050406030204" pitchFamily="18" charset="0"/>
              </a:rPr>
              <a:t> </a:t>
            </a:r>
            <a:r>
              <a:rPr lang="en-TR" sz="2200" b="1" dirty="0">
                <a:solidFill>
                  <a:schemeClr val="bg1"/>
                </a:solidFill>
                <a:latin typeface="Cambria" panose="02040503050406030204" pitchFamily="18" charset="0"/>
              </a:rPr>
              <a:t>TRNG throughput (</a:t>
            </a:r>
            <a:r>
              <a:rPr lang="en-TR" sz="22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Cambria" panose="02040503050406030204" pitchFamily="18" charset="0"/>
              </a:rPr>
              <a:t>3.44 Gb/s </a:t>
            </a:r>
            <a:r>
              <a:rPr lang="en-TR" sz="2200" b="1" dirty="0">
                <a:solidFill>
                  <a:schemeClr val="bg1"/>
                </a:solidFill>
                <a:latin typeface="Cambria" panose="02040503050406030204" pitchFamily="18" charset="0"/>
              </a:rPr>
              <a:t>on average) per channel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TR" sz="2200" b="1" dirty="0">
                <a:solidFill>
                  <a:schemeClr val="bg1"/>
                </a:solidFill>
                <a:latin typeface="Cambria" panose="02040503050406030204" pitchFamily="18" charset="0"/>
              </a:rPr>
              <a:t>Outperform state-of-the-art base by</a:t>
            </a:r>
            <a:r>
              <a:rPr lang="en-TR" sz="2200" b="1" dirty="0">
                <a:latin typeface="Cambria" panose="02040503050406030204" pitchFamily="18" charset="0"/>
              </a:rPr>
              <a:t> </a:t>
            </a:r>
            <a:r>
              <a:rPr lang="en-TR" sz="22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Cambria" panose="02040503050406030204" pitchFamily="18" charset="0"/>
              </a:rPr>
              <a:t>15.08x </a:t>
            </a:r>
            <a:r>
              <a:rPr lang="en-TR" sz="2200" b="1" dirty="0">
                <a:solidFill>
                  <a:schemeClr val="bg1"/>
                </a:solidFill>
                <a:latin typeface="Cambria" panose="02040503050406030204" pitchFamily="18" charset="0"/>
              </a:rPr>
              <a:t>and enhanced by </a:t>
            </a:r>
            <a:r>
              <a:rPr lang="en-TR" sz="22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Cambria" panose="02040503050406030204" pitchFamily="18" charset="0"/>
              </a:rPr>
              <a:t>1.41x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TR" sz="2200" b="1" dirty="0">
                <a:solidFill>
                  <a:schemeClr val="bg1"/>
                </a:solidFill>
                <a:latin typeface="Cambria" panose="02040503050406030204" pitchFamily="18" charset="0"/>
              </a:rPr>
              <a:t>Low latency: Generates a </a:t>
            </a:r>
            <a:r>
              <a:rPr lang="en-TR" sz="22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Cambria" panose="02040503050406030204" pitchFamily="18" charset="0"/>
              </a:rPr>
              <a:t>256-bit </a:t>
            </a:r>
            <a:r>
              <a:rPr lang="en-TR" sz="2200" b="1" dirty="0">
                <a:solidFill>
                  <a:schemeClr val="bg1"/>
                </a:solidFill>
                <a:latin typeface="Cambria" panose="02040503050406030204" pitchFamily="18" charset="0"/>
              </a:rPr>
              <a:t>random number</a:t>
            </a:r>
            <a:r>
              <a:rPr lang="en-TR" sz="22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Cambria" panose="02040503050406030204" pitchFamily="18" charset="0"/>
              </a:rPr>
              <a:t> in 274 ns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89018F6-C2BA-744D-919C-AB0ECF023E53}"/>
              </a:ext>
            </a:extLst>
          </p:cNvPr>
          <p:cNvSpPr txBox="1"/>
          <p:nvPr/>
        </p:nvSpPr>
        <p:spPr>
          <a:xfrm>
            <a:off x="75990" y="3852010"/>
            <a:ext cx="89876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TR" sz="2200" b="1" dirty="0">
                <a:solidFill>
                  <a:schemeClr val="bg1"/>
                </a:solidFill>
                <a:latin typeface="Cambria" panose="02040503050406030204" pitchFamily="18" charset="0"/>
              </a:rPr>
              <a:t>Negligible area cost: </a:t>
            </a:r>
            <a:r>
              <a:rPr lang="en-TR" sz="22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Cambria" panose="02040503050406030204" pitchFamily="18" charset="0"/>
              </a:rPr>
              <a:t>0.04% </a:t>
            </a:r>
            <a:r>
              <a:rPr lang="en-TR" sz="2200" b="1" dirty="0">
                <a:solidFill>
                  <a:schemeClr val="bg1"/>
                </a:solidFill>
                <a:latin typeface="Cambria" panose="02040503050406030204" pitchFamily="18" charset="0"/>
              </a:rPr>
              <a:t>of a contemporary CPU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TR" sz="2200" b="1" dirty="0">
                <a:solidFill>
                  <a:schemeClr val="bg1"/>
                </a:solidFill>
                <a:latin typeface="Cambria" panose="02040503050406030204" pitchFamily="18" charset="0"/>
              </a:rPr>
              <a:t>Negligible memory overhead: </a:t>
            </a:r>
            <a:r>
              <a:rPr lang="en-TR" sz="22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Cambria" panose="02040503050406030204" pitchFamily="18" charset="0"/>
              </a:rPr>
              <a:t>0.002% </a:t>
            </a:r>
            <a:r>
              <a:rPr lang="en-TR" sz="2200" b="1" dirty="0">
                <a:solidFill>
                  <a:schemeClr val="bg1"/>
                </a:solidFill>
                <a:latin typeface="Cambria" panose="02040503050406030204" pitchFamily="18" charset="0"/>
              </a:rPr>
              <a:t>of an </a:t>
            </a:r>
            <a:r>
              <a:rPr lang="en-TR" sz="22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Cambria" panose="02040503050406030204" pitchFamily="18" charset="0"/>
              </a:rPr>
              <a:t>8 GiB </a:t>
            </a:r>
            <a:r>
              <a:rPr lang="en-TR" sz="2200" b="1" dirty="0">
                <a:solidFill>
                  <a:schemeClr val="bg1"/>
                </a:solidFill>
                <a:latin typeface="Cambria" panose="02040503050406030204" pitchFamily="18" charset="0"/>
              </a:rPr>
              <a:t>DRAM module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3C1B658-E099-E747-B1AD-6246A1857245}"/>
              </a:ext>
            </a:extLst>
          </p:cNvPr>
          <p:cNvSpPr txBox="1"/>
          <p:nvPr/>
        </p:nvSpPr>
        <p:spPr>
          <a:xfrm>
            <a:off x="75990" y="5136859"/>
            <a:ext cx="89876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TR" sz="2200" b="1" dirty="0">
                <a:solidFill>
                  <a:schemeClr val="bg1"/>
                </a:solidFill>
                <a:latin typeface="Cambria" panose="02040503050406030204" pitchFamily="18" charset="0"/>
              </a:rPr>
              <a:t>Entropy </a:t>
            </a:r>
            <a:r>
              <a:rPr lang="en-TR" sz="22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Cambria" panose="02040503050406030204" pitchFamily="18" charset="0"/>
              </a:rPr>
              <a:t>changes</a:t>
            </a:r>
            <a:r>
              <a:rPr lang="en-TR" sz="2200" b="1" dirty="0">
                <a:solidFill>
                  <a:schemeClr val="bg1"/>
                </a:solidFill>
                <a:latin typeface="Cambria" panose="02040503050406030204" pitchFamily="18" charset="0"/>
              </a:rPr>
              <a:t> with temperature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TR" sz="2200" b="1" dirty="0">
                <a:solidFill>
                  <a:schemeClr val="bg1"/>
                </a:solidFill>
                <a:latin typeface="Cambria" panose="02040503050406030204" pitchFamily="18" charset="0"/>
              </a:rPr>
              <a:t>Entropy remains </a:t>
            </a:r>
            <a:r>
              <a:rPr lang="en-TR" sz="22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Cambria" panose="02040503050406030204" pitchFamily="18" charset="0"/>
              </a:rPr>
              <a:t>stable</a:t>
            </a:r>
            <a:r>
              <a:rPr lang="en-TR" sz="2200" b="1" dirty="0">
                <a:solidFill>
                  <a:schemeClr val="bg1"/>
                </a:solidFill>
                <a:latin typeface="Cambria" panose="02040503050406030204" pitchFamily="18" charset="0"/>
              </a:rPr>
              <a:t> for at least </a:t>
            </a:r>
            <a:r>
              <a:rPr lang="en-TR" sz="22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Cambria" panose="02040503050406030204" pitchFamily="18" charset="0"/>
              </a:rPr>
              <a:t>up to a month</a:t>
            </a:r>
          </a:p>
        </p:txBody>
      </p:sp>
    </p:spTree>
    <p:extLst>
      <p:ext uri="{BB962C8B-B14F-4D97-AF65-F5344CB8AC3E}">
        <p14:creationId xmlns:p14="http://schemas.microsoft.com/office/powerpoint/2010/main" val="137816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A7646F72-DB67-AE41-A0E7-5326E16516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708" y="5294412"/>
            <a:ext cx="3440957" cy="705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D94DAB5-D134-594D-9A4B-70FA2C0F26F0}"/>
              </a:ext>
            </a:extLst>
          </p:cNvPr>
          <p:cNvSpPr/>
          <p:nvPr/>
        </p:nvSpPr>
        <p:spPr>
          <a:xfrm>
            <a:off x="4456957" y="5294412"/>
            <a:ext cx="1454150" cy="6597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/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099779E3-ADCB-074C-BE96-170E863576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005"/>
          <a:stretch/>
        </p:blipFill>
        <p:spPr bwMode="auto">
          <a:xfrm>
            <a:off x="4820255" y="5403412"/>
            <a:ext cx="1052345" cy="539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" name="Title 1"/>
          <p:cNvSpPr txBox="1">
            <a:spLocks/>
          </p:cNvSpPr>
          <p:nvPr/>
        </p:nvSpPr>
        <p:spPr>
          <a:xfrm>
            <a:off x="0" y="-523"/>
            <a:ext cx="9144000" cy="2962508"/>
          </a:xfrm>
          <a:prstGeom prst="rect">
            <a:avLst/>
          </a:prstGeom>
          <a:solidFill>
            <a:schemeClr val="accent5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600" b="1" dirty="0">
              <a:solidFill>
                <a:srgbClr val="70AD47"/>
              </a:solidFill>
            </a:endParaRPr>
          </a:p>
        </p:txBody>
      </p:sp>
      <p:sp>
        <p:nvSpPr>
          <p:cNvPr id="102" name="Title 1"/>
          <p:cNvSpPr>
            <a:spLocks noGrp="1"/>
          </p:cNvSpPr>
          <p:nvPr>
            <p:ph type="ctrTitle" idx="4294967295"/>
          </p:nvPr>
        </p:nvSpPr>
        <p:spPr>
          <a:xfrm>
            <a:off x="0" y="176130"/>
            <a:ext cx="9144000" cy="2473836"/>
          </a:xfrm>
          <a:prstGeom prst="rect">
            <a:avLst/>
          </a:prstGeom>
          <a:noFill/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4800" b="1" i="1" dirty="0">
                <a:solidFill>
                  <a:schemeClr val="bg1"/>
                </a:solidFill>
                <a:latin typeface="Cambria"/>
                <a:cs typeface="Cambria"/>
              </a:rPr>
              <a:t>QUAC-TRNG</a:t>
            </a:r>
            <a:br>
              <a:rPr lang="en-US" sz="2000" b="1" i="1" dirty="0">
                <a:solidFill>
                  <a:schemeClr val="bg1"/>
                </a:solidFill>
                <a:latin typeface="Cambria"/>
                <a:cs typeface="Cambria"/>
              </a:rPr>
            </a:br>
            <a:r>
              <a:rPr lang="en-US" sz="700" b="1" i="1" dirty="0">
                <a:solidFill>
                  <a:schemeClr val="bg1"/>
                </a:solidFill>
                <a:latin typeface="Cambria"/>
                <a:cs typeface="Cambria"/>
              </a:rPr>
              <a:t> </a:t>
            </a:r>
            <a:br>
              <a:rPr lang="en-US" sz="3400" b="1" i="1" dirty="0">
                <a:solidFill>
                  <a:schemeClr val="bg1"/>
                </a:solidFill>
                <a:latin typeface="Cambria"/>
                <a:cs typeface="Cambria"/>
              </a:rPr>
            </a:br>
            <a:r>
              <a:rPr lang="en-US" sz="2800" b="1" i="1" dirty="0">
                <a:solidFill>
                  <a:schemeClr val="bg1"/>
                </a:solidFill>
                <a:latin typeface="Cambria"/>
                <a:cs typeface="Cambria"/>
              </a:rPr>
              <a:t>High-Throughput True Random Number Generation Using Quadruple Row Activation in Real DRAM Chips</a:t>
            </a:r>
            <a:endParaRPr lang="en-US" sz="3400" b="1" dirty="0">
              <a:solidFill>
                <a:schemeClr val="bg1"/>
              </a:solidFill>
              <a:latin typeface="Cambria"/>
              <a:cs typeface="Cambria"/>
            </a:endParaRPr>
          </a:p>
        </p:txBody>
      </p:sp>
      <p:sp>
        <p:nvSpPr>
          <p:cNvPr id="103" name="Subtitle 2"/>
          <p:cNvSpPr>
            <a:spLocks noGrp="1"/>
          </p:cNvSpPr>
          <p:nvPr>
            <p:ph type="subTitle" idx="4294967295"/>
          </p:nvPr>
        </p:nvSpPr>
        <p:spPr>
          <a:xfrm>
            <a:off x="228600" y="3534081"/>
            <a:ext cx="8686800" cy="1530288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n-US" sz="2400" b="1" dirty="0">
                <a:latin typeface="Cambria"/>
                <a:cs typeface="Cambria"/>
              </a:rPr>
              <a:t>Ataberk Olgun</a:t>
            </a:r>
            <a:endParaRPr lang="en-US" sz="1800" b="1" baseline="30000" dirty="0">
              <a:latin typeface="Cambria"/>
              <a:cs typeface="Cambria"/>
            </a:endParaRPr>
          </a:p>
          <a:p>
            <a:pPr marL="0" indent="0" algn="ctr">
              <a:buNone/>
            </a:pPr>
            <a:r>
              <a:rPr lang="en-US" sz="2400" dirty="0" err="1">
                <a:latin typeface="Cambria"/>
                <a:cs typeface="Cambria"/>
              </a:rPr>
              <a:t>Minesh</a:t>
            </a:r>
            <a:r>
              <a:rPr lang="en-US" sz="2400" dirty="0">
                <a:latin typeface="Cambria"/>
                <a:cs typeface="Cambria"/>
              </a:rPr>
              <a:t> Patel     A. </a:t>
            </a:r>
            <a:r>
              <a:rPr lang="en-US" sz="2400" dirty="0" err="1">
                <a:latin typeface="Cambria"/>
                <a:cs typeface="Cambria"/>
              </a:rPr>
              <a:t>Giray</a:t>
            </a:r>
            <a:r>
              <a:rPr lang="en-US" sz="2400" dirty="0">
                <a:latin typeface="Cambria"/>
                <a:cs typeface="Cambria"/>
              </a:rPr>
              <a:t> </a:t>
            </a:r>
            <a:r>
              <a:rPr lang="en-US" sz="2400" dirty="0" err="1">
                <a:latin typeface="Cambria" panose="02040503050406030204" pitchFamily="18" charset="0"/>
              </a:rPr>
              <a:t>Yağlıkc</a:t>
            </a:r>
            <a:r>
              <a:rPr lang="en-US" sz="2400" dirty="0">
                <a:latin typeface="Cambria" panose="02040503050406030204" pitchFamily="18" charset="0"/>
              </a:rPr>
              <a:t>̧</a:t>
            </a:r>
            <a:r>
              <a:rPr lang="tr-TR" sz="2400" dirty="0">
                <a:latin typeface="Cambria" panose="02040503050406030204" pitchFamily="18" charset="0"/>
              </a:rPr>
              <a:t>ı</a:t>
            </a:r>
            <a:r>
              <a:rPr lang="en-US" sz="2400" dirty="0">
                <a:latin typeface="Cambria" panose="02040503050406030204" pitchFamily="18" charset="0"/>
              </a:rPr>
              <a:t>     </a:t>
            </a:r>
            <a:r>
              <a:rPr lang="en-US" sz="2400" dirty="0" err="1">
                <a:latin typeface="Cambria" panose="02040503050406030204" pitchFamily="18" charset="0"/>
              </a:rPr>
              <a:t>Haocong</a:t>
            </a:r>
            <a:r>
              <a:rPr lang="en-US" sz="2400" dirty="0">
                <a:latin typeface="Cambria" panose="02040503050406030204" pitchFamily="18" charset="0"/>
              </a:rPr>
              <a:t> Luo </a:t>
            </a:r>
          </a:p>
          <a:p>
            <a:pPr marL="0" indent="0" algn="ctr">
              <a:buNone/>
            </a:pPr>
            <a:r>
              <a:rPr lang="en-US" sz="2400" dirty="0">
                <a:latin typeface="Cambria"/>
                <a:cs typeface="Cambria"/>
              </a:rPr>
              <a:t>      </a:t>
            </a:r>
            <a:r>
              <a:rPr lang="en-US" sz="2400" dirty="0" err="1">
                <a:latin typeface="Cambria"/>
                <a:cs typeface="Cambria"/>
              </a:rPr>
              <a:t>Jeremie</a:t>
            </a:r>
            <a:r>
              <a:rPr lang="en-US" sz="2400" dirty="0">
                <a:latin typeface="Cambria"/>
                <a:cs typeface="Cambria"/>
              </a:rPr>
              <a:t> S. Kim     F. </a:t>
            </a:r>
            <a:r>
              <a:rPr lang="en-US" sz="2400" dirty="0" err="1">
                <a:latin typeface="Cambria"/>
                <a:cs typeface="Cambria"/>
              </a:rPr>
              <a:t>Nisa</a:t>
            </a:r>
            <a:r>
              <a:rPr lang="en-US" sz="2400" dirty="0">
                <a:latin typeface="Cambria"/>
                <a:cs typeface="Cambria"/>
              </a:rPr>
              <a:t> </a:t>
            </a:r>
            <a:r>
              <a:rPr lang="en-US" sz="2400" dirty="0" err="1">
                <a:latin typeface="Cambria"/>
                <a:cs typeface="Cambria"/>
              </a:rPr>
              <a:t>Bostancı</a:t>
            </a:r>
            <a:r>
              <a:rPr lang="en-US" sz="2400" dirty="0">
                <a:latin typeface="Cambria"/>
                <a:cs typeface="Cambria"/>
              </a:rPr>
              <a:t>     Nandita Vijaykumar	</a:t>
            </a:r>
          </a:p>
          <a:p>
            <a:pPr marL="0" indent="0" algn="ctr">
              <a:buNone/>
            </a:pPr>
            <a:r>
              <a:rPr lang="en-US" sz="2400" dirty="0" err="1">
                <a:latin typeface="Cambria"/>
                <a:cs typeface="Cambria"/>
              </a:rPr>
              <a:t>Oğuz</a:t>
            </a:r>
            <a:r>
              <a:rPr lang="en-US" sz="2400" dirty="0">
                <a:latin typeface="Cambria"/>
                <a:cs typeface="Cambria"/>
              </a:rPr>
              <a:t> </a:t>
            </a:r>
            <a:r>
              <a:rPr lang="en-US" sz="2400" dirty="0" err="1">
                <a:latin typeface="Cambria"/>
                <a:cs typeface="Cambria"/>
              </a:rPr>
              <a:t>Ergin</a:t>
            </a:r>
            <a:r>
              <a:rPr lang="en-US" sz="2400" baseline="30000" dirty="0"/>
              <a:t> </a:t>
            </a:r>
            <a:r>
              <a:rPr lang="en-US" sz="2400" dirty="0">
                <a:latin typeface="Cambria"/>
                <a:cs typeface="Cambria"/>
              </a:rPr>
              <a:t>	</a:t>
            </a:r>
            <a:r>
              <a:rPr lang="en-US" sz="2400" dirty="0" err="1">
                <a:latin typeface="Cambria"/>
                <a:cs typeface="Cambria"/>
              </a:rPr>
              <a:t>Onur</a:t>
            </a:r>
            <a:r>
              <a:rPr lang="en-US" sz="2400" dirty="0">
                <a:latin typeface="Cambria"/>
                <a:cs typeface="Cambria"/>
              </a:rPr>
              <a:t> </a:t>
            </a:r>
            <a:r>
              <a:rPr lang="en-US" sz="2400" dirty="0" err="1">
                <a:latin typeface="Cambria"/>
                <a:cs typeface="Cambria"/>
              </a:rPr>
              <a:t>Mutlu</a:t>
            </a:r>
            <a:br>
              <a:rPr lang="en-US" sz="2400" dirty="0">
                <a:latin typeface="Cambria"/>
                <a:cs typeface="Cambria"/>
              </a:rPr>
            </a:br>
            <a:endParaRPr lang="en-US" sz="2400" dirty="0">
              <a:latin typeface="Cambria"/>
              <a:cs typeface="Cambria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7C26073-8D20-48E5-9751-3761552F8C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867002" y="5415917"/>
            <a:ext cx="2534121" cy="48751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F493808-1C51-9F45-A6ED-874599368E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/>
          <a:srcRect l="11820" t="33599" r="12247" b="30996"/>
          <a:stretch/>
        </p:blipFill>
        <p:spPr>
          <a:xfrm>
            <a:off x="494251" y="6209099"/>
            <a:ext cx="2657465" cy="457200"/>
          </a:xfrm>
          <a:prstGeom prst="rect">
            <a:avLst/>
          </a:prstGeom>
        </p:spPr>
      </p:pic>
      <p:pic>
        <p:nvPicPr>
          <p:cNvPr id="1026" name="Picture 2" descr="Download University of Toronto (UToronto, U of T) Logo in SVG Vector or PNG  File Format - Logo.wine">
            <a:extLst>
              <a:ext uri="{FF2B5EF4-FFF2-40B4-BE49-F238E27FC236}">
                <a16:creationId xmlns:a16="http://schemas.microsoft.com/office/drawing/2014/main" id="{15086C4A-17AD-744D-8354-5A14396CC1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52" t="28296" r="10455" b="26193"/>
          <a:stretch/>
        </p:blipFill>
        <p:spPr bwMode="auto">
          <a:xfrm>
            <a:off x="6544275" y="5909285"/>
            <a:ext cx="2153462" cy="82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OBB ETÜ">
            <a:extLst>
              <a:ext uri="{FF2B5EF4-FFF2-40B4-BE49-F238E27FC236}">
                <a16:creationId xmlns:a16="http://schemas.microsoft.com/office/drawing/2014/main" id="{BD5B5484-C5FD-D844-98B8-683144EFB2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0579" y="6134213"/>
            <a:ext cx="2057399" cy="548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6454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177966</TotalTime>
  <Words>740</Words>
  <Application>Microsoft Macintosh PowerPoint</Application>
  <PresentationFormat>On-screen Show (4:3)</PresentationFormat>
  <Paragraphs>123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Cambria</vt:lpstr>
      <vt:lpstr>Cambria Math</vt:lpstr>
      <vt:lpstr>Office Theme</vt:lpstr>
      <vt:lpstr>QUAC-TRNG   High-Throughput True Random Number Generation Using Quadruple Row Activation in Real DRAM Chips</vt:lpstr>
      <vt:lpstr>Executive Summary</vt:lpstr>
      <vt:lpstr>Use Cases of True Random Numbers</vt:lpstr>
      <vt:lpstr>DRAM-Based TRNGs</vt:lpstr>
      <vt:lpstr>Motivation and Goal</vt:lpstr>
      <vt:lpstr>Using QUAC to Generate Random Values</vt:lpstr>
      <vt:lpstr>QUAC-TRNG</vt:lpstr>
      <vt:lpstr>Experimental Methodology</vt:lpstr>
      <vt:lpstr>Key Results</vt:lpstr>
      <vt:lpstr>QUAC-TRNG   High-Throughput True Random Number Generation Using Quadruple Row Activation in Real DRAM Chips</vt:lpstr>
    </vt:vector>
  </TitlesOfParts>
  <Company>Razer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Minesh Patel</dc:creator>
  <cp:lastModifiedBy>Ataberk Olgun</cp:lastModifiedBy>
  <cp:revision>10760</cp:revision>
  <cp:lastPrinted>2019-02-23T04:26:38Z</cp:lastPrinted>
  <dcterms:created xsi:type="dcterms:W3CDTF">2017-06-05T15:22:10Z</dcterms:created>
  <dcterms:modified xsi:type="dcterms:W3CDTF">2021-06-11T07:22:20Z</dcterms:modified>
</cp:coreProperties>
</file>