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4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22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notesSlides/notesSlide26.xml" ContentType="application/vnd.openxmlformats-officedocument.presentationml.notesSlid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notesSlides/notesSlide29.xml" ContentType="application/vnd.openxmlformats-officedocument.presentationml.notesSlid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notesSlides/notesSlide30.xml" ContentType="application/vnd.openxmlformats-officedocument.presentationml.notesSlide+xml"/>
  <Override PartName="/ppt/charts/chart3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charts/chart32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notesSlides/notesSlide31.xml" ContentType="application/vnd.openxmlformats-officedocument.presentationml.notesSlide+xml"/>
  <Override PartName="/ppt/charts/chart33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charts/chart34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notesSlides/notesSlide32.xml" ContentType="application/vnd.openxmlformats-officedocument.presentationml.notesSlide+xml"/>
  <Override PartName="/ppt/charts/chart35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notesSlides/notesSlide33.xml" ContentType="application/vnd.openxmlformats-officedocument.presentationml.notesSlide+xml"/>
  <Override PartName="/ppt/charts/chart36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notesSlides/notesSlide34.xml" ContentType="application/vnd.openxmlformats-officedocument.presentationml.notesSlide+xml"/>
  <Override PartName="/ppt/charts/chart37.xml" ContentType="application/vnd.openxmlformats-officedocument.drawingml.chart+xml"/>
  <Override PartName="/ppt/charts/style37.xml" ContentType="application/vnd.ms-office.chartstyle+xml"/>
  <Override PartName="/ppt/charts/colors37.xml" ContentType="application/vnd.ms-office.chartcolorstyle+xml"/>
  <Override PartName="/ppt/notesSlides/notesSlide35.xml" ContentType="application/vnd.openxmlformats-officedocument.presentationml.notesSlide+xml"/>
  <Override PartName="/ppt/charts/chart38.xml" ContentType="application/vnd.openxmlformats-officedocument.drawingml.chart+xml"/>
  <Override PartName="/ppt/charts/style38.xml" ContentType="application/vnd.ms-office.chartstyle+xml"/>
  <Override PartName="/ppt/charts/colors38.xml" ContentType="application/vnd.ms-office.chartcolorstyle+xml"/>
  <Override PartName="/ppt/charts/chart39.xml" ContentType="application/vnd.openxmlformats-officedocument.drawingml.chart+xml"/>
  <Override PartName="/ppt/charts/style39.xml" ContentType="application/vnd.ms-office.chartstyle+xml"/>
  <Override PartName="/ppt/charts/colors39.xml" ContentType="application/vnd.ms-office.chartcolorstyle+xml"/>
  <Override PartName="/ppt/charts/chart40.xml" ContentType="application/vnd.openxmlformats-officedocument.drawingml.chart+xml"/>
  <Override PartName="/ppt/charts/style40.xml" ContentType="application/vnd.ms-office.chartstyle+xml"/>
  <Override PartName="/ppt/charts/colors40.xml" ContentType="application/vnd.ms-office.chartcolorstyle+xml"/>
  <Override PartName="/ppt/charts/chart41.xml" ContentType="application/vnd.openxmlformats-officedocument.drawingml.chart+xml"/>
  <Override PartName="/ppt/charts/style41.xml" ContentType="application/vnd.ms-office.chartstyle+xml"/>
  <Override PartName="/ppt/charts/colors41.xml" ContentType="application/vnd.ms-office.chartcolorstyle+xml"/>
  <Override PartName="/ppt/drawings/drawing1.xml" ContentType="application/vnd.openxmlformats-officedocument.drawingml.chartshapes+xml"/>
  <Override PartName="/ppt/notesSlides/notesSlide36.xml" ContentType="application/vnd.openxmlformats-officedocument.presentationml.notesSlide+xml"/>
  <Override PartName="/ppt/charts/chart42.xml" ContentType="application/vnd.openxmlformats-officedocument.drawingml.chart+xml"/>
  <Override PartName="/ppt/charts/style42.xml" ContentType="application/vnd.ms-office.chartstyle+xml"/>
  <Override PartName="/ppt/charts/colors42.xml" ContentType="application/vnd.ms-office.chartcolorstyle+xml"/>
  <Override PartName="/ppt/charts/chart43.xml" ContentType="application/vnd.openxmlformats-officedocument.drawingml.chart+xml"/>
  <Override PartName="/ppt/charts/style43.xml" ContentType="application/vnd.ms-office.chartstyle+xml"/>
  <Override PartName="/ppt/charts/colors43.xml" ContentType="application/vnd.ms-office.chartcolorstyle+xml"/>
  <Override PartName="/ppt/charts/chart44.xml" ContentType="application/vnd.openxmlformats-officedocument.drawingml.chart+xml"/>
  <Override PartName="/ppt/charts/style44.xml" ContentType="application/vnd.ms-office.chartstyle+xml"/>
  <Override PartName="/ppt/charts/colors44.xml" ContentType="application/vnd.ms-office.chartcolorstyle+xml"/>
  <Override PartName="/ppt/charts/chart45.xml" ContentType="application/vnd.openxmlformats-officedocument.drawingml.chart+xml"/>
  <Override PartName="/ppt/charts/style45.xml" ContentType="application/vnd.ms-office.chartstyle+xml"/>
  <Override PartName="/ppt/charts/colors45.xml" ContentType="application/vnd.ms-office.chartcolorstyle+xml"/>
  <Override PartName="/ppt/drawings/drawing2.xml" ContentType="application/vnd.openxmlformats-officedocument.drawingml.chartshapes+xml"/>
  <Override PartName="/ppt/notesSlides/notesSlide37.xml" ContentType="application/vnd.openxmlformats-officedocument.presentationml.notesSlide+xml"/>
  <Override PartName="/ppt/charts/chart46.xml" ContentType="application/vnd.openxmlformats-officedocument.drawingml.chart+xml"/>
  <Override PartName="/ppt/charts/style46.xml" ContentType="application/vnd.ms-office.chartstyle+xml"/>
  <Override PartName="/ppt/charts/colors46.xml" ContentType="application/vnd.ms-office.chartcolorstyle+xml"/>
  <Override PartName="/ppt/charts/chart47.xml" ContentType="application/vnd.openxmlformats-officedocument.drawingml.chart+xml"/>
  <Override PartName="/ppt/charts/style47.xml" ContentType="application/vnd.ms-office.chartstyle+xml"/>
  <Override PartName="/ppt/charts/colors47.xml" ContentType="application/vnd.ms-office.chartcolorstyle+xml"/>
  <Override PartName="/ppt/charts/chart48.xml" ContentType="application/vnd.openxmlformats-officedocument.drawingml.chart+xml"/>
  <Override PartName="/ppt/charts/style48.xml" ContentType="application/vnd.ms-office.chartstyle+xml"/>
  <Override PartName="/ppt/charts/colors48.xml" ContentType="application/vnd.ms-office.chartcolorstyle+xml"/>
  <Override PartName="/ppt/charts/chart49.xml" ContentType="application/vnd.openxmlformats-officedocument.drawingml.chart+xml"/>
  <Override PartName="/ppt/charts/style49.xml" ContentType="application/vnd.ms-office.chartstyle+xml"/>
  <Override PartName="/ppt/charts/colors49.xml" ContentType="application/vnd.ms-office.chartcolorstyle+xml"/>
  <Override PartName="/ppt/drawings/drawing3.xml" ContentType="application/vnd.openxmlformats-officedocument.drawingml.chartshapes+xml"/>
  <Override PartName="/ppt/notesSlides/notesSlide38.xml" ContentType="application/vnd.openxmlformats-officedocument.presentationml.notesSlide+xml"/>
  <Override PartName="/ppt/charts/chart50.xml" ContentType="application/vnd.openxmlformats-officedocument.drawingml.chart+xml"/>
  <Override PartName="/ppt/charts/style50.xml" ContentType="application/vnd.ms-office.chartstyle+xml"/>
  <Override PartName="/ppt/charts/colors50.xml" ContentType="application/vnd.ms-office.chartcolorstyle+xml"/>
  <Override PartName="/ppt/charts/chart51.xml" ContentType="application/vnd.openxmlformats-officedocument.drawingml.chart+xml"/>
  <Override PartName="/ppt/charts/style51.xml" ContentType="application/vnd.ms-office.chartstyle+xml"/>
  <Override PartName="/ppt/charts/colors51.xml" ContentType="application/vnd.ms-office.chartcolorstyle+xml"/>
  <Override PartName="/ppt/charts/chart52.xml" ContentType="application/vnd.openxmlformats-officedocument.drawingml.chart+xml"/>
  <Override PartName="/ppt/charts/style52.xml" ContentType="application/vnd.ms-office.chartstyle+xml"/>
  <Override PartName="/ppt/charts/colors52.xml" ContentType="application/vnd.ms-office.chartcolorstyle+xml"/>
  <Override PartName="/ppt/charts/chart53.xml" ContentType="application/vnd.openxmlformats-officedocument.drawingml.chart+xml"/>
  <Override PartName="/ppt/charts/style53.xml" ContentType="application/vnd.ms-office.chartstyle+xml"/>
  <Override PartName="/ppt/charts/colors53.xml" ContentType="application/vnd.ms-office.chartcolorstyle+xml"/>
  <Override PartName="/ppt/drawings/drawing4.xml" ContentType="application/vnd.openxmlformats-officedocument.drawingml.chartshapes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charts/chart54.xml" ContentType="application/vnd.openxmlformats-officedocument.drawingml.chart+xml"/>
  <Override PartName="/ppt/drawings/drawing5.xml" ContentType="application/vnd.openxmlformats-officedocument.drawingml.chartshapes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charts/chart55.xml" ContentType="application/vnd.openxmlformats-officedocument.drawingml.chart+xml"/>
  <Override PartName="/ppt/charts/style54.xml" ContentType="application/vnd.ms-office.chartstyle+xml"/>
  <Override PartName="/ppt/charts/colors54.xml" ContentType="application/vnd.ms-office.chartcolorstyl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charts/chart56.xml" ContentType="application/vnd.openxmlformats-officedocument.drawingml.chart+xml"/>
  <Override PartName="/ppt/charts/style55.xml" ContentType="application/vnd.ms-office.chartstyle+xml"/>
  <Override PartName="/ppt/charts/colors55.xml" ContentType="application/vnd.ms-office.chartcolorstyl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charts/chart57.xml" ContentType="application/vnd.openxmlformats-officedocument.drawingml.chart+xml"/>
  <Override PartName="/ppt/charts/style56.xml" ContentType="application/vnd.ms-office.chartstyle+xml"/>
  <Override PartName="/ppt/charts/colors56.xml" ContentType="application/vnd.ms-office.chartcolorstyle+xml"/>
  <Override PartName="/ppt/notesSlides/notesSlide49.xml" ContentType="application/vnd.openxmlformats-officedocument.presentationml.notesSlide+xml"/>
  <Override PartName="/ppt/charts/chart58.xml" ContentType="application/vnd.openxmlformats-officedocument.drawingml.chart+xml"/>
  <Override PartName="/ppt/charts/style57.xml" ContentType="application/vnd.ms-office.chartstyle+xml"/>
  <Override PartName="/ppt/charts/colors57.xml" ContentType="application/vnd.ms-office.chartcolorstyle+xml"/>
  <Override PartName="/ppt/notesSlides/notesSlide50.xml" ContentType="application/vnd.openxmlformats-officedocument.presentationml.notesSlide+xml"/>
  <Override PartName="/ppt/charts/chart59.xml" ContentType="application/vnd.openxmlformats-officedocument.drawingml.chart+xml"/>
  <Override PartName="/ppt/charts/style58.xml" ContentType="application/vnd.ms-office.chartstyle+xml"/>
  <Override PartName="/ppt/charts/colors58.xml" ContentType="application/vnd.ms-office.chartcolorstyle+xml"/>
  <Override PartName="/ppt/notesSlides/notesSlide51.xml" ContentType="application/vnd.openxmlformats-officedocument.presentationml.notesSlide+xml"/>
  <Override PartName="/ppt/charts/chart60.xml" ContentType="application/vnd.openxmlformats-officedocument.drawingml.chart+xml"/>
  <Override PartName="/ppt/charts/style59.xml" ContentType="application/vnd.ms-office.chartstyle+xml"/>
  <Override PartName="/ppt/charts/colors59.xml" ContentType="application/vnd.ms-office.chartcolorstyle+xml"/>
  <Override PartName="/ppt/notesSlides/notesSlide52.xml" ContentType="application/vnd.openxmlformats-officedocument.presentationml.notesSlide+xml"/>
  <Override PartName="/ppt/charts/chart61.xml" ContentType="application/vnd.openxmlformats-officedocument.drawingml.chart+xml"/>
  <Override PartName="/ppt/charts/style60.xml" ContentType="application/vnd.ms-office.chartstyle+xml"/>
  <Override PartName="/ppt/charts/colors60.xml" ContentType="application/vnd.ms-office.chartcolorstyl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charts/chart62.xml" ContentType="application/vnd.openxmlformats-officedocument.drawingml.chart+xml"/>
  <Override PartName="/ppt/charts/style61.xml" ContentType="application/vnd.ms-office.chartstyle+xml"/>
  <Override PartName="/ppt/charts/colors61.xml" ContentType="application/vnd.ms-office.chartcolorstyle+xml"/>
  <Override PartName="/ppt/charts/chart63.xml" ContentType="application/vnd.openxmlformats-officedocument.drawingml.chart+xml"/>
  <Override PartName="/ppt/charts/style62.xml" ContentType="application/vnd.ms-office.chartstyle+xml"/>
  <Override PartName="/ppt/charts/colors62.xml" ContentType="application/vnd.ms-office.chartcolorstyle+xml"/>
  <Override PartName="/ppt/drawings/drawing6.xml" ContentType="application/vnd.openxmlformats-officedocument.drawingml.chartshapes+xml"/>
  <Override PartName="/ppt/notesSlides/notesSlide56.xml" ContentType="application/vnd.openxmlformats-officedocument.presentationml.notesSlide+xml"/>
  <Override PartName="/ppt/charts/chart64.xml" ContentType="application/vnd.openxmlformats-officedocument.drawingml.chart+xml"/>
  <Override PartName="/ppt/charts/style63.xml" ContentType="application/vnd.ms-office.chartstyle+xml"/>
  <Override PartName="/ppt/charts/colors63.xml" ContentType="application/vnd.ms-office.chartcolorstyle+xml"/>
  <Override PartName="/ppt/drawings/drawing7.xml" ContentType="application/vnd.openxmlformats-officedocument.drawingml.chartshapes+xml"/>
  <Override PartName="/ppt/notesSlides/notesSlide57.xml" ContentType="application/vnd.openxmlformats-officedocument.presentationml.notesSlide+xml"/>
  <Override PartName="/ppt/charts/chart65.xml" ContentType="application/vnd.openxmlformats-officedocument.drawingml.chart+xml"/>
  <Override PartName="/ppt/charts/style64.xml" ContentType="application/vnd.ms-office.chartstyle+xml"/>
  <Override PartName="/ppt/charts/colors64.xml" ContentType="application/vnd.ms-office.chartcolorstyle+xml"/>
  <Override PartName="/ppt/drawings/drawing8.xml" ContentType="application/vnd.openxmlformats-officedocument.drawingml.chartshapes+xml"/>
  <Override PartName="/ppt/charts/chart66.xml" ContentType="application/vnd.openxmlformats-officedocument.drawingml.chart+xml"/>
  <Override PartName="/ppt/charts/style65.xml" ContentType="application/vnd.ms-office.chartstyle+xml"/>
  <Override PartName="/ppt/charts/colors65.xml" ContentType="application/vnd.ms-office.chartcolorstyle+xml"/>
  <Override PartName="/ppt/drawings/drawing9.xml" ContentType="application/vnd.openxmlformats-officedocument.drawingml.chartshapes+xml"/>
  <Override PartName="/ppt/notesSlides/notesSlide58.xml" ContentType="application/vnd.openxmlformats-officedocument.presentationml.notesSlide+xml"/>
  <Override PartName="/ppt/charts/chart67.xml" ContentType="application/vnd.openxmlformats-officedocument.drawingml.chart+xml"/>
  <Override PartName="/ppt/charts/style66.xml" ContentType="application/vnd.ms-office.chartstyle+xml"/>
  <Override PartName="/ppt/charts/colors66.xml" ContentType="application/vnd.ms-office.chartcolorstyle+xml"/>
  <Override PartName="/ppt/drawings/drawing10.xml" ContentType="application/vnd.openxmlformats-officedocument.drawingml.chartshapes+xml"/>
  <Override PartName="/ppt/charts/chart68.xml" ContentType="application/vnd.openxmlformats-officedocument.drawingml.chart+xml"/>
  <Override PartName="/ppt/drawings/drawing11.xml" ContentType="application/vnd.openxmlformats-officedocument.drawingml.chartshapes+xml"/>
  <Override PartName="/ppt/charts/chart69.xml" ContentType="application/vnd.openxmlformats-officedocument.drawingml.chart+xml"/>
  <Override PartName="/ppt/charts/style67.xml" ContentType="application/vnd.ms-office.chartstyle+xml"/>
  <Override PartName="/ppt/charts/colors67.xml" ContentType="application/vnd.ms-office.chartcolorstyle+xml"/>
  <Override PartName="/ppt/drawings/drawing12.xml" ContentType="application/vnd.openxmlformats-officedocument.drawingml.chartshapes+xml"/>
  <Override PartName="/ppt/charts/chart70.xml" ContentType="application/vnd.openxmlformats-officedocument.drawingml.chart+xml"/>
  <Override PartName="/ppt/charts/style68.xml" ContentType="application/vnd.ms-office.chartstyle+xml"/>
  <Override PartName="/ppt/charts/colors68.xml" ContentType="application/vnd.ms-office.chartcolorstyle+xml"/>
  <Override PartName="/ppt/drawings/drawing13.xml" ContentType="application/vnd.openxmlformats-officedocument.drawingml.chartshapes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6" r:id="rId2"/>
    <p:sldMasterId id="2147483688" r:id="rId3"/>
    <p:sldMasterId id="2147483700" r:id="rId4"/>
    <p:sldMasterId id="2147483712" r:id="rId5"/>
    <p:sldMasterId id="2147483724" r:id="rId6"/>
  </p:sldMasterIdLst>
  <p:notesMasterIdLst>
    <p:notesMasterId r:id="rId166"/>
  </p:notesMasterIdLst>
  <p:handoutMasterIdLst>
    <p:handoutMasterId r:id="rId167"/>
  </p:handoutMasterIdLst>
  <p:sldIdLst>
    <p:sldId id="6035" r:id="rId7"/>
    <p:sldId id="282" r:id="rId8"/>
    <p:sldId id="3497" r:id="rId9"/>
    <p:sldId id="5947" r:id="rId10"/>
    <p:sldId id="5895" r:id="rId11"/>
    <p:sldId id="5743" r:id="rId12"/>
    <p:sldId id="5867" r:id="rId13"/>
    <p:sldId id="6015" r:id="rId14"/>
    <p:sldId id="5870" r:id="rId15"/>
    <p:sldId id="298" r:id="rId16"/>
    <p:sldId id="6037" r:id="rId17"/>
    <p:sldId id="263" r:id="rId18"/>
    <p:sldId id="6016" r:id="rId19"/>
    <p:sldId id="5952" r:id="rId20"/>
    <p:sldId id="6025" r:id="rId21"/>
    <p:sldId id="5913" r:id="rId22"/>
    <p:sldId id="274" r:id="rId23"/>
    <p:sldId id="264" r:id="rId24"/>
    <p:sldId id="3146" r:id="rId25"/>
    <p:sldId id="295" r:id="rId26"/>
    <p:sldId id="277" r:id="rId27"/>
    <p:sldId id="5898" r:id="rId28"/>
    <p:sldId id="5899" r:id="rId29"/>
    <p:sldId id="296" r:id="rId30"/>
    <p:sldId id="5900" r:id="rId31"/>
    <p:sldId id="5903" r:id="rId32"/>
    <p:sldId id="305" r:id="rId33"/>
    <p:sldId id="6017" r:id="rId34"/>
    <p:sldId id="275" r:id="rId35"/>
    <p:sldId id="5905" r:id="rId36"/>
    <p:sldId id="265" r:id="rId37"/>
    <p:sldId id="308" r:id="rId38"/>
    <p:sldId id="306" r:id="rId39"/>
    <p:sldId id="5906" r:id="rId40"/>
    <p:sldId id="266" r:id="rId41"/>
    <p:sldId id="310" r:id="rId42"/>
    <p:sldId id="5907" r:id="rId43"/>
    <p:sldId id="312" r:id="rId44"/>
    <p:sldId id="5975" r:id="rId45"/>
    <p:sldId id="5910" r:id="rId46"/>
    <p:sldId id="5908" r:id="rId47"/>
    <p:sldId id="6038" r:id="rId48"/>
    <p:sldId id="5911" r:id="rId49"/>
    <p:sldId id="300" r:id="rId50"/>
    <p:sldId id="5912" r:id="rId51"/>
    <p:sldId id="267" r:id="rId52"/>
    <p:sldId id="314" r:id="rId53"/>
    <p:sldId id="6018" r:id="rId54"/>
    <p:sldId id="278" r:id="rId55"/>
    <p:sldId id="5914" r:id="rId56"/>
    <p:sldId id="272" r:id="rId57"/>
    <p:sldId id="279" r:id="rId58"/>
    <p:sldId id="5882" r:id="rId59"/>
    <p:sldId id="5915" r:id="rId60"/>
    <p:sldId id="5917" r:id="rId61"/>
    <p:sldId id="319" r:id="rId62"/>
    <p:sldId id="5919" r:id="rId63"/>
    <p:sldId id="5916" r:id="rId64"/>
    <p:sldId id="5920" r:id="rId65"/>
    <p:sldId id="5953" r:id="rId66"/>
    <p:sldId id="5921" r:id="rId67"/>
    <p:sldId id="280" r:id="rId68"/>
    <p:sldId id="5958" r:id="rId69"/>
    <p:sldId id="5923" r:id="rId70"/>
    <p:sldId id="5924" r:id="rId71"/>
    <p:sldId id="6039" r:id="rId72"/>
    <p:sldId id="6040" r:id="rId73"/>
    <p:sldId id="5954" r:id="rId74"/>
    <p:sldId id="5922" r:id="rId75"/>
    <p:sldId id="281" r:id="rId76"/>
    <p:sldId id="5927" r:id="rId77"/>
    <p:sldId id="5928" r:id="rId78"/>
    <p:sldId id="5929" r:id="rId79"/>
    <p:sldId id="6041" r:id="rId80"/>
    <p:sldId id="5931" r:id="rId81"/>
    <p:sldId id="5964" r:id="rId82"/>
    <p:sldId id="5959" r:id="rId83"/>
    <p:sldId id="5932" r:id="rId84"/>
    <p:sldId id="5933" r:id="rId85"/>
    <p:sldId id="5934" r:id="rId86"/>
    <p:sldId id="5965" r:id="rId87"/>
    <p:sldId id="5962" r:id="rId88"/>
    <p:sldId id="5935" r:id="rId89"/>
    <p:sldId id="5936" r:id="rId90"/>
    <p:sldId id="5937" r:id="rId91"/>
    <p:sldId id="5939" r:id="rId92"/>
    <p:sldId id="5955" r:id="rId93"/>
    <p:sldId id="5940" r:id="rId94"/>
    <p:sldId id="334" r:id="rId95"/>
    <p:sldId id="5963" r:id="rId96"/>
    <p:sldId id="5942" r:id="rId97"/>
    <p:sldId id="5943" r:id="rId98"/>
    <p:sldId id="5944" r:id="rId99"/>
    <p:sldId id="5956" r:id="rId100"/>
    <p:sldId id="6019" r:id="rId101"/>
    <p:sldId id="273" r:id="rId102"/>
    <p:sldId id="5968" r:id="rId103"/>
    <p:sldId id="5969" r:id="rId104"/>
    <p:sldId id="5967" r:id="rId105"/>
    <p:sldId id="5976" r:id="rId106"/>
    <p:sldId id="5904" r:id="rId107"/>
    <p:sldId id="5970" r:id="rId108"/>
    <p:sldId id="5971" r:id="rId109"/>
    <p:sldId id="330" r:id="rId110"/>
    <p:sldId id="5852" r:id="rId111"/>
    <p:sldId id="5853" r:id="rId112"/>
    <p:sldId id="5855" r:id="rId113"/>
    <p:sldId id="5972" r:id="rId114"/>
    <p:sldId id="6049" r:id="rId115"/>
    <p:sldId id="5851" r:id="rId116"/>
    <p:sldId id="6042" r:id="rId117"/>
    <p:sldId id="6020" r:id="rId118"/>
    <p:sldId id="5973" r:id="rId119"/>
    <p:sldId id="5990" r:id="rId120"/>
    <p:sldId id="289" r:id="rId121"/>
    <p:sldId id="5977" r:id="rId122"/>
    <p:sldId id="5987" r:id="rId123"/>
    <p:sldId id="5992" r:id="rId124"/>
    <p:sldId id="5988" r:id="rId125"/>
    <p:sldId id="5993" r:id="rId126"/>
    <p:sldId id="6043" r:id="rId127"/>
    <p:sldId id="5994" r:id="rId128"/>
    <p:sldId id="5995" r:id="rId129"/>
    <p:sldId id="5996" r:id="rId130"/>
    <p:sldId id="6044" r:id="rId131"/>
    <p:sldId id="6045" r:id="rId132"/>
    <p:sldId id="6022" r:id="rId133"/>
    <p:sldId id="6024" r:id="rId134"/>
    <p:sldId id="6046" r:id="rId135"/>
    <p:sldId id="6003" r:id="rId136"/>
    <p:sldId id="292" r:id="rId137"/>
    <p:sldId id="6004" r:id="rId138"/>
    <p:sldId id="6005" r:id="rId139"/>
    <p:sldId id="6006" r:id="rId140"/>
    <p:sldId id="6047" r:id="rId141"/>
    <p:sldId id="6021" r:id="rId142"/>
    <p:sldId id="5877" r:id="rId143"/>
    <p:sldId id="6008" r:id="rId144"/>
    <p:sldId id="6011" r:id="rId145"/>
    <p:sldId id="6010" r:id="rId146"/>
    <p:sldId id="6036" r:id="rId147"/>
    <p:sldId id="6048" r:id="rId148"/>
    <p:sldId id="6014" r:id="rId149"/>
    <p:sldId id="5966" r:id="rId150"/>
    <p:sldId id="307" r:id="rId151"/>
    <p:sldId id="5509" r:id="rId152"/>
    <p:sldId id="328" r:id="rId153"/>
    <p:sldId id="329" r:id="rId154"/>
    <p:sldId id="5878" r:id="rId155"/>
    <p:sldId id="313" r:id="rId156"/>
    <p:sldId id="5856" r:id="rId157"/>
    <p:sldId id="5857" r:id="rId158"/>
    <p:sldId id="5986" r:id="rId159"/>
    <p:sldId id="269" r:id="rId160"/>
    <p:sldId id="311" r:id="rId161"/>
    <p:sldId id="338" r:id="rId162"/>
    <p:sldId id="339" r:id="rId163"/>
    <p:sldId id="5385" r:id="rId164"/>
    <p:sldId id="5596" r:id="rId16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2D458A"/>
    <a:srgbClr val="F5F6FB"/>
    <a:srgbClr val="000000"/>
    <a:srgbClr val="B9B9B9"/>
    <a:srgbClr val="FBE5D6"/>
    <a:srgbClr val="0070C0"/>
    <a:srgbClr val="009193"/>
    <a:srgbClr val="006600"/>
    <a:srgbClr val="F2F9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98"/>
    <p:restoredTop sz="88725"/>
  </p:normalViewPr>
  <p:slideViewPr>
    <p:cSldViewPr snapToGrid="0" snapToObjects="1">
      <p:cViewPr>
        <p:scale>
          <a:sx n="140" d="100"/>
          <a:sy n="140" d="100"/>
        </p:scale>
        <p:origin x="1120" y="256"/>
      </p:cViewPr>
      <p:guideLst/>
    </p:cSldViewPr>
  </p:slideViewPr>
  <p:outlineViewPr>
    <p:cViewPr>
      <p:scale>
        <a:sx n="33" d="100"/>
        <a:sy n="33" d="100"/>
      </p:scale>
      <p:origin x="0" y="-2897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111" d="100"/>
          <a:sy n="111" d="100"/>
        </p:scale>
        <p:origin x="3456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1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63" Type="http://schemas.openxmlformats.org/officeDocument/2006/relationships/slide" Target="slides/slide57.xml"/><Relationship Id="rId84" Type="http://schemas.openxmlformats.org/officeDocument/2006/relationships/slide" Target="slides/slide78.xml"/><Relationship Id="rId138" Type="http://schemas.openxmlformats.org/officeDocument/2006/relationships/slide" Target="slides/slide132.xml"/><Relationship Id="rId159" Type="http://schemas.openxmlformats.org/officeDocument/2006/relationships/slide" Target="slides/slide153.xml"/><Relationship Id="rId170" Type="http://schemas.openxmlformats.org/officeDocument/2006/relationships/theme" Target="theme/theme1.xml"/><Relationship Id="rId107" Type="http://schemas.openxmlformats.org/officeDocument/2006/relationships/slide" Target="slides/slide101.xml"/><Relationship Id="rId11" Type="http://schemas.openxmlformats.org/officeDocument/2006/relationships/slide" Target="slides/slide5.xml"/><Relationship Id="rId32" Type="http://schemas.openxmlformats.org/officeDocument/2006/relationships/slide" Target="slides/slide26.xml"/><Relationship Id="rId53" Type="http://schemas.openxmlformats.org/officeDocument/2006/relationships/slide" Target="slides/slide47.xml"/><Relationship Id="rId74" Type="http://schemas.openxmlformats.org/officeDocument/2006/relationships/slide" Target="slides/slide68.xml"/><Relationship Id="rId128" Type="http://schemas.openxmlformats.org/officeDocument/2006/relationships/slide" Target="slides/slide122.xml"/><Relationship Id="rId149" Type="http://schemas.openxmlformats.org/officeDocument/2006/relationships/slide" Target="slides/slide143.xml"/><Relationship Id="rId5" Type="http://schemas.openxmlformats.org/officeDocument/2006/relationships/slideMaster" Target="slideMasters/slideMaster5.xml"/><Relationship Id="rId95" Type="http://schemas.openxmlformats.org/officeDocument/2006/relationships/slide" Target="slides/slide89.xml"/><Relationship Id="rId160" Type="http://schemas.openxmlformats.org/officeDocument/2006/relationships/slide" Target="slides/slide154.xml"/><Relationship Id="rId22" Type="http://schemas.openxmlformats.org/officeDocument/2006/relationships/slide" Target="slides/slide16.xml"/><Relationship Id="rId43" Type="http://schemas.openxmlformats.org/officeDocument/2006/relationships/slide" Target="slides/slide37.xml"/><Relationship Id="rId64" Type="http://schemas.openxmlformats.org/officeDocument/2006/relationships/slide" Target="slides/slide58.xml"/><Relationship Id="rId118" Type="http://schemas.openxmlformats.org/officeDocument/2006/relationships/slide" Target="slides/slide112.xml"/><Relationship Id="rId139" Type="http://schemas.openxmlformats.org/officeDocument/2006/relationships/slide" Target="slides/slide133.xml"/><Relationship Id="rId85" Type="http://schemas.openxmlformats.org/officeDocument/2006/relationships/slide" Target="slides/slide79.xml"/><Relationship Id="rId150" Type="http://schemas.openxmlformats.org/officeDocument/2006/relationships/slide" Target="slides/slide144.xml"/><Relationship Id="rId171" Type="http://schemas.openxmlformats.org/officeDocument/2006/relationships/tableStyles" Target="tableStyles.xml"/><Relationship Id="rId12" Type="http://schemas.openxmlformats.org/officeDocument/2006/relationships/slide" Target="slides/slide6.xml"/><Relationship Id="rId33" Type="http://schemas.openxmlformats.org/officeDocument/2006/relationships/slide" Target="slides/slide27.xml"/><Relationship Id="rId108" Type="http://schemas.openxmlformats.org/officeDocument/2006/relationships/slide" Target="slides/slide102.xml"/><Relationship Id="rId129" Type="http://schemas.openxmlformats.org/officeDocument/2006/relationships/slide" Target="slides/slide123.xml"/><Relationship Id="rId54" Type="http://schemas.openxmlformats.org/officeDocument/2006/relationships/slide" Target="slides/slide48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91" Type="http://schemas.openxmlformats.org/officeDocument/2006/relationships/slide" Target="slides/slide85.xml"/><Relationship Id="rId96" Type="http://schemas.openxmlformats.org/officeDocument/2006/relationships/slide" Target="slides/slide90.xml"/><Relationship Id="rId140" Type="http://schemas.openxmlformats.org/officeDocument/2006/relationships/slide" Target="slides/slide134.xml"/><Relationship Id="rId145" Type="http://schemas.openxmlformats.org/officeDocument/2006/relationships/slide" Target="slides/slide139.xml"/><Relationship Id="rId161" Type="http://schemas.openxmlformats.org/officeDocument/2006/relationships/slide" Target="slides/slide155.xml"/><Relationship Id="rId16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49" Type="http://schemas.openxmlformats.org/officeDocument/2006/relationships/slide" Target="slides/slide43.xml"/><Relationship Id="rId114" Type="http://schemas.openxmlformats.org/officeDocument/2006/relationships/slide" Target="slides/slide108.xml"/><Relationship Id="rId119" Type="http://schemas.openxmlformats.org/officeDocument/2006/relationships/slide" Target="slides/slide113.xml"/><Relationship Id="rId44" Type="http://schemas.openxmlformats.org/officeDocument/2006/relationships/slide" Target="slides/slide38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81" Type="http://schemas.openxmlformats.org/officeDocument/2006/relationships/slide" Target="slides/slide75.xml"/><Relationship Id="rId86" Type="http://schemas.openxmlformats.org/officeDocument/2006/relationships/slide" Target="slides/slide80.xml"/><Relationship Id="rId130" Type="http://schemas.openxmlformats.org/officeDocument/2006/relationships/slide" Target="slides/slide124.xml"/><Relationship Id="rId135" Type="http://schemas.openxmlformats.org/officeDocument/2006/relationships/slide" Target="slides/slide129.xml"/><Relationship Id="rId151" Type="http://schemas.openxmlformats.org/officeDocument/2006/relationships/slide" Target="slides/slide145.xml"/><Relationship Id="rId156" Type="http://schemas.openxmlformats.org/officeDocument/2006/relationships/slide" Target="slides/slide150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109" Type="http://schemas.openxmlformats.org/officeDocument/2006/relationships/slide" Target="slides/slide10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slide" Target="slides/slide70.xml"/><Relationship Id="rId97" Type="http://schemas.openxmlformats.org/officeDocument/2006/relationships/slide" Target="slides/slide91.xml"/><Relationship Id="rId104" Type="http://schemas.openxmlformats.org/officeDocument/2006/relationships/slide" Target="slides/slide98.xml"/><Relationship Id="rId120" Type="http://schemas.openxmlformats.org/officeDocument/2006/relationships/slide" Target="slides/slide114.xml"/><Relationship Id="rId125" Type="http://schemas.openxmlformats.org/officeDocument/2006/relationships/slide" Target="slides/slide119.xml"/><Relationship Id="rId141" Type="http://schemas.openxmlformats.org/officeDocument/2006/relationships/slide" Target="slides/slide135.xml"/><Relationship Id="rId146" Type="http://schemas.openxmlformats.org/officeDocument/2006/relationships/slide" Target="slides/slide140.xml"/><Relationship Id="rId167" Type="http://schemas.openxmlformats.org/officeDocument/2006/relationships/handoutMaster" Target="handoutMasters/handoutMaster1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92" Type="http://schemas.openxmlformats.org/officeDocument/2006/relationships/slide" Target="slides/slide86.xml"/><Relationship Id="rId162" Type="http://schemas.openxmlformats.org/officeDocument/2006/relationships/slide" Target="slides/slide15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4" Type="http://schemas.openxmlformats.org/officeDocument/2006/relationships/slide" Target="slides/slide18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66" Type="http://schemas.openxmlformats.org/officeDocument/2006/relationships/slide" Target="slides/slide60.xml"/><Relationship Id="rId87" Type="http://schemas.openxmlformats.org/officeDocument/2006/relationships/slide" Target="slides/slide81.xml"/><Relationship Id="rId110" Type="http://schemas.openxmlformats.org/officeDocument/2006/relationships/slide" Target="slides/slide104.xml"/><Relationship Id="rId115" Type="http://schemas.openxmlformats.org/officeDocument/2006/relationships/slide" Target="slides/slide109.xml"/><Relationship Id="rId131" Type="http://schemas.openxmlformats.org/officeDocument/2006/relationships/slide" Target="slides/slide125.xml"/><Relationship Id="rId136" Type="http://schemas.openxmlformats.org/officeDocument/2006/relationships/slide" Target="slides/slide130.xml"/><Relationship Id="rId157" Type="http://schemas.openxmlformats.org/officeDocument/2006/relationships/slide" Target="slides/slide151.xml"/><Relationship Id="rId61" Type="http://schemas.openxmlformats.org/officeDocument/2006/relationships/slide" Target="slides/slide55.xml"/><Relationship Id="rId82" Type="http://schemas.openxmlformats.org/officeDocument/2006/relationships/slide" Target="slides/slide76.xml"/><Relationship Id="rId152" Type="http://schemas.openxmlformats.org/officeDocument/2006/relationships/slide" Target="slides/slide146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56" Type="http://schemas.openxmlformats.org/officeDocument/2006/relationships/slide" Target="slides/slide50.xml"/><Relationship Id="rId77" Type="http://schemas.openxmlformats.org/officeDocument/2006/relationships/slide" Target="slides/slide71.xml"/><Relationship Id="rId100" Type="http://schemas.openxmlformats.org/officeDocument/2006/relationships/slide" Target="slides/slide94.xml"/><Relationship Id="rId105" Type="http://schemas.openxmlformats.org/officeDocument/2006/relationships/slide" Target="slides/slide99.xml"/><Relationship Id="rId126" Type="http://schemas.openxmlformats.org/officeDocument/2006/relationships/slide" Target="slides/slide120.xml"/><Relationship Id="rId147" Type="http://schemas.openxmlformats.org/officeDocument/2006/relationships/slide" Target="slides/slide141.xml"/><Relationship Id="rId168" Type="http://schemas.openxmlformats.org/officeDocument/2006/relationships/presProps" Target="presProp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93" Type="http://schemas.openxmlformats.org/officeDocument/2006/relationships/slide" Target="slides/slide87.xml"/><Relationship Id="rId98" Type="http://schemas.openxmlformats.org/officeDocument/2006/relationships/slide" Target="slides/slide92.xml"/><Relationship Id="rId121" Type="http://schemas.openxmlformats.org/officeDocument/2006/relationships/slide" Target="slides/slide115.xml"/><Relationship Id="rId142" Type="http://schemas.openxmlformats.org/officeDocument/2006/relationships/slide" Target="slides/slide136.xml"/><Relationship Id="rId163" Type="http://schemas.openxmlformats.org/officeDocument/2006/relationships/slide" Target="slides/slide157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9.xml"/><Relationship Id="rId46" Type="http://schemas.openxmlformats.org/officeDocument/2006/relationships/slide" Target="slides/slide40.xml"/><Relationship Id="rId67" Type="http://schemas.openxmlformats.org/officeDocument/2006/relationships/slide" Target="slides/slide61.xml"/><Relationship Id="rId116" Type="http://schemas.openxmlformats.org/officeDocument/2006/relationships/slide" Target="slides/slide110.xml"/><Relationship Id="rId137" Type="http://schemas.openxmlformats.org/officeDocument/2006/relationships/slide" Target="slides/slide131.xml"/><Relationship Id="rId158" Type="http://schemas.openxmlformats.org/officeDocument/2006/relationships/slide" Target="slides/slide152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62" Type="http://schemas.openxmlformats.org/officeDocument/2006/relationships/slide" Target="slides/slide56.xml"/><Relationship Id="rId83" Type="http://schemas.openxmlformats.org/officeDocument/2006/relationships/slide" Target="slides/slide77.xml"/><Relationship Id="rId88" Type="http://schemas.openxmlformats.org/officeDocument/2006/relationships/slide" Target="slides/slide82.xml"/><Relationship Id="rId111" Type="http://schemas.openxmlformats.org/officeDocument/2006/relationships/slide" Target="slides/slide105.xml"/><Relationship Id="rId132" Type="http://schemas.openxmlformats.org/officeDocument/2006/relationships/slide" Target="slides/slide126.xml"/><Relationship Id="rId153" Type="http://schemas.openxmlformats.org/officeDocument/2006/relationships/slide" Target="slides/slide147.xml"/><Relationship Id="rId15" Type="http://schemas.openxmlformats.org/officeDocument/2006/relationships/slide" Target="slides/slide9.xml"/><Relationship Id="rId36" Type="http://schemas.openxmlformats.org/officeDocument/2006/relationships/slide" Target="slides/slide30.xml"/><Relationship Id="rId57" Type="http://schemas.openxmlformats.org/officeDocument/2006/relationships/slide" Target="slides/slide51.xml"/><Relationship Id="rId106" Type="http://schemas.openxmlformats.org/officeDocument/2006/relationships/slide" Target="slides/slide100.xml"/><Relationship Id="rId127" Type="http://schemas.openxmlformats.org/officeDocument/2006/relationships/slide" Target="slides/slide12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52" Type="http://schemas.openxmlformats.org/officeDocument/2006/relationships/slide" Target="slides/slide46.xml"/><Relationship Id="rId73" Type="http://schemas.openxmlformats.org/officeDocument/2006/relationships/slide" Target="slides/slide67.xml"/><Relationship Id="rId78" Type="http://schemas.openxmlformats.org/officeDocument/2006/relationships/slide" Target="slides/slide72.xml"/><Relationship Id="rId94" Type="http://schemas.openxmlformats.org/officeDocument/2006/relationships/slide" Target="slides/slide88.xml"/><Relationship Id="rId99" Type="http://schemas.openxmlformats.org/officeDocument/2006/relationships/slide" Target="slides/slide93.xml"/><Relationship Id="rId101" Type="http://schemas.openxmlformats.org/officeDocument/2006/relationships/slide" Target="slides/slide95.xml"/><Relationship Id="rId122" Type="http://schemas.openxmlformats.org/officeDocument/2006/relationships/slide" Target="slides/slide116.xml"/><Relationship Id="rId143" Type="http://schemas.openxmlformats.org/officeDocument/2006/relationships/slide" Target="slides/slide137.xml"/><Relationship Id="rId148" Type="http://schemas.openxmlformats.org/officeDocument/2006/relationships/slide" Target="slides/slide142.xml"/><Relationship Id="rId164" Type="http://schemas.openxmlformats.org/officeDocument/2006/relationships/slide" Target="slides/slide158.xml"/><Relationship Id="rId16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47" Type="http://schemas.openxmlformats.org/officeDocument/2006/relationships/slide" Target="slides/slide41.xml"/><Relationship Id="rId68" Type="http://schemas.openxmlformats.org/officeDocument/2006/relationships/slide" Target="slides/slide62.xml"/><Relationship Id="rId89" Type="http://schemas.openxmlformats.org/officeDocument/2006/relationships/slide" Target="slides/slide83.xml"/><Relationship Id="rId112" Type="http://schemas.openxmlformats.org/officeDocument/2006/relationships/slide" Target="slides/slide106.xml"/><Relationship Id="rId133" Type="http://schemas.openxmlformats.org/officeDocument/2006/relationships/slide" Target="slides/slide127.xml"/><Relationship Id="rId154" Type="http://schemas.openxmlformats.org/officeDocument/2006/relationships/slide" Target="slides/slide148.xml"/><Relationship Id="rId16" Type="http://schemas.openxmlformats.org/officeDocument/2006/relationships/slide" Target="slides/slide10.xml"/><Relationship Id="rId37" Type="http://schemas.openxmlformats.org/officeDocument/2006/relationships/slide" Target="slides/slide31.xml"/><Relationship Id="rId58" Type="http://schemas.openxmlformats.org/officeDocument/2006/relationships/slide" Target="slides/slide52.xml"/><Relationship Id="rId79" Type="http://schemas.openxmlformats.org/officeDocument/2006/relationships/slide" Target="slides/slide73.xml"/><Relationship Id="rId102" Type="http://schemas.openxmlformats.org/officeDocument/2006/relationships/slide" Target="slides/slide96.xml"/><Relationship Id="rId123" Type="http://schemas.openxmlformats.org/officeDocument/2006/relationships/slide" Target="slides/slide117.xml"/><Relationship Id="rId144" Type="http://schemas.openxmlformats.org/officeDocument/2006/relationships/slide" Target="slides/slide138.xml"/><Relationship Id="rId90" Type="http://schemas.openxmlformats.org/officeDocument/2006/relationships/slide" Target="slides/slide84.xml"/><Relationship Id="rId165" Type="http://schemas.openxmlformats.org/officeDocument/2006/relationships/slide" Target="slides/slide159.xml"/><Relationship Id="rId27" Type="http://schemas.openxmlformats.org/officeDocument/2006/relationships/slide" Target="slides/slide21.xml"/><Relationship Id="rId48" Type="http://schemas.openxmlformats.org/officeDocument/2006/relationships/slide" Target="slides/slide42.xml"/><Relationship Id="rId69" Type="http://schemas.openxmlformats.org/officeDocument/2006/relationships/slide" Target="slides/slide63.xml"/><Relationship Id="rId113" Type="http://schemas.openxmlformats.org/officeDocument/2006/relationships/slide" Target="slides/slide107.xml"/><Relationship Id="rId134" Type="http://schemas.openxmlformats.org/officeDocument/2006/relationships/slide" Target="slides/slide128.xml"/><Relationship Id="rId80" Type="http://schemas.openxmlformats.org/officeDocument/2006/relationships/slide" Target="slides/slide74.xml"/><Relationship Id="rId155" Type="http://schemas.openxmlformats.org/officeDocument/2006/relationships/slide" Target="slides/slide149.xml"/><Relationship Id="rId17" Type="http://schemas.openxmlformats.org/officeDocument/2006/relationships/slide" Target="slides/slide11.xml"/><Relationship Id="rId38" Type="http://schemas.openxmlformats.org/officeDocument/2006/relationships/slide" Target="slides/slide32.xml"/><Relationship Id="rId59" Type="http://schemas.openxmlformats.org/officeDocument/2006/relationships/slide" Target="slides/slide53.xml"/><Relationship Id="rId103" Type="http://schemas.openxmlformats.org/officeDocument/2006/relationships/slide" Target="slides/slide97.xml"/><Relationship Id="rId124" Type="http://schemas.openxmlformats.org/officeDocument/2006/relationships/slide" Target="slides/slide11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CPU-DPU/cpudpu_output-2021-03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CPU-DPU/cpudpu_output-2021-03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CPU-DPU/cpudpu_output-2021-03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EAM/stream_output-2021-03.xlsx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EAM/stream_output-2021-03.xlsx" TargetMode="External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EAM/stream_output-2021-03.xlsx" TargetMode="External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MRAM-latency/mram_output-2021-03.xlsx" TargetMode="External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MRAM-latency/mram_output-2021-03.xlsx" TargetMode="External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MRAM-latency/mram_output-2021-03.xlsx" TargetMode="External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MRAM-latency/mram_output-2021-03.xlsx" TargetMode="External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MRAM-latency/mram_output-2021-03.xlsx" TargetMode="External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MRAM-latency/mram_output-2021-03.xlsx" TargetMode="External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MRAM-latency/mram_output-2021-03.xlsx" TargetMode="External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MRAM-latency/mram_output-2021-03.xlsx" TargetMode="External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MRAM-latency/mram_output-2021-03.xlsx" TargetMode="External"/><Relationship Id="rId2" Type="http://schemas.microsoft.com/office/2011/relationships/chartColorStyle" Target="colors33.xml"/><Relationship Id="rId1" Type="http://schemas.microsoft.com/office/2011/relationships/chartStyle" Target="style33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MRAM-latency/mram_output-2021-03.xlsx" TargetMode="External"/><Relationship Id="rId2" Type="http://schemas.microsoft.com/office/2011/relationships/chartColorStyle" Target="colors34.xml"/><Relationship Id="rId1" Type="http://schemas.microsoft.com/office/2011/relationships/chartStyle" Target="style34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EAM/stream_output-2021-03.xlsx" TargetMode="External"/><Relationship Id="rId2" Type="http://schemas.microsoft.com/office/2011/relationships/chartColorStyle" Target="colors35.xml"/><Relationship Id="rId1" Type="http://schemas.microsoft.com/office/2011/relationships/chartStyle" Target="style35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EAM/stream_output-2021-03.xlsx" TargetMode="External"/><Relationship Id="rId2" Type="http://schemas.microsoft.com/office/2011/relationships/chartColorStyle" Target="colors36.xml"/><Relationship Id="rId1" Type="http://schemas.microsoft.com/office/2011/relationships/chartStyle" Target="style36.xm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EAM/stream_output-2021-03.xlsx" TargetMode="External"/><Relationship Id="rId2" Type="http://schemas.microsoft.com/office/2011/relationships/chartColorStyle" Target="colors37.xml"/><Relationship Id="rId1" Type="http://schemas.microsoft.com/office/2011/relationships/chartStyle" Target="style37.xml"/></Relationships>
</file>

<file path=ppt/charts/_rels/chart3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38.xml"/><Relationship Id="rId1" Type="http://schemas.microsoft.com/office/2011/relationships/chartStyle" Target="style38.xml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39.xml"/><Relationship Id="rId1" Type="http://schemas.microsoft.com/office/2011/relationships/chartStyle" Target="style39.xml"/></Relationships>
</file>

<file path=ppt/charts/_rels/chart4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40.xml"/><Relationship Id="rId1" Type="http://schemas.microsoft.com/office/2011/relationships/chartStyle" Target="style40.xml"/></Relationships>
</file>

<file path=ppt/charts/_rels/chart4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41.xml"/><Relationship Id="rId1" Type="http://schemas.microsoft.com/office/2011/relationships/chartStyle" Target="style41.xml"/><Relationship Id="rId4" Type="http://schemas.openxmlformats.org/officeDocument/2006/relationships/chartUserShapes" Target="../drawings/drawing1.xml"/></Relationships>
</file>

<file path=ppt/charts/_rels/chart4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42.xml"/><Relationship Id="rId1" Type="http://schemas.microsoft.com/office/2011/relationships/chartStyle" Target="style42.xml"/></Relationships>
</file>

<file path=ppt/charts/_rels/chart4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43.xml"/><Relationship Id="rId1" Type="http://schemas.microsoft.com/office/2011/relationships/chartStyle" Target="style43.xml"/></Relationships>
</file>

<file path=ppt/charts/_rels/chart4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44.xml"/><Relationship Id="rId1" Type="http://schemas.microsoft.com/office/2011/relationships/chartStyle" Target="style44.xml"/></Relationships>
</file>

<file path=ppt/charts/_rels/chart4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45.xml"/><Relationship Id="rId1" Type="http://schemas.microsoft.com/office/2011/relationships/chartStyle" Target="style45.xml"/><Relationship Id="rId4" Type="http://schemas.openxmlformats.org/officeDocument/2006/relationships/chartUserShapes" Target="../drawings/drawing2.xml"/></Relationships>
</file>

<file path=ppt/charts/_rels/chart4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46.xml"/><Relationship Id="rId1" Type="http://schemas.microsoft.com/office/2011/relationships/chartStyle" Target="style46.xml"/></Relationships>
</file>

<file path=ppt/charts/_rels/chart4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47.xml"/><Relationship Id="rId1" Type="http://schemas.microsoft.com/office/2011/relationships/chartStyle" Target="style47.xml"/></Relationships>
</file>

<file path=ppt/charts/_rels/chart4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48.xml"/><Relationship Id="rId1" Type="http://schemas.microsoft.com/office/2011/relationships/chartStyle" Target="style48.xml"/></Relationships>
</file>

<file path=ppt/charts/_rels/chart4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49.xml"/><Relationship Id="rId1" Type="http://schemas.microsoft.com/office/2011/relationships/chartStyle" Target="style49.xml"/><Relationship Id="rId4" Type="http://schemas.openxmlformats.org/officeDocument/2006/relationships/chartUserShapes" Target="../drawings/drawing3.xml"/></Relationships>
</file>

<file path=ppt/charts/_rels/chart5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50.xml"/><Relationship Id="rId1" Type="http://schemas.microsoft.com/office/2011/relationships/chartStyle" Target="style50.xml"/></Relationships>
</file>

<file path=ppt/charts/_rels/chart5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51.xml"/><Relationship Id="rId1" Type="http://schemas.microsoft.com/office/2011/relationships/chartStyle" Target="style51.xml"/></Relationships>
</file>

<file path=ppt/charts/_rels/chart5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52.xml"/><Relationship Id="rId1" Type="http://schemas.microsoft.com/office/2011/relationships/chartStyle" Target="style52.xml"/></Relationships>
</file>

<file path=ppt/charts/_rels/chart5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53.xml"/><Relationship Id="rId1" Type="http://schemas.microsoft.com/office/2011/relationships/chartStyle" Target="style53.xml"/><Relationship Id="rId4" Type="http://schemas.openxmlformats.org/officeDocument/2006/relationships/chartUserShapes" Target="../drawings/drawing4.xml"/></Relationships>
</file>

<file path=ppt/charts/_rels/chart5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/Users/el1goluj/Documents/ZURICH/PROJECTS/UPMEM/upmem-workloads/Microbenchmarks/AI/ai_output-2021-03.xlsx" TargetMode="External"/></Relationships>
</file>

<file path=ppt/charts/_rels/chart5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roofline.xlsx" TargetMode="External"/><Relationship Id="rId2" Type="http://schemas.microsoft.com/office/2011/relationships/chartColorStyle" Target="colors54.xml"/><Relationship Id="rId1" Type="http://schemas.microsoft.com/office/2011/relationships/chartStyle" Target="style54.xml"/></Relationships>
</file>

<file path=ppt/charts/_rels/chart5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Benchmark-results-speedup-2021-06.xlsx" TargetMode="External"/><Relationship Id="rId2" Type="http://schemas.microsoft.com/office/2011/relationships/chartColorStyle" Target="colors55.xml"/><Relationship Id="rId1" Type="http://schemas.microsoft.com/office/2011/relationships/chartStyle" Target="style55.xml"/></Relationships>
</file>

<file path=ppt/charts/_rels/chart5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Benchmark-results-speedup-2021-06.xlsx" TargetMode="External"/><Relationship Id="rId2" Type="http://schemas.microsoft.com/office/2011/relationships/chartColorStyle" Target="colors56.xml"/><Relationship Id="rId1" Type="http://schemas.microsoft.com/office/2011/relationships/chartStyle" Target="style56.xml"/></Relationships>
</file>

<file path=ppt/charts/_rels/chart5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Benchmark-results-speedup-2021-06.xlsx" TargetMode="External"/><Relationship Id="rId2" Type="http://schemas.microsoft.com/office/2011/relationships/chartColorStyle" Target="colors57.xml"/><Relationship Id="rId1" Type="http://schemas.microsoft.com/office/2011/relationships/chartStyle" Target="style57.xml"/></Relationships>
</file>

<file path=ppt/charts/_rels/chart5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Benchmark-results-speedup-2021-06.xlsx" TargetMode="External"/><Relationship Id="rId2" Type="http://schemas.microsoft.com/office/2011/relationships/chartColorStyle" Target="colors58.xml"/><Relationship Id="rId1" Type="http://schemas.microsoft.com/office/2011/relationships/chartStyle" Target="style58.xml"/></Relationships>
</file>

<file path=ppt/charts/_rels/chart6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Benchmark-results-speedup-2021-06.xlsx" TargetMode="External"/><Relationship Id="rId2" Type="http://schemas.microsoft.com/office/2011/relationships/chartColorStyle" Target="colors59.xml"/><Relationship Id="rId1" Type="http://schemas.microsoft.com/office/2011/relationships/chartStyle" Target="style59.xml"/></Relationships>
</file>

<file path=ppt/charts/_rels/chart6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Benchmark-results-speedup-2021-06.xlsx" TargetMode="External"/><Relationship Id="rId2" Type="http://schemas.microsoft.com/office/2011/relationships/chartColorStyle" Target="colors60.xml"/><Relationship Id="rId1" Type="http://schemas.microsoft.com/office/2011/relationships/chartStyle" Target="style60.xml"/></Relationships>
</file>

<file path=ppt/charts/_rels/chart6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Benchmark-results-speedup-2021-06.xlsx" TargetMode="External"/><Relationship Id="rId2" Type="http://schemas.microsoft.com/office/2011/relationships/chartColorStyle" Target="colors61.xml"/><Relationship Id="rId1" Type="http://schemas.microsoft.com/office/2011/relationships/chartStyle" Target="style61.xml"/></Relationships>
</file>

<file path=ppt/charts/_rels/chart6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Comparison-results-2021-06.xlsx" TargetMode="External"/><Relationship Id="rId2" Type="http://schemas.microsoft.com/office/2011/relationships/chartColorStyle" Target="colors62.xml"/><Relationship Id="rId1" Type="http://schemas.microsoft.com/office/2011/relationships/chartStyle" Target="style62.xml"/><Relationship Id="rId4" Type="http://schemas.openxmlformats.org/officeDocument/2006/relationships/chartUserShapes" Target="../drawings/drawing6.xml"/></Relationships>
</file>

<file path=ppt/charts/_rels/chart6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Comparison-results-2021-06.xlsx" TargetMode="External"/><Relationship Id="rId2" Type="http://schemas.microsoft.com/office/2011/relationships/chartColorStyle" Target="colors63.xml"/><Relationship Id="rId1" Type="http://schemas.microsoft.com/office/2011/relationships/chartStyle" Target="style63.xml"/><Relationship Id="rId4" Type="http://schemas.openxmlformats.org/officeDocument/2006/relationships/chartUserShapes" Target="../drawings/drawing7.xml"/></Relationships>
</file>

<file path=ppt/charts/_rels/chart6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Comparison-results-2021-06.xlsx" TargetMode="External"/><Relationship Id="rId2" Type="http://schemas.microsoft.com/office/2011/relationships/chartColorStyle" Target="colors64.xml"/><Relationship Id="rId1" Type="http://schemas.microsoft.com/office/2011/relationships/chartStyle" Target="style64.xml"/><Relationship Id="rId4" Type="http://schemas.openxmlformats.org/officeDocument/2006/relationships/chartUserShapes" Target="../drawings/drawing8.xml"/></Relationships>
</file>

<file path=ppt/charts/_rels/chart6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Comparison-results-2021-06.xlsx" TargetMode="External"/><Relationship Id="rId2" Type="http://schemas.microsoft.com/office/2011/relationships/chartColorStyle" Target="colors65.xml"/><Relationship Id="rId1" Type="http://schemas.microsoft.com/office/2011/relationships/chartStyle" Target="style65.xml"/><Relationship Id="rId4" Type="http://schemas.openxmlformats.org/officeDocument/2006/relationships/chartUserShapes" Target="../drawings/drawing9.xml"/></Relationships>
</file>

<file path=ppt/charts/_rels/chart6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Comparison-results-2021-06.xlsx" TargetMode="External"/><Relationship Id="rId2" Type="http://schemas.microsoft.com/office/2011/relationships/chartColorStyle" Target="colors66.xml"/><Relationship Id="rId1" Type="http://schemas.microsoft.com/office/2011/relationships/chartStyle" Target="style66.xml"/><Relationship Id="rId4" Type="http://schemas.openxmlformats.org/officeDocument/2006/relationships/chartUserShapes" Target="../drawings/drawing10.xml"/></Relationships>
</file>

<file path=ppt/charts/_rels/chart6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oleObject" Target="file:////Users/el1goluj/Documents/ZURICH/PROJECTS/UPMEM/upmem-workloads/Microbenchmarks/AI/ai_output-2021-03.xlsx" TargetMode="External"/></Relationships>
</file>

<file path=ppt/charts/_rels/chart6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Comparison-results-2021-06.xlsx" TargetMode="External"/><Relationship Id="rId2" Type="http://schemas.microsoft.com/office/2011/relationships/chartColorStyle" Target="colors67.xml"/><Relationship Id="rId1" Type="http://schemas.microsoft.com/office/2011/relationships/chartStyle" Target="style67.xml"/><Relationship Id="rId4" Type="http://schemas.openxmlformats.org/officeDocument/2006/relationships/chartUserShapes" Target="../drawings/drawing12.xml"/></Relationships>
</file>

<file path=ppt/charts/_rels/chart7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Comparison-results-2021-06.xlsx" TargetMode="External"/><Relationship Id="rId2" Type="http://schemas.microsoft.com/office/2011/relationships/chartColorStyle" Target="colors68.xml"/><Relationship Id="rId1" Type="http://schemas.microsoft.com/office/2011/relationships/chartStyle" Target="style68.xml"/><Relationship Id="rId4" Type="http://schemas.openxmlformats.org/officeDocument/2006/relationships/chartUserShapes" Target="../drawings/drawing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546132772790708"/>
          <c:y val="5.207888888888889E-2"/>
          <c:w val="0.75915418942435275"/>
          <c:h val="0.65173373015873015"/>
        </c:manualLayout>
      </c:layout>
      <c:lineChart>
        <c:grouping val="standard"/>
        <c:varyColors val="0"/>
        <c:ser>
          <c:idx val="1"/>
          <c:order val="0"/>
          <c:tx>
            <c:strRef>
              <c:f>'cpudpu_output (6)'!$V$13</c:f>
              <c:strCache>
                <c:ptCount val="1"/>
                <c:pt idx="0">
                  <c:v>CPU-DPU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cat>
            <c:strRef>
              <c:f>'cpudpu_output (6)'!$U$14:$U$25</c:f>
              <c:strCache>
                <c:ptCount val="12"/>
                <c:pt idx="0">
                  <c:v>8</c:v>
                </c:pt>
                <c:pt idx="1">
                  <c:v>32</c:v>
                </c:pt>
                <c:pt idx="2">
                  <c:v>128</c:v>
                </c:pt>
                <c:pt idx="3">
                  <c:v>512</c:v>
                </c:pt>
                <c:pt idx="4">
                  <c:v>2K</c:v>
                </c:pt>
                <c:pt idx="5">
                  <c:v>8K</c:v>
                </c:pt>
                <c:pt idx="6">
                  <c:v>32K</c:v>
                </c:pt>
                <c:pt idx="7">
                  <c:v>128K</c:v>
                </c:pt>
                <c:pt idx="8">
                  <c:v>512K</c:v>
                </c:pt>
                <c:pt idx="9">
                  <c:v>2M</c:v>
                </c:pt>
                <c:pt idx="10">
                  <c:v>8M</c:v>
                </c:pt>
                <c:pt idx="11">
                  <c:v>32M</c:v>
                </c:pt>
              </c:strCache>
            </c:strRef>
          </c:cat>
          <c:val>
            <c:numRef>
              <c:f>'cpudpu_output (6)'!$V$14:$V$25</c:f>
              <c:numCache>
                <c:formatCode>General</c:formatCode>
                <c:ptCount val="12"/>
                <c:pt idx="0">
                  <c:v>1.55E-4</c:v>
                </c:pt>
                <c:pt idx="1">
                  <c:v>6.5200000000000002E-4</c:v>
                </c:pt>
                <c:pt idx="2">
                  <c:v>2.771E-3</c:v>
                </c:pt>
                <c:pt idx="3">
                  <c:v>1.0059E-2</c:v>
                </c:pt>
                <c:pt idx="4">
                  <c:v>3.6637000000000003E-2</c:v>
                </c:pt>
                <c:pt idx="5">
                  <c:v>0.104891</c:v>
                </c:pt>
                <c:pt idx="6">
                  <c:v>0.20327500000000001</c:v>
                </c:pt>
                <c:pt idx="7">
                  <c:v>0.29401500000000003</c:v>
                </c:pt>
                <c:pt idx="8">
                  <c:v>0.60928300000000002</c:v>
                </c:pt>
                <c:pt idx="9">
                  <c:v>0.66016699999999995</c:v>
                </c:pt>
                <c:pt idx="10">
                  <c:v>0.38165100000000002</c:v>
                </c:pt>
                <c:pt idx="11">
                  <c:v>0.33247700000000002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26-7641-B7BE-D6491285D7AA}"/>
            </c:ext>
          </c:extLst>
        </c:ser>
        <c:ser>
          <c:idx val="2"/>
          <c:order val="1"/>
          <c:tx>
            <c:strRef>
              <c:f>'cpudpu_output (6)'!$W$13</c:f>
              <c:strCache>
                <c:ptCount val="1"/>
                <c:pt idx="0">
                  <c:v>DPU-CPU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Pt>
            <c:idx val="34"/>
            <c:marker>
              <c:symbol val="circle"/>
              <c:size val="10"/>
              <c:spPr>
                <a:solidFill>
                  <a:srgbClr val="002060"/>
                </a:solidFill>
                <a:ln w="25400">
                  <a:solidFill>
                    <a:srgbClr val="002060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rgbClr val="00206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2-DA26-7641-B7BE-D6491285D7AA}"/>
              </c:ext>
            </c:extLst>
          </c:dPt>
          <c:cat>
            <c:strRef>
              <c:f>'cpudpu_output (6)'!$U$14:$U$25</c:f>
              <c:strCache>
                <c:ptCount val="12"/>
                <c:pt idx="0">
                  <c:v>8</c:v>
                </c:pt>
                <c:pt idx="1">
                  <c:v>32</c:v>
                </c:pt>
                <c:pt idx="2">
                  <c:v>128</c:v>
                </c:pt>
                <c:pt idx="3">
                  <c:v>512</c:v>
                </c:pt>
                <c:pt idx="4">
                  <c:v>2K</c:v>
                </c:pt>
                <c:pt idx="5">
                  <c:v>8K</c:v>
                </c:pt>
                <c:pt idx="6">
                  <c:v>32K</c:v>
                </c:pt>
                <c:pt idx="7">
                  <c:v>128K</c:v>
                </c:pt>
                <c:pt idx="8">
                  <c:v>512K</c:v>
                </c:pt>
                <c:pt idx="9">
                  <c:v>2M</c:v>
                </c:pt>
                <c:pt idx="10">
                  <c:v>8M</c:v>
                </c:pt>
                <c:pt idx="11">
                  <c:v>32M</c:v>
                </c:pt>
              </c:strCache>
            </c:strRef>
          </c:cat>
          <c:val>
            <c:numRef>
              <c:f>'cpudpu_output (6)'!$W$14:$W$25</c:f>
              <c:numCache>
                <c:formatCode>General</c:formatCode>
                <c:ptCount val="12"/>
                <c:pt idx="0">
                  <c:v>1.55E-4</c:v>
                </c:pt>
                <c:pt idx="1">
                  <c:v>6.6799999999999997E-4</c:v>
                </c:pt>
                <c:pt idx="2">
                  <c:v>2.7950000000000002E-3</c:v>
                </c:pt>
                <c:pt idx="3">
                  <c:v>9.0939999999999997E-3</c:v>
                </c:pt>
                <c:pt idx="4">
                  <c:v>2.7453000000000002E-2</c:v>
                </c:pt>
                <c:pt idx="5">
                  <c:v>5.2311999999999997E-2</c:v>
                </c:pt>
                <c:pt idx="6">
                  <c:v>7.2383000000000003E-2</c:v>
                </c:pt>
                <c:pt idx="7">
                  <c:v>8.8080000000000006E-2</c:v>
                </c:pt>
                <c:pt idx="8">
                  <c:v>0.11748500000000001</c:v>
                </c:pt>
                <c:pt idx="9">
                  <c:v>0.12198000000000001</c:v>
                </c:pt>
                <c:pt idx="10">
                  <c:v>0.122519</c:v>
                </c:pt>
                <c:pt idx="11">
                  <c:v>0.122087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A26-7641-B7BE-D6491285D7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98528383"/>
        <c:axId val="1598601583"/>
      </c:lineChart>
      <c:catAx>
        <c:axId val="159852838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Data transfer size (bytes)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601583"/>
        <c:crossesAt val="1.0000000000000003E-4"/>
        <c:auto val="1"/>
        <c:lblAlgn val="ctr"/>
        <c:lblOffset val="100"/>
        <c:noMultiLvlLbl val="0"/>
      </c:catAx>
      <c:valAx>
        <c:axId val="1598601583"/>
        <c:scaling>
          <c:logBase val="10"/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Sustained CPU-DPU Bandwidth</a:t>
                </a:r>
              </a:p>
              <a:p>
                <a:pPr>
                  <a:defRPr sz="1400"/>
                </a:pPr>
                <a:r>
                  <a:rPr lang="en-US" sz="1400"/>
                  <a:t>(GB/s, 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528383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2319462775030583"/>
          <c:y val="6.2702777777777774E-2"/>
          <c:w val="0.2181661330795189"/>
          <c:h val="0.22586203703703703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357948965350886"/>
          <c:y val="5.207888888888889E-2"/>
          <c:w val="0.78103602749875078"/>
          <c:h val="0.72228928571428574"/>
        </c:manualLayout>
      </c:layout>
      <c:lineChart>
        <c:grouping val="standard"/>
        <c:varyColors val="0"/>
        <c:ser>
          <c:idx val="1"/>
          <c:order val="0"/>
          <c:tx>
            <c:strRef>
              <c:f>'cpudpu_output (6)'!$V$32</c:f>
              <c:strCache>
                <c:ptCount val="1"/>
                <c:pt idx="0">
                  <c:v>CPU-DPU (serial)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dLbls>
            <c:dLbl>
              <c:idx val="6"/>
              <c:layout>
                <c:manualLayout>
                  <c:x val="-2.1207886646045291E-3"/>
                  <c:y val="-5.67166666666666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C06-2847-B5AF-7B217FFF7B0A}"/>
                </c:ext>
              </c:extLst>
            </c:dLbl>
            <c:numFmt formatCode="#,##0.00" sourceLinked="0"/>
            <c:spPr>
              <a:solidFill>
                <a:schemeClr val="bg1">
                  <a:alpha val="7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'cpudpu_output (6)'!$U$33:$U$39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'cpudpu_output (6)'!$V$33:$V$39</c:f>
              <c:numCache>
                <c:formatCode>General</c:formatCode>
                <c:ptCount val="7"/>
                <c:pt idx="0">
                  <c:v>0.33247700000000002</c:v>
                </c:pt>
                <c:pt idx="1">
                  <c:v>0.33347300000000002</c:v>
                </c:pt>
                <c:pt idx="2">
                  <c:v>0.33201199999999997</c:v>
                </c:pt>
                <c:pt idx="3">
                  <c:v>0.33126800000000001</c:v>
                </c:pt>
                <c:pt idx="4">
                  <c:v>0.302512</c:v>
                </c:pt>
                <c:pt idx="5">
                  <c:v>0.300481</c:v>
                </c:pt>
                <c:pt idx="6">
                  <c:v>0.27370800000000001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C06-2847-B5AF-7B217FFF7B0A}"/>
            </c:ext>
          </c:extLst>
        </c:ser>
        <c:ser>
          <c:idx val="2"/>
          <c:order val="1"/>
          <c:tx>
            <c:strRef>
              <c:f>'cpudpu_output (6)'!$W$32</c:f>
              <c:strCache>
                <c:ptCount val="1"/>
                <c:pt idx="0">
                  <c:v>DPU-CPU (serial)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Pt>
            <c:idx val="34"/>
            <c:marker>
              <c:symbol val="circle"/>
              <c:size val="10"/>
              <c:spPr>
                <a:solidFill>
                  <a:srgbClr val="002060"/>
                </a:solidFill>
                <a:ln w="25400">
                  <a:solidFill>
                    <a:srgbClr val="002060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rgbClr val="00206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4C06-2847-B5AF-7B217FFF7B0A}"/>
              </c:ext>
            </c:extLst>
          </c:dPt>
          <c:dLbls>
            <c:dLbl>
              <c:idx val="6"/>
              <c:layout>
                <c:manualLayout>
                  <c:x val="-2.1320455046503618E-3"/>
                  <c:y val="-1.21861111111112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C06-2847-B5AF-7B217FFF7B0A}"/>
                </c:ext>
              </c:extLst>
            </c:dLbl>
            <c:numFmt formatCode="#,##0.00" sourceLinked="0"/>
            <c:spPr>
              <a:solidFill>
                <a:schemeClr val="bg1">
                  <a:alpha val="7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'cpudpu_output (6)'!$U$33:$U$39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'cpudpu_output (6)'!$W$33:$W$39</c:f>
              <c:numCache>
                <c:formatCode>General</c:formatCode>
                <c:ptCount val="7"/>
                <c:pt idx="0">
                  <c:v>0.122087</c:v>
                </c:pt>
                <c:pt idx="1">
                  <c:v>0.12213499999999999</c:v>
                </c:pt>
                <c:pt idx="2">
                  <c:v>0.12211900000000001</c:v>
                </c:pt>
                <c:pt idx="3">
                  <c:v>0.122109</c:v>
                </c:pt>
                <c:pt idx="4">
                  <c:v>0.114958</c:v>
                </c:pt>
                <c:pt idx="5">
                  <c:v>0.11515499999999999</c:v>
                </c:pt>
                <c:pt idx="6">
                  <c:v>0.11561100000000001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C06-2847-B5AF-7B217FFF7B0A}"/>
            </c:ext>
          </c:extLst>
        </c:ser>
        <c:ser>
          <c:idx val="0"/>
          <c:order val="2"/>
          <c:tx>
            <c:strRef>
              <c:f>'cpudpu_output (6)'!$X$32</c:f>
              <c:strCache>
                <c:ptCount val="1"/>
                <c:pt idx="0">
                  <c:v>CPU-DPU (parallel)</c:v>
                </c:pt>
              </c:strCache>
            </c:strRef>
          </c:tx>
          <c:spPr>
            <a:ln w="28575" cap="rnd">
              <a:solidFill>
                <a:srgbClr val="00B0F0"/>
              </a:solidFill>
              <a:prstDash val="dash"/>
              <a:round/>
            </a:ln>
            <a:effectLst/>
          </c:spPr>
          <c:marker>
            <c:symbol val="squar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F0"/>
                </a:solidFill>
              </a:ln>
              <a:effectLst/>
            </c:spPr>
          </c:marker>
          <c:dLbls>
            <c:dLbl>
              <c:idx val="6"/>
              <c:layout>
                <c:manualLayout>
                  <c:x val="-2.1990669984605837E-3"/>
                  <c:y val="-1.80384920634920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C06-2847-B5AF-7B217FFF7B0A}"/>
                </c:ext>
              </c:extLst>
            </c:dLbl>
            <c:numFmt formatCode="#,##0.00" sourceLinked="0"/>
            <c:spPr>
              <a:solidFill>
                <a:schemeClr val="bg1">
                  <a:alpha val="7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'cpudpu_output (6)'!$U$33:$U$39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'cpudpu_output (6)'!$X$33:$X$39</c:f>
              <c:numCache>
                <c:formatCode>General</c:formatCode>
                <c:ptCount val="7"/>
                <c:pt idx="0">
                  <c:v>0.33203700000000003</c:v>
                </c:pt>
                <c:pt idx="1">
                  <c:v>0.54059000000000001</c:v>
                </c:pt>
                <c:pt idx="2">
                  <c:v>0.73244699999999996</c:v>
                </c:pt>
                <c:pt idx="3">
                  <c:v>0.87673100000000004</c:v>
                </c:pt>
                <c:pt idx="4">
                  <c:v>1.810935</c:v>
                </c:pt>
                <c:pt idx="5">
                  <c:v>4.2348889999999999</c:v>
                </c:pt>
                <c:pt idx="6">
                  <c:v>6.682779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C06-2847-B5AF-7B217FFF7B0A}"/>
            </c:ext>
          </c:extLst>
        </c:ser>
        <c:ser>
          <c:idx val="3"/>
          <c:order val="3"/>
          <c:tx>
            <c:strRef>
              <c:f>'cpudpu_output (6)'!$Y$32</c:f>
              <c:strCache>
                <c:ptCount val="1"/>
                <c:pt idx="0">
                  <c:v>DPU-CPU (parallel)</c:v>
                </c:pt>
              </c:strCache>
            </c:strRef>
          </c:tx>
          <c:spPr>
            <a:ln w="28575" cap="rnd">
              <a:solidFill>
                <a:srgbClr val="002060"/>
              </a:solidFill>
              <a:prstDash val="dash"/>
              <a:round/>
            </a:ln>
            <a:effectLst/>
          </c:spPr>
          <c:marker>
            <c:symbol val="circ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6"/>
              <c:layout>
                <c:manualLayout>
                  <c:x val="-2.1990669984605837E-3"/>
                  <c:y val="5.0589682539682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C06-2847-B5AF-7B217FFF7B0A}"/>
                </c:ext>
              </c:extLst>
            </c:dLbl>
            <c:numFmt formatCode="#,##0.00" sourceLinked="0"/>
            <c:spPr>
              <a:solidFill>
                <a:schemeClr val="bg1">
                  <a:alpha val="7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'cpudpu_output (6)'!$U$33:$U$39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'cpudpu_output (6)'!$Y$33:$Y$39</c:f>
              <c:numCache>
                <c:formatCode>General</c:formatCode>
                <c:ptCount val="7"/>
                <c:pt idx="0">
                  <c:v>0.12227</c:v>
                </c:pt>
                <c:pt idx="1">
                  <c:v>0.225214</c:v>
                </c:pt>
                <c:pt idx="2">
                  <c:v>0.42436800000000002</c:v>
                </c:pt>
                <c:pt idx="3">
                  <c:v>0.63153499999999996</c:v>
                </c:pt>
                <c:pt idx="4">
                  <c:v>1.4963979999999999</c:v>
                </c:pt>
                <c:pt idx="5">
                  <c:v>3.1702340000000002</c:v>
                </c:pt>
                <c:pt idx="6">
                  <c:v>4.7395189999999996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4C06-2847-B5AF-7B217FFF7B0A}"/>
            </c:ext>
          </c:extLst>
        </c:ser>
        <c:ser>
          <c:idx val="4"/>
          <c:order val="4"/>
          <c:tx>
            <c:strRef>
              <c:f>'cpudpu_output (6)'!$Z$32</c:f>
              <c:strCache>
                <c:ptCount val="1"/>
                <c:pt idx="0">
                  <c:v>CPU-DPU (broadcast)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dLbls>
            <c:dLbl>
              <c:idx val="6"/>
              <c:layout>
                <c:manualLayout>
                  <c:x val="-2.1659892069417642E-3"/>
                  <c:y val="-1.00793650793650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C06-2847-B5AF-7B217FFF7B0A}"/>
                </c:ext>
              </c:extLst>
            </c:dLbl>
            <c:numFmt formatCode="#,##0.00" sourceLinked="0"/>
            <c:spPr>
              <a:solidFill>
                <a:schemeClr val="bg1">
                  <a:alpha val="7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, </c:separator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'cpudpu_output (6)'!$U$33:$U$39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'cpudpu_output (6)'!$Z$33:$Z$39</c:f>
              <c:numCache>
                <c:formatCode>General</c:formatCode>
                <c:ptCount val="7"/>
                <c:pt idx="0">
                  <c:v>0.332812</c:v>
                </c:pt>
                <c:pt idx="1">
                  <c:v>0.66767799999999999</c:v>
                </c:pt>
                <c:pt idx="2">
                  <c:v>1.35345</c:v>
                </c:pt>
                <c:pt idx="3">
                  <c:v>2.5642670000000001</c:v>
                </c:pt>
                <c:pt idx="4">
                  <c:v>5.0996030000000001</c:v>
                </c:pt>
                <c:pt idx="5">
                  <c:v>10.14317</c:v>
                </c:pt>
                <c:pt idx="6">
                  <c:v>16.884644999999999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4C06-2847-B5AF-7B217FFF7B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98528383"/>
        <c:axId val="1598601583"/>
      </c:lineChart>
      <c:catAx>
        <c:axId val="159852838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#DPUs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601583"/>
        <c:crossesAt val="1.0000000000000004E-5"/>
        <c:auto val="1"/>
        <c:lblAlgn val="ctr"/>
        <c:lblOffset val="100"/>
        <c:noMultiLvlLbl val="0"/>
      </c:catAx>
      <c:valAx>
        <c:axId val="1598601583"/>
        <c:scaling>
          <c:logBase val="2"/>
          <c:orientation val="minMax"/>
          <c:max val="28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Sustained CPU-DPU Bandwidth</a:t>
                </a:r>
              </a:p>
              <a:p>
                <a:pPr>
                  <a:defRPr sz="1400"/>
                </a:pPr>
                <a:r>
                  <a:rPr lang="en-US" sz="1400"/>
                  <a:t>(GB/s, 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528383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20092248315787661"/>
          <c:y val="9.2460317460317466E-5"/>
          <c:w val="0.54512079195506546"/>
          <c:h val="0.18615238095238099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357948965350886"/>
          <c:y val="5.207888888888889E-2"/>
          <c:w val="0.78103602749875078"/>
          <c:h val="0.72228928571428574"/>
        </c:manualLayout>
      </c:layout>
      <c:lineChart>
        <c:grouping val="standard"/>
        <c:varyColors val="0"/>
        <c:ser>
          <c:idx val="1"/>
          <c:order val="0"/>
          <c:tx>
            <c:strRef>
              <c:f>'cpudpu_output (6)'!$V$32</c:f>
              <c:strCache>
                <c:ptCount val="1"/>
                <c:pt idx="0">
                  <c:v>CPU-DPU (serial)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dLbls>
            <c:dLbl>
              <c:idx val="6"/>
              <c:layout>
                <c:manualLayout>
                  <c:x val="-2.1207886646045291E-3"/>
                  <c:y val="-5.67166666666666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C06-2847-B5AF-7B217FFF7B0A}"/>
                </c:ext>
              </c:extLst>
            </c:dLbl>
            <c:numFmt formatCode="#,##0.00" sourceLinked="0"/>
            <c:spPr>
              <a:solidFill>
                <a:schemeClr val="bg1">
                  <a:alpha val="7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'cpudpu_output (6)'!$U$33:$U$39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'cpudpu_output (6)'!$V$33:$V$39</c:f>
              <c:numCache>
                <c:formatCode>General</c:formatCode>
                <c:ptCount val="7"/>
                <c:pt idx="0">
                  <c:v>0.33247700000000002</c:v>
                </c:pt>
                <c:pt idx="1">
                  <c:v>0.33347300000000002</c:v>
                </c:pt>
                <c:pt idx="2">
                  <c:v>0.33201199999999997</c:v>
                </c:pt>
                <c:pt idx="3">
                  <c:v>0.33126800000000001</c:v>
                </c:pt>
                <c:pt idx="4">
                  <c:v>0.302512</c:v>
                </c:pt>
                <c:pt idx="5">
                  <c:v>0.300481</c:v>
                </c:pt>
                <c:pt idx="6">
                  <c:v>0.27370800000000001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C06-2847-B5AF-7B217FFF7B0A}"/>
            </c:ext>
          </c:extLst>
        </c:ser>
        <c:ser>
          <c:idx val="2"/>
          <c:order val="1"/>
          <c:tx>
            <c:strRef>
              <c:f>'cpudpu_output (6)'!$W$32</c:f>
              <c:strCache>
                <c:ptCount val="1"/>
                <c:pt idx="0">
                  <c:v>DPU-CPU (serial)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Pt>
            <c:idx val="34"/>
            <c:marker>
              <c:symbol val="circle"/>
              <c:size val="10"/>
              <c:spPr>
                <a:solidFill>
                  <a:srgbClr val="002060"/>
                </a:solidFill>
                <a:ln w="25400">
                  <a:solidFill>
                    <a:srgbClr val="002060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rgbClr val="00206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4C06-2847-B5AF-7B217FFF7B0A}"/>
              </c:ext>
            </c:extLst>
          </c:dPt>
          <c:dLbls>
            <c:dLbl>
              <c:idx val="6"/>
              <c:layout>
                <c:manualLayout>
                  <c:x val="-2.1320455046503618E-3"/>
                  <c:y val="-1.21861111111112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C06-2847-B5AF-7B217FFF7B0A}"/>
                </c:ext>
              </c:extLst>
            </c:dLbl>
            <c:numFmt formatCode="#,##0.00" sourceLinked="0"/>
            <c:spPr>
              <a:solidFill>
                <a:schemeClr val="bg1">
                  <a:alpha val="7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'cpudpu_output (6)'!$U$33:$U$39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'cpudpu_output (6)'!$W$33:$W$39</c:f>
              <c:numCache>
                <c:formatCode>General</c:formatCode>
                <c:ptCount val="7"/>
                <c:pt idx="0">
                  <c:v>0.122087</c:v>
                </c:pt>
                <c:pt idx="1">
                  <c:v>0.12213499999999999</c:v>
                </c:pt>
                <c:pt idx="2">
                  <c:v>0.12211900000000001</c:v>
                </c:pt>
                <c:pt idx="3">
                  <c:v>0.122109</c:v>
                </c:pt>
                <c:pt idx="4">
                  <c:v>0.114958</c:v>
                </c:pt>
                <c:pt idx="5">
                  <c:v>0.11515499999999999</c:v>
                </c:pt>
                <c:pt idx="6">
                  <c:v>0.11561100000000001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C06-2847-B5AF-7B217FFF7B0A}"/>
            </c:ext>
          </c:extLst>
        </c:ser>
        <c:ser>
          <c:idx val="0"/>
          <c:order val="2"/>
          <c:tx>
            <c:strRef>
              <c:f>'cpudpu_output (6)'!$X$32</c:f>
              <c:strCache>
                <c:ptCount val="1"/>
                <c:pt idx="0">
                  <c:v>CPU-DPU (parallel)</c:v>
                </c:pt>
              </c:strCache>
            </c:strRef>
          </c:tx>
          <c:spPr>
            <a:ln w="28575" cap="rnd">
              <a:solidFill>
                <a:srgbClr val="00B0F0"/>
              </a:solidFill>
              <a:prstDash val="dash"/>
              <a:round/>
            </a:ln>
            <a:effectLst/>
          </c:spPr>
          <c:marker>
            <c:symbol val="squar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F0"/>
                </a:solidFill>
              </a:ln>
              <a:effectLst/>
            </c:spPr>
          </c:marker>
          <c:dLbls>
            <c:dLbl>
              <c:idx val="6"/>
              <c:layout>
                <c:manualLayout>
                  <c:x val="-2.1990669984605837E-3"/>
                  <c:y val="-1.80384920634920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C06-2847-B5AF-7B217FFF7B0A}"/>
                </c:ext>
              </c:extLst>
            </c:dLbl>
            <c:numFmt formatCode="#,##0.00" sourceLinked="0"/>
            <c:spPr>
              <a:solidFill>
                <a:schemeClr val="bg1">
                  <a:alpha val="7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'cpudpu_output (6)'!$U$33:$U$39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'cpudpu_output (6)'!$X$33:$X$39</c:f>
              <c:numCache>
                <c:formatCode>General</c:formatCode>
                <c:ptCount val="7"/>
                <c:pt idx="0">
                  <c:v>0.33203700000000003</c:v>
                </c:pt>
                <c:pt idx="1">
                  <c:v>0.54059000000000001</c:v>
                </c:pt>
                <c:pt idx="2">
                  <c:v>0.73244699999999996</c:v>
                </c:pt>
                <c:pt idx="3">
                  <c:v>0.87673100000000004</c:v>
                </c:pt>
                <c:pt idx="4">
                  <c:v>1.810935</c:v>
                </c:pt>
                <c:pt idx="5">
                  <c:v>4.2348889999999999</c:v>
                </c:pt>
                <c:pt idx="6">
                  <c:v>6.682779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C06-2847-B5AF-7B217FFF7B0A}"/>
            </c:ext>
          </c:extLst>
        </c:ser>
        <c:ser>
          <c:idx val="3"/>
          <c:order val="3"/>
          <c:tx>
            <c:strRef>
              <c:f>'cpudpu_output (6)'!$Y$32</c:f>
              <c:strCache>
                <c:ptCount val="1"/>
                <c:pt idx="0">
                  <c:v>DPU-CPU (parallel)</c:v>
                </c:pt>
              </c:strCache>
            </c:strRef>
          </c:tx>
          <c:spPr>
            <a:ln w="28575" cap="rnd">
              <a:solidFill>
                <a:srgbClr val="002060"/>
              </a:solidFill>
              <a:prstDash val="dash"/>
              <a:round/>
            </a:ln>
            <a:effectLst/>
          </c:spPr>
          <c:marker>
            <c:symbol val="circ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6"/>
              <c:layout>
                <c:manualLayout>
                  <c:x val="-2.1990669984605837E-3"/>
                  <c:y val="5.0589682539682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C06-2847-B5AF-7B217FFF7B0A}"/>
                </c:ext>
              </c:extLst>
            </c:dLbl>
            <c:numFmt formatCode="#,##0.00" sourceLinked="0"/>
            <c:spPr>
              <a:solidFill>
                <a:schemeClr val="bg1">
                  <a:alpha val="7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'cpudpu_output (6)'!$U$33:$U$39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'cpudpu_output (6)'!$Y$33:$Y$39</c:f>
              <c:numCache>
                <c:formatCode>General</c:formatCode>
                <c:ptCount val="7"/>
                <c:pt idx="0">
                  <c:v>0.12227</c:v>
                </c:pt>
                <c:pt idx="1">
                  <c:v>0.225214</c:v>
                </c:pt>
                <c:pt idx="2">
                  <c:v>0.42436800000000002</c:v>
                </c:pt>
                <c:pt idx="3">
                  <c:v>0.63153499999999996</c:v>
                </c:pt>
                <c:pt idx="4">
                  <c:v>1.4963979999999999</c:v>
                </c:pt>
                <c:pt idx="5">
                  <c:v>3.1702340000000002</c:v>
                </c:pt>
                <c:pt idx="6">
                  <c:v>4.7395189999999996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4C06-2847-B5AF-7B217FFF7B0A}"/>
            </c:ext>
          </c:extLst>
        </c:ser>
        <c:ser>
          <c:idx val="4"/>
          <c:order val="4"/>
          <c:tx>
            <c:strRef>
              <c:f>'cpudpu_output (6)'!$Z$32</c:f>
              <c:strCache>
                <c:ptCount val="1"/>
                <c:pt idx="0">
                  <c:v>CPU-DPU (broadcast)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dLbls>
            <c:dLbl>
              <c:idx val="6"/>
              <c:layout>
                <c:manualLayout>
                  <c:x val="-2.1659892069417642E-3"/>
                  <c:y val="-1.00793650793650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C06-2847-B5AF-7B217FFF7B0A}"/>
                </c:ext>
              </c:extLst>
            </c:dLbl>
            <c:numFmt formatCode="#,##0.00" sourceLinked="0"/>
            <c:spPr>
              <a:solidFill>
                <a:schemeClr val="bg1">
                  <a:alpha val="7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, </c:separator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'cpudpu_output (6)'!$U$33:$U$39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'cpudpu_output (6)'!$Z$33:$Z$39</c:f>
              <c:numCache>
                <c:formatCode>General</c:formatCode>
                <c:ptCount val="7"/>
                <c:pt idx="0">
                  <c:v>0.332812</c:v>
                </c:pt>
                <c:pt idx="1">
                  <c:v>0.66767799999999999</c:v>
                </c:pt>
                <c:pt idx="2">
                  <c:v>1.35345</c:v>
                </c:pt>
                <c:pt idx="3">
                  <c:v>2.5642670000000001</c:v>
                </c:pt>
                <c:pt idx="4">
                  <c:v>5.0996030000000001</c:v>
                </c:pt>
                <c:pt idx="5">
                  <c:v>10.14317</c:v>
                </c:pt>
                <c:pt idx="6">
                  <c:v>16.884644999999999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4C06-2847-B5AF-7B217FFF7B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98528383"/>
        <c:axId val="1598601583"/>
      </c:lineChart>
      <c:catAx>
        <c:axId val="159852838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#DPUs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601583"/>
        <c:crossesAt val="1.0000000000000004E-5"/>
        <c:auto val="1"/>
        <c:lblAlgn val="ctr"/>
        <c:lblOffset val="100"/>
        <c:noMultiLvlLbl val="0"/>
      </c:catAx>
      <c:valAx>
        <c:axId val="1598601583"/>
        <c:scaling>
          <c:logBase val="2"/>
          <c:orientation val="minMax"/>
          <c:max val="28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Sustained CPU-DPU Bandwidth</a:t>
                </a:r>
              </a:p>
              <a:p>
                <a:pPr>
                  <a:defRPr sz="1400"/>
                </a:pPr>
                <a:r>
                  <a:rPr lang="en-US" sz="1400"/>
                  <a:t>(GB/s, 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528383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20092248315787661"/>
          <c:y val="9.2460317460317466E-5"/>
          <c:w val="0.54512079195506546"/>
          <c:h val="0.18615238095238099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/>
              <a:t>(d) DOUBLE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8470472222222226"/>
          <c:y val="5.29166666666666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7268833333333333"/>
          <c:y val="4.2501111111111094E-2"/>
          <c:w val="0.7885061111111111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(2)'!$H$2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(2)'!$H$3:$H$26</c:f>
              <c:numCache>
                <c:formatCode>General</c:formatCode>
                <c:ptCount val="24"/>
                <c:pt idx="0">
                  <c:v>0.302342609526634</c:v>
                </c:pt>
                <c:pt idx="1">
                  <c:v>0.60468422275349198</c:v>
                </c:pt>
                <c:pt idx="2">
                  <c:v>0.90680819731269602</c:v>
                </c:pt>
                <c:pt idx="3">
                  <c:v>1.2092787853226401</c:v>
                </c:pt>
                <c:pt idx="4">
                  <c:v>1.51104084321475</c:v>
                </c:pt>
                <c:pt idx="5">
                  <c:v>1.81313255571529</c:v>
                </c:pt>
                <c:pt idx="6">
                  <c:v>2.1151245151660101</c:v>
                </c:pt>
                <c:pt idx="7">
                  <c:v>2.4186372653042301</c:v>
                </c:pt>
                <c:pt idx="8">
                  <c:v>2.7184900964430101</c:v>
                </c:pt>
                <c:pt idx="9">
                  <c:v>3.02009216589861</c:v>
                </c:pt>
                <c:pt idx="10">
                  <c:v>3.3242898550724602</c:v>
                </c:pt>
                <c:pt idx="11">
                  <c:v>3.3244404184972098</c:v>
                </c:pt>
                <c:pt idx="12">
                  <c:v>3.3214317389927102</c:v>
                </c:pt>
                <c:pt idx="13">
                  <c:v>3.3221232529509699</c:v>
                </c:pt>
                <c:pt idx="14">
                  <c:v>3.32068041983351</c:v>
                </c:pt>
                <c:pt idx="15">
                  <c:v>3.32667035287932</c:v>
                </c:pt>
                <c:pt idx="16">
                  <c:v>3.3257056899223398</c:v>
                </c:pt>
                <c:pt idx="17">
                  <c:v>3.3206503741370401</c:v>
                </c:pt>
                <c:pt idx="18">
                  <c:v>3.32041002813741</c:v>
                </c:pt>
                <c:pt idx="19">
                  <c:v>3.3239887691332299</c:v>
                </c:pt>
                <c:pt idx="20">
                  <c:v>3.3198393458045299</c:v>
                </c:pt>
                <c:pt idx="21">
                  <c:v>3.3216421692853499</c:v>
                </c:pt>
                <c:pt idx="22">
                  <c:v>3.3190887468007499</c:v>
                </c:pt>
                <c:pt idx="23">
                  <c:v>3.3210109583834799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EB-B444-99E4-A6197333686A}"/>
            </c:ext>
          </c:extLst>
        </c:ser>
        <c:ser>
          <c:idx val="3"/>
          <c:order val="1"/>
          <c:tx>
            <c:strRef>
              <c:f>'pipeline_output (2)'!$K$2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(2)'!$K$3:$K$26</c:f>
              <c:numCache>
                <c:formatCode>General</c:formatCode>
                <c:ptCount val="24"/>
                <c:pt idx="0">
                  <c:v>0.28328954071786899</c:v>
                </c:pt>
                <c:pt idx="1">
                  <c:v>0.56661931993626702</c:v>
                </c:pt>
                <c:pt idx="2">
                  <c:v>0.84982598325826897</c:v>
                </c:pt>
                <c:pt idx="3">
                  <c:v>1.1332106465756799</c:v>
                </c:pt>
                <c:pt idx="4">
                  <c:v>1.4158903094883499</c:v>
                </c:pt>
                <c:pt idx="5">
                  <c:v>1.6988691228411199</c:v>
                </c:pt>
                <c:pt idx="6">
                  <c:v>1.9817785169665401</c:v>
                </c:pt>
                <c:pt idx="7">
                  <c:v>2.26622536185348</c:v>
                </c:pt>
                <c:pt idx="8">
                  <c:v>2.5475784227295701</c:v>
                </c:pt>
                <c:pt idx="9">
                  <c:v>2.8298154844977601</c:v>
                </c:pt>
                <c:pt idx="10">
                  <c:v>3.11493464607027</c:v>
                </c:pt>
                <c:pt idx="11">
                  <c:v>3.1147231557863999</c:v>
                </c:pt>
                <c:pt idx="12">
                  <c:v>3.1119763931757198</c:v>
                </c:pt>
                <c:pt idx="13">
                  <c:v>3.11208194830744</c:v>
                </c:pt>
                <c:pt idx="14">
                  <c:v>3.11173892030761</c:v>
                </c:pt>
                <c:pt idx="15">
                  <c:v>3.1169981824667401</c:v>
                </c:pt>
                <c:pt idx="16">
                  <c:v>3.1162306510091602</c:v>
                </c:pt>
                <c:pt idx="17">
                  <c:v>3.11110583647692</c:v>
                </c:pt>
                <c:pt idx="18">
                  <c:v>3.1112904593160202</c:v>
                </c:pt>
                <c:pt idx="19">
                  <c:v>3.1144324035336299</c:v>
                </c:pt>
                <c:pt idx="20">
                  <c:v>3.11160700659623</c:v>
                </c:pt>
                <c:pt idx="21">
                  <c:v>3.1126362302492598</c:v>
                </c:pt>
                <c:pt idx="22">
                  <c:v>3.1102884843554</c:v>
                </c:pt>
                <c:pt idx="23">
                  <c:v>3.1117125366705598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8EB-B444-99E4-A6197333686A}"/>
            </c:ext>
          </c:extLst>
        </c:ser>
        <c:ser>
          <c:idx val="2"/>
          <c:order val="2"/>
          <c:tx>
            <c:strRef>
              <c:f>'pipeline_output (2)'!$J$2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(2)'!$J$3:$J$26</c:f>
              <c:numCache>
                <c:formatCode>General</c:formatCode>
                <c:ptCount val="24"/>
                <c:pt idx="0">
                  <c:v>4.78322567864162E-2</c:v>
                </c:pt>
                <c:pt idx="1">
                  <c:v>9.5663765486644903E-2</c:v>
                </c:pt>
                <c:pt idx="2">
                  <c:v>0.143485549856124</c:v>
                </c:pt>
                <c:pt idx="3">
                  <c:v>0.19131805575828301</c:v>
                </c:pt>
                <c:pt idx="4">
                  <c:v>0.239068743363754</c:v>
                </c:pt>
                <c:pt idx="5">
                  <c:v>0.28683652733923098</c:v>
                </c:pt>
                <c:pt idx="6">
                  <c:v>0.33460513119746099</c:v>
                </c:pt>
                <c:pt idx="7">
                  <c:v>0.38263970198023001</c:v>
                </c:pt>
                <c:pt idx="8">
                  <c:v>0.43013561519087001</c:v>
                </c:pt>
                <c:pt idx="9">
                  <c:v>0.47785546692915998</c:v>
                </c:pt>
                <c:pt idx="10">
                  <c:v>0.52598241477903795</c:v>
                </c:pt>
                <c:pt idx="11">
                  <c:v>0.525808337249418</c:v>
                </c:pt>
                <c:pt idx="12">
                  <c:v>0.52541990459446897</c:v>
                </c:pt>
                <c:pt idx="13">
                  <c:v>0.52545300437541498</c:v>
                </c:pt>
                <c:pt idx="14">
                  <c:v>0.52531235910024499</c:v>
                </c:pt>
                <c:pt idx="15">
                  <c:v>0.52615057302852097</c:v>
                </c:pt>
                <c:pt idx="16">
                  <c:v>0.52599673797450497</c:v>
                </c:pt>
                <c:pt idx="17">
                  <c:v>0.52510115664829504</c:v>
                </c:pt>
                <c:pt idx="18">
                  <c:v>0.52516277113019605</c:v>
                </c:pt>
                <c:pt idx="19">
                  <c:v>0.52570063270015499</c:v>
                </c:pt>
                <c:pt idx="20">
                  <c:v>0.52533341349285001</c:v>
                </c:pt>
                <c:pt idx="21">
                  <c:v>0.52529581754709398</c:v>
                </c:pt>
                <c:pt idx="22">
                  <c:v>0.52490889223252601</c:v>
                </c:pt>
                <c:pt idx="23">
                  <c:v>0.52514248183830503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8EB-B444-99E4-A6197333686A}"/>
            </c:ext>
          </c:extLst>
        </c:ser>
        <c:ser>
          <c:idx val="1"/>
          <c:order val="3"/>
          <c:tx>
            <c:strRef>
              <c:f>'pipeline_output (2)'!$I$2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(2)'!$I$3:$I$26</c:f>
              <c:numCache>
                <c:formatCode>General</c:formatCode>
                <c:ptCount val="24"/>
                <c:pt idx="0">
                  <c:v>1.48197849323421E-2</c:v>
                </c:pt>
                <c:pt idx="1">
                  <c:v>2.9636817326560701E-2</c:v>
                </c:pt>
                <c:pt idx="2">
                  <c:v>4.4454005445894701E-2</c:v>
                </c:pt>
                <c:pt idx="3">
                  <c:v>5.9279283353739103E-2</c:v>
                </c:pt>
                <c:pt idx="4">
                  <c:v>7.4078134934651998E-2</c:v>
                </c:pt>
                <c:pt idx="5">
                  <c:v>8.8875284544970207E-2</c:v>
                </c:pt>
                <c:pt idx="6">
                  <c:v>0.103666032997856</c:v>
                </c:pt>
                <c:pt idx="7">
                  <c:v>0.1185715901124</c:v>
                </c:pt>
                <c:pt idx="8">
                  <c:v>0.133263712122587</c:v>
                </c:pt>
                <c:pt idx="9">
                  <c:v>0.148059142713061</c:v>
                </c:pt>
                <c:pt idx="10">
                  <c:v>0.162957555736125</c:v>
                </c:pt>
                <c:pt idx="11">
                  <c:v>0.162938021665778</c:v>
                </c:pt>
                <c:pt idx="12">
                  <c:v>0.162799969835559</c:v>
                </c:pt>
                <c:pt idx="13">
                  <c:v>0.16279058214013201</c:v>
                </c:pt>
                <c:pt idx="14">
                  <c:v>0.16277469773713099</c:v>
                </c:pt>
                <c:pt idx="15">
                  <c:v>0.16301980659805301</c:v>
                </c:pt>
                <c:pt idx="16">
                  <c:v>0.16298071329286201</c:v>
                </c:pt>
                <c:pt idx="17">
                  <c:v>0.16270253495650899</c:v>
                </c:pt>
                <c:pt idx="18">
                  <c:v>0.16270181365181899</c:v>
                </c:pt>
                <c:pt idx="19">
                  <c:v>0.162862100335041</c:v>
                </c:pt>
                <c:pt idx="20">
                  <c:v>0.16275592925691301</c:v>
                </c:pt>
                <c:pt idx="21">
                  <c:v>0.16274799004891199</c:v>
                </c:pt>
                <c:pt idx="22">
                  <c:v>0.16264557158368201</c:v>
                </c:pt>
                <c:pt idx="23">
                  <c:v>0.16270325626759399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8EB-B444-99E4-A619733368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  <c:max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05206767761959"/>
          <c:y val="0.49892691629650016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/>
              <a:t>(c) FLOAT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7890166666666665"/>
          <c:y val="5.29166666666666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916055555555556"/>
          <c:y val="4.2501111111111094E-2"/>
          <c:w val="0.7920338888888889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(2)'!$M$2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(2)'!$M$3:$M$26</c:f>
              <c:numCache>
                <c:formatCode>General</c:formatCode>
                <c:ptCount val="24"/>
                <c:pt idx="0">
                  <c:v>0.44709293401326899</c:v>
                </c:pt>
                <c:pt idx="1">
                  <c:v>0.89417061773032702</c:v>
                </c:pt>
                <c:pt idx="2">
                  <c:v>1.3411056216563799</c:v>
                </c:pt>
                <c:pt idx="3">
                  <c:v>1.7883848080540301</c:v>
                </c:pt>
                <c:pt idx="4">
                  <c:v>2.2348303180508902</c:v>
                </c:pt>
                <c:pt idx="5">
                  <c:v>2.6814861359734001</c:v>
                </c:pt>
                <c:pt idx="6">
                  <c:v>3.1278101163335701</c:v>
                </c:pt>
                <c:pt idx="7">
                  <c:v>3.57666504239352</c:v>
                </c:pt>
                <c:pt idx="8">
                  <c:v>4.0206267110869103</c:v>
                </c:pt>
                <c:pt idx="9">
                  <c:v>4.4664403842338896</c:v>
                </c:pt>
                <c:pt idx="10">
                  <c:v>4.9156586485078204</c:v>
                </c:pt>
                <c:pt idx="11">
                  <c:v>4.9161920173177798</c:v>
                </c:pt>
                <c:pt idx="12">
                  <c:v>4.9122964819008699</c:v>
                </c:pt>
                <c:pt idx="13">
                  <c:v>4.9120334926948797</c:v>
                </c:pt>
                <c:pt idx="14">
                  <c:v>4.9123293575316902</c:v>
                </c:pt>
                <c:pt idx="15">
                  <c:v>4.9200409688818798</c:v>
                </c:pt>
                <c:pt idx="16">
                  <c:v>4.9187946727139398</c:v>
                </c:pt>
                <c:pt idx="17">
                  <c:v>4.9109752458487703</c:v>
                </c:pt>
                <c:pt idx="18">
                  <c:v>4.9116850753679397</c:v>
                </c:pt>
                <c:pt idx="19">
                  <c:v>4.9166332863999997</c:v>
                </c:pt>
                <c:pt idx="20">
                  <c:v>4.9106992564404104</c:v>
                </c:pt>
                <c:pt idx="21">
                  <c:v>4.9134671254334403</c:v>
                </c:pt>
                <c:pt idx="22">
                  <c:v>4.9107978205251701</c:v>
                </c:pt>
                <c:pt idx="23">
                  <c:v>4.9129146173967202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BA-0B4E-BD0E-FB4AC8023DFB}"/>
            </c:ext>
          </c:extLst>
        </c:ser>
        <c:ser>
          <c:idx val="3"/>
          <c:order val="1"/>
          <c:tx>
            <c:strRef>
              <c:f>'pipeline_output (2)'!$P$2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(2)'!$P$3:$P$26</c:f>
              <c:numCache>
                <c:formatCode>General</c:formatCode>
                <c:ptCount val="24"/>
                <c:pt idx="0">
                  <c:v>0.41766570273939702</c:v>
                </c:pt>
                <c:pt idx="1">
                  <c:v>0.83533045483203505</c:v>
                </c:pt>
                <c:pt idx="2">
                  <c:v>1.2528473990728199</c:v>
                </c:pt>
                <c:pt idx="3">
                  <c:v>1.6706723174900799</c:v>
                </c:pt>
                <c:pt idx="4">
                  <c:v>2.0874780303848999</c:v>
                </c:pt>
                <c:pt idx="5">
                  <c:v>2.5046687641185499</c:v>
                </c:pt>
                <c:pt idx="6">
                  <c:v>2.9220105255614999</c:v>
                </c:pt>
                <c:pt idx="7">
                  <c:v>3.3408731748170202</c:v>
                </c:pt>
                <c:pt idx="8">
                  <c:v>3.7553026791460802</c:v>
                </c:pt>
                <c:pt idx="9">
                  <c:v>4.1728911073462998</c:v>
                </c:pt>
                <c:pt idx="10">
                  <c:v>4.5924683846844898</c:v>
                </c:pt>
                <c:pt idx="11">
                  <c:v>4.5926522889328796</c:v>
                </c:pt>
                <c:pt idx="12">
                  <c:v>4.5893844374277002</c:v>
                </c:pt>
                <c:pt idx="13">
                  <c:v>4.5890458577477</c:v>
                </c:pt>
                <c:pt idx="14">
                  <c:v>4.5881738147686004</c:v>
                </c:pt>
                <c:pt idx="15">
                  <c:v>4.5955794975438096</c:v>
                </c:pt>
                <c:pt idx="16">
                  <c:v>4.5949868536371596</c:v>
                </c:pt>
                <c:pt idx="17">
                  <c:v>4.5873537084280596</c:v>
                </c:pt>
                <c:pt idx="18">
                  <c:v>4.5883975310278</c:v>
                </c:pt>
                <c:pt idx="19">
                  <c:v>4.5926522889328796</c:v>
                </c:pt>
                <c:pt idx="20">
                  <c:v>4.5880476254769302</c:v>
                </c:pt>
                <c:pt idx="21">
                  <c:v>4.5898321279344403</c:v>
                </c:pt>
                <c:pt idx="22">
                  <c:v>4.58732503868585</c:v>
                </c:pt>
                <c:pt idx="23">
                  <c:v>4.58899421439137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5BA-0B4E-BD0E-FB4AC8023DFB}"/>
            </c:ext>
          </c:extLst>
        </c:ser>
        <c:ser>
          <c:idx val="2"/>
          <c:order val="2"/>
          <c:tx>
            <c:strRef>
              <c:f>'pipeline_output (2)'!$O$2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(2)'!$O$3:$O$26</c:f>
              <c:numCache>
                <c:formatCode>General</c:formatCode>
                <c:ptCount val="24"/>
                <c:pt idx="0">
                  <c:v>0.17352813791407701</c:v>
                </c:pt>
                <c:pt idx="1">
                  <c:v>0.34709238102443801</c:v>
                </c:pt>
                <c:pt idx="2">
                  <c:v>0.52051574801474398</c:v>
                </c:pt>
                <c:pt idx="3">
                  <c:v>0.69407842106357998</c:v>
                </c:pt>
                <c:pt idx="4">
                  <c:v>0.86731056909032</c:v>
                </c:pt>
                <c:pt idx="5">
                  <c:v>1.0406905391150401</c:v>
                </c:pt>
                <c:pt idx="6">
                  <c:v>1.21381427068932</c:v>
                </c:pt>
                <c:pt idx="7">
                  <c:v>1.38821722667937</c:v>
                </c:pt>
                <c:pt idx="8">
                  <c:v>1.5603411477598299</c:v>
                </c:pt>
                <c:pt idx="9">
                  <c:v>1.7335764423576501</c:v>
                </c:pt>
                <c:pt idx="10">
                  <c:v>1.9080679206829501</c:v>
                </c:pt>
                <c:pt idx="11">
                  <c:v>1.90801832105517</c:v>
                </c:pt>
                <c:pt idx="12">
                  <c:v>1.90654143462721</c:v>
                </c:pt>
                <c:pt idx="13">
                  <c:v>1.9063730761039499</c:v>
                </c:pt>
                <c:pt idx="14">
                  <c:v>1.9056801482996899</c:v>
                </c:pt>
                <c:pt idx="15">
                  <c:v>1.9093186831481199</c:v>
                </c:pt>
                <c:pt idx="16">
                  <c:v>1.9084350380905299</c:v>
                </c:pt>
                <c:pt idx="17">
                  <c:v>1.90529430698466</c:v>
                </c:pt>
                <c:pt idx="18">
                  <c:v>1.9053437650882299</c:v>
                </c:pt>
                <c:pt idx="19">
                  <c:v>1.9075422957977</c:v>
                </c:pt>
                <c:pt idx="20">
                  <c:v>1.9056801482996899</c:v>
                </c:pt>
                <c:pt idx="21">
                  <c:v>1.9060562465916999</c:v>
                </c:pt>
                <c:pt idx="22">
                  <c:v>1.9046417005729399</c:v>
                </c:pt>
                <c:pt idx="23">
                  <c:v>1.90584838445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5BA-0B4E-BD0E-FB4AC8023DFB}"/>
            </c:ext>
          </c:extLst>
        </c:ser>
        <c:ser>
          <c:idx val="1"/>
          <c:order val="3"/>
          <c:tx>
            <c:strRef>
              <c:f>'pipeline_output (2)'!$N$2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(2)'!$N$3:$N$26</c:f>
              <c:numCache>
                <c:formatCode>General</c:formatCode>
                <c:ptCount val="24"/>
                <c:pt idx="0">
                  <c:v>3.0772460863805199E-2</c:v>
                </c:pt>
                <c:pt idx="1">
                  <c:v>6.15470891875484E-2</c:v>
                </c:pt>
                <c:pt idx="2">
                  <c:v>9.2308868655364903E-2</c:v>
                </c:pt>
                <c:pt idx="3">
                  <c:v>0.12309417837509599</c:v>
                </c:pt>
                <c:pt idx="4">
                  <c:v>0.153811361874227</c:v>
                </c:pt>
                <c:pt idx="5">
                  <c:v>0.184573170118387</c:v>
                </c:pt>
                <c:pt idx="6">
                  <c:v>0.21528682297868801</c:v>
                </c:pt>
                <c:pt idx="7">
                  <c:v>0.24620074329491601</c:v>
                </c:pt>
                <c:pt idx="8">
                  <c:v>0.27673588803933102</c:v>
                </c:pt>
                <c:pt idx="9">
                  <c:v>0.30745392399973098</c:v>
                </c:pt>
                <c:pt idx="10">
                  <c:v>0.33839066894103498</c:v>
                </c:pt>
                <c:pt idx="11">
                  <c:v>0.338353231858537</c:v>
                </c:pt>
                <c:pt idx="12">
                  <c:v>0.33807583182873302</c:v>
                </c:pt>
                <c:pt idx="13">
                  <c:v>0.33805403314204602</c:v>
                </c:pt>
                <c:pt idx="14">
                  <c:v>0.33799799228225902</c:v>
                </c:pt>
                <c:pt idx="15">
                  <c:v>0.33852176399509198</c:v>
                </c:pt>
                <c:pt idx="16">
                  <c:v>0.33845932511320298</c:v>
                </c:pt>
                <c:pt idx="17">
                  <c:v>0.33788907711570998</c:v>
                </c:pt>
                <c:pt idx="18">
                  <c:v>0.33786108170310702</c:v>
                </c:pt>
                <c:pt idx="19">
                  <c:v>0.33820979974749499</c:v>
                </c:pt>
                <c:pt idx="20">
                  <c:v>0.33795130575711801</c:v>
                </c:pt>
                <c:pt idx="21">
                  <c:v>0.337957529881945</c:v>
                </c:pt>
                <c:pt idx="22">
                  <c:v>0.33774603817341797</c:v>
                </c:pt>
                <c:pt idx="23">
                  <c:v>0.33786730250499403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5BA-0B4E-BD0E-FB4AC8023D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12011741347"/>
          <c:y val="0.30148991331028591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/>
              <a:t>(</a:t>
            </a:r>
            <a:r>
              <a:rPr lang="en-US" sz="1400" b="1" dirty="0"/>
              <a:t>b) INT64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8885888888888888"/>
          <c:y val="5.64444444444444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762161111111111"/>
          <c:y val="4.2501111111111094E-2"/>
          <c:w val="0.7849783333333333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(2)'!$W$2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(2)'!$W$3:$W$26</c:f>
              <c:numCache>
                <c:formatCode>General</c:formatCode>
                <c:ptCount val="24"/>
                <c:pt idx="0">
                  <c:v>4.53164481937708</c:v>
                </c:pt>
                <c:pt idx="1">
                  <c:v>9.0630434406817706</c:v>
                </c:pt>
                <c:pt idx="2">
                  <c:v>13.5935580890577</c:v>
                </c:pt>
                <c:pt idx="3">
                  <c:v>18.124251822294202</c:v>
                </c:pt>
                <c:pt idx="4">
                  <c:v>22.647849080822201</c:v>
                </c:pt>
                <c:pt idx="5">
                  <c:v>27.171818430852799</c:v>
                </c:pt>
                <c:pt idx="6">
                  <c:v>31.695722391591602</c:v>
                </c:pt>
                <c:pt idx="7">
                  <c:v>36.245281714483198</c:v>
                </c:pt>
                <c:pt idx="8">
                  <c:v>40.736675724154999</c:v>
                </c:pt>
                <c:pt idx="9">
                  <c:v>45.255984985436697</c:v>
                </c:pt>
                <c:pt idx="10">
                  <c:v>49.809868282652801</c:v>
                </c:pt>
                <c:pt idx="11">
                  <c:v>49.856422280697203</c:v>
                </c:pt>
                <c:pt idx="12">
                  <c:v>49.847551368560502</c:v>
                </c:pt>
                <c:pt idx="13">
                  <c:v>49.895803876356801</c:v>
                </c:pt>
                <c:pt idx="14">
                  <c:v>49.927503404442298</c:v>
                </c:pt>
                <c:pt idx="15">
                  <c:v>50.033346330131302</c:v>
                </c:pt>
                <c:pt idx="16">
                  <c:v>50.064264774691303</c:v>
                </c:pt>
                <c:pt idx="17">
                  <c:v>49.976795616223399</c:v>
                </c:pt>
                <c:pt idx="18">
                  <c:v>50.010778842943601</c:v>
                </c:pt>
                <c:pt idx="19">
                  <c:v>50.110132579636499</c:v>
                </c:pt>
                <c:pt idx="20">
                  <c:v>50.056412102960202</c:v>
                </c:pt>
                <c:pt idx="21">
                  <c:v>50.097956776708699</c:v>
                </c:pt>
                <c:pt idx="22">
                  <c:v>50.118754984540999</c:v>
                </c:pt>
                <c:pt idx="23">
                  <c:v>50.160608922535602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FF-9248-85A7-98461A3038CA}"/>
            </c:ext>
          </c:extLst>
        </c:ser>
        <c:ser>
          <c:idx val="3"/>
          <c:order val="1"/>
          <c:tx>
            <c:strRef>
              <c:f>'pipeline_output (2)'!$Z$2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(2)'!$Z$3:$Z$26</c:f>
              <c:numCache>
                <c:formatCode>General</c:formatCode>
                <c:ptCount val="24"/>
                <c:pt idx="0">
                  <c:v>4.5319973672544203</c:v>
                </c:pt>
                <c:pt idx="1">
                  <c:v>9.0630210597020806</c:v>
                </c:pt>
                <c:pt idx="2">
                  <c:v>13.593155302048199</c:v>
                </c:pt>
                <c:pt idx="3">
                  <c:v>18.1258630737773</c:v>
                </c:pt>
                <c:pt idx="4">
                  <c:v>22.647569562292801</c:v>
                </c:pt>
                <c:pt idx="5">
                  <c:v>27.1730255218012</c:v>
                </c:pt>
                <c:pt idx="6">
                  <c:v>31.695174927239499</c:v>
                </c:pt>
                <c:pt idx="7">
                  <c:v>36.238839572245297</c:v>
                </c:pt>
                <c:pt idx="8">
                  <c:v>40.736449639644903</c:v>
                </c:pt>
                <c:pt idx="9">
                  <c:v>45.2517440957212</c:v>
                </c:pt>
                <c:pt idx="10">
                  <c:v>49.802771030383603</c:v>
                </c:pt>
                <c:pt idx="11">
                  <c:v>49.8506659856941</c:v>
                </c:pt>
                <c:pt idx="12">
                  <c:v>49.858792906225098</c:v>
                </c:pt>
                <c:pt idx="13">
                  <c:v>49.882918369066701</c:v>
                </c:pt>
                <c:pt idx="14">
                  <c:v>49.927435482335</c:v>
                </c:pt>
                <c:pt idx="15">
                  <c:v>50.037507515819001</c:v>
                </c:pt>
                <c:pt idx="16">
                  <c:v>50.054637057727597</c:v>
                </c:pt>
                <c:pt idx="17">
                  <c:v>49.979722212008397</c:v>
                </c:pt>
                <c:pt idx="18">
                  <c:v>50.023457764438199</c:v>
                </c:pt>
                <c:pt idx="19">
                  <c:v>50.1058224896341</c:v>
                </c:pt>
                <c:pt idx="20">
                  <c:v>50.020185169284197</c:v>
                </c:pt>
                <c:pt idx="21">
                  <c:v>50.104180745607003</c:v>
                </c:pt>
                <c:pt idx="22">
                  <c:v>50.120260788100097</c:v>
                </c:pt>
                <c:pt idx="23">
                  <c:v>50.166094156017202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AFF-9248-85A7-98461A3038CA}"/>
            </c:ext>
          </c:extLst>
        </c:ser>
        <c:ser>
          <c:idx val="2"/>
          <c:order val="2"/>
          <c:tx>
            <c:strRef>
              <c:f>'pipeline_output (2)'!$Y$2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(2)'!$Y$3:$Y$26</c:f>
              <c:numCache>
                <c:formatCode>General</c:formatCode>
                <c:ptCount val="24"/>
                <c:pt idx="0">
                  <c:v>0.23352099770934001</c:v>
                </c:pt>
                <c:pt idx="1">
                  <c:v>0.46703902367635702</c:v>
                </c:pt>
                <c:pt idx="2">
                  <c:v>0.70044221186089695</c:v>
                </c:pt>
                <c:pt idx="3">
                  <c:v>0.93403169076814196</c:v>
                </c:pt>
                <c:pt idx="4">
                  <c:v>1.16710000763222</c:v>
                </c:pt>
                <c:pt idx="5">
                  <c:v>1.40034722354709</c:v>
                </c:pt>
                <c:pt idx="6">
                  <c:v>1.63352858440009</c:v>
                </c:pt>
                <c:pt idx="7">
                  <c:v>1.8681204347051401</c:v>
                </c:pt>
                <c:pt idx="8">
                  <c:v>2.0997316703378401</c:v>
                </c:pt>
                <c:pt idx="9">
                  <c:v>2.33282015751234</c:v>
                </c:pt>
                <c:pt idx="10">
                  <c:v>2.5678094651703001</c:v>
                </c:pt>
                <c:pt idx="11">
                  <c:v>2.5673065084783699</c:v>
                </c:pt>
                <c:pt idx="12">
                  <c:v>2.5653504449150999</c:v>
                </c:pt>
                <c:pt idx="13">
                  <c:v>2.56572706935123</c:v>
                </c:pt>
                <c:pt idx="14">
                  <c:v>2.5649739310325499</c:v>
                </c:pt>
                <c:pt idx="15">
                  <c:v>2.56890587485913</c:v>
                </c:pt>
                <c:pt idx="16">
                  <c:v>2.5689418385703502</c:v>
                </c:pt>
                <c:pt idx="17">
                  <c:v>2.5642391509401001</c:v>
                </c:pt>
                <c:pt idx="18">
                  <c:v>2.56434665343739</c:v>
                </c:pt>
                <c:pt idx="19">
                  <c:v>2.5671808000895302</c:v>
                </c:pt>
                <c:pt idx="20">
                  <c:v>2.5646871374861901</c:v>
                </c:pt>
                <c:pt idx="21">
                  <c:v>2.5653683769047899</c:v>
                </c:pt>
                <c:pt idx="22">
                  <c:v>2.5637555012224902</c:v>
                </c:pt>
                <c:pt idx="23">
                  <c:v>2.5644900041227299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AFF-9248-85A7-98461A3038CA}"/>
            </c:ext>
          </c:extLst>
        </c:ser>
        <c:ser>
          <c:idx val="1"/>
          <c:order val="3"/>
          <c:tx>
            <c:strRef>
              <c:f>'pipeline_output (2)'!$X$2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(2)'!$X$3:$X$26</c:f>
              <c:numCache>
                <c:formatCode>General</c:formatCode>
                <c:ptCount val="24"/>
                <c:pt idx="0">
                  <c:v>0.12701698282336399</c:v>
                </c:pt>
                <c:pt idx="1">
                  <c:v>0.25401726202423802</c:v>
                </c:pt>
                <c:pt idx="2">
                  <c:v>0.38092952626897197</c:v>
                </c:pt>
                <c:pt idx="3">
                  <c:v>0.50792554148501801</c:v>
                </c:pt>
                <c:pt idx="4">
                  <c:v>0.63489374658335196</c:v>
                </c:pt>
                <c:pt idx="5">
                  <c:v>0.76165745902217696</c:v>
                </c:pt>
                <c:pt idx="6">
                  <c:v>0.88826240173488702</c:v>
                </c:pt>
                <c:pt idx="7">
                  <c:v>1.01565710237336</c:v>
                </c:pt>
                <c:pt idx="8">
                  <c:v>1.1418771507333401</c:v>
                </c:pt>
                <c:pt idx="9">
                  <c:v>1.2691156688417899</c:v>
                </c:pt>
                <c:pt idx="10">
                  <c:v>1.3961175168237101</c:v>
                </c:pt>
                <c:pt idx="11">
                  <c:v>1.3979575434145799</c:v>
                </c:pt>
                <c:pt idx="12">
                  <c:v>1.3991140253898</c:v>
                </c:pt>
                <c:pt idx="13">
                  <c:v>1.39923137924723</c:v>
                </c:pt>
                <c:pt idx="14">
                  <c:v>1.40050219423774</c:v>
                </c:pt>
                <c:pt idx="15">
                  <c:v>1.40191989609794</c:v>
                </c:pt>
                <c:pt idx="16">
                  <c:v>1.40255745874511</c:v>
                </c:pt>
                <c:pt idx="17">
                  <c:v>1.4015130164476499</c:v>
                </c:pt>
                <c:pt idx="18">
                  <c:v>1.4016896588600101</c:v>
                </c:pt>
                <c:pt idx="19">
                  <c:v>1.4027665340350901</c:v>
                </c:pt>
                <c:pt idx="20">
                  <c:v>1.40200022920884</c:v>
                </c:pt>
                <c:pt idx="21">
                  <c:v>1.4029005894450299</c:v>
                </c:pt>
                <c:pt idx="22">
                  <c:v>1.4023966740034199</c:v>
                </c:pt>
                <c:pt idx="23">
                  <c:v>1.40311513140287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AFF-9248-85A7-98461A3038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  <c:max val="7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22222222219"/>
          <c:y val="0.46392055555555556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baseline="0"/>
              <a:t>(a)</a:t>
            </a:r>
            <a:r>
              <a:rPr lang="en-US" sz="1400" baseline="0"/>
              <a:t> </a:t>
            </a:r>
            <a:r>
              <a:rPr lang="en-US" sz="1400" b="1" baseline="0"/>
              <a:t>INT32</a:t>
            </a:r>
            <a:r>
              <a:rPr lang="en-US" sz="1400" baseline="0"/>
              <a:t> (1 DPU)</a:t>
            </a:r>
            <a:endParaRPr lang="en-US" sz="1400"/>
          </a:p>
        </c:rich>
      </c:tx>
      <c:layout>
        <c:manualLayout>
          <c:xMode val="edge"/>
          <c:yMode val="edge"/>
          <c:x val="0.17827555555555558"/>
          <c:y val="5.64444444444444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916055555555556"/>
          <c:y val="4.2501111111111094E-2"/>
          <c:w val="0.7920338888888889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(2)'!$R$2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(2)'!$R$3:$R$26</c:f>
              <c:numCache>
                <c:formatCode>General</c:formatCode>
                <c:ptCount val="24"/>
                <c:pt idx="0">
                  <c:v>5.2846742235738597</c:v>
                </c:pt>
                <c:pt idx="1">
                  <c:v>10.5723322981903</c:v>
                </c:pt>
                <c:pt idx="2">
                  <c:v>15.8562830787842</c:v>
                </c:pt>
                <c:pt idx="3">
                  <c:v>21.142715588508</c:v>
                </c:pt>
                <c:pt idx="4">
                  <c:v>26.421240569026001</c:v>
                </c:pt>
                <c:pt idx="5">
                  <c:v>31.694353766170899</c:v>
                </c:pt>
                <c:pt idx="6">
                  <c:v>36.9717545086203</c:v>
                </c:pt>
                <c:pt idx="7">
                  <c:v>42.273984910441698</c:v>
                </c:pt>
                <c:pt idx="8">
                  <c:v>47.514571503292302</c:v>
                </c:pt>
                <c:pt idx="9">
                  <c:v>52.787604891534102</c:v>
                </c:pt>
                <c:pt idx="10">
                  <c:v>58.093588838481502</c:v>
                </c:pt>
                <c:pt idx="11">
                  <c:v>58.154528744374701</c:v>
                </c:pt>
                <c:pt idx="12">
                  <c:v>58.163929645724501</c:v>
                </c:pt>
                <c:pt idx="13">
                  <c:v>58.209594866158099</c:v>
                </c:pt>
                <c:pt idx="14">
                  <c:v>58.276885455454902</c:v>
                </c:pt>
                <c:pt idx="15">
                  <c:v>58.3888873863052</c:v>
                </c:pt>
                <c:pt idx="16">
                  <c:v>58.422069755965502</c:v>
                </c:pt>
                <c:pt idx="17">
                  <c:v>58.3891660727013</c:v>
                </c:pt>
                <c:pt idx="18">
                  <c:v>58.366136973752802</c:v>
                </c:pt>
                <c:pt idx="19">
                  <c:v>58.512979620990599</c:v>
                </c:pt>
                <c:pt idx="20">
                  <c:v>58.488174921909803</c:v>
                </c:pt>
                <c:pt idx="21">
                  <c:v>58.508781858849296</c:v>
                </c:pt>
                <c:pt idx="22">
                  <c:v>58.523523323993999</c:v>
                </c:pt>
                <c:pt idx="23">
                  <c:v>58.558166993761198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26-C54F-AD34-E6D519FE23B3}"/>
            </c:ext>
          </c:extLst>
        </c:ser>
        <c:ser>
          <c:idx val="3"/>
          <c:order val="1"/>
          <c:tx>
            <c:strRef>
              <c:f>'pipeline_output (2)'!$U$2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2225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(2)'!$U$3:$U$26</c:f>
              <c:numCache>
                <c:formatCode>General</c:formatCode>
                <c:ptCount val="24"/>
                <c:pt idx="0">
                  <c:v>5.2860595550511098</c:v>
                </c:pt>
                <c:pt idx="1">
                  <c:v>10.5721495650169</c:v>
                </c:pt>
                <c:pt idx="2">
                  <c:v>15.8553925380614</c:v>
                </c:pt>
                <c:pt idx="3">
                  <c:v>21.141741219302801</c:v>
                </c:pt>
                <c:pt idx="4">
                  <c:v>26.416676263964</c:v>
                </c:pt>
                <c:pt idx="5">
                  <c:v>31.696269874856402</c:v>
                </c:pt>
                <c:pt idx="6">
                  <c:v>36.970786154651996</c:v>
                </c:pt>
                <c:pt idx="7">
                  <c:v>42.2762249684369</c:v>
                </c:pt>
                <c:pt idx="8">
                  <c:v>47.511126876163502</c:v>
                </c:pt>
                <c:pt idx="9">
                  <c:v>52.778495229822703</c:v>
                </c:pt>
                <c:pt idx="10">
                  <c:v>58.102970046228798</c:v>
                </c:pt>
                <c:pt idx="11">
                  <c:v>58.166326440046099</c:v>
                </c:pt>
                <c:pt idx="12">
                  <c:v>58.173979066969501</c:v>
                </c:pt>
                <c:pt idx="13">
                  <c:v>58.224370679794298</c:v>
                </c:pt>
                <c:pt idx="14">
                  <c:v>58.263100408951203</c:v>
                </c:pt>
                <c:pt idx="15">
                  <c:v>58.367065214971099</c:v>
                </c:pt>
                <c:pt idx="16">
                  <c:v>58.421697755788799</c:v>
                </c:pt>
                <c:pt idx="17">
                  <c:v>58.376813530636497</c:v>
                </c:pt>
                <c:pt idx="18">
                  <c:v>58.368643292804101</c:v>
                </c:pt>
                <c:pt idx="19">
                  <c:v>58.4811849160631</c:v>
                </c:pt>
                <c:pt idx="20">
                  <c:v>58.481930437082802</c:v>
                </c:pt>
                <c:pt idx="21">
                  <c:v>58.519977229928202</c:v>
                </c:pt>
                <c:pt idx="22">
                  <c:v>58.511113874566703</c:v>
                </c:pt>
                <c:pt idx="23">
                  <c:v>58.516524867022902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26-C54F-AD34-E6D519FE23B3}"/>
            </c:ext>
          </c:extLst>
        </c:ser>
        <c:ser>
          <c:idx val="2"/>
          <c:order val="2"/>
          <c:tx>
            <c:strRef>
              <c:f>'pipeline_output (2)'!$T$2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(2)'!$T$3:$T$26</c:f>
              <c:numCache>
                <c:formatCode>General</c:formatCode>
                <c:ptCount val="24"/>
                <c:pt idx="0">
                  <c:v>0.93379403697502905</c:v>
                </c:pt>
                <c:pt idx="1">
                  <c:v>1.8677781679568</c:v>
                </c:pt>
                <c:pt idx="2">
                  <c:v>2.8014106224142399</c:v>
                </c:pt>
                <c:pt idx="3">
                  <c:v>3.7353966475215699</c:v>
                </c:pt>
                <c:pt idx="4">
                  <c:v>4.6671829794810096</c:v>
                </c:pt>
                <c:pt idx="5">
                  <c:v>5.6002734508520904</c:v>
                </c:pt>
                <c:pt idx="6">
                  <c:v>6.5320326279836696</c:v>
                </c:pt>
                <c:pt idx="7">
                  <c:v>7.4704207233045503</c:v>
                </c:pt>
                <c:pt idx="8">
                  <c:v>8.3964382784402307</c:v>
                </c:pt>
                <c:pt idx="9">
                  <c:v>9.3291102558757792</c:v>
                </c:pt>
                <c:pt idx="10">
                  <c:v>10.2673011663267</c:v>
                </c:pt>
                <c:pt idx="11">
                  <c:v>10.268852495712</c:v>
                </c:pt>
                <c:pt idx="12">
                  <c:v>10.2622195378386</c:v>
                </c:pt>
                <c:pt idx="13">
                  <c:v>10.263051776451</c:v>
                </c:pt>
                <c:pt idx="14">
                  <c:v>10.262678687277599</c:v>
                </c:pt>
                <c:pt idx="15">
                  <c:v>10.2795809758556</c:v>
                </c:pt>
                <c:pt idx="16">
                  <c:v>10.2798689112349</c:v>
                </c:pt>
                <c:pt idx="17">
                  <c:v>10.2635971094256</c:v>
                </c:pt>
                <c:pt idx="18">
                  <c:v>10.2660949008221</c:v>
                </c:pt>
                <c:pt idx="19">
                  <c:v>10.275206343162299</c:v>
                </c:pt>
                <c:pt idx="20">
                  <c:v>10.2639128550053</c:v>
                </c:pt>
                <c:pt idx="21">
                  <c:v>10.273307990751199</c:v>
                </c:pt>
                <c:pt idx="22">
                  <c:v>10.265319594088</c:v>
                </c:pt>
                <c:pt idx="23">
                  <c:v>10.268680102630301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126-C54F-AD34-E6D519FE23B3}"/>
            </c:ext>
          </c:extLst>
        </c:ser>
        <c:ser>
          <c:idx val="1"/>
          <c:order val="3"/>
          <c:tx>
            <c:strRef>
              <c:f>'pipeline_output (2)'!$S$2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 cap="flat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(2)'!$S$3:$S$26</c:f>
              <c:numCache>
                <c:formatCode>General</c:formatCode>
                <c:ptCount val="24"/>
                <c:pt idx="0">
                  <c:v>1.0240142859135799</c:v>
                </c:pt>
                <c:pt idx="1">
                  <c:v>2.0482857541509598</c:v>
                </c:pt>
                <c:pt idx="2">
                  <c:v>3.07186286326503</c:v>
                </c:pt>
                <c:pt idx="3">
                  <c:v>4.0959588575561101</c:v>
                </c:pt>
                <c:pt idx="4">
                  <c:v>5.11938578797744</c:v>
                </c:pt>
                <c:pt idx="5">
                  <c:v>6.1409192598132902</c:v>
                </c:pt>
                <c:pt idx="6">
                  <c:v>7.1632291774423598</c:v>
                </c:pt>
                <c:pt idx="7">
                  <c:v>8.1916891546526092</c:v>
                </c:pt>
                <c:pt idx="8">
                  <c:v>9.2088133228615892</c:v>
                </c:pt>
                <c:pt idx="9">
                  <c:v>10.231635409667801</c:v>
                </c:pt>
                <c:pt idx="10">
                  <c:v>11.258719333928401</c:v>
                </c:pt>
                <c:pt idx="11">
                  <c:v>11.261966938446101</c:v>
                </c:pt>
                <c:pt idx="12">
                  <c:v>11.2568545356951</c:v>
                </c:pt>
                <c:pt idx="13">
                  <c:v>11.2597901454255</c:v>
                </c:pt>
                <c:pt idx="14">
                  <c:v>11.261517690018101</c:v>
                </c:pt>
                <c:pt idx="15">
                  <c:v>11.2770548271422</c:v>
                </c:pt>
                <c:pt idx="16">
                  <c:v>11.278649026567701</c:v>
                </c:pt>
                <c:pt idx="17">
                  <c:v>11.2635223059736</c:v>
                </c:pt>
                <c:pt idx="18">
                  <c:v>11.2657351243829</c:v>
                </c:pt>
                <c:pt idx="19">
                  <c:v>11.274040942714599</c:v>
                </c:pt>
                <c:pt idx="20">
                  <c:v>11.2633840336856</c:v>
                </c:pt>
                <c:pt idx="21">
                  <c:v>11.2705786971636</c:v>
                </c:pt>
                <c:pt idx="22">
                  <c:v>11.2688829730069</c:v>
                </c:pt>
                <c:pt idx="23">
                  <c:v>11.2754610783226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126-C54F-AD34-E6D519FE23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22222222219"/>
          <c:y val="0.36161500000000002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/>
              <a:t>(d) DOUBLE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8470472222222226"/>
          <c:y val="5.29166666666666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7268833333333333"/>
          <c:y val="4.2501111111111094E-2"/>
          <c:w val="0.7885061111111111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(2)'!$H$2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(2)'!$H$3:$H$26</c:f>
              <c:numCache>
                <c:formatCode>General</c:formatCode>
                <c:ptCount val="24"/>
                <c:pt idx="0">
                  <c:v>0.302342609526634</c:v>
                </c:pt>
                <c:pt idx="1">
                  <c:v>0.60468422275349198</c:v>
                </c:pt>
                <c:pt idx="2">
                  <c:v>0.90680819731269602</c:v>
                </c:pt>
                <c:pt idx="3">
                  <c:v>1.2092787853226401</c:v>
                </c:pt>
                <c:pt idx="4">
                  <c:v>1.51104084321475</c:v>
                </c:pt>
                <c:pt idx="5">
                  <c:v>1.81313255571529</c:v>
                </c:pt>
                <c:pt idx="6">
                  <c:v>2.1151245151660101</c:v>
                </c:pt>
                <c:pt idx="7">
                  <c:v>2.4186372653042301</c:v>
                </c:pt>
                <c:pt idx="8">
                  <c:v>2.7184900964430101</c:v>
                </c:pt>
                <c:pt idx="9">
                  <c:v>3.02009216589861</c:v>
                </c:pt>
                <c:pt idx="10">
                  <c:v>3.3242898550724602</c:v>
                </c:pt>
                <c:pt idx="11">
                  <c:v>3.3244404184972098</c:v>
                </c:pt>
                <c:pt idx="12">
                  <c:v>3.3214317389927102</c:v>
                </c:pt>
                <c:pt idx="13">
                  <c:v>3.3221232529509699</c:v>
                </c:pt>
                <c:pt idx="14">
                  <c:v>3.32068041983351</c:v>
                </c:pt>
                <c:pt idx="15">
                  <c:v>3.32667035287932</c:v>
                </c:pt>
                <c:pt idx="16">
                  <c:v>3.3257056899223398</c:v>
                </c:pt>
                <c:pt idx="17">
                  <c:v>3.3206503741370401</c:v>
                </c:pt>
                <c:pt idx="18">
                  <c:v>3.32041002813741</c:v>
                </c:pt>
                <c:pt idx="19">
                  <c:v>3.3239887691332299</c:v>
                </c:pt>
                <c:pt idx="20">
                  <c:v>3.3198393458045299</c:v>
                </c:pt>
                <c:pt idx="21">
                  <c:v>3.3216421692853499</c:v>
                </c:pt>
                <c:pt idx="22">
                  <c:v>3.3190887468007499</c:v>
                </c:pt>
                <c:pt idx="23">
                  <c:v>3.3210109583834799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EB-B444-99E4-A6197333686A}"/>
            </c:ext>
          </c:extLst>
        </c:ser>
        <c:ser>
          <c:idx val="3"/>
          <c:order val="1"/>
          <c:tx>
            <c:strRef>
              <c:f>'pipeline_output (2)'!$K$2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(2)'!$K$3:$K$26</c:f>
              <c:numCache>
                <c:formatCode>General</c:formatCode>
                <c:ptCount val="24"/>
                <c:pt idx="0">
                  <c:v>0.28328954071786899</c:v>
                </c:pt>
                <c:pt idx="1">
                  <c:v>0.56661931993626702</c:v>
                </c:pt>
                <c:pt idx="2">
                  <c:v>0.84982598325826897</c:v>
                </c:pt>
                <c:pt idx="3">
                  <c:v>1.1332106465756799</c:v>
                </c:pt>
                <c:pt idx="4">
                  <c:v>1.4158903094883499</c:v>
                </c:pt>
                <c:pt idx="5">
                  <c:v>1.6988691228411199</c:v>
                </c:pt>
                <c:pt idx="6">
                  <c:v>1.9817785169665401</c:v>
                </c:pt>
                <c:pt idx="7">
                  <c:v>2.26622536185348</c:v>
                </c:pt>
                <c:pt idx="8">
                  <c:v>2.5475784227295701</c:v>
                </c:pt>
                <c:pt idx="9">
                  <c:v>2.8298154844977601</c:v>
                </c:pt>
                <c:pt idx="10">
                  <c:v>3.11493464607027</c:v>
                </c:pt>
                <c:pt idx="11">
                  <c:v>3.1147231557863999</c:v>
                </c:pt>
                <c:pt idx="12">
                  <c:v>3.1119763931757198</c:v>
                </c:pt>
                <c:pt idx="13">
                  <c:v>3.11208194830744</c:v>
                </c:pt>
                <c:pt idx="14">
                  <c:v>3.11173892030761</c:v>
                </c:pt>
                <c:pt idx="15">
                  <c:v>3.1169981824667401</c:v>
                </c:pt>
                <c:pt idx="16">
                  <c:v>3.1162306510091602</c:v>
                </c:pt>
                <c:pt idx="17">
                  <c:v>3.11110583647692</c:v>
                </c:pt>
                <c:pt idx="18">
                  <c:v>3.1112904593160202</c:v>
                </c:pt>
                <c:pt idx="19">
                  <c:v>3.1144324035336299</c:v>
                </c:pt>
                <c:pt idx="20">
                  <c:v>3.11160700659623</c:v>
                </c:pt>
                <c:pt idx="21">
                  <c:v>3.1126362302492598</c:v>
                </c:pt>
                <c:pt idx="22">
                  <c:v>3.1102884843554</c:v>
                </c:pt>
                <c:pt idx="23">
                  <c:v>3.1117125366705598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8EB-B444-99E4-A6197333686A}"/>
            </c:ext>
          </c:extLst>
        </c:ser>
        <c:ser>
          <c:idx val="2"/>
          <c:order val="2"/>
          <c:tx>
            <c:strRef>
              <c:f>'pipeline_output (2)'!$J$2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(2)'!$J$3:$J$26</c:f>
              <c:numCache>
                <c:formatCode>General</c:formatCode>
                <c:ptCount val="24"/>
                <c:pt idx="0">
                  <c:v>4.78322567864162E-2</c:v>
                </c:pt>
                <c:pt idx="1">
                  <c:v>9.5663765486644903E-2</c:v>
                </c:pt>
                <c:pt idx="2">
                  <c:v>0.143485549856124</c:v>
                </c:pt>
                <c:pt idx="3">
                  <c:v>0.19131805575828301</c:v>
                </c:pt>
                <c:pt idx="4">
                  <c:v>0.239068743363754</c:v>
                </c:pt>
                <c:pt idx="5">
                  <c:v>0.28683652733923098</c:v>
                </c:pt>
                <c:pt idx="6">
                  <c:v>0.33460513119746099</c:v>
                </c:pt>
                <c:pt idx="7">
                  <c:v>0.38263970198023001</c:v>
                </c:pt>
                <c:pt idx="8">
                  <c:v>0.43013561519087001</c:v>
                </c:pt>
                <c:pt idx="9">
                  <c:v>0.47785546692915998</c:v>
                </c:pt>
                <c:pt idx="10">
                  <c:v>0.52598241477903795</c:v>
                </c:pt>
                <c:pt idx="11">
                  <c:v>0.525808337249418</c:v>
                </c:pt>
                <c:pt idx="12">
                  <c:v>0.52541990459446897</c:v>
                </c:pt>
                <c:pt idx="13">
                  <c:v>0.52545300437541498</c:v>
                </c:pt>
                <c:pt idx="14">
                  <c:v>0.52531235910024499</c:v>
                </c:pt>
                <c:pt idx="15">
                  <c:v>0.52615057302852097</c:v>
                </c:pt>
                <c:pt idx="16">
                  <c:v>0.52599673797450497</c:v>
                </c:pt>
                <c:pt idx="17">
                  <c:v>0.52510115664829504</c:v>
                </c:pt>
                <c:pt idx="18">
                  <c:v>0.52516277113019605</c:v>
                </c:pt>
                <c:pt idx="19">
                  <c:v>0.52570063270015499</c:v>
                </c:pt>
                <c:pt idx="20">
                  <c:v>0.52533341349285001</c:v>
                </c:pt>
                <c:pt idx="21">
                  <c:v>0.52529581754709398</c:v>
                </c:pt>
                <c:pt idx="22">
                  <c:v>0.52490889223252601</c:v>
                </c:pt>
                <c:pt idx="23">
                  <c:v>0.52514248183830503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8EB-B444-99E4-A6197333686A}"/>
            </c:ext>
          </c:extLst>
        </c:ser>
        <c:ser>
          <c:idx val="1"/>
          <c:order val="3"/>
          <c:tx>
            <c:strRef>
              <c:f>'pipeline_output (2)'!$I$2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(2)'!$I$3:$I$26</c:f>
              <c:numCache>
                <c:formatCode>General</c:formatCode>
                <c:ptCount val="24"/>
                <c:pt idx="0">
                  <c:v>1.48197849323421E-2</c:v>
                </c:pt>
                <c:pt idx="1">
                  <c:v>2.9636817326560701E-2</c:v>
                </c:pt>
                <c:pt idx="2">
                  <c:v>4.4454005445894701E-2</c:v>
                </c:pt>
                <c:pt idx="3">
                  <c:v>5.9279283353739103E-2</c:v>
                </c:pt>
                <c:pt idx="4">
                  <c:v>7.4078134934651998E-2</c:v>
                </c:pt>
                <c:pt idx="5">
                  <c:v>8.8875284544970207E-2</c:v>
                </c:pt>
                <c:pt idx="6">
                  <c:v>0.103666032997856</c:v>
                </c:pt>
                <c:pt idx="7">
                  <c:v>0.1185715901124</c:v>
                </c:pt>
                <c:pt idx="8">
                  <c:v>0.133263712122587</c:v>
                </c:pt>
                <c:pt idx="9">
                  <c:v>0.148059142713061</c:v>
                </c:pt>
                <c:pt idx="10">
                  <c:v>0.162957555736125</c:v>
                </c:pt>
                <c:pt idx="11">
                  <c:v>0.162938021665778</c:v>
                </c:pt>
                <c:pt idx="12">
                  <c:v>0.162799969835559</c:v>
                </c:pt>
                <c:pt idx="13">
                  <c:v>0.16279058214013201</c:v>
                </c:pt>
                <c:pt idx="14">
                  <c:v>0.16277469773713099</c:v>
                </c:pt>
                <c:pt idx="15">
                  <c:v>0.16301980659805301</c:v>
                </c:pt>
                <c:pt idx="16">
                  <c:v>0.16298071329286201</c:v>
                </c:pt>
                <c:pt idx="17">
                  <c:v>0.16270253495650899</c:v>
                </c:pt>
                <c:pt idx="18">
                  <c:v>0.16270181365181899</c:v>
                </c:pt>
                <c:pt idx="19">
                  <c:v>0.162862100335041</c:v>
                </c:pt>
                <c:pt idx="20">
                  <c:v>0.16275592925691301</c:v>
                </c:pt>
                <c:pt idx="21">
                  <c:v>0.16274799004891199</c:v>
                </c:pt>
                <c:pt idx="22">
                  <c:v>0.16264557158368201</c:v>
                </c:pt>
                <c:pt idx="23">
                  <c:v>0.16270325626759399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8EB-B444-99E4-A619733368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  <c:max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05206767761959"/>
          <c:y val="0.49892691629650016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/>
              <a:t>(c) FLOAT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7890166666666665"/>
          <c:y val="5.29166666666666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916055555555556"/>
          <c:y val="4.2501111111111094E-2"/>
          <c:w val="0.7920338888888889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(2)'!$M$2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(2)'!$M$3:$M$26</c:f>
              <c:numCache>
                <c:formatCode>General</c:formatCode>
                <c:ptCount val="24"/>
                <c:pt idx="0">
                  <c:v>0.44709293401326899</c:v>
                </c:pt>
                <c:pt idx="1">
                  <c:v>0.89417061773032702</c:v>
                </c:pt>
                <c:pt idx="2">
                  <c:v>1.3411056216563799</c:v>
                </c:pt>
                <c:pt idx="3">
                  <c:v>1.7883848080540301</c:v>
                </c:pt>
                <c:pt idx="4">
                  <c:v>2.2348303180508902</c:v>
                </c:pt>
                <c:pt idx="5">
                  <c:v>2.6814861359734001</c:v>
                </c:pt>
                <c:pt idx="6">
                  <c:v>3.1278101163335701</c:v>
                </c:pt>
                <c:pt idx="7">
                  <c:v>3.57666504239352</c:v>
                </c:pt>
                <c:pt idx="8">
                  <c:v>4.0206267110869103</c:v>
                </c:pt>
                <c:pt idx="9">
                  <c:v>4.4664403842338896</c:v>
                </c:pt>
                <c:pt idx="10">
                  <c:v>4.9156586485078204</c:v>
                </c:pt>
                <c:pt idx="11">
                  <c:v>4.9161920173177798</c:v>
                </c:pt>
                <c:pt idx="12">
                  <c:v>4.9122964819008699</c:v>
                </c:pt>
                <c:pt idx="13">
                  <c:v>4.9120334926948797</c:v>
                </c:pt>
                <c:pt idx="14">
                  <c:v>4.9123293575316902</c:v>
                </c:pt>
                <c:pt idx="15">
                  <c:v>4.9200409688818798</c:v>
                </c:pt>
                <c:pt idx="16">
                  <c:v>4.9187946727139398</c:v>
                </c:pt>
                <c:pt idx="17">
                  <c:v>4.9109752458487703</c:v>
                </c:pt>
                <c:pt idx="18">
                  <c:v>4.9116850753679397</c:v>
                </c:pt>
                <c:pt idx="19">
                  <c:v>4.9166332863999997</c:v>
                </c:pt>
                <c:pt idx="20">
                  <c:v>4.9106992564404104</c:v>
                </c:pt>
                <c:pt idx="21">
                  <c:v>4.9134671254334403</c:v>
                </c:pt>
                <c:pt idx="22">
                  <c:v>4.9107978205251701</c:v>
                </c:pt>
                <c:pt idx="23">
                  <c:v>4.9129146173967202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BA-0B4E-BD0E-FB4AC8023DFB}"/>
            </c:ext>
          </c:extLst>
        </c:ser>
        <c:ser>
          <c:idx val="3"/>
          <c:order val="1"/>
          <c:tx>
            <c:strRef>
              <c:f>'pipeline_output (2)'!$P$2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(2)'!$P$3:$P$26</c:f>
              <c:numCache>
                <c:formatCode>General</c:formatCode>
                <c:ptCount val="24"/>
                <c:pt idx="0">
                  <c:v>0.41766570273939702</c:v>
                </c:pt>
                <c:pt idx="1">
                  <c:v>0.83533045483203505</c:v>
                </c:pt>
                <c:pt idx="2">
                  <c:v>1.2528473990728199</c:v>
                </c:pt>
                <c:pt idx="3">
                  <c:v>1.6706723174900799</c:v>
                </c:pt>
                <c:pt idx="4">
                  <c:v>2.0874780303848999</c:v>
                </c:pt>
                <c:pt idx="5">
                  <c:v>2.5046687641185499</c:v>
                </c:pt>
                <c:pt idx="6">
                  <c:v>2.9220105255614999</c:v>
                </c:pt>
                <c:pt idx="7">
                  <c:v>3.3408731748170202</c:v>
                </c:pt>
                <c:pt idx="8">
                  <c:v>3.7553026791460802</c:v>
                </c:pt>
                <c:pt idx="9">
                  <c:v>4.1728911073462998</c:v>
                </c:pt>
                <c:pt idx="10">
                  <c:v>4.5924683846844898</c:v>
                </c:pt>
                <c:pt idx="11">
                  <c:v>4.5926522889328796</c:v>
                </c:pt>
                <c:pt idx="12">
                  <c:v>4.5893844374277002</c:v>
                </c:pt>
                <c:pt idx="13">
                  <c:v>4.5890458577477</c:v>
                </c:pt>
                <c:pt idx="14">
                  <c:v>4.5881738147686004</c:v>
                </c:pt>
                <c:pt idx="15">
                  <c:v>4.5955794975438096</c:v>
                </c:pt>
                <c:pt idx="16">
                  <c:v>4.5949868536371596</c:v>
                </c:pt>
                <c:pt idx="17">
                  <c:v>4.5873537084280596</c:v>
                </c:pt>
                <c:pt idx="18">
                  <c:v>4.5883975310278</c:v>
                </c:pt>
                <c:pt idx="19">
                  <c:v>4.5926522889328796</c:v>
                </c:pt>
                <c:pt idx="20">
                  <c:v>4.5880476254769302</c:v>
                </c:pt>
                <c:pt idx="21">
                  <c:v>4.5898321279344403</c:v>
                </c:pt>
                <c:pt idx="22">
                  <c:v>4.58732503868585</c:v>
                </c:pt>
                <c:pt idx="23">
                  <c:v>4.58899421439137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5BA-0B4E-BD0E-FB4AC8023DFB}"/>
            </c:ext>
          </c:extLst>
        </c:ser>
        <c:ser>
          <c:idx val="2"/>
          <c:order val="2"/>
          <c:tx>
            <c:strRef>
              <c:f>'pipeline_output (2)'!$O$2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(2)'!$O$3:$O$26</c:f>
              <c:numCache>
                <c:formatCode>General</c:formatCode>
                <c:ptCount val="24"/>
                <c:pt idx="0">
                  <c:v>0.17352813791407701</c:v>
                </c:pt>
                <c:pt idx="1">
                  <c:v>0.34709238102443801</c:v>
                </c:pt>
                <c:pt idx="2">
                  <c:v>0.52051574801474398</c:v>
                </c:pt>
                <c:pt idx="3">
                  <c:v>0.69407842106357998</c:v>
                </c:pt>
                <c:pt idx="4">
                  <c:v>0.86731056909032</c:v>
                </c:pt>
                <c:pt idx="5">
                  <c:v>1.0406905391150401</c:v>
                </c:pt>
                <c:pt idx="6">
                  <c:v>1.21381427068932</c:v>
                </c:pt>
                <c:pt idx="7">
                  <c:v>1.38821722667937</c:v>
                </c:pt>
                <c:pt idx="8">
                  <c:v>1.5603411477598299</c:v>
                </c:pt>
                <c:pt idx="9">
                  <c:v>1.7335764423576501</c:v>
                </c:pt>
                <c:pt idx="10">
                  <c:v>1.9080679206829501</c:v>
                </c:pt>
                <c:pt idx="11">
                  <c:v>1.90801832105517</c:v>
                </c:pt>
                <c:pt idx="12">
                  <c:v>1.90654143462721</c:v>
                </c:pt>
                <c:pt idx="13">
                  <c:v>1.9063730761039499</c:v>
                </c:pt>
                <c:pt idx="14">
                  <c:v>1.9056801482996899</c:v>
                </c:pt>
                <c:pt idx="15">
                  <c:v>1.9093186831481199</c:v>
                </c:pt>
                <c:pt idx="16">
                  <c:v>1.9084350380905299</c:v>
                </c:pt>
                <c:pt idx="17">
                  <c:v>1.90529430698466</c:v>
                </c:pt>
                <c:pt idx="18">
                  <c:v>1.9053437650882299</c:v>
                </c:pt>
                <c:pt idx="19">
                  <c:v>1.9075422957977</c:v>
                </c:pt>
                <c:pt idx="20">
                  <c:v>1.9056801482996899</c:v>
                </c:pt>
                <c:pt idx="21">
                  <c:v>1.9060562465916999</c:v>
                </c:pt>
                <c:pt idx="22">
                  <c:v>1.9046417005729399</c:v>
                </c:pt>
                <c:pt idx="23">
                  <c:v>1.90584838445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5BA-0B4E-BD0E-FB4AC8023DFB}"/>
            </c:ext>
          </c:extLst>
        </c:ser>
        <c:ser>
          <c:idx val="1"/>
          <c:order val="3"/>
          <c:tx>
            <c:strRef>
              <c:f>'pipeline_output (2)'!$N$2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(2)'!$N$3:$N$26</c:f>
              <c:numCache>
                <c:formatCode>General</c:formatCode>
                <c:ptCount val="24"/>
                <c:pt idx="0">
                  <c:v>3.0772460863805199E-2</c:v>
                </c:pt>
                <c:pt idx="1">
                  <c:v>6.15470891875484E-2</c:v>
                </c:pt>
                <c:pt idx="2">
                  <c:v>9.2308868655364903E-2</c:v>
                </c:pt>
                <c:pt idx="3">
                  <c:v>0.12309417837509599</c:v>
                </c:pt>
                <c:pt idx="4">
                  <c:v>0.153811361874227</c:v>
                </c:pt>
                <c:pt idx="5">
                  <c:v>0.184573170118387</c:v>
                </c:pt>
                <c:pt idx="6">
                  <c:v>0.21528682297868801</c:v>
                </c:pt>
                <c:pt idx="7">
                  <c:v>0.24620074329491601</c:v>
                </c:pt>
                <c:pt idx="8">
                  <c:v>0.27673588803933102</c:v>
                </c:pt>
                <c:pt idx="9">
                  <c:v>0.30745392399973098</c:v>
                </c:pt>
                <c:pt idx="10">
                  <c:v>0.33839066894103498</c:v>
                </c:pt>
                <c:pt idx="11">
                  <c:v>0.338353231858537</c:v>
                </c:pt>
                <c:pt idx="12">
                  <c:v>0.33807583182873302</c:v>
                </c:pt>
                <c:pt idx="13">
                  <c:v>0.33805403314204602</c:v>
                </c:pt>
                <c:pt idx="14">
                  <c:v>0.33799799228225902</c:v>
                </c:pt>
                <c:pt idx="15">
                  <c:v>0.33852176399509198</c:v>
                </c:pt>
                <c:pt idx="16">
                  <c:v>0.33845932511320298</c:v>
                </c:pt>
                <c:pt idx="17">
                  <c:v>0.33788907711570998</c:v>
                </c:pt>
                <c:pt idx="18">
                  <c:v>0.33786108170310702</c:v>
                </c:pt>
                <c:pt idx="19">
                  <c:v>0.33820979974749499</c:v>
                </c:pt>
                <c:pt idx="20">
                  <c:v>0.33795130575711801</c:v>
                </c:pt>
                <c:pt idx="21">
                  <c:v>0.337957529881945</c:v>
                </c:pt>
                <c:pt idx="22">
                  <c:v>0.33774603817341797</c:v>
                </c:pt>
                <c:pt idx="23">
                  <c:v>0.33786730250499403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5BA-0B4E-BD0E-FB4AC8023D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12011741347"/>
          <c:y val="0.30148991331028591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/>
              <a:t>(</a:t>
            </a:r>
            <a:r>
              <a:rPr lang="en-US" sz="1400" b="1" dirty="0"/>
              <a:t>b) INT64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8885888888888888"/>
          <c:y val="5.64444444444444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762161111111111"/>
          <c:y val="4.2501111111111094E-2"/>
          <c:w val="0.7849783333333333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(2)'!$W$2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(2)'!$W$3:$W$26</c:f>
              <c:numCache>
                <c:formatCode>General</c:formatCode>
                <c:ptCount val="24"/>
                <c:pt idx="0">
                  <c:v>4.53164481937708</c:v>
                </c:pt>
                <c:pt idx="1">
                  <c:v>9.0630434406817706</c:v>
                </c:pt>
                <c:pt idx="2">
                  <c:v>13.5935580890577</c:v>
                </c:pt>
                <c:pt idx="3">
                  <c:v>18.124251822294202</c:v>
                </c:pt>
                <c:pt idx="4">
                  <c:v>22.647849080822201</c:v>
                </c:pt>
                <c:pt idx="5">
                  <c:v>27.171818430852799</c:v>
                </c:pt>
                <c:pt idx="6">
                  <c:v>31.695722391591602</c:v>
                </c:pt>
                <c:pt idx="7">
                  <c:v>36.245281714483198</c:v>
                </c:pt>
                <c:pt idx="8">
                  <c:v>40.736675724154999</c:v>
                </c:pt>
                <c:pt idx="9">
                  <c:v>45.255984985436697</c:v>
                </c:pt>
                <c:pt idx="10">
                  <c:v>49.809868282652801</c:v>
                </c:pt>
                <c:pt idx="11">
                  <c:v>49.856422280697203</c:v>
                </c:pt>
                <c:pt idx="12">
                  <c:v>49.847551368560502</c:v>
                </c:pt>
                <c:pt idx="13">
                  <c:v>49.895803876356801</c:v>
                </c:pt>
                <c:pt idx="14">
                  <c:v>49.927503404442298</c:v>
                </c:pt>
                <c:pt idx="15">
                  <c:v>50.033346330131302</c:v>
                </c:pt>
                <c:pt idx="16">
                  <c:v>50.064264774691303</c:v>
                </c:pt>
                <c:pt idx="17">
                  <c:v>49.976795616223399</c:v>
                </c:pt>
                <c:pt idx="18">
                  <c:v>50.010778842943601</c:v>
                </c:pt>
                <c:pt idx="19">
                  <c:v>50.110132579636499</c:v>
                </c:pt>
                <c:pt idx="20">
                  <c:v>50.056412102960202</c:v>
                </c:pt>
                <c:pt idx="21">
                  <c:v>50.097956776708699</c:v>
                </c:pt>
                <c:pt idx="22">
                  <c:v>50.118754984540999</c:v>
                </c:pt>
                <c:pt idx="23">
                  <c:v>50.160608922535602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FF-9248-85A7-98461A3038CA}"/>
            </c:ext>
          </c:extLst>
        </c:ser>
        <c:ser>
          <c:idx val="3"/>
          <c:order val="1"/>
          <c:tx>
            <c:strRef>
              <c:f>'pipeline_output (2)'!$Z$2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(2)'!$Z$3:$Z$26</c:f>
              <c:numCache>
                <c:formatCode>General</c:formatCode>
                <c:ptCount val="24"/>
                <c:pt idx="0">
                  <c:v>4.5319973672544203</c:v>
                </c:pt>
                <c:pt idx="1">
                  <c:v>9.0630210597020806</c:v>
                </c:pt>
                <c:pt idx="2">
                  <c:v>13.593155302048199</c:v>
                </c:pt>
                <c:pt idx="3">
                  <c:v>18.1258630737773</c:v>
                </c:pt>
                <c:pt idx="4">
                  <c:v>22.647569562292801</c:v>
                </c:pt>
                <c:pt idx="5">
                  <c:v>27.1730255218012</c:v>
                </c:pt>
                <c:pt idx="6">
                  <c:v>31.695174927239499</c:v>
                </c:pt>
                <c:pt idx="7">
                  <c:v>36.238839572245297</c:v>
                </c:pt>
                <c:pt idx="8">
                  <c:v>40.736449639644903</c:v>
                </c:pt>
                <c:pt idx="9">
                  <c:v>45.2517440957212</c:v>
                </c:pt>
                <c:pt idx="10">
                  <c:v>49.802771030383603</c:v>
                </c:pt>
                <c:pt idx="11">
                  <c:v>49.8506659856941</c:v>
                </c:pt>
                <c:pt idx="12">
                  <c:v>49.858792906225098</c:v>
                </c:pt>
                <c:pt idx="13">
                  <c:v>49.882918369066701</c:v>
                </c:pt>
                <c:pt idx="14">
                  <c:v>49.927435482335</c:v>
                </c:pt>
                <c:pt idx="15">
                  <c:v>50.037507515819001</c:v>
                </c:pt>
                <c:pt idx="16">
                  <c:v>50.054637057727597</c:v>
                </c:pt>
                <c:pt idx="17">
                  <c:v>49.979722212008397</c:v>
                </c:pt>
                <c:pt idx="18">
                  <c:v>50.023457764438199</c:v>
                </c:pt>
                <c:pt idx="19">
                  <c:v>50.1058224896341</c:v>
                </c:pt>
                <c:pt idx="20">
                  <c:v>50.020185169284197</c:v>
                </c:pt>
                <c:pt idx="21">
                  <c:v>50.104180745607003</c:v>
                </c:pt>
                <c:pt idx="22">
                  <c:v>50.120260788100097</c:v>
                </c:pt>
                <c:pt idx="23">
                  <c:v>50.166094156017202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AFF-9248-85A7-98461A3038CA}"/>
            </c:ext>
          </c:extLst>
        </c:ser>
        <c:ser>
          <c:idx val="2"/>
          <c:order val="2"/>
          <c:tx>
            <c:strRef>
              <c:f>'pipeline_output (2)'!$Y$2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(2)'!$Y$3:$Y$26</c:f>
              <c:numCache>
                <c:formatCode>General</c:formatCode>
                <c:ptCount val="24"/>
                <c:pt idx="0">
                  <c:v>0.23352099770934001</c:v>
                </c:pt>
                <c:pt idx="1">
                  <c:v>0.46703902367635702</c:v>
                </c:pt>
                <c:pt idx="2">
                  <c:v>0.70044221186089695</c:v>
                </c:pt>
                <c:pt idx="3">
                  <c:v>0.93403169076814196</c:v>
                </c:pt>
                <c:pt idx="4">
                  <c:v>1.16710000763222</c:v>
                </c:pt>
                <c:pt idx="5">
                  <c:v>1.40034722354709</c:v>
                </c:pt>
                <c:pt idx="6">
                  <c:v>1.63352858440009</c:v>
                </c:pt>
                <c:pt idx="7">
                  <c:v>1.8681204347051401</c:v>
                </c:pt>
                <c:pt idx="8">
                  <c:v>2.0997316703378401</c:v>
                </c:pt>
                <c:pt idx="9">
                  <c:v>2.33282015751234</c:v>
                </c:pt>
                <c:pt idx="10">
                  <c:v>2.5678094651703001</c:v>
                </c:pt>
                <c:pt idx="11">
                  <c:v>2.5673065084783699</c:v>
                </c:pt>
                <c:pt idx="12">
                  <c:v>2.5653504449150999</c:v>
                </c:pt>
                <c:pt idx="13">
                  <c:v>2.56572706935123</c:v>
                </c:pt>
                <c:pt idx="14">
                  <c:v>2.5649739310325499</c:v>
                </c:pt>
                <c:pt idx="15">
                  <c:v>2.56890587485913</c:v>
                </c:pt>
                <c:pt idx="16">
                  <c:v>2.5689418385703502</c:v>
                </c:pt>
                <c:pt idx="17">
                  <c:v>2.5642391509401001</c:v>
                </c:pt>
                <c:pt idx="18">
                  <c:v>2.56434665343739</c:v>
                </c:pt>
                <c:pt idx="19">
                  <c:v>2.5671808000895302</c:v>
                </c:pt>
                <c:pt idx="20">
                  <c:v>2.5646871374861901</c:v>
                </c:pt>
                <c:pt idx="21">
                  <c:v>2.5653683769047899</c:v>
                </c:pt>
                <c:pt idx="22">
                  <c:v>2.5637555012224902</c:v>
                </c:pt>
                <c:pt idx="23">
                  <c:v>2.5644900041227299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AFF-9248-85A7-98461A3038CA}"/>
            </c:ext>
          </c:extLst>
        </c:ser>
        <c:ser>
          <c:idx val="1"/>
          <c:order val="3"/>
          <c:tx>
            <c:strRef>
              <c:f>'pipeline_output (2)'!$X$2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(2)'!$X$3:$X$26</c:f>
              <c:numCache>
                <c:formatCode>General</c:formatCode>
                <c:ptCount val="24"/>
                <c:pt idx="0">
                  <c:v>0.12701698282336399</c:v>
                </c:pt>
                <c:pt idx="1">
                  <c:v>0.25401726202423802</c:v>
                </c:pt>
                <c:pt idx="2">
                  <c:v>0.38092952626897197</c:v>
                </c:pt>
                <c:pt idx="3">
                  <c:v>0.50792554148501801</c:v>
                </c:pt>
                <c:pt idx="4">
                  <c:v>0.63489374658335196</c:v>
                </c:pt>
                <c:pt idx="5">
                  <c:v>0.76165745902217696</c:v>
                </c:pt>
                <c:pt idx="6">
                  <c:v>0.88826240173488702</c:v>
                </c:pt>
                <c:pt idx="7">
                  <c:v>1.01565710237336</c:v>
                </c:pt>
                <c:pt idx="8">
                  <c:v>1.1418771507333401</c:v>
                </c:pt>
                <c:pt idx="9">
                  <c:v>1.2691156688417899</c:v>
                </c:pt>
                <c:pt idx="10">
                  <c:v>1.3961175168237101</c:v>
                </c:pt>
                <c:pt idx="11">
                  <c:v>1.3979575434145799</c:v>
                </c:pt>
                <c:pt idx="12">
                  <c:v>1.3991140253898</c:v>
                </c:pt>
                <c:pt idx="13">
                  <c:v>1.39923137924723</c:v>
                </c:pt>
                <c:pt idx="14">
                  <c:v>1.40050219423774</c:v>
                </c:pt>
                <c:pt idx="15">
                  <c:v>1.40191989609794</c:v>
                </c:pt>
                <c:pt idx="16">
                  <c:v>1.40255745874511</c:v>
                </c:pt>
                <c:pt idx="17">
                  <c:v>1.4015130164476499</c:v>
                </c:pt>
                <c:pt idx="18">
                  <c:v>1.4016896588600101</c:v>
                </c:pt>
                <c:pt idx="19">
                  <c:v>1.4027665340350901</c:v>
                </c:pt>
                <c:pt idx="20">
                  <c:v>1.40200022920884</c:v>
                </c:pt>
                <c:pt idx="21">
                  <c:v>1.4029005894450299</c:v>
                </c:pt>
                <c:pt idx="22">
                  <c:v>1.4023966740034199</c:v>
                </c:pt>
                <c:pt idx="23">
                  <c:v>1.40311513140287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AFF-9248-85A7-98461A3038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  <c:max val="7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22222222219"/>
          <c:y val="0.46392055555555556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baseline="0"/>
              <a:t>(a)</a:t>
            </a:r>
            <a:r>
              <a:rPr lang="en-US" sz="1400" baseline="0"/>
              <a:t> </a:t>
            </a:r>
            <a:r>
              <a:rPr lang="en-US" sz="1400" b="1" baseline="0"/>
              <a:t>INT32</a:t>
            </a:r>
            <a:r>
              <a:rPr lang="en-US" sz="1400" baseline="0"/>
              <a:t> (1 DPU)</a:t>
            </a:r>
            <a:endParaRPr lang="en-US" sz="1400"/>
          </a:p>
        </c:rich>
      </c:tx>
      <c:layout>
        <c:manualLayout>
          <c:xMode val="edge"/>
          <c:yMode val="edge"/>
          <c:x val="0.17827555555555558"/>
          <c:y val="5.64444444444444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916055555555556"/>
          <c:y val="4.2501111111111094E-2"/>
          <c:w val="0.7920338888888889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(2)'!$R$2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(2)'!$R$3:$R$26</c:f>
              <c:numCache>
                <c:formatCode>General</c:formatCode>
                <c:ptCount val="24"/>
                <c:pt idx="0">
                  <c:v>5.2846742235738597</c:v>
                </c:pt>
                <c:pt idx="1">
                  <c:v>10.5723322981903</c:v>
                </c:pt>
                <c:pt idx="2">
                  <c:v>15.8562830787842</c:v>
                </c:pt>
                <c:pt idx="3">
                  <c:v>21.142715588508</c:v>
                </c:pt>
                <c:pt idx="4">
                  <c:v>26.421240569026001</c:v>
                </c:pt>
                <c:pt idx="5">
                  <c:v>31.694353766170899</c:v>
                </c:pt>
                <c:pt idx="6">
                  <c:v>36.9717545086203</c:v>
                </c:pt>
                <c:pt idx="7">
                  <c:v>42.273984910441698</c:v>
                </c:pt>
                <c:pt idx="8">
                  <c:v>47.514571503292302</c:v>
                </c:pt>
                <c:pt idx="9">
                  <c:v>52.787604891534102</c:v>
                </c:pt>
                <c:pt idx="10">
                  <c:v>58.093588838481502</c:v>
                </c:pt>
                <c:pt idx="11">
                  <c:v>58.154528744374701</c:v>
                </c:pt>
                <c:pt idx="12">
                  <c:v>58.163929645724501</c:v>
                </c:pt>
                <c:pt idx="13">
                  <c:v>58.209594866158099</c:v>
                </c:pt>
                <c:pt idx="14">
                  <c:v>58.276885455454902</c:v>
                </c:pt>
                <c:pt idx="15">
                  <c:v>58.3888873863052</c:v>
                </c:pt>
                <c:pt idx="16">
                  <c:v>58.422069755965502</c:v>
                </c:pt>
                <c:pt idx="17">
                  <c:v>58.3891660727013</c:v>
                </c:pt>
                <c:pt idx="18">
                  <c:v>58.366136973752802</c:v>
                </c:pt>
                <c:pt idx="19">
                  <c:v>58.512979620990599</c:v>
                </c:pt>
                <c:pt idx="20">
                  <c:v>58.488174921909803</c:v>
                </c:pt>
                <c:pt idx="21">
                  <c:v>58.508781858849296</c:v>
                </c:pt>
                <c:pt idx="22">
                  <c:v>58.523523323993999</c:v>
                </c:pt>
                <c:pt idx="23">
                  <c:v>58.558166993761198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26-C54F-AD34-E6D519FE23B3}"/>
            </c:ext>
          </c:extLst>
        </c:ser>
        <c:ser>
          <c:idx val="3"/>
          <c:order val="1"/>
          <c:tx>
            <c:strRef>
              <c:f>'pipeline_output (2)'!$U$2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2225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(2)'!$U$3:$U$26</c:f>
              <c:numCache>
                <c:formatCode>General</c:formatCode>
                <c:ptCount val="24"/>
                <c:pt idx="0">
                  <c:v>5.2860595550511098</c:v>
                </c:pt>
                <c:pt idx="1">
                  <c:v>10.5721495650169</c:v>
                </c:pt>
                <c:pt idx="2">
                  <c:v>15.8553925380614</c:v>
                </c:pt>
                <c:pt idx="3">
                  <c:v>21.141741219302801</c:v>
                </c:pt>
                <c:pt idx="4">
                  <c:v>26.416676263964</c:v>
                </c:pt>
                <c:pt idx="5">
                  <c:v>31.696269874856402</c:v>
                </c:pt>
                <c:pt idx="6">
                  <c:v>36.970786154651996</c:v>
                </c:pt>
                <c:pt idx="7">
                  <c:v>42.2762249684369</c:v>
                </c:pt>
                <c:pt idx="8">
                  <c:v>47.511126876163502</c:v>
                </c:pt>
                <c:pt idx="9">
                  <c:v>52.778495229822703</c:v>
                </c:pt>
                <c:pt idx="10">
                  <c:v>58.102970046228798</c:v>
                </c:pt>
                <c:pt idx="11">
                  <c:v>58.166326440046099</c:v>
                </c:pt>
                <c:pt idx="12">
                  <c:v>58.173979066969501</c:v>
                </c:pt>
                <c:pt idx="13">
                  <c:v>58.224370679794298</c:v>
                </c:pt>
                <c:pt idx="14">
                  <c:v>58.263100408951203</c:v>
                </c:pt>
                <c:pt idx="15">
                  <c:v>58.367065214971099</c:v>
                </c:pt>
                <c:pt idx="16">
                  <c:v>58.421697755788799</c:v>
                </c:pt>
                <c:pt idx="17">
                  <c:v>58.376813530636497</c:v>
                </c:pt>
                <c:pt idx="18">
                  <c:v>58.368643292804101</c:v>
                </c:pt>
                <c:pt idx="19">
                  <c:v>58.4811849160631</c:v>
                </c:pt>
                <c:pt idx="20">
                  <c:v>58.481930437082802</c:v>
                </c:pt>
                <c:pt idx="21">
                  <c:v>58.519977229928202</c:v>
                </c:pt>
                <c:pt idx="22">
                  <c:v>58.511113874566703</c:v>
                </c:pt>
                <c:pt idx="23">
                  <c:v>58.516524867022902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26-C54F-AD34-E6D519FE23B3}"/>
            </c:ext>
          </c:extLst>
        </c:ser>
        <c:ser>
          <c:idx val="2"/>
          <c:order val="2"/>
          <c:tx>
            <c:strRef>
              <c:f>'pipeline_output (2)'!$T$2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(2)'!$T$3:$T$26</c:f>
              <c:numCache>
                <c:formatCode>General</c:formatCode>
                <c:ptCount val="24"/>
                <c:pt idx="0">
                  <c:v>0.93379403697502905</c:v>
                </c:pt>
                <c:pt idx="1">
                  <c:v>1.8677781679568</c:v>
                </c:pt>
                <c:pt idx="2">
                  <c:v>2.8014106224142399</c:v>
                </c:pt>
                <c:pt idx="3">
                  <c:v>3.7353966475215699</c:v>
                </c:pt>
                <c:pt idx="4">
                  <c:v>4.6671829794810096</c:v>
                </c:pt>
                <c:pt idx="5">
                  <c:v>5.6002734508520904</c:v>
                </c:pt>
                <c:pt idx="6">
                  <c:v>6.5320326279836696</c:v>
                </c:pt>
                <c:pt idx="7">
                  <c:v>7.4704207233045503</c:v>
                </c:pt>
                <c:pt idx="8">
                  <c:v>8.3964382784402307</c:v>
                </c:pt>
                <c:pt idx="9">
                  <c:v>9.3291102558757792</c:v>
                </c:pt>
                <c:pt idx="10">
                  <c:v>10.2673011663267</c:v>
                </c:pt>
                <c:pt idx="11">
                  <c:v>10.268852495712</c:v>
                </c:pt>
                <c:pt idx="12">
                  <c:v>10.2622195378386</c:v>
                </c:pt>
                <c:pt idx="13">
                  <c:v>10.263051776451</c:v>
                </c:pt>
                <c:pt idx="14">
                  <c:v>10.262678687277599</c:v>
                </c:pt>
                <c:pt idx="15">
                  <c:v>10.2795809758556</c:v>
                </c:pt>
                <c:pt idx="16">
                  <c:v>10.2798689112349</c:v>
                </c:pt>
                <c:pt idx="17">
                  <c:v>10.2635971094256</c:v>
                </c:pt>
                <c:pt idx="18">
                  <c:v>10.2660949008221</c:v>
                </c:pt>
                <c:pt idx="19">
                  <c:v>10.275206343162299</c:v>
                </c:pt>
                <c:pt idx="20">
                  <c:v>10.2639128550053</c:v>
                </c:pt>
                <c:pt idx="21">
                  <c:v>10.273307990751199</c:v>
                </c:pt>
                <c:pt idx="22">
                  <c:v>10.265319594088</c:v>
                </c:pt>
                <c:pt idx="23">
                  <c:v>10.268680102630301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126-C54F-AD34-E6D519FE23B3}"/>
            </c:ext>
          </c:extLst>
        </c:ser>
        <c:ser>
          <c:idx val="1"/>
          <c:order val="3"/>
          <c:tx>
            <c:strRef>
              <c:f>'pipeline_output (2)'!$S$2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 cap="flat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(2)'!$S$3:$S$26</c:f>
              <c:numCache>
                <c:formatCode>General</c:formatCode>
                <c:ptCount val="24"/>
                <c:pt idx="0">
                  <c:v>1.0240142859135799</c:v>
                </c:pt>
                <c:pt idx="1">
                  <c:v>2.0482857541509598</c:v>
                </c:pt>
                <c:pt idx="2">
                  <c:v>3.07186286326503</c:v>
                </c:pt>
                <c:pt idx="3">
                  <c:v>4.0959588575561101</c:v>
                </c:pt>
                <c:pt idx="4">
                  <c:v>5.11938578797744</c:v>
                </c:pt>
                <c:pt idx="5">
                  <c:v>6.1409192598132902</c:v>
                </c:pt>
                <c:pt idx="6">
                  <c:v>7.1632291774423598</c:v>
                </c:pt>
                <c:pt idx="7">
                  <c:v>8.1916891546526092</c:v>
                </c:pt>
                <c:pt idx="8">
                  <c:v>9.2088133228615892</c:v>
                </c:pt>
                <c:pt idx="9">
                  <c:v>10.231635409667801</c:v>
                </c:pt>
                <c:pt idx="10">
                  <c:v>11.258719333928401</c:v>
                </c:pt>
                <c:pt idx="11">
                  <c:v>11.261966938446101</c:v>
                </c:pt>
                <c:pt idx="12">
                  <c:v>11.2568545356951</c:v>
                </c:pt>
                <c:pt idx="13">
                  <c:v>11.2597901454255</c:v>
                </c:pt>
                <c:pt idx="14">
                  <c:v>11.261517690018101</c:v>
                </c:pt>
                <c:pt idx="15">
                  <c:v>11.2770548271422</c:v>
                </c:pt>
                <c:pt idx="16">
                  <c:v>11.278649026567701</c:v>
                </c:pt>
                <c:pt idx="17">
                  <c:v>11.2635223059736</c:v>
                </c:pt>
                <c:pt idx="18">
                  <c:v>11.2657351243829</c:v>
                </c:pt>
                <c:pt idx="19">
                  <c:v>11.274040942714599</c:v>
                </c:pt>
                <c:pt idx="20">
                  <c:v>11.2633840336856</c:v>
                </c:pt>
                <c:pt idx="21">
                  <c:v>11.2705786971636</c:v>
                </c:pt>
                <c:pt idx="22">
                  <c:v>11.2688829730069</c:v>
                </c:pt>
                <c:pt idx="23">
                  <c:v>11.2754610783226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126-C54F-AD34-E6D519FE23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22222222219"/>
          <c:y val="0.36161500000000002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/>
              <a:t>(</a:t>
            </a:r>
            <a:r>
              <a:rPr lang="en-US" sz="1400" b="1" dirty="0"/>
              <a:t>b) INT64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8885888888888888"/>
          <c:y val="5.64444444444444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762161111111111"/>
          <c:y val="4.2501111111111094E-2"/>
          <c:w val="0.7849783333333333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(2)'!$W$2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(2)'!$W$3:$W$26</c:f>
              <c:numCache>
                <c:formatCode>General</c:formatCode>
                <c:ptCount val="24"/>
                <c:pt idx="0">
                  <c:v>4.53164481937708</c:v>
                </c:pt>
                <c:pt idx="1">
                  <c:v>9.0630434406817706</c:v>
                </c:pt>
                <c:pt idx="2">
                  <c:v>13.5935580890577</c:v>
                </c:pt>
                <c:pt idx="3">
                  <c:v>18.124251822294202</c:v>
                </c:pt>
                <c:pt idx="4">
                  <c:v>22.647849080822201</c:v>
                </c:pt>
                <c:pt idx="5">
                  <c:v>27.171818430852799</c:v>
                </c:pt>
                <c:pt idx="6">
                  <c:v>31.695722391591602</c:v>
                </c:pt>
                <c:pt idx="7">
                  <c:v>36.245281714483198</c:v>
                </c:pt>
                <c:pt idx="8">
                  <c:v>40.736675724154999</c:v>
                </c:pt>
                <c:pt idx="9">
                  <c:v>45.255984985436697</c:v>
                </c:pt>
                <c:pt idx="10">
                  <c:v>49.809868282652801</c:v>
                </c:pt>
                <c:pt idx="11">
                  <c:v>49.856422280697203</c:v>
                </c:pt>
                <c:pt idx="12">
                  <c:v>49.847551368560502</c:v>
                </c:pt>
                <c:pt idx="13">
                  <c:v>49.895803876356801</c:v>
                </c:pt>
                <c:pt idx="14">
                  <c:v>49.927503404442298</c:v>
                </c:pt>
                <c:pt idx="15">
                  <c:v>50.033346330131302</c:v>
                </c:pt>
                <c:pt idx="16">
                  <c:v>50.064264774691303</c:v>
                </c:pt>
                <c:pt idx="17">
                  <c:v>49.976795616223399</c:v>
                </c:pt>
                <c:pt idx="18">
                  <c:v>50.010778842943601</c:v>
                </c:pt>
                <c:pt idx="19">
                  <c:v>50.110132579636499</c:v>
                </c:pt>
                <c:pt idx="20">
                  <c:v>50.056412102960202</c:v>
                </c:pt>
                <c:pt idx="21">
                  <c:v>50.097956776708699</c:v>
                </c:pt>
                <c:pt idx="22">
                  <c:v>50.118754984540999</c:v>
                </c:pt>
                <c:pt idx="23">
                  <c:v>50.160608922535602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FF-9248-85A7-98461A3038CA}"/>
            </c:ext>
          </c:extLst>
        </c:ser>
        <c:ser>
          <c:idx val="3"/>
          <c:order val="1"/>
          <c:tx>
            <c:strRef>
              <c:f>'pipeline_output (2)'!$Z$2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(2)'!$Z$3:$Z$26</c:f>
              <c:numCache>
                <c:formatCode>General</c:formatCode>
                <c:ptCount val="24"/>
                <c:pt idx="0">
                  <c:v>4.5319973672544203</c:v>
                </c:pt>
                <c:pt idx="1">
                  <c:v>9.0630210597020806</c:v>
                </c:pt>
                <c:pt idx="2">
                  <c:v>13.593155302048199</c:v>
                </c:pt>
                <c:pt idx="3">
                  <c:v>18.1258630737773</c:v>
                </c:pt>
                <c:pt idx="4">
                  <c:v>22.647569562292801</c:v>
                </c:pt>
                <c:pt idx="5">
                  <c:v>27.1730255218012</c:v>
                </c:pt>
                <c:pt idx="6">
                  <c:v>31.695174927239499</c:v>
                </c:pt>
                <c:pt idx="7">
                  <c:v>36.238839572245297</c:v>
                </c:pt>
                <c:pt idx="8">
                  <c:v>40.736449639644903</c:v>
                </c:pt>
                <c:pt idx="9">
                  <c:v>45.2517440957212</c:v>
                </c:pt>
                <c:pt idx="10">
                  <c:v>49.802771030383603</c:v>
                </c:pt>
                <c:pt idx="11">
                  <c:v>49.8506659856941</c:v>
                </c:pt>
                <c:pt idx="12">
                  <c:v>49.858792906225098</c:v>
                </c:pt>
                <c:pt idx="13">
                  <c:v>49.882918369066701</c:v>
                </c:pt>
                <c:pt idx="14">
                  <c:v>49.927435482335</c:v>
                </c:pt>
                <c:pt idx="15">
                  <c:v>50.037507515819001</c:v>
                </c:pt>
                <c:pt idx="16">
                  <c:v>50.054637057727597</c:v>
                </c:pt>
                <c:pt idx="17">
                  <c:v>49.979722212008397</c:v>
                </c:pt>
                <c:pt idx="18">
                  <c:v>50.023457764438199</c:v>
                </c:pt>
                <c:pt idx="19">
                  <c:v>50.1058224896341</c:v>
                </c:pt>
                <c:pt idx="20">
                  <c:v>50.020185169284197</c:v>
                </c:pt>
                <c:pt idx="21">
                  <c:v>50.104180745607003</c:v>
                </c:pt>
                <c:pt idx="22">
                  <c:v>50.120260788100097</c:v>
                </c:pt>
                <c:pt idx="23">
                  <c:v>50.166094156017202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AFF-9248-85A7-98461A3038CA}"/>
            </c:ext>
          </c:extLst>
        </c:ser>
        <c:ser>
          <c:idx val="2"/>
          <c:order val="2"/>
          <c:tx>
            <c:strRef>
              <c:f>'pipeline_output (2)'!$Y$2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(2)'!$Y$3:$Y$26</c:f>
              <c:numCache>
                <c:formatCode>General</c:formatCode>
                <c:ptCount val="24"/>
                <c:pt idx="0">
                  <c:v>0.23352099770934001</c:v>
                </c:pt>
                <c:pt idx="1">
                  <c:v>0.46703902367635702</c:v>
                </c:pt>
                <c:pt idx="2">
                  <c:v>0.70044221186089695</c:v>
                </c:pt>
                <c:pt idx="3">
                  <c:v>0.93403169076814196</c:v>
                </c:pt>
                <c:pt idx="4">
                  <c:v>1.16710000763222</c:v>
                </c:pt>
                <c:pt idx="5">
                  <c:v>1.40034722354709</c:v>
                </c:pt>
                <c:pt idx="6">
                  <c:v>1.63352858440009</c:v>
                </c:pt>
                <c:pt idx="7">
                  <c:v>1.8681204347051401</c:v>
                </c:pt>
                <c:pt idx="8">
                  <c:v>2.0997316703378401</c:v>
                </c:pt>
                <c:pt idx="9">
                  <c:v>2.33282015751234</c:v>
                </c:pt>
                <c:pt idx="10">
                  <c:v>2.5678094651703001</c:v>
                </c:pt>
                <c:pt idx="11">
                  <c:v>2.5673065084783699</c:v>
                </c:pt>
                <c:pt idx="12">
                  <c:v>2.5653504449150999</c:v>
                </c:pt>
                <c:pt idx="13">
                  <c:v>2.56572706935123</c:v>
                </c:pt>
                <c:pt idx="14">
                  <c:v>2.5649739310325499</c:v>
                </c:pt>
                <c:pt idx="15">
                  <c:v>2.56890587485913</c:v>
                </c:pt>
                <c:pt idx="16">
                  <c:v>2.5689418385703502</c:v>
                </c:pt>
                <c:pt idx="17">
                  <c:v>2.5642391509401001</c:v>
                </c:pt>
                <c:pt idx="18">
                  <c:v>2.56434665343739</c:v>
                </c:pt>
                <c:pt idx="19">
                  <c:v>2.5671808000895302</c:v>
                </c:pt>
                <c:pt idx="20">
                  <c:v>2.5646871374861901</c:v>
                </c:pt>
                <c:pt idx="21">
                  <c:v>2.5653683769047899</c:v>
                </c:pt>
                <c:pt idx="22">
                  <c:v>2.5637555012224902</c:v>
                </c:pt>
                <c:pt idx="23">
                  <c:v>2.5644900041227299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AFF-9248-85A7-98461A3038CA}"/>
            </c:ext>
          </c:extLst>
        </c:ser>
        <c:ser>
          <c:idx val="1"/>
          <c:order val="3"/>
          <c:tx>
            <c:strRef>
              <c:f>'pipeline_output (2)'!$X$2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(2)'!$X$3:$X$26</c:f>
              <c:numCache>
                <c:formatCode>General</c:formatCode>
                <c:ptCount val="24"/>
                <c:pt idx="0">
                  <c:v>0.12701698282336399</c:v>
                </c:pt>
                <c:pt idx="1">
                  <c:v>0.25401726202423802</c:v>
                </c:pt>
                <c:pt idx="2">
                  <c:v>0.38092952626897197</c:v>
                </c:pt>
                <c:pt idx="3">
                  <c:v>0.50792554148501801</c:v>
                </c:pt>
                <c:pt idx="4">
                  <c:v>0.63489374658335196</c:v>
                </c:pt>
                <c:pt idx="5">
                  <c:v>0.76165745902217696</c:v>
                </c:pt>
                <c:pt idx="6">
                  <c:v>0.88826240173488702</c:v>
                </c:pt>
                <c:pt idx="7">
                  <c:v>1.01565710237336</c:v>
                </c:pt>
                <c:pt idx="8">
                  <c:v>1.1418771507333401</c:v>
                </c:pt>
                <c:pt idx="9">
                  <c:v>1.2691156688417899</c:v>
                </c:pt>
                <c:pt idx="10">
                  <c:v>1.3961175168237101</c:v>
                </c:pt>
                <c:pt idx="11">
                  <c:v>1.3979575434145799</c:v>
                </c:pt>
                <c:pt idx="12">
                  <c:v>1.3991140253898</c:v>
                </c:pt>
                <c:pt idx="13">
                  <c:v>1.39923137924723</c:v>
                </c:pt>
                <c:pt idx="14">
                  <c:v>1.40050219423774</c:v>
                </c:pt>
                <c:pt idx="15">
                  <c:v>1.40191989609794</c:v>
                </c:pt>
                <c:pt idx="16">
                  <c:v>1.40255745874511</c:v>
                </c:pt>
                <c:pt idx="17">
                  <c:v>1.4015130164476499</c:v>
                </c:pt>
                <c:pt idx="18">
                  <c:v>1.4016896588600101</c:v>
                </c:pt>
                <c:pt idx="19">
                  <c:v>1.4027665340350901</c:v>
                </c:pt>
                <c:pt idx="20">
                  <c:v>1.40200022920884</c:v>
                </c:pt>
                <c:pt idx="21">
                  <c:v>1.4029005894450299</c:v>
                </c:pt>
                <c:pt idx="22">
                  <c:v>1.4023966740034199</c:v>
                </c:pt>
                <c:pt idx="23">
                  <c:v>1.40311513140287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AFF-9248-85A7-98461A3038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  <c:max val="7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22222222219"/>
          <c:y val="0.46392055555555556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baseline="0"/>
              <a:t>(a)</a:t>
            </a:r>
            <a:r>
              <a:rPr lang="en-US" sz="1400" baseline="0"/>
              <a:t> </a:t>
            </a:r>
            <a:r>
              <a:rPr lang="en-US" sz="1400" b="1" baseline="0"/>
              <a:t>INT32</a:t>
            </a:r>
            <a:r>
              <a:rPr lang="en-US" sz="1400" baseline="0"/>
              <a:t> (1 DPU)</a:t>
            </a:r>
            <a:endParaRPr lang="en-US" sz="1400"/>
          </a:p>
        </c:rich>
      </c:tx>
      <c:layout>
        <c:manualLayout>
          <c:xMode val="edge"/>
          <c:yMode val="edge"/>
          <c:x val="0.17827555555555558"/>
          <c:y val="5.64444444444444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916055555555556"/>
          <c:y val="4.2501111111111094E-2"/>
          <c:w val="0.7920338888888889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(2)'!$R$2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(2)'!$R$3:$R$26</c:f>
              <c:numCache>
                <c:formatCode>General</c:formatCode>
                <c:ptCount val="24"/>
                <c:pt idx="0">
                  <c:v>5.2846742235738597</c:v>
                </c:pt>
                <c:pt idx="1">
                  <c:v>10.5723322981903</c:v>
                </c:pt>
                <c:pt idx="2">
                  <c:v>15.8562830787842</c:v>
                </c:pt>
                <c:pt idx="3">
                  <c:v>21.142715588508</c:v>
                </c:pt>
                <c:pt idx="4">
                  <c:v>26.421240569026001</c:v>
                </c:pt>
                <c:pt idx="5">
                  <c:v>31.694353766170899</c:v>
                </c:pt>
                <c:pt idx="6">
                  <c:v>36.9717545086203</c:v>
                </c:pt>
                <c:pt idx="7">
                  <c:v>42.273984910441698</c:v>
                </c:pt>
                <c:pt idx="8">
                  <c:v>47.514571503292302</c:v>
                </c:pt>
                <c:pt idx="9">
                  <c:v>52.787604891534102</c:v>
                </c:pt>
                <c:pt idx="10">
                  <c:v>58.093588838481502</c:v>
                </c:pt>
                <c:pt idx="11">
                  <c:v>58.154528744374701</c:v>
                </c:pt>
                <c:pt idx="12">
                  <c:v>58.163929645724501</c:v>
                </c:pt>
                <c:pt idx="13">
                  <c:v>58.209594866158099</c:v>
                </c:pt>
                <c:pt idx="14">
                  <c:v>58.276885455454902</c:v>
                </c:pt>
                <c:pt idx="15">
                  <c:v>58.3888873863052</c:v>
                </c:pt>
                <c:pt idx="16">
                  <c:v>58.422069755965502</c:v>
                </c:pt>
                <c:pt idx="17">
                  <c:v>58.3891660727013</c:v>
                </c:pt>
                <c:pt idx="18">
                  <c:v>58.366136973752802</c:v>
                </c:pt>
                <c:pt idx="19">
                  <c:v>58.512979620990599</c:v>
                </c:pt>
                <c:pt idx="20">
                  <c:v>58.488174921909803</c:v>
                </c:pt>
                <c:pt idx="21">
                  <c:v>58.508781858849296</c:v>
                </c:pt>
                <c:pt idx="22">
                  <c:v>58.523523323993999</c:v>
                </c:pt>
                <c:pt idx="23">
                  <c:v>58.558166993761198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26-C54F-AD34-E6D519FE23B3}"/>
            </c:ext>
          </c:extLst>
        </c:ser>
        <c:ser>
          <c:idx val="3"/>
          <c:order val="1"/>
          <c:tx>
            <c:strRef>
              <c:f>'pipeline_output (2)'!$U$2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2225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(2)'!$U$3:$U$26</c:f>
              <c:numCache>
                <c:formatCode>General</c:formatCode>
                <c:ptCount val="24"/>
                <c:pt idx="0">
                  <c:v>5.2860595550511098</c:v>
                </c:pt>
                <c:pt idx="1">
                  <c:v>10.5721495650169</c:v>
                </c:pt>
                <c:pt idx="2">
                  <c:v>15.8553925380614</c:v>
                </c:pt>
                <c:pt idx="3">
                  <c:v>21.141741219302801</c:v>
                </c:pt>
                <c:pt idx="4">
                  <c:v>26.416676263964</c:v>
                </c:pt>
                <c:pt idx="5">
                  <c:v>31.696269874856402</c:v>
                </c:pt>
                <c:pt idx="6">
                  <c:v>36.970786154651996</c:v>
                </c:pt>
                <c:pt idx="7">
                  <c:v>42.2762249684369</c:v>
                </c:pt>
                <c:pt idx="8">
                  <c:v>47.511126876163502</c:v>
                </c:pt>
                <c:pt idx="9">
                  <c:v>52.778495229822703</c:v>
                </c:pt>
                <c:pt idx="10">
                  <c:v>58.102970046228798</c:v>
                </c:pt>
                <c:pt idx="11">
                  <c:v>58.166326440046099</c:v>
                </c:pt>
                <c:pt idx="12">
                  <c:v>58.173979066969501</c:v>
                </c:pt>
                <c:pt idx="13">
                  <c:v>58.224370679794298</c:v>
                </c:pt>
                <c:pt idx="14">
                  <c:v>58.263100408951203</c:v>
                </c:pt>
                <c:pt idx="15">
                  <c:v>58.367065214971099</c:v>
                </c:pt>
                <c:pt idx="16">
                  <c:v>58.421697755788799</c:v>
                </c:pt>
                <c:pt idx="17">
                  <c:v>58.376813530636497</c:v>
                </c:pt>
                <c:pt idx="18">
                  <c:v>58.368643292804101</c:v>
                </c:pt>
                <c:pt idx="19">
                  <c:v>58.4811849160631</c:v>
                </c:pt>
                <c:pt idx="20">
                  <c:v>58.481930437082802</c:v>
                </c:pt>
                <c:pt idx="21">
                  <c:v>58.519977229928202</c:v>
                </c:pt>
                <c:pt idx="22">
                  <c:v>58.511113874566703</c:v>
                </c:pt>
                <c:pt idx="23">
                  <c:v>58.516524867022902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26-C54F-AD34-E6D519FE23B3}"/>
            </c:ext>
          </c:extLst>
        </c:ser>
        <c:ser>
          <c:idx val="2"/>
          <c:order val="2"/>
          <c:tx>
            <c:strRef>
              <c:f>'pipeline_output (2)'!$T$2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(2)'!$T$3:$T$26</c:f>
              <c:numCache>
                <c:formatCode>General</c:formatCode>
                <c:ptCount val="24"/>
                <c:pt idx="0">
                  <c:v>0.93379403697502905</c:v>
                </c:pt>
                <c:pt idx="1">
                  <c:v>1.8677781679568</c:v>
                </c:pt>
                <c:pt idx="2">
                  <c:v>2.8014106224142399</c:v>
                </c:pt>
                <c:pt idx="3">
                  <c:v>3.7353966475215699</c:v>
                </c:pt>
                <c:pt idx="4">
                  <c:v>4.6671829794810096</c:v>
                </c:pt>
                <c:pt idx="5">
                  <c:v>5.6002734508520904</c:v>
                </c:pt>
                <c:pt idx="6">
                  <c:v>6.5320326279836696</c:v>
                </c:pt>
                <c:pt idx="7">
                  <c:v>7.4704207233045503</c:v>
                </c:pt>
                <c:pt idx="8">
                  <c:v>8.3964382784402307</c:v>
                </c:pt>
                <c:pt idx="9">
                  <c:v>9.3291102558757792</c:v>
                </c:pt>
                <c:pt idx="10">
                  <c:v>10.2673011663267</c:v>
                </c:pt>
                <c:pt idx="11">
                  <c:v>10.268852495712</c:v>
                </c:pt>
                <c:pt idx="12">
                  <c:v>10.2622195378386</c:v>
                </c:pt>
                <c:pt idx="13">
                  <c:v>10.263051776451</c:v>
                </c:pt>
                <c:pt idx="14">
                  <c:v>10.262678687277599</c:v>
                </c:pt>
                <c:pt idx="15">
                  <c:v>10.2795809758556</c:v>
                </c:pt>
                <c:pt idx="16">
                  <c:v>10.2798689112349</c:v>
                </c:pt>
                <c:pt idx="17">
                  <c:v>10.2635971094256</c:v>
                </c:pt>
                <c:pt idx="18">
                  <c:v>10.2660949008221</c:v>
                </c:pt>
                <c:pt idx="19">
                  <c:v>10.275206343162299</c:v>
                </c:pt>
                <c:pt idx="20">
                  <c:v>10.2639128550053</c:v>
                </c:pt>
                <c:pt idx="21">
                  <c:v>10.273307990751199</c:v>
                </c:pt>
                <c:pt idx="22">
                  <c:v>10.265319594088</c:v>
                </c:pt>
                <c:pt idx="23">
                  <c:v>10.268680102630301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126-C54F-AD34-E6D519FE23B3}"/>
            </c:ext>
          </c:extLst>
        </c:ser>
        <c:ser>
          <c:idx val="1"/>
          <c:order val="3"/>
          <c:tx>
            <c:strRef>
              <c:f>'pipeline_output (2)'!$S$2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 cap="flat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(2)'!$S$3:$S$26</c:f>
              <c:numCache>
                <c:formatCode>General</c:formatCode>
                <c:ptCount val="24"/>
                <c:pt idx="0">
                  <c:v>1.0240142859135799</c:v>
                </c:pt>
                <c:pt idx="1">
                  <c:v>2.0482857541509598</c:v>
                </c:pt>
                <c:pt idx="2">
                  <c:v>3.07186286326503</c:v>
                </c:pt>
                <c:pt idx="3">
                  <c:v>4.0959588575561101</c:v>
                </c:pt>
                <c:pt idx="4">
                  <c:v>5.11938578797744</c:v>
                </c:pt>
                <c:pt idx="5">
                  <c:v>6.1409192598132902</c:v>
                </c:pt>
                <c:pt idx="6">
                  <c:v>7.1632291774423598</c:v>
                </c:pt>
                <c:pt idx="7">
                  <c:v>8.1916891546526092</c:v>
                </c:pt>
                <c:pt idx="8">
                  <c:v>9.2088133228615892</c:v>
                </c:pt>
                <c:pt idx="9">
                  <c:v>10.231635409667801</c:v>
                </c:pt>
                <c:pt idx="10">
                  <c:v>11.258719333928401</c:v>
                </c:pt>
                <c:pt idx="11">
                  <c:v>11.261966938446101</c:v>
                </c:pt>
                <c:pt idx="12">
                  <c:v>11.2568545356951</c:v>
                </c:pt>
                <c:pt idx="13">
                  <c:v>11.2597901454255</c:v>
                </c:pt>
                <c:pt idx="14">
                  <c:v>11.261517690018101</c:v>
                </c:pt>
                <c:pt idx="15">
                  <c:v>11.2770548271422</c:v>
                </c:pt>
                <c:pt idx="16">
                  <c:v>11.278649026567701</c:v>
                </c:pt>
                <c:pt idx="17">
                  <c:v>11.2635223059736</c:v>
                </c:pt>
                <c:pt idx="18">
                  <c:v>11.2657351243829</c:v>
                </c:pt>
                <c:pt idx="19">
                  <c:v>11.274040942714599</c:v>
                </c:pt>
                <c:pt idx="20">
                  <c:v>11.2633840336856</c:v>
                </c:pt>
                <c:pt idx="21">
                  <c:v>11.2705786971636</c:v>
                </c:pt>
                <c:pt idx="22">
                  <c:v>11.2688829730069</c:v>
                </c:pt>
                <c:pt idx="23">
                  <c:v>11.2754610783226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126-C54F-AD34-E6D519FE23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22222222219"/>
          <c:y val="0.36161500000000002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/>
              <a:t>(d) DOUBLE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8470472222222226"/>
          <c:y val="5.29166666666666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7268833333333333"/>
          <c:y val="4.2501111111111094E-2"/>
          <c:w val="0.7885061111111111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(2)'!$H$2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(2)'!$H$3:$H$26</c:f>
              <c:numCache>
                <c:formatCode>General</c:formatCode>
                <c:ptCount val="24"/>
                <c:pt idx="0">
                  <c:v>0.302342609526634</c:v>
                </c:pt>
                <c:pt idx="1">
                  <c:v>0.60468422275349198</c:v>
                </c:pt>
                <c:pt idx="2">
                  <c:v>0.90680819731269602</c:v>
                </c:pt>
                <c:pt idx="3">
                  <c:v>1.2092787853226401</c:v>
                </c:pt>
                <c:pt idx="4">
                  <c:v>1.51104084321475</c:v>
                </c:pt>
                <c:pt idx="5">
                  <c:v>1.81313255571529</c:v>
                </c:pt>
                <c:pt idx="6">
                  <c:v>2.1151245151660101</c:v>
                </c:pt>
                <c:pt idx="7">
                  <c:v>2.4186372653042301</c:v>
                </c:pt>
                <c:pt idx="8">
                  <c:v>2.7184900964430101</c:v>
                </c:pt>
                <c:pt idx="9">
                  <c:v>3.02009216589861</c:v>
                </c:pt>
                <c:pt idx="10">
                  <c:v>3.3242898550724602</c:v>
                </c:pt>
                <c:pt idx="11">
                  <c:v>3.3244404184972098</c:v>
                </c:pt>
                <c:pt idx="12">
                  <c:v>3.3214317389927102</c:v>
                </c:pt>
                <c:pt idx="13">
                  <c:v>3.3221232529509699</c:v>
                </c:pt>
                <c:pt idx="14">
                  <c:v>3.32068041983351</c:v>
                </c:pt>
                <c:pt idx="15">
                  <c:v>3.32667035287932</c:v>
                </c:pt>
                <c:pt idx="16">
                  <c:v>3.3257056899223398</c:v>
                </c:pt>
                <c:pt idx="17">
                  <c:v>3.3206503741370401</c:v>
                </c:pt>
                <c:pt idx="18">
                  <c:v>3.32041002813741</c:v>
                </c:pt>
                <c:pt idx="19">
                  <c:v>3.3239887691332299</c:v>
                </c:pt>
                <c:pt idx="20">
                  <c:v>3.3198393458045299</c:v>
                </c:pt>
                <c:pt idx="21">
                  <c:v>3.3216421692853499</c:v>
                </c:pt>
                <c:pt idx="22">
                  <c:v>3.3190887468007499</c:v>
                </c:pt>
                <c:pt idx="23">
                  <c:v>3.3210109583834799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EB-B444-99E4-A6197333686A}"/>
            </c:ext>
          </c:extLst>
        </c:ser>
        <c:ser>
          <c:idx val="3"/>
          <c:order val="1"/>
          <c:tx>
            <c:strRef>
              <c:f>'pipeline_output (2)'!$K$2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(2)'!$K$3:$K$26</c:f>
              <c:numCache>
                <c:formatCode>General</c:formatCode>
                <c:ptCount val="24"/>
                <c:pt idx="0">
                  <c:v>0.28328954071786899</c:v>
                </c:pt>
                <c:pt idx="1">
                  <c:v>0.56661931993626702</c:v>
                </c:pt>
                <c:pt idx="2">
                  <c:v>0.84982598325826897</c:v>
                </c:pt>
                <c:pt idx="3">
                  <c:v>1.1332106465756799</c:v>
                </c:pt>
                <c:pt idx="4">
                  <c:v>1.4158903094883499</c:v>
                </c:pt>
                <c:pt idx="5">
                  <c:v>1.6988691228411199</c:v>
                </c:pt>
                <c:pt idx="6">
                  <c:v>1.9817785169665401</c:v>
                </c:pt>
                <c:pt idx="7">
                  <c:v>2.26622536185348</c:v>
                </c:pt>
                <c:pt idx="8">
                  <c:v>2.5475784227295701</c:v>
                </c:pt>
                <c:pt idx="9">
                  <c:v>2.8298154844977601</c:v>
                </c:pt>
                <c:pt idx="10">
                  <c:v>3.11493464607027</c:v>
                </c:pt>
                <c:pt idx="11">
                  <c:v>3.1147231557863999</c:v>
                </c:pt>
                <c:pt idx="12">
                  <c:v>3.1119763931757198</c:v>
                </c:pt>
                <c:pt idx="13">
                  <c:v>3.11208194830744</c:v>
                </c:pt>
                <c:pt idx="14">
                  <c:v>3.11173892030761</c:v>
                </c:pt>
                <c:pt idx="15">
                  <c:v>3.1169981824667401</c:v>
                </c:pt>
                <c:pt idx="16">
                  <c:v>3.1162306510091602</c:v>
                </c:pt>
                <c:pt idx="17">
                  <c:v>3.11110583647692</c:v>
                </c:pt>
                <c:pt idx="18">
                  <c:v>3.1112904593160202</c:v>
                </c:pt>
                <c:pt idx="19">
                  <c:v>3.1144324035336299</c:v>
                </c:pt>
                <c:pt idx="20">
                  <c:v>3.11160700659623</c:v>
                </c:pt>
                <c:pt idx="21">
                  <c:v>3.1126362302492598</c:v>
                </c:pt>
                <c:pt idx="22">
                  <c:v>3.1102884843554</c:v>
                </c:pt>
                <c:pt idx="23">
                  <c:v>3.1117125366705598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8EB-B444-99E4-A6197333686A}"/>
            </c:ext>
          </c:extLst>
        </c:ser>
        <c:ser>
          <c:idx val="2"/>
          <c:order val="2"/>
          <c:tx>
            <c:strRef>
              <c:f>'pipeline_output (2)'!$J$2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(2)'!$J$3:$J$26</c:f>
              <c:numCache>
                <c:formatCode>General</c:formatCode>
                <c:ptCount val="24"/>
                <c:pt idx="0">
                  <c:v>4.78322567864162E-2</c:v>
                </c:pt>
                <c:pt idx="1">
                  <c:v>9.5663765486644903E-2</c:v>
                </c:pt>
                <c:pt idx="2">
                  <c:v>0.143485549856124</c:v>
                </c:pt>
                <c:pt idx="3">
                  <c:v>0.19131805575828301</c:v>
                </c:pt>
                <c:pt idx="4">
                  <c:v>0.239068743363754</c:v>
                </c:pt>
                <c:pt idx="5">
                  <c:v>0.28683652733923098</c:v>
                </c:pt>
                <c:pt idx="6">
                  <c:v>0.33460513119746099</c:v>
                </c:pt>
                <c:pt idx="7">
                  <c:v>0.38263970198023001</c:v>
                </c:pt>
                <c:pt idx="8">
                  <c:v>0.43013561519087001</c:v>
                </c:pt>
                <c:pt idx="9">
                  <c:v>0.47785546692915998</c:v>
                </c:pt>
                <c:pt idx="10">
                  <c:v>0.52598241477903795</c:v>
                </c:pt>
                <c:pt idx="11">
                  <c:v>0.525808337249418</c:v>
                </c:pt>
                <c:pt idx="12">
                  <c:v>0.52541990459446897</c:v>
                </c:pt>
                <c:pt idx="13">
                  <c:v>0.52545300437541498</c:v>
                </c:pt>
                <c:pt idx="14">
                  <c:v>0.52531235910024499</c:v>
                </c:pt>
                <c:pt idx="15">
                  <c:v>0.52615057302852097</c:v>
                </c:pt>
                <c:pt idx="16">
                  <c:v>0.52599673797450497</c:v>
                </c:pt>
                <c:pt idx="17">
                  <c:v>0.52510115664829504</c:v>
                </c:pt>
                <c:pt idx="18">
                  <c:v>0.52516277113019605</c:v>
                </c:pt>
                <c:pt idx="19">
                  <c:v>0.52570063270015499</c:v>
                </c:pt>
                <c:pt idx="20">
                  <c:v>0.52533341349285001</c:v>
                </c:pt>
                <c:pt idx="21">
                  <c:v>0.52529581754709398</c:v>
                </c:pt>
                <c:pt idx="22">
                  <c:v>0.52490889223252601</c:v>
                </c:pt>
                <c:pt idx="23">
                  <c:v>0.52514248183830503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8EB-B444-99E4-A6197333686A}"/>
            </c:ext>
          </c:extLst>
        </c:ser>
        <c:ser>
          <c:idx val="1"/>
          <c:order val="3"/>
          <c:tx>
            <c:strRef>
              <c:f>'pipeline_output (2)'!$I$2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(2)'!$I$3:$I$26</c:f>
              <c:numCache>
                <c:formatCode>General</c:formatCode>
                <c:ptCount val="24"/>
                <c:pt idx="0">
                  <c:v>1.48197849323421E-2</c:v>
                </c:pt>
                <c:pt idx="1">
                  <c:v>2.9636817326560701E-2</c:v>
                </c:pt>
                <c:pt idx="2">
                  <c:v>4.4454005445894701E-2</c:v>
                </c:pt>
                <c:pt idx="3">
                  <c:v>5.9279283353739103E-2</c:v>
                </c:pt>
                <c:pt idx="4">
                  <c:v>7.4078134934651998E-2</c:v>
                </c:pt>
                <c:pt idx="5">
                  <c:v>8.8875284544970207E-2</c:v>
                </c:pt>
                <c:pt idx="6">
                  <c:v>0.103666032997856</c:v>
                </c:pt>
                <c:pt idx="7">
                  <c:v>0.1185715901124</c:v>
                </c:pt>
                <c:pt idx="8">
                  <c:v>0.133263712122587</c:v>
                </c:pt>
                <c:pt idx="9">
                  <c:v>0.148059142713061</c:v>
                </c:pt>
                <c:pt idx="10">
                  <c:v>0.162957555736125</c:v>
                </c:pt>
                <c:pt idx="11">
                  <c:v>0.162938021665778</c:v>
                </c:pt>
                <c:pt idx="12">
                  <c:v>0.162799969835559</c:v>
                </c:pt>
                <c:pt idx="13">
                  <c:v>0.16279058214013201</c:v>
                </c:pt>
                <c:pt idx="14">
                  <c:v>0.16277469773713099</c:v>
                </c:pt>
                <c:pt idx="15">
                  <c:v>0.16301980659805301</c:v>
                </c:pt>
                <c:pt idx="16">
                  <c:v>0.16298071329286201</c:v>
                </c:pt>
                <c:pt idx="17">
                  <c:v>0.16270253495650899</c:v>
                </c:pt>
                <c:pt idx="18">
                  <c:v>0.16270181365181899</c:v>
                </c:pt>
                <c:pt idx="19">
                  <c:v>0.162862100335041</c:v>
                </c:pt>
                <c:pt idx="20">
                  <c:v>0.16275592925691301</c:v>
                </c:pt>
                <c:pt idx="21">
                  <c:v>0.16274799004891199</c:v>
                </c:pt>
                <c:pt idx="22">
                  <c:v>0.16264557158368201</c:v>
                </c:pt>
                <c:pt idx="23">
                  <c:v>0.16270325626759399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8EB-B444-99E4-A619733368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  <c:max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05206767761959"/>
          <c:y val="0.49892691629650016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/>
              <a:t>(c) FLOAT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7890166666666665"/>
          <c:y val="5.29166666666666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916055555555556"/>
          <c:y val="4.2501111111111094E-2"/>
          <c:w val="0.7920338888888889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(2)'!$M$2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(2)'!$M$3:$M$26</c:f>
              <c:numCache>
                <c:formatCode>General</c:formatCode>
                <c:ptCount val="24"/>
                <c:pt idx="0">
                  <c:v>0.44709293401326899</c:v>
                </c:pt>
                <c:pt idx="1">
                  <c:v>0.89417061773032702</c:v>
                </c:pt>
                <c:pt idx="2">
                  <c:v>1.3411056216563799</c:v>
                </c:pt>
                <c:pt idx="3">
                  <c:v>1.7883848080540301</c:v>
                </c:pt>
                <c:pt idx="4">
                  <c:v>2.2348303180508902</c:v>
                </c:pt>
                <c:pt idx="5">
                  <c:v>2.6814861359734001</c:v>
                </c:pt>
                <c:pt idx="6">
                  <c:v>3.1278101163335701</c:v>
                </c:pt>
                <c:pt idx="7">
                  <c:v>3.57666504239352</c:v>
                </c:pt>
                <c:pt idx="8">
                  <c:v>4.0206267110869103</c:v>
                </c:pt>
                <c:pt idx="9">
                  <c:v>4.4664403842338896</c:v>
                </c:pt>
                <c:pt idx="10">
                  <c:v>4.9156586485078204</c:v>
                </c:pt>
                <c:pt idx="11">
                  <c:v>4.9161920173177798</c:v>
                </c:pt>
                <c:pt idx="12">
                  <c:v>4.9122964819008699</c:v>
                </c:pt>
                <c:pt idx="13">
                  <c:v>4.9120334926948797</c:v>
                </c:pt>
                <c:pt idx="14">
                  <c:v>4.9123293575316902</c:v>
                </c:pt>
                <c:pt idx="15">
                  <c:v>4.9200409688818798</c:v>
                </c:pt>
                <c:pt idx="16">
                  <c:v>4.9187946727139398</c:v>
                </c:pt>
                <c:pt idx="17">
                  <c:v>4.9109752458487703</c:v>
                </c:pt>
                <c:pt idx="18">
                  <c:v>4.9116850753679397</c:v>
                </c:pt>
                <c:pt idx="19">
                  <c:v>4.9166332863999997</c:v>
                </c:pt>
                <c:pt idx="20">
                  <c:v>4.9106992564404104</c:v>
                </c:pt>
                <c:pt idx="21">
                  <c:v>4.9134671254334403</c:v>
                </c:pt>
                <c:pt idx="22">
                  <c:v>4.9107978205251701</c:v>
                </c:pt>
                <c:pt idx="23">
                  <c:v>4.9129146173967202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BA-0B4E-BD0E-FB4AC8023DFB}"/>
            </c:ext>
          </c:extLst>
        </c:ser>
        <c:ser>
          <c:idx val="3"/>
          <c:order val="1"/>
          <c:tx>
            <c:strRef>
              <c:f>'pipeline_output (2)'!$P$2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(2)'!$P$3:$P$26</c:f>
              <c:numCache>
                <c:formatCode>General</c:formatCode>
                <c:ptCount val="24"/>
                <c:pt idx="0">
                  <c:v>0.41766570273939702</c:v>
                </c:pt>
                <c:pt idx="1">
                  <c:v>0.83533045483203505</c:v>
                </c:pt>
                <c:pt idx="2">
                  <c:v>1.2528473990728199</c:v>
                </c:pt>
                <c:pt idx="3">
                  <c:v>1.6706723174900799</c:v>
                </c:pt>
                <c:pt idx="4">
                  <c:v>2.0874780303848999</c:v>
                </c:pt>
                <c:pt idx="5">
                  <c:v>2.5046687641185499</c:v>
                </c:pt>
                <c:pt idx="6">
                  <c:v>2.9220105255614999</c:v>
                </c:pt>
                <c:pt idx="7">
                  <c:v>3.3408731748170202</c:v>
                </c:pt>
                <c:pt idx="8">
                  <c:v>3.7553026791460802</c:v>
                </c:pt>
                <c:pt idx="9">
                  <c:v>4.1728911073462998</c:v>
                </c:pt>
                <c:pt idx="10">
                  <c:v>4.5924683846844898</c:v>
                </c:pt>
                <c:pt idx="11">
                  <c:v>4.5926522889328796</c:v>
                </c:pt>
                <c:pt idx="12">
                  <c:v>4.5893844374277002</c:v>
                </c:pt>
                <c:pt idx="13">
                  <c:v>4.5890458577477</c:v>
                </c:pt>
                <c:pt idx="14">
                  <c:v>4.5881738147686004</c:v>
                </c:pt>
                <c:pt idx="15">
                  <c:v>4.5955794975438096</c:v>
                </c:pt>
                <c:pt idx="16">
                  <c:v>4.5949868536371596</c:v>
                </c:pt>
                <c:pt idx="17">
                  <c:v>4.5873537084280596</c:v>
                </c:pt>
                <c:pt idx="18">
                  <c:v>4.5883975310278</c:v>
                </c:pt>
                <c:pt idx="19">
                  <c:v>4.5926522889328796</c:v>
                </c:pt>
                <c:pt idx="20">
                  <c:v>4.5880476254769302</c:v>
                </c:pt>
                <c:pt idx="21">
                  <c:v>4.5898321279344403</c:v>
                </c:pt>
                <c:pt idx="22">
                  <c:v>4.58732503868585</c:v>
                </c:pt>
                <c:pt idx="23">
                  <c:v>4.58899421439137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5BA-0B4E-BD0E-FB4AC8023DFB}"/>
            </c:ext>
          </c:extLst>
        </c:ser>
        <c:ser>
          <c:idx val="2"/>
          <c:order val="2"/>
          <c:tx>
            <c:strRef>
              <c:f>'pipeline_output (2)'!$O$2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(2)'!$O$3:$O$26</c:f>
              <c:numCache>
                <c:formatCode>General</c:formatCode>
                <c:ptCount val="24"/>
                <c:pt idx="0">
                  <c:v>0.17352813791407701</c:v>
                </c:pt>
                <c:pt idx="1">
                  <c:v>0.34709238102443801</c:v>
                </c:pt>
                <c:pt idx="2">
                  <c:v>0.52051574801474398</c:v>
                </c:pt>
                <c:pt idx="3">
                  <c:v>0.69407842106357998</c:v>
                </c:pt>
                <c:pt idx="4">
                  <c:v>0.86731056909032</c:v>
                </c:pt>
                <c:pt idx="5">
                  <c:v>1.0406905391150401</c:v>
                </c:pt>
                <c:pt idx="6">
                  <c:v>1.21381427068932</c:v>
                </c:pt>
                <c:pt idx="7">
                  <c:v>1.38821722667937</c:v>
                </c:pt>
                <c:pt idx="8">
                  <c:v>1.5603411477598299</c:v>
                </c:pt>
                <c:pt idx="9">
                  <c:v>1.7335764423576501</c:v>
                </c:pt>
                <c:pt idx="10">
                  <c:v>1.9080679206829501</c:v>
                </c:pt>
                <c:pt idx="11">
                  <c:v>1.90801832105517</c:v>
                </c:pt>
                <c:pt idx="12">
                  <c:v>1.90654143462721</c:v>
                </c:pt>
                <c:pt idx="13">
                  <c:v>1.9063730761039499</c:v>
                </c:pt>
                <c:pt idx="14">
                  <c:v>1.9056801482996899</c:v>
                </c:pt>
                <c:pt idx="15">
                  <c:v>1.9093186831481199</c:v>
                </c:pt>
                <c:pt idx="16">
                  <c:v>1.9084350380905299</c:v>
                </c:pt>
                <c:pt idx="17">
                  <c:v>1.90529430698466</c:v>
                </c:pt>
                <c:pt idx="18">
                  <c:v>1.9053437650882299</c:v>
                </c:pt>
                <c:pt idx="19">
                  <c:v>1.9075422957977</c:v>
                </c:pt>
                <c:pt idx="20">
                  <c:v>1.9056801482996899</c:v>
                </c:pt>
                <c:pt idx="21">
                  <c:v>1.9060562465916999</c:v>
                </c:pt>
                <c:pt idx="22">
                  <c:v>1.9046417005729399</c:v>
                </c:pt>
                <c:pt idx="23">
                  <c:v>1.90584838445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5BA-0B4E-BD0E-FB4AC8023DFB}"/>
            </c:ext>
          </c:extLst>
        </c:ser>
        <c:ser>
          <c:idx val="1"/>
          <c:order val="3"/>
          <c:tx>
            <c:strRef>
              <c:f>'pipeline_output (2)'!$N$2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(2)'!$N$3:$N$26</c:f>
              <c:numCache>
                <c:formatCode>General</c:formatCode>
                <c:ptCount val="24"/>
                <c:pt idx="0">
                  <c:v>3.0772460863805199E-2</c:v>
                </c:pt>
                <c:pt idx="1">
                  <c:v>6.15470891875484E-2</c:v>
                </c:pt>
                <c:pt idx="2">
                  <c:v>9.2308868655364903E-2</c:v>
                </c:pt>
                <c:pt idx="3">
                  <c:v>0.12309417837509599</c:v>
                </c:pt>
                <c:pt idx="4">
                  <c:v>0.153811361874227</c:v>
                </c:pt>
                <c:pt idx="5">
                  <c:v>0.184573170118387</c:v>
                </c:pt>
                <c:pt idx="6">
                  <c:v>0.21528682297868801</c:v>
                </c:pt>
                <c:pt idx="7">
                  <c:v>0.24620074329491601</c:v>
                </c:pt>
                <c:pt idx="8">
                  <c:v>0.27673588803933102</c:v>
                </c:pt>
                <c:pt idx="9">
                  <c:v>0.30745392399973098</c:v>
                </c:pt>
                <c:pt idx="10">
                  <c:v>0.33839066894103498</c:v>
                </c:pt>
                <c:pt idx="11">
                  <c:v>0.338353231858537</c:v>
                </c:pt>
                <c:pt idx="12">
                  <c:v>0.33807583182873302</c:v>
                </c:pt>
                <c:pt idx="13">
                  <c:v>0.33805403314204602</c:v>
                </c:pt>
                <c:pt idx="14">
                  <c:v>0.33799799228225902</c:v>
                </c:pt>
                <c:pt idx="15">
                  <c:v>0.33852176399509198</c:v>
                </c:pt>
                <c:pt idx="16">
                  <c:v>0.33845932511320298</c:v>
                </c:pt>
                <c:pt idx="17">
                  <c:v>0.33788907711570998</c:v>
                </c:pt>
                <c:pt idx="18">
                  <c:v>0.33786108170310702</c:v>
                </c:pt>
                <c:pt idx="19">
                  <c:v>0.33820979974749499</c:v>
                </c:pt>
                <c:pt idx="20">
                  <c:v>0.33795130575711801</c:v>
                </c:pt>
                <c:pt idx="21">
                  <c:v>0.337957529881945</c:v>
                </c:pt>
                <c:pt idx="22">
                  <c:v>0.33774603817341797</c:v>
                </c:pt>
                <c:pt idx="23">
                  <c:v>0.33786730250499403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5BA-0B4E-BD0E-FB4AC8023D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12011741347"/>
          <c:y val="0.30148991331028591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/>
              <a:t>(</a:t>
            </a:r>
            <a:r>
              <a:rPr lang="en-US" sz="1400" b="1" dirty="0"/>
              <a:t>b) INT64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8885888888888888"/>
          <c:y val="5.64444444444444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762161111111111"/>
          <c:y val="4.2501111111111094E-2"/>
          <c:w val="0.7849783333333333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(2)'!$W$2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(2)'!$W$3:$W$26</c:f>
              <c:numCache>
                <c:formatCode>General</c:formatCode>
                <c:ptCount val="24"/>
                <c:pt idx="0">
                  <c:v>4.53164481937708</c:v>
                </c:pt>
                <c:pt idx="1">
                  <c:v>9.0630434406817706</c:v>
                </c:pt>
                <c:pt idx="2">
                  <c:v>13.5935580890577</c:v>
                </c:pt>
                <c:pt idx="3">
                  <c:v>18.124251822294202</c:v>
                </c:pt>
                <c:pt idx="4">
                  <c:v>22.647849080822201</c:v>
                </c:pt>
                <c:pt idx="5">
                  <c:v>27.171818430852799</c:v>
                </c:pt>
                <c:pt idx="6">
                  <c:v>31.695722391591602</c:v>
                </c:pt>
                <c:pt idx="7">
                  <c:v>36.245281714483198</c:v>
                </c:pt>
                <c:pt idx="8">
                  <c:v>40.736675724154999</c:v>
                </c:pt>
                <c:pt idx="9">
                  <c:v>45.255984985436697</c:v>
                </c:pt>
                <c:pt idx="10">
                  <c:v>49.809868282652801</c:v>
                </c:pt>
                <c:pt idx="11">
                  <c:v>49.856422280697203</c:v>
                </c:pt>
                <c:pt idx="12">
                  <c:v>49.847551368560502</c:v>
                </c:pt>
                <c:pt idx="13">
                  <c:v>49.895803876356801</c:v>
                </c:pt>
                <c:pt idx="14">
                  <c:v>49.927503404442298</c:v>
                </c:pt>
                <c:pt idx="15">
                  <c:v>50.033346330131302</c:v>
                </c:pt>
                <c:pt idx="16">
                  <c:v>50.064264774691303</c:v>
                </c:pt>
                <c:pt idx="17">
                  <c:v>49.976795616223399</c:v>
                </c:pt>
                <c:pt idx="18">
                  <c:v>50.010778842943601</c:v>
                </c:pt>
                <c:pt idx="19">
                  <c:v>50.110132579636499</c:v>
                </c:pt>
                <c:pt idx="20">
                  <c:v>50.056412102960202</c:v>
                </c:pt>
                <c:pt idx="21">
                  <c:v>50.097956776708699</c:v>
                </c:pt>
                <c:pt idx="22">
                  <c:v>50.118754984540999</c:v>
                </c:pt>
                <c:pt idx="23">
                  <c:v>50.160608922535602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FF-9248-85A7-98461A3038CA}"/>
            </c:ext>
          </c:extLst>
        </c:ser>
        <c:ser>
          <c:idx val="3"/>
          <c:order val="1"/>
          <c:tx>
            <c:strRef>
              <c:f>'pipeline_output (2)'!$Z$2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(2)'!$Z$3:$Z$26</c:f>
              <c:numCache>
                <c:formatCode>General</c:formatCode>
                <c:ptCount val="24"/>
                <c:pt idx="0">
                  <c:v>4.5319973672544203</c:v>
                </c:pt>
                <c:pt idx="1">
                  <c:v>9.0630210597020806</c:v>
                </c:pt>
                <c:pt idx="2">
                  <c:v>13.593155302048199</c:v>
                </c:pt>
                <c:pt idx="3">
                  <c:v>18.1258630737773</c:v>
                </c:pt>
                <c:pt idx="4">
                  <c:v>22.647569562292801</c:v>
                </c:pt>
                <c:pt idx="5">
                  <c:v>27.1730255218012</c:v>
                </c:pt>
                <c:pt idx="6">
                  <c:v>31.695174927239499</c:v>
                </c:pt>
                <c:pt idx="7">
                  <c:v>36.238839572245297</c:v>
                </c:pt>
                <c:pt idx="8">
                  <c:v>40.736449639644903</c:v>
                </c:pt>
                <c:pt idx="9">
                  <c:v>45.2517440957212</c:v>
                </c:pt>
                <c:pt idx="10">
                  <c:v>49.802771030383603</c:v>
                </c:pt>
                <c:pt idx="11">
                  <c:v>49.8506659856941</c:v>
                </c:pt>
                <c:pt idx="12">
                  <c:v>49.858792906225098</c:v>
                </c:pt>
                <c:pt idx="13">
                  <c:v>49.882918369066701</c:v>
                </c:pt>
                <c:pt idx="14">
                  <c:v>49.927435482335</c:v>
                </c:pt>
                <c:pt idx="15">
                  <c:v>50.037507515819001</c:v>
                </c:pt>
                <c:pt idx="16">
                  <c:v>50.054637057727597</c:v>
                </c:pt>
                <c:pt idx="17">
                  <c:v>49.979722212008397</c:v>
                </c:pt>
                <c:pt idx="18">
                  <c:v>50.023457764438199</c:v>
                </c:pt>
                <c:pt idx="19">
                  <c:v>50.1058224896341</c:v>
                </c:pt>
                <c:pt idx="20">
                  <c:v>50.020185169284197</c:v>
                </c:pt>
                <c:pt idx="21">
                  <c:v>50.104180745607003</c:v>
                </c:pt>
                <c:pt idx="22">
                  <c:v>50.120260788100097</c:v>
                </c:pt>
                <c:pt idx="23">
                  <c:v>50.166094156017202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AFF-9248-85A7-98461A3038CA}"/>
            </c:ext>
          </c:extLst>
        </c:ser>
        <c:ser>
          <c:idx val="2"/>
          <c:order val="2"/>
          <c:tx>
            <c:strRef>
              <c:f>'pipeline_output (2)'!$Y$2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(2)'!$Y$3:$Y$26</c:f>
              <c:numCache>
                <c:formatCode>General</c:formatCode>
                <c:ptCount val="24"/>
                <c:pt idx="0">
                  <c:v>0.23352099770934001</c:v>
                </c:pt>
                <c:pt idx="1">
                  <c:v>0.46703902367635702</c:v>
                </c:pt>
                <c:pt idx="2">
                  <c:v>0.70044221186089695</c:v>
                </c:pt>
                <c:pt idx="3">
                  <c:v>0.93403169076814196</c:v>
                </c:pt>
                <c:pt idx="4">
                  <c:v>1.16710000763222</c:v>
                </c:pt>
                <c:pt idx="5">
                  <c:v>1.40034722354709</c:v>
                </c:pt>
                <c:pt idx="6">
                  <c:v>1.63352858440009</c:v>
                </c:pt>
                <c:pt idx="7">
                  <c:v>1.8681204347051401</c:v>
                </c:pt>
                <c:pt idx="8">
                  <c:v>2.0997316703378401</c:v>
                </c:pt>
                <c:pt idx="9">
                  <c:v>2.33282015751234</c:v>
                </c:pt>
                <c:pt idx="10">
                  <c:v>2.5678094651703001</c:v>
                </c:pt>
                <c:pt idx="11">
                  <c:v>2.5673065084783699</c:v>
                </c:pt>
                <c:pt idx="12">
                  <c:v>2.5653504449150999</c:v>
                </c:pt>
                <c:pt idx="13">
                  <c:v>2.56572706935123</c:v>
                </c:pt>
                <c:pt idx="14">
                  <c:v>2.5649739310325499</c:v>
                </c:pt>
                <c:pt idx="15">
                  <c:v>2.56890587485913</c:v>
                </c:pt>
                <c:pt idx="16">
                  <c:v>2.5689418385703502</c:v>
                </c:pt>
                <c:pt idx="17">
                  <c:v>2.5642391509401001</c:v>
                </c:pt>
                <c:pt idx="18">
                  <c:v>2.56434665343739</c:v>
                </c:pt>
                <c:pt idx="19">
                  <c:v>2.5671808000895302</c:v>
                </c:pt>
                <c:pt idx="20">
                  <c:v>2.5646871374861901</c:v>
                </c:pt>
                <c:pt idx="21">
                  <c:v>2.5653683769047899</c:v>
                </c:pt>
                <c:pt idx="22">
                  <c:v>2.5637555012224902</c:v>
                </c:pt>
                <c:pt idx="23">
                  <c:v>2.5644900041227299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AFF-9248-85A7-98461A3038CA}"/>
            </c:ext>
          </c:extLst>
        </c:ser>
        <c:ser>
          <c:idx val="1"/>
          <c:order val="3"/>
          <c:tx>
            <c:strRef>
              <c:f>'pipeline_output (2)'!$X$2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(2)'!$X$3:$X$26</c:f>
              <c:numCache>
                <c:formatCode>General</c:formatCode>
                <c:ptCount val="24"/>
                <c:pt idx="0">
                  <c:v>0.12701698282336399</c:v>
                </c:pt>
                <c:pt idx="1">
                  <c:v>0.25401726202423802</c:v>
                </c:pt>
                <c:pt idx="2">
                  <c:v>0.38092952626897197</c:v>
                </c:pt>
                <c:pt idx="3">
                  <c:v>0.50792554148501801</c:v>
                </c:pt>
                <c:pt idx="4">
                  <c:v>0.63489374658335196</c:v>
                </c:pt>
                <c:pt idx="5">
                  <c:v>0.76165745902217696</c:v>
                </c:pt>
                <c:pt idx="6">
                  <c:v>0.88826240173488702</c:v>
                </c:pt>
                <c:pt idx="7">
                  <c:v>1.01565710237336</c:v>
                </c:pt>
                <c:pt idx="8">
                  <c:v>1.1418771507333401</c:v>
                </c:pt>
                <c:pt idx="9">
                  <c:v>1.2691156688417899</c:v>
                </c:pt>
                <c:pt idx="10">
                  <c:v>1.3961175168237101</c:v>
                </c:pt>
                <c:pt idx="11">
                  <c:v>1.3979575434145799</c:v>
                </c:pt>
                <c:pt idx="12">
                  <c:v>1.3991140253898</c:v>
                </c:pt>
                <c:pt idx="13">
                  <c:v>1.39923137924723</c:v>
                </c:pt>
                <c:pt idx="14">
                  <c:v>1.40050219423774</c:v>
                </c:pt>
                <c:pt idx="15">
                  <c:v>1.40191989609794</c:v>
                </c:pt>
                <c:pt idx="16">
                  <c:v>1.40255745874511</c:v>
                </c:pt>
                <c:pt idx="17">
                  <c:v>1.4015130164476499</c:v>
                </c:pt>
                <c:pt idx="18">
                  <c:v>1.4016896588600101</c:v>
                </c:pt>
                <c:pt idx="19">
                  <c:v>1.4027665340350901</c:v>
                </c:pt>
                <c:pt idx="20">
                  <c:v>1.40200022920884</c:v>
                </c:pt>
                <c:pt idx="21">
                  <c:v>1.4029005894450299</c:v>
                </c:pt>
                <c:pt idx="22">
                  <c:v>1.4023966740034199</c:v>
                </c:pt>
                <c:pt idx="23">
                  <c:v>1.40311513140287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AFF-9248-85A7-98461A3038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  <c:max val="7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22222222219"/>
          <c:y val="0.46392055555555556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baseline="0"/>
              <a:t>(a)</a:t>
            </a:r>
            <a:r>
              <a:rPr lang="en-US" sz="1400" baseline="0"/>
              <a:t> </a:t>
            </a:r>
            <a:r>
              <a:rPr lang="en-US" sz="1400" b="1" baseline="0"/>
              <a:t>INT32</a:t>
            </a:r>
            <a:r>
              <a:rPr lang="en-US" sz="1400" baseline="0"/>
              <a:t> (1 DPU)</a:t>
            </a:r>
            <a:endParaRPr lang="en-US" sz="1400"/>
          </a:p>
        </c:rich>
      </c:tx>
      <c:layout>
        <c:manualLayout>
          <c:xMode val="edge"/>
          <c:yMode val="edge"/>
          <c:x val="0.17827555555555558"/>
          <c:y val="5.64444444444444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916055555555556"/>
          <c:y val="4.2501111111111094E-2"/>
          <c:w val="0.7920338888888889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(2)'!$R$2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(2)'!$R$3:$R$26</c:f>
              <c:numCache>
                <c:formatCode>General</c:formatCode>
                <c:ptCount val="24"/>
                <c:pt idx="0">
                  <c:v>5.2846742235738597</c:v>
                </c:pt>
                <c:pt idx="1">
                  <c:v>10.5723322981903</c:v>
                </c:pt>
                <c:pt idx="2">
                  <c:v>15.8562830787842</c:v>
                </c:pt>
                <c:pt idx="3">
                  <c:v>21.142715588508</c:v>
                </c:pt>
                <c:pt idx="4">
                  <c:v>26.421240569026001</c:v>
                </c:pt>
                <c:pt idx="5">
                  <c:v>31.694353766170899</c:v>
                </c:pt>
                <c:pt idx="6">
                  <c:v>36.9717545086203</c:v>
                </c:pt>
                <c:pt idx="7">
                  <c:v>42.273984910441698</c:v>
                </c:pt>
                <c:pt idx="8">
                  <c:v>47.514571503292302</c:v>
                </c:pt>
                <c:pt idx="9">
                  <c:v>52.787604891534102</c:v>
                </c:pt>
                <c:pt idx="10">
                  <c:v>58.093588838481502</c:v>
                </c:pt>
                <c:pt idx="11">
                  <c:v>58.154528744374701</c:v>
                </c:pt>
                <c:pt idx="12">
                  <c:v>58.163929645724501</c:v>
                </c:pt>
                <c:pt idx="13">
                  <c:v>58.209594866158099</c:v>
                </c:pt>
                <c:pt idx="14">
                  <c:v>58.276885455454902</c:v>
                </c:pt>
                <c:pt idx="15">
                  <c:v>58.3888873863052</c:v>
                </c:pt>
                <c:pt idx="16">
                  <c:v>58.422069755965502</c:v>
                </c:pt>
                <c:pt idx="17">
                  <c:v>58.3891660727013</c:v>
                </c:pt>
                <c:pt idx="18">
                  <c:v>58.366136973752802</c:v>
                </c:pt>
                <c:pt idx="19">
                  <c:v>58.512979620990599</c:v>
                </c:pt>
                <c:pt idx="20">
                  <c:v>58.488174921909803</c:v>
                </c:pt>
                <c:pt idx="21">
                  <c:v>58.508781858849296</c:v>
                </c:pt>
                <c:pt idx="22">
                  <c:v>58.523523323993999</c:v>
                </c:pt>
                <c:pt idx="23">
                  <c:v>58.558166993761198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26-C54F-AD34-E6D519FE23B3}"/>
            </c:ext>
          </c:extLst>
        </c:ser>
        <c:ser>
          <c:idx val="3"/>
          <c:order val="1"/>
          <c:tx>
            <c:strRef>
              <c:f>'pipeline_output (2)'!$U$2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2225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(2)'!$U$3:$U$26</c:f>
              <c:numCache>
                <c:formatCode>General</c:formatCode>
                <c:ptCount val="24"/>
                <c:pt idx="0">
                  <c:v>5.2860595550511098</c:v>
                </c:pt>
                <c:pt idx="1">
                  <c:v>10.5721495650169</c:v>
                </c:pt>
                <c:pt idx="2">
                  <c:v>15.8553925380614</c:v>
                </c:pt>
                <c:pt idx="3">
                  <c:v>21.141741219302801</c:v>
                </c:pt>
                <c:pt idx="4">
                  <c:v>26.416676263964</c:v>
                </c:pt>
                <c:pt idx="5">
                  <c:v>31.696269874856402</c:v>
                </c:pt>
                <c:pt idx="6">
                  <c:v>36.970786154651996</c:v>
                </c:pt>
                <c:pt idx="7">
                  <c:v>42.2762249684369</c:v>
                </c:pt>
                <c:pt idx="8">
                  <c:v>47.511126876163502</c:v>
                </c:pt>
                <c:pt idx="9">
                  <c:v>52.778495229822703</c:v>
                </c:pt>
                <c:pt idx="10">
                  <c:v>58.102970046228798</c:v>
                </c:pt>
                <c:pt idx="11">
                  <c:v>58.166326440046099</c:v>
                </c:pt>
                <c:pt idx="12">
                  <c:v>58.173979066969501</c:v>
                </c:pt>
                <c:pt idx="13">
                  <c:v>58.224370679794298</c:v>
                </c:pt>
                <c:pt idx="14">
                  <c:v>58.263100408951203</c:v>
                </c:pt>
                <c:pt idx="15">
                  <c:v>58.367065214971099</c:v>
                </c:pt>
                <c:pt idx="16">
                  <c:v>58.421697755788799</c:v>
                </c:pt>
                <c:pt idx="17">
                  <c:v>58.376813530636497</c:v>
                </c:pt>
                <c:pt idx="18">
                  <c:v>58.368643292804101</c:v>
                </c:pt>
                <c:pt idx="19">
                  <c:v>58.4811849160631</c:v>
                </c:pt>
                <c:pt idx="20">
                  <c:v>58.481930437082802</c:v>
                </c:pt>
                <c:pt idx="21">
                  <c:v>58.519977229928202</c:v>
                </c:pt>
                <c:pt idx="22">
                  <c:v>58.511113874566703</c:v>
                </c:pt>
                <c:pt idx="23">
                  <c:v>58.516524867022902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26-C54F-AD34-E6D519FE23B3}"/>
            </c:ext>
          </c:extLst>
        </c:ser>
        <c:ser>
          <c:idx val="2"/>
          <c:order val="2"/>
          <c:tx>
            <c:strRef>
              <c:f>'pipeline_output (2)'!$T$2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(2)'!$T$3:$T$26</c:f>
              <c:numCache>
                <c:formatCode>General</c:formatCode>
                <c:ptCount val="24"/>
                <c:pt idx="0">
                  <c:v>0.93379403697502905</c:v>
                </c:pt>
                <c:pt idx="1">
                  <c:v>1.8677781679568</c:v>
                </c:pt>
                <c:pt idx="2">
                  <c:v>2.8014106224142399</c:v>
                </c:pt>
                <c:pt idx="3">
                  <c:v>3.7353966475215699</c:v>
                </c:pt>
                <c:pt idx="4">
                  <c:v>4.6671829794810096</c:v>
                </c:pt>
                <c:pt idx="5">
                  <c:v>5.6002734508520904</c:v>
                </c:pt>
                <c:pt idx="6">
                  <c:v>6.5320326279836696</c:v>
                </c:pt>
                <c:pt idx="7">
                  <c:v>7.4704207233045503</c:v>
                </c:pt>
                <c:pt idx="8">
                  <c:v>8.3964382784402307</c:v>
                </c:pt>
                <c:pt idx="9">
                  <c:v>9.3291102558757792</c:v>
                </c:pt>
                <c:pt idx="10">
                  <c:v>10.2673011663267</c:v>
                </c:pt>
                <c:pt idx="11">
                  <c:v>10.268852495712</c:v>
                </c:pt>
                <c:pt idx="12">
                  <c:v>10.2622195378386</c:v>
                </c:pt>
                <c:pt idx="13">
                  <c:v>10.263051776451</c:v>
                </c:pt>
                <c:pt idx="14">
                  <c:v>10.262678687277599</c:v>
                </c:pt>
                <c:pt idx="15">
                  <c:v>10.2795809758556</c:v>
                </c:pt>
                <c:pt idx="16">
                  <c:v>10.2798689112349</c:v>
                </c:pt>
                <c:pt idx="17">
                  <c:v>10.2635971094256</c:v>
                </c:pt>
                <c:pt idx="18">
                  <c:v>10.2660949008221</c:v>
                </c:pt>
                <c:pt idx="19">
                  <c:v>10.275206343162299</c:v>
                </c:pt>
                <c:pt idx="20">
                  <c:v>10.2639128550053</c:v>
                </c:pt>
                <c:pt idx="21">
                  <c:v>10.273307990751199</c:v>
                </c:pt>
                <c:pt idx="22">
                  <c:v>10.265319594088</c:v>
                </c:pt>
                <c:pt idx="23">
                  <c:v>10.268680102630301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126-C54F-AD34-E6D519FE23B3}"/>
            </c:ext>
          </c:extLst>
        </c:ser>
        <c:ser>
          <c:idx val="1"/>
          <c:order val="3"/>
          <c:tx>
            <c:strRef>
              <c:f>'pipeline_output (2)'!$S$2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 cap="flat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(2)'!$S$3:$S$26</c:f>
              <c:numCache>
                <c:formatCode>General</c:formatCode>
                <c:ptCount val="24"/>
                <c:pt idx="0">
                  <c:v>1.0240142859135799</c:v>
                </c:pt>
                <c:pt idx="1">
                  <c:v>2.0482857541509598</c:v>
                </c:pt>
                <c:pt idx="2">
                  <c:v>3.07186286326503</c:v>
                </c:pt>
                <c:pt idx="3">
                  <c:v>4.0959588575561101</c:v>
                </c:pt>
                <c:pt idx="4">
                  <c:v>5.11938578797744</c:v>
                </c:pt>
                <c:pt idx="5">
                  <c:v>6.1409192598132902</c:v>
                </c:pt>
                <c:pt idx="6">
                  <c:v>7.1632291774423598</c:v>
                </c:pt>
                <c:pt idx="7">
                  <c:v>8.1916891546526092</c:v>
                </c:pt>
                <c:pt idx="8">
                  <c:v>9.2088133228615892</c:v>
                </c:pt>
                <c:pt idx="9">
                  <c:v>10.231635409667801</c:v>
                </c:pt>
                <c:pt idx="10">
                  <c:v>11.258719333928401</c:v>
                </c:pt>
                <c:pt idx="11">
                  <c:v>11.261966938446101</c:v>
                </c:pt>
                <c:pt idx="12">
                  <c:v>11.2568545356951</c:v>
                </c:pt>
                <c:pt idx="13">
                  <c:v>11.2597901454255</c:v>
                </c:pt>
                <c:pt idx="14">
                  <c:v>11.261517690018101</c:v>
                </c:pt>
                <c:pt idx="15">
                  <c:v>11.2770548271422</c:v>
                </c:pt>
                <c:pt idx="16">
                  <c:v>11.278649026567701</c:v>
                </c:pt>
                <c:pt idx="17">
                  <c:v>11.2635223059736</c:v>
                </c:pt>
                <c:pt idx="18">
                  <c:v>11.2657351243829</c:v>
                </c:pt>
                <c:pt idx="19">
                  <c:v>11.274040942714599</c:v>
                </c:pt>
                <c:pt idx="20">
                  <c:v>11.2633840336856</c:v>
                </c:pt>
                <c:pt idx="21">
                  <c:v>11.2705786971636</c:v>
                </c:pt>
                <c:pt idx="22">
                  <c:v>11.2688829730069</c:v>
                </c:pt>
                <c:pt idx="23">
                  <c:v>11.2754610783226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126-C54F-AD34-E6D519FE23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22222222219"/>
          <c:y val="0.36161500000000002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/>
              <a:t>(d) DOUBLE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8470472222222226"/>
          <c:y val="5.29166666666666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7268833333333333"/>
          <c:y val="4.2501111111111094E-2"/>
          <c:w val="0.7885061111111111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(2)'!$H$2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(2)'!$H$3:$H$26</c:f>
              <c:numCache>
                <c:formatCode>General</c:formatCode>
                <c:ptCount val="24"/>
                <c:pt idx="0">
                  <c:v>0.302342609526634</c:v>
                </c:pt>
                <c:pt idx="1">
                  <c:v>0.60468422275349198</c:v>
                </c:pt>
                <c:pt idx="2">
                  <c:v>0.90680819731269602</c:v>
                </c:pt>
                <c:pt idx="3">
                  <c:v>1.2092787853226401</c:v>
                </c:pt>
                <c:pt idx="4">
                  <c:v>1.51104084321475</c:v>
                </c:pt>
                <c:pt idx="5">
                  <c:v>1.81313255571529</c:v>
                </c:pt>
                <c:pt idx="6">
                  <c:v>2.1151245151660101</c:v>
                </c:pt>
                <c:pt idx="7">
                  <c:v>2.4186372653042301</c:v>
                </c:pt>
                <c:pt idx="8">
                  <c:v>2.7184900964430101</c:v>
                </c:pt>
                <c:pt idx="9">
                  <c:v>3.02009216589861</c:v>
                </c:pt>
                <c:pt idx="10">
                  <c:v>3.3242898550724602</c:v>
                </c:pt>
                <c:pt idx="11">
                  <c:v>3.3244404184972098</c:v>
                </c:pt>
                <c:pt idx="12">
                  <c:v>3.3214317389927102</c:v>
                </c:pt>
                <c:pt idx="13">
                  <c:v>3.3221232529509699</c:v>
                </c:pt>
                <c:pt idx="14">
                  <c:v>3.32068041983351</c:v>
                </c:pt>
                <c:pt idx="15">
                  <c:v>3.32667035287932</c:v>
                </c:pt>
                <c:pt idx="16">
                  <c:v>3.3257056899223398</c:v>
                </c:pt>
                <c:pt idx="17">
                  <c:v>3.3206503741370401</c:v>
                </c:pt>
                <c:pt idx="18">
                  <c:v>3.32041002813741</c:v>
                </c:pt>
                <c:pt idx="19">
                  <c:v>3.3239887691332299</c:v>
                </c:pt>
                <c:pt idx="20">
                  <c:v>3.3198393458045299</c:v>
                </c:pt>
                <c:pt idx="21">
                  <c:v>3.3216421692853499</c:v>
                </c:pt>
                <c:pt idx="22">
                  <c:v>3.3190887468007499</c:v>
                </c:pt>
                <c:pt idx="23">
                  <c:v>3.3210109583834799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EB-B444-99E4-A6197333686A}"/>
            </c:ext>
          </c:extLst>
        </c:ser>
        <c:ser>
          <c:idx val="3"/>
          <c:order val="1"/>
          <c:tx>
            <c:strRef>
              <c:f>'pipeline_output (2)'!$K$2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(2)'!$K$3:$K$26</c:f>
              <c:numCache>
                <c:formatCode>General</c:formatCode>
                <c:ptCount val="24"/>
                <c:pt idx="0">
                  <c:v>0.28328954071786899</c:v>
                </c:pt>
                <c:pt idx="1">
                  <c:v>0.56661931993626702</c:v>
                </c:pt>
                <c:pt idx="2">
                  <c:v>0.84982598325826897</c:v>
                </c:pt>
                <c:pt idx="3">
                  <c:v>1.1332106465756799</c:v>
                </c:pt>
                <c:pt idx="4">
                  <c:v>1.4158903094883499</c:v>
                </c:pt>
                <c:pt idx="5">
                  <c:v>1.6988691228411199</c:v>
                </c:pt>
                <c:pt idx="6">
                  <c:v>1.9817785169665401</c:v>
                </c:pt>
                <c:pt idx="7">
                  <c:v>2.26622536185348</c:v>
                </c:pt>
                <c:pt idx="8">
                  <c:v>2.5475784227295701</c:v>
                </c:pt>
                <c:pt idx="9">
                  <c:v>2.8298154844977601</c:v>
                </c:pt>
                <c:pt idx="10">
                  <c:v>3.11493464607027</c:v>
                </c:pt>
                <c:pt idx="11">
                  <c:v>3.1147231557863999</c:v>
                </c:pt>
                <c:pt idx="12">
                  <c:v>3.1119763931757198</c:v>
                </c:pt>
                <c:pt idx="13">
                  <c:v>3.11208194830744</c:v>
                </c:pt>
                <c:pt idx="14">
                  <c:v>3.11173892030761</c:v>
                </c:pt>
                <c:pt idx="15">
                  <c:v>3.1169981824667401</c:v>
                </c:pt>
                <c:pt idx="16">
                  <c:v>3.1162306510091602</c:v>
                </c:pt>
                <c:pt idx="17">
                  <c:v>3.11110583647692</c:v>
                </c:pt>
                <c:pt idx="18">
                  <c:v>3.1112904593160202</c:v>
                </c:pt>
                <c:pt idx="19">
                  <c:v>3.1144324035336299</c:v>
                </c:pt>
                <c:pt idx="20">
                  <c:v>3.11160700659623</c:v>
                </c:pt>
                <c:pt idx="21">
                  <c:v>3.1126362302492598</c:v>
                </c:pt>
                <c:pt idx="22">
                  <c:v>3.1102884843554</c:v>
                </c:pt>
                <c:pt idx="23">
                  <c:v>3.1117125366705598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8EB-B444-99E4-A6197333686A}"/>
            </c:ext>
          </c:extLst>
        </c:ser>
        <c:ser>
          <c:idx val="2"/>
          <c:order val="2"/>
          <c:tx>
            <c:strRef>
              <c:f>'pipeline_output (2)'!$J$2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(2)'!$J$3:$J$26</c:f>
              <c:numCache>
                <c:formatCode>General</c:formatCode>
                <c:ptCount val="24"/>
                <c:pt idx="0">
                  <c:v>4.78322567864162E-2</c:v>
                </c:pt>
                <c:pt idx="1">
                  <c:v>9.5663765486644903E-2</c:v>
                </c:pt>
                <c:pt idx="2">
                  <c:v>0.143485549856124</c:v>
                </c:pt>
                <c:pt idx="3">
                  <c:v>0.19131805575828301</c:v>
                </c:pt>
                <c:pt idx="4">
                  <c:v>0.239068743363754</c:v>
                </c:pt>
                <c:pt idx="5">
                  <c:v>0.28683652733923098</c:v>
                </c:pt>
                <c:pt idx="6">
                  <c:v>0.33460513119746099</c:v>
                </c:pt>
                <c:pt idx="7">
                  <c:v>0.38263970198023001</c:v>
                </c:pt>
                <c:pt idx="8">
                  <c:v>0.43013561519087001</c:v>
                </c:pt>
                <c:pt idx="9">
                  <c:v>0.47785546692915998</c:v>
                </c:pt>
                <c:pt idx="10">
                  <c:v>0.52598241477903795</c:v>
                </c:pt>
                <c:pt idx="11">
                  <c:v>0.525808337249418</c:v>
                </c:pt>
                <c:pt idx="12">
                  <c:v>0.52541990459446897</c:v>
                </c:pt>
                <c:pt idx="13">
                  <c:v>0.52545300437541498</c:v>
                </c:pt>
                <c:pt idx="14">
                  <c:v>0.52531235910024499</c:v>
                </c:pt>
                <c:pt idx="15">
                  <c:v>0.52615057302852097</c:v>
                </c:pt>
                <c:pt idx="16">
                  <c:v>0.52599673797450497</c:v>
                </c:pt>
                <c:pt idx="17">
                  <c:v>0.52510115664829504</c:v>
                </c:pt>
                <c:pt idx="18">
                  <c:v>0.52516277113019605</c:v>
                </c:pt>
                <c:pt idx="19">
                  <c:v>0.52570063270015499</c:v>
                </c:pt>
                <c:pt idx="20">
                  <c:v>0.52533341349285001</c:v>
                </c:pt>
                <c:pt idx="21">
                  <c:v>0.52529581754709398</c:v>
                </c:pt>
                <c:pt idx="22">
                  <c:v>0.52490889223252601</c:v>
                </c:pt>
                <c:pt idx="23">
                  <c:v>0.52514248183830503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8EB-B444-99E4-A6197333686A}"/>
            </c:ext>
          </c:extLst>
        </c:ser>
        <c:ser>
          <c:idx val="1"/>
          <c:order val="3"/>
          <c:tx>
            <c:strRef>
              <c:f>'pipeline_output (2)'!$I$2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(2)'!$I$3:$I$26</c:f>
              <c:numCache>
                <c:formatCode>General</c:formatCode>
                <c:ptCount val="24"/>
                <c:pt idx="0">
                  <c:v>1.48197849323421E-2</c:v>
                </c:pt>
                <c:pt idx="1">
                  <c:v>2.9636817326560701E-2</c:v>
                </c:pt>
                <c:pt idx="2">
                  <c:v>4.4454005445894701E-2</c:v>
                </c:pt>
                <c:pt idx="3">
                  <c:v>5.9279283353739103E-2</c:v>
                </c:pt>
                <c:pt idx="4">
                  <c:v>7.4078134934651998E-2</c:v>
                </c:pt>
                <c:pt idx="5">
                  <c:v>8.8875284544970207E-2</c:v>
                </c:pt>
                <c:pt idx="6">
                  <c:v>0.103666032997856</c:v>
                </c:pt>
                <c:pt idx="7">
                  <c:v>0.1185715901124</c:v>
                </c:pt>
                <c:pt idx="8">
                  <c:v>0.133263712122587</c:v>
                </c:pt>
                <c:pt idx="9">
                  <c:v>0.148059142713061</c:v>
                </c:pt>
                <c:pt idx="10">
                  <c:v>0.162957555736125</c:v>
                </c:pt>
                <c:pt idx="11">
                  <c:v>0.162938021665778</c:v>
                </c:pt>
                <c:pt idx="12">
                  <c:v>0.162799969835559</c:v>
                </c:pt>
                <c:pt idx="13">
                  <c:v>0.16279058214013201</c:v>
                </c:pt>
                <c:pt idx="14">
                  <c:v>0.16277469773713099</c:v>
                </c:pt>
                <c:pt idx="15">
                  <c:v>0.16301980659805301</c:v>
                </c:pt>
                <c:pt idx="16">
                  <c:v>0.16298071329286201</c:v>
                </c:pt>
                <c:pt idx="17">
                  <c:v>0.16270253495650899</c:v>
                </c:pt>
                <c:pt idx="18">
                  <c:v>0.16270181365181899</c:v>
                </c:pt>
                <c:pt idx="19">
                  <c:v>0.162862100335041</c:v>
                </c:pt>
                <c:pt idx="20">
                  <c:v>0.16275592925691301</c:v>
                </c:pt>
                <c:pt idx="21">
                  <c:v>0.16274799004891199</c:v>
                </c:pt>
                <c:pt idx="22">
                  <c:v>0.16264557158368201</c:v>
                </c:pt>
                <c:pt idx="23">
                  <c:v>0.16270325626759399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8EB-B444-99E4-A619733368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  <c:max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05206767761959"/>
          <c:y val="0.49892691629650016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/>
              <a:t>(c) FLOAT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7890166666666665"/>
          <c:y val="5.29166666666666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916055555555556"/>
          <c:y val="4.2501111111111094E-2"/>
          <c:w val="0.7920338888888889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(2)'!$M$2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(2)'!$M$3:$M$26</c:f>
              <c:numCache>
                <c:formatCode>General</c:formatCode>
                <c:ptCount val="24"/>
                <c:pt idx="0">
                  <c:v>0.44709293401326899</c:v>
                </c:pt>
                <c:pt idx="1">
                  <c:v>0.89417061773032702</c:v>
                </c:pt>
                <c:pt idx="2">
                  <c:v>1.3411056216563799</c:v>
                </c:pt>
                <c:pt idx="3">
                  <c:v>1.7883848080540301</c:v>
                </c:pt>
                <c:pt idx="4">
                  <c:v>2.2348303180508902</c:v>
                </c:pt>
                <c:pt idx="5">
                  <c:v>2.6814861359734001</c:v>
                </c:pt>
                <c:pt idx="6">
                  <c:v>3.1278101163335701</c:v>
                </c:pt>
                <c:pt idx="7">
                  <c:v>3.57666504239352</c:v>
                </c:pt>
                <c:pt idx="8">
                  <c:v>4.0206267110869103</c:v>
                </c:pt>
                <c:pt idx="9">
                  <c:v>4.4664403842338896</c:v>
                </c:pt>
                <c:pt idx="10">
                  <c:v>4.9156586485078204</c:v>
                </c:pt>
                <c:pt idx="11">
                  <c:v>4.9161920173177798</c:v>
                </c:pt>
                <c:pt idx="12">
                  <c:v>4.9122964819008699</c:v>
                </c:pt>
                <c:pt idx="13">
                  <c:v>4.9120334926948797</c:v>
                </c:pt>
                <c:pt idx="14">
                  <c:v>4.9123293575316902</c:v>
                </c:pt>
                <c:pt idx="15">
                  <c:v>4.9200409688818798</c:v>
                </c:pt>
                <c:pt idx="16">
                  <c:v>4.9187946727139398</c:v>
                </c:pt>
                <c:pt idx="17">
                  <c:v>4.9109752458487703</c:v>
                </c:pt>
                <c:pt idx="18">
                  <c:v>4.9116850753679397</c:v>
                </c:pt>
                <c:pt idx="19">
                  <c:v>4.9166332863999997</c:v>
                </c:pt>
                <c:pt idx="20">
                  <c:v>4.9106992564404104</c:v>
                </c:pt>
                <c:pt idx="21">
                  <c:v>4.9134671254334403</c:v>
                </c:pt>
                <c:pt idx="22">
                  <c:v>4.9107978205251701</c:v>
                </c:pt>
                <c:pt idx="23">
                  <c:v>4.9129146173967202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BA-0B4E-BD0E-FB4AC8023DFB}"/>
            </c:ext>
          </c:extLst>
        </c:ser>
        <c:ser>
          <c:idx val="3"/>
          <c:order val="1"/>
          <c:tx>
            <c:strRef>
              <c:f>'pipeline_output (2)'!$P$2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(2)'!$P$3:$P$26</c:f>
              <c:numCache>
                <c:formatCode>General</c:formatCode>
                <c:ptCount val="24"/>
                <c:pt idx="0">
                  <c:v>0.41766570273939702</c:v>
                </c:pt>
                <c:pt idx="1">
                  <c:v>0.83533045483203505</c:v>
                </c:pt>
                <c:pt idx="2">
                  <c:v>1.2528473990728199</c:v>
                </c:pt>
                <c:pt idx="3">
                  <c:v>1.6706723174900799</c:v>
                </c:pt>
                <c:pt idx="4">
                  <c:v>2.0874780303848999</c:v>
                </c:pt>
                <c:pt idx="5">
                  <c:v>2.5046687641185499</c:v>
                </c:pt>
                <c:pt idx="6">
                  <c:v>2.9220105255614999</c:v>
                </c:pt>
                <c:pt idx="7">
                  <c:v>3.3408731748170202</c:v>
                </c:pt>
                <c:pt idx="8">
                  <c:v>3.7553026791460802</c:v>
                </c:pt>
                <c:pt idx="9">
                  <c:v>4.1728911073462998</c:v>
                </c:pt>
                <c:pt idx="10">
                  <c:v>4.5924683846844898</c:v>
                </c:pt>
                <c:pt idx="11">
                  <c:v>4.5926522889328796</c:v>
                </c:pt>
                <c:pt idx="12">
                  <c:v>4.5893844374277002</c:v>
                </c:pt>
                <c:pt idx="13">
                  <c:v>4.5890458577477</c:v>
                </c:pt>
                <c:pt idx="14">
                  <c:v>4.5881738147686004</c:v>
                </c:pt>
                <c:pt idx="15">
                  <c:v>4.5955794975438096</c:v>
                </c:pt>
                <c:pt idx="16">
                  <c:v>4.5949868536371596</c:v>
                </c:pt>
                <c:pt idx="17">
                  <c:v>4.5873537084280596</c:v>
                </c:pt>
                <c:pt idx="18">
                  <c:v>4.5883975310278</c:v>
                </c:pt>
                <c:pt idx="19">
                  <c:v>4.5926522889328796</c:v>
                </c:pt>
                <c:pt idx="20">
                  <c:v>4.5880476254769302</c:v>
                </c:pt>
                <c:pt idx="21">
                  <c:v>4.5898321279344403</c:v>
                </c:pt>
                <c:pt idx="22">
                  <c:v>4.58732503868585</c:v>
                </c:pt>
                <c:pt idx="23">
                  <c:v>4.58899421439137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5BA-0B4E-BD0E-FB4AC8023DFB}"/>
            </c:ext>
          </c:extLst>
        </c:ser>
        <c:ser>
          <c:idx val="2"/>
          <c:order val="2"/>
          <c:tx>
            <c:strRef>
              <c:f>'pipeline_output (2)'!$O$2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(2)'!$O$3:$O$26</c:f>
              <c:numCache>
                <c:formatCode>General</c:formatCode>
                <c:ptCount val="24"/>
                <c:pt idx="0">
                  <c:v>0.17352813791407701</c:v>
                </c:pt>
                <c:pt idx="1">
                  <c:v>0.34709238102443801</c:v>
                </c:pt>
                <c:pt idx="2">
                  <c:v>0.52051574801474398</c:v>
                </c:pt>
                <c:pt idx="3">
                  <c:v>0.69407842106357998</c:v>
                </c:pt>
                <c:pt idx="4">
                  <c:v>0.86731056909032</c:v>
                </c:pt>
                <c:pt idx="5">
                  <c:v>1.0406905391150401</c:v>
                </c:pt>
                <c:pt idx="6">
                  <c:v>1.21381427068932</c:v>
                </c:pt>
                <c:pt idx="7">
                  <c:v>1.38821722667937</c:v>
                </c:pt>
                <c:pt idx="8">
                  <c:v>1.5603411477598299</c:v>
                </c:pt>
                <c:pt idx="9">
                  <c:v>1.7335764423576501</c:v>
                </c:pt>
                <c:pt idx="10">
                  <c:v>1.9080679206829501</c:v>
                </c:pt>
                <c:pt idx="11">
                  <c:v>1.90801832105517</c:v>
                </c:pt>
                <c:pt idx="12">
                  <c:v>1.90654143462721</c:v>
                </c:pt>
                <c:pt idx="13">
                  <c:v>1.9063730761039499</c:v>
                </c:pt>
                <c:pt idx="14">
                  <c:v>1.9056801482996899</c:v>
                </c:pt>
                <c:pt idx="15">
                  <c:v>1.9093186831481199</c:v>
                </c:pt>
                <c:pt idx="16">
                  <c:v>1.9084350380905299</c:v>
                </c:pt>
                <c:pt idx="17">
                  <c:v>1.90529430698466</c:v>
                </c:pt>
                <c:pt idx="18">
                  <c:v>1.9053437650882299</c:v>
                </c:pt>
                <c:pt idx="19">
                  <c:v>1.9075422957977</c:v>
                </c:pt>
                <c:pt idx="20">
                  <c:v>1.9056801482996899</c:v>
                </c:pt>
                <c:pt idx="21">
                  <c:v>1.9060562465916999</c:v>
                </c:pt>
                <c:pt idx="22">
                  <c:v>1.9046417005729399</c:v>
                </c:pt>
                <c:pt idx="23">
                  <c:v>1.90584838445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5BA-0B4E-BD0E-FB4AC8023DFB}"/>
            </c:ext>
          </c:extLst>
        </c:ser>
        <c:ser>
          <c:idx val="1"/>
          <c:order val="3"/>
          <c:tx>
            <c:strRef>
              <c:f>'pipeline_output (2)'!$N$2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(2)'!$N$3:$N$26</c:f>
              <c:numCache>
                <c:formatCode>General</c:formatCode>
                <c:ptCount val="24"/>
                <c:pt idx="0">
                  <c:v>3.0772460863805199E-2</c:v>
                </c:pt>
                <c:pt idx="1">
                  <c:v>6.15470891875484E-2</c:v>
                </c:pt>
                <c:pt idx="2">
                  <c:v>9.2308868655364903E-2</c:v>
                </c:pt>
                <c:pt idx="3">
                  <c:v>0.12309417837509599</c:v>
                </c:pt>
                <c:pt idx="4">
                  <c:v>0.153811361874227</c:v>
                </c:pt>
                <c:pt idx="5">
                  <c:v>0.184573170118387</c:v>
                </c:pt>
                <c:pt idx="6">
                  <c:v>0.21528682297868801</c:v>
                </c:pt>
                <c:pt idx="7">
                  <c:v>0.24620074329491601</c:v>
                </c:pt>
                <c:pt idx="8">
                  <c:v>0.27673588803933102</c:v>
                </c:pt>
                <c:pt idx="9">
                  <c:v>0.30745392399973098</c:v>
                </c:pt>
                <c:pt idx="10">
                  <c:v>0.33839066894103498</c:v>
                </c:pt>
                <c:pt idx="11">
                  <c:v>0.338353231858537</c:v>
                </c:pt>
                <c:pt idx="12">
                  <c:v>0.33807583182873302</c:v>
                </c:pt>
                <c:pt idx="13">
                  <c:v>0.33805403314204602</c:v>
                </c:pt>
                <c:pt idx="14">
                  <c:v>0.33799799228225902</c:v>
                </c:pt>
                <c:pt idx="15">
                  <c:v>0.33852176399509198</c:v>
                </c:pt>
                <c:pt idx="16">
                  <c:v>0.33845932511320298</c:v>
                </c:pt>
                <c:pt idx="17">
                  <c:v>0.33788907711570998</c:v>
                </c:pt>
                <c:pt idx="18">
                  <c:v>0.33786108170310702</c:v>
                </c:pt>
                <c:pt idx="19">
                  <c:v>0.33820979974749499</c:v>
                </c:pt>
                <c:pt idx="20">
                  <c:v>0.33795130575711801</c:v>
                </c:pt>
                <c:pt idx="21">
                  <c:v>0.337957529881945</c:v>
                </c:pt>
                <c:pt idx="22">
                  <c:v>0.33774603817341797</c:v>
                </c:pt>
                <c:pt idx="23">
                  <c:v>0.33786730250499403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5BA-0B4E-BD0E-FB4AC8023D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12011741347"/>
          <c:y val="0.30148991331028591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/>
              <a:t>(</a:t>
            </a:r>
            <a:r>
              <a:rPr lang="en-US" sz="1400" b="1" dirty="0"/>
              <a:t>b) INT64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8885888888888888"/>
          <c:y val="5.64444444444444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762161111111111"/>
          <c:y val="4.2501111111111094E-2"/>
          <c:w val="0.7849783333333333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(2)'!$W$2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(2)'!$W$3:$W$26</c:f>
              <c:numCache>
                <c:formatCode>General</c:formatCode>
                <c:ptCount val="24"/>
                <c:pt idx="0">
                  <c:v>4.53164481937708</c:v>
                </c:pt>
                <c:pt idx="1">
                  <c:v>9.0630434406817706</c:v>
                </c:pt>
                <c:pt idx="2">
                  <c:v>13.5935580890577</c:v>
                </c:pt>
                <c:pt idx="3">
                  <c:v>18.124251822294202</c:v>
                </c:pt>
                <c:pt idx="4">
                  <c:v>22.647849080822201</c:v>
                </c:pt>
                <c:pt idx="5">
                  <c:v>27.171818430852799</c:v>
                </c:pt>
                <c:pt idx="6">
                  <c:v>31.695722391591602</c:v>
                </c:pt>
                <c:pt idx="7">
                  <c:v>36.245281714483198</c:v>
                </c:pt>
                <c:pt idx="8">
                  <c:v>40.736675724154999</c:v>
                </c:pt>
                <c:pt idx="9">
                  <c:v>45.255984985436697</c:v>
                </c:pt>
                <c:pt idx="10">
                  <c:v>49.809868282652801</c:v>
                </c:pt>
                <c:pt idx="11">
                  <c:v>49.856422280697203</c:v>
                </c:pt>
                <c:pt idx="12">
                  <c:v>49.847551368560502</c:v>
                </c:pt>
                <c:pt idx="13">
                  <c:v>49.895803876356801</c:v>
                </c:pt>
                <c:pt idx="14">
                  <c:v>49.927503404442298</c:v>
                </c:pt>
                <c:pt idx="15">
                  <c:v>50.033346330131302</c:v>
                </c:pt>
                <c:pt idx="16">
                  <c:v>50.064264774691303</c:v>
                </c:pt>
                <c:pt idx="17">
                  <c:v>49.976795616223399</c:v>
                </c:pt>
                <c:pt idx="18">
                  <c:v>50.010778842943601</c:v>
                </c:pt>
                <c:pt idx="19">
                  <c:v>50.110132579636499</c:v>
                </c:pt>
                <c:pt idx="20">
                  <c:v>50.056412102960202</c:v>
                </c:pt>
                <c:pt idx="21">
                  <c:v>50.097956776708699</c:v>
                </c:pt>
                <c:pt idx="22">
                  <c:v>50.118754984540999</c:v>
                </c:pt>
                <c:pt idx="23">
                  <c:v>50.160608922535602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FF-9248-85A7-98461A3038CA}"/>
            </c:ext>
          </c:extLst>
        </c:ser>
        <c:ser>
          <c:idx val="3"/>
          <c:order val="1"/>
          <c:tx>
            <c:strRef>
              <c:f>'pipeline_output (2)'!$Z$2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(2)'!$Z$3:$Z$26</c:f>
              <c:numCache>
                <c:formatCode>General</c:formatCode>
                <c:ptCount val="24"/>
                <c:pt idx="0">
                  <c:v>4.5319973672544203</c:v>
                </c:pt>
                <c:pt idx="1">
                  <c:v>9.0630210597020806</c:v>
                </c:pt>
                <c:pt idx="2">
                  <c:v>13.593155302048199</c:v>
                </c:pt>
                <c:pt idx="3">
                  <c:v>18.1258630737773</c:v>
                </c:pt>
                <c:pt idx="4">
                  <c:v>22.647569562292801</c:v>
                </c:pt>
                <c:pt idx="5">
                  <c:v>27.1730255218012</c:v>
                </c:pt>
                <c:pt idx="6">
                  <c:v>31.695174927239499</c:v>
                </c:pt>
                <c:pt idx="7">
                  <c:v>36.238839572245297</c:v>
                </c:pt>
                <c:pt idx="8">
                  <c:v>40.736449639644903</c:v>
                </c:pt>
                <c:pt idx="9">
                  <c:v>45.2517440957212</c:v>
                </c:pt>
                <c:pt idx="10">
                  <c:v>49.802771030383603</c:v>
                </c:pt>
                <c:pt idx="11">
                  <c:v>49.8506659856941</c:v>
                </c:pt>
                <c:pt idx="12">
                  <c:v>49.858792906225098</c:v>
                </c:pt>
                <c:pt idx="13">
                  <c:v>49.882918369066701</c:v>
                </c:pt>
                <c:pt idx="14">
                  <c:v>49.927435482335</c:v>
                </c:pt>
                <c:pt idx="15">
                  <c:v>50.037507515819001</c:v>
                </c:pt>
                <c:pt idx="16">
                  <c:v>50.054637057727597</c:v>
                </c:pt>
                <c:pt idx="17">
                  <c:v>49.979722212008397</c:v>
                </c:pt>
                <c:pt idx="18">
                  <c:v>50.023457764438199</c:v>
                </c:pt>
                <c:pt idx="19">
                  <c:v>50.1058224896341</c:v>
                </c:pt>
                <c:pt idx="20">
                  <c:v>50.020185169284197</c:v>
                </c:pt>
                <c:pt idx="21">
                  <c:v>50.104180745607003</c:v>
                </c:pt>
                <c:pt idx="22">
                  <c:v>50.120260788100097</c:v>
                </c:pt>
                <c:pt idx="23">
                  <c:v>50.166094156017202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AFF-9248-85A7-98461A3038CA}"/>
            </c:ext>
          </c:extLst>
        </c:ser>
        <c:ser>
          <c:idx val="2"/>
          <c:order val="2"/>
          <c:tx>
            <c:strRef>
              <c:f>'pipeline_output (2)'!$Y$2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(2)'!$Y$3:$Y$26</c:f>
              <c:numCache>
                <c:formatCode>General</c:formatCode>
                <c:ptCount val="24"/>
                <c:pt idx="0">
                  <c:v>0.23352099770934001</c:v>
                </c:pt>
                <c:pt idx="1">
                  <c:v>0.46703902367635702</c:v>
                </c:pt>
                <c:pt idx="2">
                  <c:v>0.70044221186089695</c:v>
                </c:pt>
                <c:pt idx="3">
                  <c:v>0.93403169076814196</c:v>
                </c:pt>
                <c:pt idx="4">
                  <c:v>1.16710000763222</c:v>
                </c:pt>
                <c:pt idx="5">
                  <c:v>1.40034722354709</c:v>
                </c:pt>
                <c:pt idx="6">
                  <c:v>1.63352858440009</c:v>
                </c:pt>
                <c:pt idx="7">
                  <c:v>1.8681204347051401</c:v>
                </c:pt>
                <c:pt idx="8">
                  <c:v>2.0997316703378401</c:v>
                </c:pt>
                <c:pt idx="9">
                  <c:v>2.33282015751234</c:v>
                </c:pt>
                <c:pt idx="10">
                  <c:v>2.5678094651703001</c:v>
                </c:pt>
                <c:pt idx="11">
                  <c:v>2.5673065084783699</c:v>
                </c:pt>
                <c:pt idx="12">
                  <c:v>2.5653504449150999</c:v>
                </c:pt>
                <c:pt idx="13">
                  <c:v>2.56572706935123</c:v>
                </c:pt>
                <c:pt idx="14">
                  <c:v>2.5649739310325499</c:v>
                </c:pt>
                <c:pt idx="15">
                  <c:v>2.56890587485913</c:v>
                </c:pt>
                <c:pt idx="16">
                  <c:v>2.5689418385703502</c:v>
                </c:pt>
                <c:pt idx="17">
                  <c:v>2.5642391509401001</c:v>
                </c:pt>
                <c:pt idx="18">
                  <c:v>2.56434665343739</c:v>
                </c:pt>
                <c:pt idx="19">
                  <c:v>2.5671808000895302</c:v>
                </c:pt>
                <c:pt idx="20">
                  <c:v>2.5646871374861901</c:v>
                </c:pt>
                <c:pt idx="21">
                  <c:v>2.5653683769047899</c:v>
                </c:pt>
                <c:pt idx="22">
                  <c:v>2.5637555012224902</c:v>
                </c:pt>
                <c:pt idx="23">
                  <c:v>2.5644900041227299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AFF-9248-85A7-98461A3038CA}"/>
            </c:ext>
          </c:extLst>
        </c:ser>
        <c:ser>
          <c:idx val="1"/>
          <c:order val="3"/>
          <c:tx>
            <c:strRef>
              <c:f>'pipeline_output (2)'!$X$2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(2)'!$X$3:$X$26</c:f>
              <c:numCache>
                <c:formatCode>General</c:formatCode>
                <c:ptCount val="24"/>
                <c:pt idx="0">
                  <c:v>0.12701698282336399</c:v>
                </c:pt>
                <c:pt idx="1">
                  <c:v>0.25401726202423802</c:v>
                </c:pt>
                <c:pt idx="2">
                  <c:v>0.38092952626897197</c:v>
                </c:pt>
                <c:pt idx="3">
                  <c:v>0.50792554148501801</c:v>
                </c:pt>
                <c:pt idx="4">
                  <c:v>0.63489374658335196</c:v>
                </c:pt>
                <c:pt idx="5">
                  <c:v>0.76165745902217696</c:v>
                </c:pt>
                <c:pt idx="6">
                  <c:v>0.88826240173488702</c:v>
                </c:pt>
                <c:pt idx="7">
                  <c:v>1.01565710237336</c:v>
                </c:pt>
                <c:pt idx="8">
                  <c:v>1.1418771507333401</c:v>
                </c:pt>
                <c:pt idx="9">
                  <c:v>1.2691156688417899</c:v>
                </c:pt>
                <c:pt idx="10">
                  <c:v>1.3961175168237101</c:v>
                </c:pt>
                <c:pt idx="11">
                  <c:v>1.3979575434145799</c:v>
                </c:pt>
                <c:pt idx="12">
                  <c:v>1.3991140253898</c:v>
                </c:pt>
                <c:pt idx="13">
                  <c:v>1.39923137924723</c:v>
                </c:pt>
                <c:pt idx="14">
                  <c:v>1.40050219423774</c:v>
                </c:pt>
                <c:pt idx="15">
                  <c:v>1.40191989609794</c:v>
                </c:pt>
                <c:pt idx="16">
                  <c:v>1.40255745874511</c:v>
                </c:pt>
                <c:pt idx="17">
                  <c:v>1.4015130164476499</c:v>
                </c:pt>
                <c:pt idx="18">
                  <c:v>1.4016896588600101</c:v>
                </c:pt>
                <c:pt idx="19">
                  <c:v>1.4027665340350901</c:v>
                </c:pt>
                <c:pt idx="20">
                  <c:v>1.40200022920884</c:v>
                </c:pt>
                <c:pt idx="21">
                  <c:v>1.4029005894450299</c:v>
                </c:pt>
                <c:pt idx="22">
                  <c:v>1.4023966740034199</c:v>
                </c:pt>
                <c:pt idx="23">
                  <c:v>1.40311513140287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AFF-9248-85A7-98461A3038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  <c:max val="7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22222222219"/>
          <c:y val="0.46392055555555556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baseline="0"/>
              <a:t>(a)</a:t>
            </a:r>
            <a:r>
              <a:rPr lang="en-US" sz="1400" baseline="0"/>
              <a:t> </a:t>
            </a:r>
            <a:r>
              <a:rPr lang="en-US" sz="1400" b="1" baseline="0"/>
              <a:t>INT32</a:t>
            </a:r>
            <a:r>
              <a:rPr lang="en-US" sz="1400" baseline="0"/>
              <a:t> (1 DPU)</a:t>
            </a:r>
            <a:endParaRPr lang="en-US" sz="1400"/>
          </a:p>
        </c:rich>
      </c:tx>
      <c:layout>
        <c:manualLayout>
          <c:xMode val="edge"/>
          <c:yMode val="edge"/>
          <c:x val="0.17827555555555558"/>
          <c:y val="5.64444444444444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916055555555556"/>
          <c:y val="4.2501111111111094E-2"/>
          <c:w val="0.7920338888888889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(2)'!$R$2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(2)'!$R$3:$R$26</c:f>
              <c:numCache>
                <c:formatCode>General</c:formatCode>
                <c:ptCount val="24"/>
                <c:pt idx="0">
                  <c:v>5.2846742235738597</c:v>
                </c:pt>
                <c:pt idx="1">
                  <c:v>10.5723322981903</c:v>
                </c:pt>
                <c:pt idx="2">
                  <c:v>15.8562830787842</c:v>
                </c:pt>
                <c:pt idx="3">
                  <c:v>21.142715588508</c:v>
                </c:pt>
                <c:pt idx="4">
                  <c:v>26.421240569026001</c:v>
                </c:pt>
                <c:pt idx="5">
                  <c:v>31.694353766170899</c:v>
                </c:pt>
                <c:pt idx="6">
                  <c:v>36.9717545086203</c:v>
                </c:pt>
                <c:pt idx="7">
                  <c:v>42.273984910441698</c:v>
                </c:pt>
                <c:pt idx="8">
                  <c:v>47.514571503292302</c:v>
                </c:pt>
                <c:pt idx="9">
                  <c:v>52.787604891534102</c:v>
                </c:pt>
                <c:pt idx="10">
                  <c:v>58.093588838481502</c:v>
                </c:pt>
                <c:pt idx="11">
                  <c:v>58.154528744374701</c:v>
                </c:pt>
                <c:pt idx="12">
                  <c:v>58.163929645724501</c:v>
                </c:pt>
                <c:pt idx="13">
                  <c:v>58.209594866158099</c:v>
                </c:pt>
                <c:pt idx="14">
                  <c:v>58.276885455454902</c:v>
                </c:pt>
                <c:pt idx="15">
                  <c:v>58.3888873863052</c:v>
                </c:pt>
                <c:pt idx="16">
                  <c:v>58.422069755965502</c:v>
                </c:pt>
                <c:pt idx="17">
                  <c:v>58.3891660727013</c:v>
                </c:pt>
                <c:pt idx="18">
                  <c:v>58.366136973752802</c:v>
                </c:pt>
                <c:pt idx="19">
                  <c:v>58.512979620990599</c:v>
                </c:pt>
                <c:pt idx="20">
                  <c:v>58.488174921909803</c:v>
                </c:pt>
                <c:pt idx="21">
                  <c:v>58.508781858849296</c:v>
                </c:pt>
                <c:pt idx="22">
                  <c:v>58.523523323993999</c:v>
                </c:pt>
                <c:pt idx="23">
                  <c:v>58.558166993761198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26-C54F-AD34-E6D519FE23B3}"/>
            </c:ext>
          </c:extLst>
        </c:ser>
        <c:ser>
          <c:idx val="3"/>
          <c:order val="1"/>
          <c:tx>
            <c:strRef>
              <c:f>'pipeline_output (2)'!$U$2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2225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(2)'!$U$3:$U$26</c:f>
              <c:numCache>
                <c:formatCode>General</c:formatCode>
                <c:ptCount val="24"/>
                <c:pt idx="0">
                  <c:v>5.2860595550511098</c:v>
                </c:pt>
                <c:pt idx="1">
                  <c:v>10.5721495650169</c:v>
                </c:pt>
                <c:pt idx="2">
                  <c:v>15.8553925380614</c:v>
                </c:pt>
                <c:pt idx="3">
                  <c:v>21.141741219302801</c:v>
                </c:pt>
                <c:pt idx="4">
                  <c:v>26.416676263964</c:v>
                </c:pt>
                <c:pt idx="5">
                  <c:v>31.696269874856402</c:v>
                </c:pt>
                <c:pt idx="6">
                  <c:v>36.970786154651996</c:v>
                </c:pt>
                <c:pt idx="7">
                  <c:v>42.2762249684369</c:v>
                </c:pt>
                <c:pt idx="8">
                  <c:v>47.511126876163502</c:v>
                </c:pt>
                <c:pt idx="9">
                  <c:v>52.778495229822703</c:v>
                </c:pt>
                <c:pt idx="10">
                  <c:v>58.102970046228798</c:v>
                </c:pt>
                <c:pt idx="11">
                  <c:v>58.166326440046099</c:v>
                </c:pt>
                <c:pt idx="12">
                  <c:v>58.173979066969501</c:v>
                </c:pt>
                <c:pt idx="13">
                  <c:v>58.224370679794298</c:v>
                </c:pt>
                <c:pt idx="14">
                  <c:v>58.263100408951203</c:v>
                </c:pt>
                <c:pt idx="15">
                  <c:v>58.367065214971099</c:v>
                </c:pt>
                <c:pt idx="16">
                  <c:v>58.421697755788799</c:v>
                </c:pt>
                <c:pt idx="17">
                  <c:v>58.376813530636497</c:v>
                </c:pt>
                <c:pt idx="18">
                  <c:v>58.368643292804101</c:v>
                </c:pt>
                <c:pt idx="19">
                  <c:v>58.4811849160631</c:v>
                </c:pt>
                <c:pt idx="20">
                  <c:v>58.481930437082802</c:v>
                </c:pt>
                <c:pt idx="21">
                  <c:v>58.519977229928202</c:v>
                </c:pt>
                <c:pt idx="22">
                  <c:v>58.511113874566703</c:v>
                </c:pt>
                <c:pt idx="23">
                  <c:v>58.516524867022902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26-C54F-AD34-E6D519FE23B3}"/>
            </c:ext>
          </c:extLst>
        </c:ser>
        <c:ser>
          <c:idx val="2"/>
          <c:order val="2"/>
          <c:tx>
            <c:strRef>
              <c:f>'pipeline_output (2)'!$T$2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(2)'!$T$3:$T$26</c:f>
              <c:numCache>
                <c:formatCode>General</c:formatCode>
                <c:ptCount val="24"/>
                <c:pt idx="0">
                  <c:v>0.93379403697502905</c:v>
                </c:pt>
                <c:pt idx="1">
                  <c:v>1.8677781679568</c:v>
                </c:pt>
                <c:pt idx="2">
                  <c:v>2.8014106224142399</c:v>
                </c:pt>
                <c:pt idx="3">
                  <c:v>3.7353966475215699</c:v>
                </c:pt>
                <c:pt idx="4">
                  <c:v>4.6671829794810096</c:v>
                </c:pt>
                <c:pt idx="5">
                  <c:v>5.6002734508520904</c:v>
                </c:pt>
                <c:pt idx="6">
                  <c:v>6.5320326279836696</c:v>
                </c:pt>
                <c:pt idx="7">
                  <c:v>7.4704207233045503</c:v>
                </c:pt>
                <c:pt idx="8">
                  <c:v>8.3964382784402307</c:v>
                </c:pt>
                <c:pt idx="9">
                  <c:v>9.3291102558757792</c:v>
                </c:pt>
                <c:pt idx="10">
                  <c:v>10.2673011663267</c:v>
                </c:pt>
                <c:pt idx="11">
                  <c:v>10.268852495712</c:v>
                </c:pt>
                <c:pt idx="12">
                  <c:v>10.2622195378386</c:v>
                </c:pt>
                <c:pt idx="13">
                  <c:v>10.263051776451</c:v>
                </c:pt>
                <c:pt idx="14">
                  <c:v>10.262678687277599</c:v>
                </c:pt>
                <c:pt idx="15">
                  <c:v>10.2795809758556</c:v>
                </c:pt>
                <c:pt idx="16">
                  <c:v>10.2798689112349</c:v>
                </c:pt>
                <c:pt idx="17">
                  <c:v>10.2635971094256</c:v>
                </c:pt>
                <c:pt idx="18">
                  <c:v>10.2660949008221</c:v>
                </c:pt>
                <c:pt idx="19">
                  <c:v>10.275206343162299</c:v>
                </c:pt>
                <c:pt idx="20">
                  <c:v>10.2639128550053</c:v>
                </c:pt>
                <c:pt idx="21">
                  <c:v>10.273307990751199</c:v>
                </c:pt>
                <c:pt idx="22">
                  <c:v>10.265319594088</c:v>
                </c:pt>
                <c:pt idx="23">
                  <c:v>10.268680102630301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126-C54F-AD34-E6D519FE23B3}"/>
            </c:ext>
          </c:extLst>
        </c:ser>
        <c:ser>
          <c:idx val="1"/>
          <c:order val="3"/>
          <c:tx>
            <c:strRef>
              <c:f>'pipeline_output (2)'!$S$2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 cap="flat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(2)'!$S$3:$S$26</c:f>
              <c:numCache>
                <c:formatCode>General</c:formatCode>
                <c:ptCount val="24"/>
                <c:pt idx="0">
                  <c:v>1.0240142859135799</c:v>
                </c:pt>
                <c:pt idx="1">
                  <c:v>2.0482857541509598</c:v>
                </c:pt>
                <c:pt idx="2">
                  <c:v>3.07186286326503</c:v>
                </c:pt>
                <c:pt idx="3">
                  <c:v>4.0959588575561101</c:v>
                </c:pt>
                <c:pt idx="4">
                  <c:v>5.11938578797744</c:v>
                </c:pt>
                <c:pt idx="5">
                  <c:v>6.1409192598132902</c:v>
                </c:pt>
                <c:pt idx="6">
                  <c:v>7.1632291774423598</c:v>
                </c:pt>
                <c:pt idx="7">
                  <c:v>8.1916891546526092</c:v>
                </c:pt>
                <c:pt idx="8">
                  <c:v>9.2088133228615892</c:v>
                </c:pt>
                <c:pt idx="9">
                  <c:v>10.231635409667801</c:v>
                </c:pt>
                <c:pt idx="10">
                  <c:v>11.258719333928401</c:v>
                </c:pt>
                <c:pt idx="11">
                  <c:v>11.261966938446101</c:v>
                </c:pt>
                <c:pt idx="12">
                  <c:v>11.2568545356951</c:v>
                </c:pt>
                <c:pt idx="13">
                  <c:v>11.2597901454255</c:v>
                </c:pt>
                <c:pt idx="14">
                  <c:v>11.261517690018101</c:v>
                </c:pt>
                <c:pt idx="15">
                  <c:v>11.2770548271422</c:v>
                </c:pt>
                <c:pt idx="16">
                  <c:v>11.278649026567701</c:v>
                </c:pt>
                <c:pt idx="17">
                  <c:v>11.2635223059736</c:v>
                </c:pt>
                <c:pt idx="18">
                  <c:v>11.2657351243829</c:v>
                </c:pt>
                <c:pt idx="19">
                  <c:v>11.274040942714599</c:v>
                </c:pt>
                <c:pt idx="20">
                  <c:v>11.2633840336856</c:v>
                </c:pt>
                <c:pt idx="21">
                  <c:v>11.2705786971636</c:v>
                </c:pt>
                <c:pt idx="22">
                  <c:v>11.2688829730069</c:v>
                </c:pt>
                <c:pt idx="23">
                  <c:v>11.2754610783226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126-C54F-AD34-E6D519FE23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22222222219"/>
          <c:y val="0.36161500000000002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STREAM</a:t>
            </a:r>
            <a:r>
              <a:rPr lang="en-US"/>
              <a:t> (WRAM,</a:t>
            </a:r>
            <a:r>
              <a:rPr lang="en-US" baseline="0"/>
              <a:t> INT64, 1DPU)</a:t>
            </a:r>
            <a:endParaRPr lang="en-US"/>
          </a:p>
        </c:rich>
      </c:tx>
      <c:layout>
        <c:manualLayout>
          <c:xMode val="edge"/>
          <c:yMode val="edge"/>
          <c:x val="0.15044055555555555"/>
          <c:y val="3.96875000000000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4921361111111112"/>
          <c:y val="3.7680902777777775E-2"/>
          <c:w val="0.84567819444444448"/>
          <c:h val="0.73750416666666652"/>
        </c:manualLayout>
      </c:layout>
      <c:lineChart>
        <c:grouping val="standard"/>
        <c:varyColors val="0"/>
        <c:ser>
          <c:idx val="1"/>
          <c:order val="0"/>
          <c:tx>
            <c:strRef>
              <c:f>'stream_output-camera-ready'!$Q$2</c:f>
              <c:strCache>
                <c:ptCount val="1"/>
                <c:pt idx="0">
                  <c:v>COPY</c:v>
                </c:pt>
              </c:strCache>
            </c:strRef>
          </c:tx>
          <c:spPr>
            <a:ln w="25400" cap="rnd">
              <a:solidFill>
                <a:srgbClr val="00B0F0"/>
              </a:solidFill>
              <a:round/>
            </a:ln>
            <a:effectLst/>
          </c:spPr>
          <c:marker>
            <c:symbol val="diamond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F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1.763888888888902E-2"/>
                  <c:y val="7.57972222222222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5E3-A844-914D-B65521A9AE8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'stream_output-camera-ready'!$O$3:$O$18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'stream_output-camera-ready'!$Q$3:$Q$18</c:f>
              <c:numCache>
                <c:formatCode>General</c:formatCode>
                <c:ptCount val="16"/>
                <c:pt idx="0">
                  <c:v>252.07993371769001</c:v>
                </c:pt>
                <c:pt idx="1">
                  <c:v>504.177182475797</c:v>
                </c:pt>
                <c:pt idx="2">
                  <c:v>755.96395282970195</c:v>
                </c:pt>
                <c:pt idx="3">
                  <c:v>1008.03845361532</c:v>
                </c:pt>
                <c:pt idx="4">
                  <c:v>1259.73449580805</c:v>
                </c:pt>
                <c:pt idx="5">
                  <c:v>1511.35197463245</c:v>
                </c:pt>
                <c:pt idx="6">
                  <c:v>1762.7093733583399</c:v>
                </c:pt>
                <c:pt idx="7">
                  <c:v>2014.4239259825899</c:v>
                </c:pt>
                <c:pt idx="8">
                  <c:v>2265.4987875853299</c:v>
                </c:pt>
                <c:pt idx="9">
                  <c:v>2516.4835381467101</c:v>
                </c:pt>
                <c:pt idx="10">
                  <c:v>2767.1736968845798</c:v>
                </c:pt>
                <c:pt idx="11">
                  <c:v>2779.6834052866702</c:v>
                </c:pt>
                <c:pt idx="12">
                  <c:v>2790.2899094775298</c:v>
                </c:pt>
                <c:pt idx="13">
                  <c:v>2798.9216190966399</c:v>
                </c:pt>
                <c:pt idx="14">
                  <c:v>2808.5737653951901</c:v>
                </c:pt>
                <c:pt idx="15">
                  <c:v>2818.9827318857601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5E3-A844-914D-B65521A9AE8B}"/>
            </c:ext>
          </c:extLst>
        </c:ser>
        <c:ser>
          <c:idx val="0"/>
          <c:order val="1"/>
          <c:tx>
            <c:strRef>
              <c:f>'stream_output-camera-ready'!$P$2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1.5875000000000129E-2"/>
                  <c:y val="-7.4965277777777825E-2"/>
                </c:manualLayout>
              </c:layout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0B05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5E3-A844-914D-B65521A9AE8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'stream_output-camera-ready'!$O$3:$O$18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'stream_output-camera-ready'!$P$3:$P$18</c:f>
              <c:numCache>
                <c:formatCode>General</c:formatCode>
                <c:ptCount val="16"/>
                <c:pt idx="0">
                  <c:v>151.96098166918199</c:v>
                </c:pt>
                <c:pt idx="1">
                  <c:v>303.914098405907</c:v>
                </c:pt>
                <c:pt idx="2">
                  <c:v>455.798803585104</c:v>
                </c:pt>
                <c:pt idx="3">
                  <c:v>607.77786671450804</c:v>
                </c:pt>
                <c:pt idx="4">
                  <c:v>759.61160627659899</c:v>
                </c:pt>
                <c:pt idx="5">
                  <c:v>911.39480668643</c:v>
                </c:pt>
                <c:pt idx="6">
                  <c:v>1063.15643105446</c:v>
                </c:pt>
                <c:pt idx="7">
                  <c:v>1215.1616414543701</c:v>
                </c:pt>
                <c:pt idx="8">
                  <c:v>1366.4453494054401</c:v>
                </c:pt>
                <c:pt idx="9">
                  <c:v>1518.1038262668001</c:v>
                </c:pt>
                <c:pt idx="10">
                  <c:v>1669.8969400523199</c:v>
                </c:pt>
                <c:pt idx="11">
                  <c:v>1672.7034895314</c:v>
                </c:pt>
                <c:pt idx="12">
                  <c:v>1675.16896158235</c:v>
                </c:pt>
                <c:pt idx="13">
                  <c:v>1676.8911396260801</c:v>
                </c:pt>
                <c:pt idx="14">
                  <c:v>1679.4010010009999</c:v>
                </c:pt>
                <c:pt idx="15">
                  <c:v>1682.46454767726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5E3-A844-914D-B65521A9AE8B}"/>
            </c:ext>
          </c:extLst>
        </c:ser>
        <c:ser>
          <c:idx val="2"/>
          <c:order val="2"/>
          <c:tx>
            <c:strRef>
              <c:f>'stream_output-camera-ready'!$R$2</c:f>
              <c:strCache>
                <c:ptCount val="1"/>
                <c:pt idx="0">
                  <c:v>SCALE</c:v>
                </c:pt>
              </c:strCache>
            </c:strRef>
          </c:tx>
          <c:spPr>
            <a:ln w="25400" cap="rnd">
              <a:solidFill>
                <a:srgbClr val="FF0000"/>
              </a:solidFill>
              <a:round/>
            </a:ln>
            <a:effectLst/>
          </c:spPr>
          <c:marker>
            <c:symbol val="squar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000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5.8208333333333334E-2"/>
                  <c:y val="-7.4965277777777853E-2"/>
                </c:manualLayout>
              </c:layout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5E3-A844-914D-B65521A9AE8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'stream_output-camera-ready'!$O$3:$O$18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'stream_output-camera-ready'!$R$3:$R$18</c:f>
              <c:numCache>
                <c:formatCode>General</c:formatCode>
                <c:ptCount val="16"/>
                <c:pt idx="0">
                  <c:v>3.8203590679457502</c:v>
                </c:pt>
                <c:pt idx="1">
                  <c:v>7.6406932805912602</c:v>
                </c:pt>
                <c:pt idx="2">
                  <c:v>11.4596233484904</c:v>
                </c:pt>
                <c:pt idx="3">
                  <c:v>15.2812871409518</c:v>
                </c:pt>
                <c:pt idx="4">
                  <c:v>19.1004594564264</c:v>
                </c:pt>
                <c:pt idx="5">
                  <c:v>22.918888875878601</c:v>
                </c:pt>
                <c:pt idx="6">
                  <c:v>26.736842680411399</c:v>
                </c:pt>
                <c:pt idx="7">
                  <c:v>30.561898243687398</c:v>
                </c:pt>
                <c:pt idx="8">
                  <c:v>34.372698643127201</c:v>
                </c:pt>
                <c:pt idx="9">
                  <c:v>38.188434911829397</c:v>
                </c:pt>
                <c:pt idx="10">
                  <c:v>42.007100828763797</c:v>
                </c:pt>
                <c:pt idx="11">
                  <c:v>42.004546657605701</c:v>
                </c:pt>
                <c:pt idx="12">
                  <c:v>42.004095953761301</c:v>
                </c:pt>
                <c:pt idx="13">
                  <c:v>42.0111580920492</c:v>
                </c:pt>
                <c:pt idx="14">
                  <c:v>42.003645259588801</c:v>
                </c:pt>
                <c:pt idx="15">
                  <c:v>42.033562278764599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5E3-A844-914D-B65521A9AE8B}"/>
            </c:ext>
          </c:extLst>
        </c:ser>
        <c:ser>
          <c:idx val="3"/>
          <c:order val="3"/>
          <c:tx>
            <c:strRef>
              <c:f>'stream_output-camera-ready'!$S$2</c:f>
              <c:strCache>
                <c:ptCount val="1"/>
                <c:pt idx="0">
                  <c:v>TRIAD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4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1.0583333333333333E-2"/>
                  <c:y val="-0.136701388888888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5E3-A844-914D-B65521A9AE8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accent4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'stream_output-camera-ready'!$O$3:$O$18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'stream_output-camera-ready'!$S$3:$S$18</c:f>
              <c:numCache>
                <c:formatCode>General</c:formatCode>
                <c:ptCount val="16"/>
                <c:pt idx="0">
                  <c:v>5.6040938719806004</c:v>
                </c:pt>
                <c:pt idx="1">
                  <c:v>11.208223399991001</c:v>
                </c:pt>
                <c:pt idx="2">
                  <c:v>16.810196003587901</c:v>
                </c:pt>
                <c:pt idx="3">
                  <c:v>22.416218602988</c:v>
                </c:pt>
                <c:pt idx="4">
                  <c:v>28.017839982822899</c:v>
                </c:pt>
                <c:pt idx="5">
                  <c:v>33.620199514097102</c:v>
                </c:pt>
                <c:pt idx="6">
                  <c:v>39.220921295780897</c:v>
                </c:pt>
                <c:pt idx="7">
                  <c:v>44.831239215965702</c:v>
                </c:pt>
                <c:pt idx="8">
                  <c:v>50.420099259844399</c:v>
                </c:pt>
                <c:pt idx="9">
                  <c:v>56.0186626302199</c:v>
                </c:pt>
                <c:pt idx="10">
                  <c:v>61.620528893241897</c:v>
                </c:pt>
                <c:pt idx="11">
                  <c:v>61.617080336905701</c:v>
                </c:pt>
                <c:pt idx="12">
                  <c:v>61.616649294503603</c:v>
                </c:pt>
                <c:pt idx="13">
                  <c:v>61.626349207459697</c:v>
                </c:pt>
                <c:pt idx="14">
                  <c:v>61.6155717148823</c:v>
                </c:pt>
                <c:pt idx="15">
                  <c:v>61.659567586865897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5E3-A844-914D-B65521A9AE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Sustained WRAM</a:t>
                </a:r>
                <a:r>
                  <a:rPr lang="en-US" sz="1600" baseline="0"/>
                  <a:t> </a:t>
                </a:r>
                <a:r>
                  <a:rPr lang="en-US" sz="1600"/>
                  <a:t>Bandwidth</a:t>
                </a:r>
                <a:r>
                  <a:rPr lang="en-US" sz="1600" baseline="0"/>
                  <a:t> (MB/s)</a:t>
                </a:r>
                <a:endParaRPr lang="en-US" sz="16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6793805555555552"/>
          <c:y val="0.17441701388888889"/>
          <c:w val="0.12827027777777777"/>
          <c:h val="0.28961249999999999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STREAM</a:t>
            </a:r>
            <a:r>
              <a:rPr lang="en-US"/>
              <a:t> (WRAM,</a:t>
            </a:r>
            <a:r>
              <a:rPr lang="en-US" baseline="0"/>
              <a:t> INT64, 1DPU)</a:t>
            </a:r>
            <a:endParaRPr lang="en-US"/>
          </a:p>
        </c:rich>
      </c:tx>
      <c:layout>
        <c:manualLayout>
          <c:xMode val="edge"/>
          <c:yMode val="edge"/>
          <c:x val="0.15044055555555555"/>
          <c:y val="3.96875000000000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4921361111111112"/>
          <c:y val="3.7680902777777775E-2"/>
          <c:w val="0.84567819444444448"/>
          <c:h val="0.73750416666666652"/>
        </c:manualLayout>
      </c:layout>
      <c:lineChart>
        <c:grouping val="standard"/>
        <c:varyColors val="0"/>
        <c:ser>
          <c:idx val="1"/>
          <c:order val="0"/>
          <c:tx>
            <c:strRef>
              <c:f>'stream_output-camera-ready'!$Q$2</c:f>
              <c:strCache>
                <c:ptCount val="1"/>
                <c:pt idx="0">
                  <c:v>COPY</c:v>
                </c:pt>
              </c:strCache>
            </c:strRef>
          </c:tx>
          <c:spPr>
            <a:ln w="25400" cap="rnd">
              <a:solidFill>
                <a:srgbClr val="00B0F0"/>
              </a:solidFill>
              <a:round/>
            </a:ln>
            <a:effectLst/>
          </c:spPr>
          <c:marker>
            <c:symbol val="diamond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F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1.763888888888902E-2"/>
                  <c:y val="7.57972222222222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5E3-A844-914D-B65521A9AE8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'stream_output-camera-ready'!$O$3:$O$18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'stream_output-camera-ready'!$Q$3:$Q$18</c:f>
              <c:numCache>
                <c:formatCode>General</c:formatCode>
                <c:ptCount val="16"/>
                <c:pt idx="0">
                  <c:v>252.07993371769001</c:v>
                </c:pt>
                <c:pt idx="1">
                  <c:v>504.177182475797</c:v>
                </c:pt>
                <c:pt idx="2">
                  <c:v>755.96395282970195</c:v>
                </c:pt>
                <c:pt idx="3">
                  <c:v>1008.03845361532</c:v>
                </c:pt>
                <c:pt idx="4">
                  <c:v>1259.73449580805</c:v>
                </c:pt>
                <c:pt idx="5">
                  <c:v>1511.35197463245</c:v>
                </c:pt>
                <c:pt idx="6">
                  <c:v>1762.7093733583399</c:v>
                </c:pt>
                <c:pt idx="7">
                  <c:v>2014.4239259825899</c:v>
                </c:pt>
                <c:pt idx="8">
                  <c:v>2265.4987875853299</c:v>
                </c:pt>
                <c:pt idx="9">
                  <c:v>2516.4835381467101</c:v>
                </c:pt>
                <c:pt idx="10">
                  <c:v>2767.1736968845798</c:v>
                </c:pt>
                <c:pt idx="11">
                  <c:v>2779.6834052866702</c:v>
                </c:pt>
                <c:pt idx="12">
                  <c:v>2790.2899094775298</c:v>
                </c:pt>
                <c:pt idx="13">
                  <c:v>2798.9216190966399</c:v>
                </c:pt>
                <c:pt idx="14">
                  <c:v>2808.5737653951901</c:v>
                </c:pt>
                <c:pt idx="15">
                  <c:v>2818.9827318857601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5E3-A844-914D-B65521A9AE8B}"/>
            </c:ext>
          </c:extLst>
        </c:ser>
        <c:ser>
          <c:idx val="0"/>
          <c:order val="1"/>
          <c:tx>
            <c:strRef>
              <c:f>'stream_output-camera-ready'!$P$2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1.5875000000000129E-2"/>
                  <c:y val="-7.4965277777777825E-2"/>
                </c:manualLayout>
              </c:layout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0B05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5E3-A844-914D-B65521A9AE8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'stream_output-camera-ready'!$O$3:$O$18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'stream_output-camera-ready'!$P$3:$P$18</c:f>
              <c:numCache>
                <c:formatCode>General</c:formatCode>
                <c:ptCount val="16"/>
                <c:pt idx="0">
                  <c:v>151.96098166918199</c:v>
                </c:pt>
                <c:pt idx="1">
                  <c:v>303.914098405907</c:v>
                </c:pt>
                <c:pt idx="2">
                  <c:v>455.798803585104</c:v>
                </c:pt>
                <c:pt idx="3">
                  <c:v>607.77786671450804</c:v>
                </c:pt>
                <c:pt idx="4">
                  <c:v>759.61160627659899</c:v>
                </c:pt>
                <c:pt idx="5">
                  <c:v>911.39480668643</c:v>
                </c:pt>
                <c:pt idx="6">
                  <c:v>1063.15643105446</c:v>
                </c:pt>
                <c:pt idx="7">
                  <c:v>1215.1616414543701</c:v>
                </c:pt>
                <c:pt idx="8">
                  <c:v>1366.4453494054401</c:v>
                </c:pt>
                <c:pt idx="9">
                  <c:v>1518.1038262668001</c:v>
                </c:pt>
                <c:pt idx="10">
                  <c:v>1669.8969400523199</c:v>
                </c:pt>
                <c:pt idx="11">
                  <c:v>1672.7034895314</c:v>
                </c:pt>
                <c:pt idx="12">
                  <c:v>1675.16896158235</c:v>
                </c:pt>
                <c:pt idx="13">
                  <c:v>1676.8911396260801</c:v>
                </c:pt>
                <c:pt idx="14">
                  <c:v>1679.4010010009999</c:v>
                </c:pt>
                <c:pt idx="15">
                  <c:v>1682.46454767726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5E3-A844-914D-B65521A9AE8B}"/>
            </c:ext>
          </c:extLst>
        </c:ser>
        <c:ser>
          <c:idx val="2"/>
          <c:order val="2"/>
          <c:tx>
            <c:strRef>
              <c:f>'stream_output-camera-ready'!$R$2</c:f>
              <c:strCache>
                <c:ptCount val="1"/>
                <c:pt idx="0">
                  <c:v>SCALE</c:v>
                </c:pt>
              </c:strCache>
            </c:strRef>
          </c:tx>
          <c:spPr>
            <a:ln w="25400" cap="rnd">
              <a:solidFill>
                <a:srgbClr val="FF0000"/>
              </a:solidFill>
              <a:round/>
            </a:ln>
            <a:effectLst/>
          </c:spPr>
          <c:marker>
            <c:symbol val="squar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000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5.8208333333333334E-2"/>
                  <c:y val="-7.4965277777777853E-2"/>
                </c:manualLayout>
              </c:layout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5E3-A844-914D-B65521A9AE8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'stream_output-camera-ready'!$O$3:$O$18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'stream_output-camera-ready'!$R$3:$R$18</c:f>
              <c:numCache>
                <c:formatCode>General</c:formatCode>
                <c:ptCount val="16"/>
                <c:pt idx="0">
                  <c:v>3.8203590679457502</c:v>
                </c:pt>
                <c:pt idx="1">
                  <c:v>7.6406932805912602</c:v>
                </c:pt>
                <c:pt idx="2">
                  <c:v>11.4596233484904</c:v>
                </c:pt>
                <c:pt idx="3">
                  <c:v>15.2812871409518</c:v>
                </c:pt>
                <c:pt idx="4">
                  <c:v>19.1004594564264</c:v>
                </c:pt>
                <c:pt idx="5">
                  <c:v>22.918888875878601</c:v>
                </c:pt>
                <c:pt idx="6">
                  <c:v>26.736842680411399</c:v>
                </c:pt>
                <c:pt idx="7">
                  <c:v>30.561898243687398</c:v>
                </c:pt>
                <c:pt idx="8">
                  <c:v>34.372698643127201</c:v>
                </c:pt>
                <c:pt idx="9">
                  <c:v>38.188434911829397</c:v>
                </c:pt>
                <c:pt idx="10">
                  <c:v>42.007100828763797</c:v>
                </c:pt>
                <c:pt idx="11">
                  <c:v>42.004546657605701</c:v>
                </c:pt>
                <c:pt idx="12">
                  <c:v>42.004095953761301</c:v>
                </c:pt>
                <c:pt idx="13">
                  <c:v>42.0111580920492</c:v>
                </c:pt>
                <c:pt idx="14">
                  <c:v>42.003645259588801</c:v>
                </c:pt>
                <c:pt idx="15">
                  <c:v>42.033562278764599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5E3-A844-914D-B65521A9AE8B}"/>
            </c:ext>
          </c:extLst>
        </c:ser>
        <c:ser>
          <c:idx val="3"/>
          <c:order val="3"/>
          <c:tx>
            <c:strRef>
              <c:f>'stream_output-camera-ready'!$S$2</c:f>
              <c:strCache>
                <c:ptCount val="1"/>
                <c:pt idx="0">
                  <c:v>TRIAD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4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1.0583333333333333E-2"/>
                  <c:y val="-0.136701388888888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5E3-A844-914D-B65521A9AE8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accent4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'stream_output-camera-ready'!$O$3:$O$18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'stream_output-camera-ready'!$S$3:$S$18</c:f>
              <c:numCache>
                <c:formatCode>General</c:formatCode>
                <c:ptCount val="16"/>
                <c:pt idx="0">
                  <c:v>5.6040938719806004</c:v>
                </c:pt>
                <c:pt idx="1">
                  <c:v>11.208223399991001</c:v>
                </c:pt>
                <c:pt idx="2">
                  <c:v>16.810196003587901</c:v>
                </c:pt>
                <c:pt idx="3">
                  <c:v>22.416218602988</c:v>
                </c:pt>
                <c:pt idx="4">
                  <c:v>28.017839982822899</c:v>
                </c:pt>
                <c:pt idx="5">
                  <c:v>33.620199514097102</c:v>
                </c:pt>
                <c:pt idx="6">
                  <c:v>39.220921295780897</c:v>
                </c:pt>
                <c:pt idx="7">
                  <c:v>44.831239215965702</c:v>
                </c:pt>
                <c:pt idx="8">
                  <c:v>50.420099259844399</c:v>
                </c:pt>
                <c:pt idx="9">
                  <c:v>56.0186626302199</c:v>
                </c:pt>
                <c:pt idx="10">
                  <c:v>61.620528893241897</c:v>
                </c:pt>
                <c:pt idx="11">
                  <c:v>61.617080336905701</c:v>
                </c:pt>
                <c:pt idx="12">
                  <c:v>61.616649294503603</c:v>
                </c:pt>
                <c:pt idx="13">
                  <c:v>61.626349207459697</c:v>
                </c:pt>
                <c:pt idx="14">
                  <c:v>61.6155717148823</c:v>
                </c:pt>
                <c:pt idx="15">
                  <c:v>61.659567586865897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5E3-A844-914D-B65521A9AE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Sustained WRAM</a:t>
                </a:r>
                <a:r>
                  <a:rPr lang="en-US" sz="1600" baseline="0"/>
                  <a:t> </a:t>
                </a:r>
                <a:r>
                  <a:rPr lang="en-US" sz="1600"/>
                  <a:t>Bandwidth</a:t>
                </a:r>
                <a:r>
                  <a:rPr lang="en-US" sz="1600" baseline="0"/>
                  <a:t> (MB/s)</a:t>
                </a:r>
                <a:endParaRPr lang="en-US" sz="16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6793805555555552"/>
          <c:y val="0.17441701388888889"/>
          <c:w val="0.12827027777777777"/>
          <c:h val="0.28961249999999999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STREAM</a:t>
            </a:r>
            <a:r>
              <a:rPr lang="en-US"/>
              <a:t> (WRAM,</a:t>
            </a:r>
            <a:r>
              <a:rPr lang="en-US" baseline="0"/>
              <a:t> INT64, 1DPU)</a:t>
            </a:r>
            <a:endParaRPr lang="en-US"/>
          </a:p>
        </c:rich>
      </c:tx>
      <c:layout>
        <c:manualLayout>
          <c:xMode val="edge"/>
          <c:yMode val="edge"/>
          <c:x val="0.15044055555555555"/>
          <c:y val="3.96875000000000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4921361111111112"/>
          <c:y val="3.7680902777777775E-2"/>
          <c:w val="0.84567819444444448"/>
          <c:h val="0.73750416666666652"/>
        </c:manualLayout>
      </c:layout>
      <c:lineChart>
        <c:grouping val="standard"/>
        <c:varyColors val="0"/>
        <c:ser>
          <c:idx val="1"/>
          <c:order val="0"/>
          <c:tx>
            <c:strRef>
              <c:f>'stream_output-camera-ready'!$Q$2</c:f>
              <c:strCache>
                <c:ptCount val="1"/>
                <c:pt idx="0">
                  <c:v>COPY</c:v>
                </c:pt>
              </c:strCache>
            </c:strRef>
          </c:tx>
          <c:spPr>
            <a:ln w="25400" cap="rnd">
              <a:solidFill>
                <a:srgbClr val="00B0F0"/>
              </a:solidFill>
              <a:round/>
            </a:ln>
            <a:effectLst/>
          </c:spPr>
          <c:marker>
            <c:symbol val="diamond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F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1.763888888888902E-2"/>
                  <c:y val="7.57972222222222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5E3-A844-914D-B65521A9AE8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'stream_output-camera-ready'!$O$3:$O$18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'stream_output-camera-ready'!$Q$3:$Q$18</c:f>
              <c:numCache>
                <c:formatCode>General</c:formatCode>
                <c:ptCount val="16"/>
                <c:pt idx="0">
                  <c:v>252.07993371769001</c:v>
                </c:pt>
                <c:pt idx="1">
                  <c:v>504.177182475797</c:v>
                </c:pt>
                <c:pt idx="2">
                  <c:v>755.96395282970195</c:v>
                </c:pt>
                <c:pt idx="3">
                  <c:v>1008.03845361532</c:v>
                </c:pt>
                <c:pt idx="4">
                  <c:v>1259.73449580805</c:v>
                </c:pt>
                <c:pt idx="5">
                  <c:v>1511.35197463245</c:v>
                </c:pt>
                <c:pt idx="6">
                  <c:v>1762.7093733583399</c:v>
                </c:pt>
                <c:pt idx="7">
                  <c:v>2014.4239259825899</c:v>
                </c:pt>
                <c:pt idx="8">
                  <c:v>2265.4987875853299</c:v>
                </c:pt>
                <c:pt idx="9">
                  <c:v>2516.4835381467101</c:v>
                </c:pt>
                <c:pt idx="10">
                  <c:v>2767.1736968845798</c:v>
                </c:pt>
                <c:pt idx="11">
                  <c:v>2779.6834052866702</c:v>
                </c:pt>
                <c:pt idx="12">
                  <c:v>2790.2899094775298</c:v>
                </c:pt>
                <c:pt idx="13">
                  <c:v>2798.9216190966399</c:v>
                </c:pt>
                <c:pt idx="14">
                  <c:v>2808.5737653951901</c:v>
                </c:pt>
                <c:pt idx="15">
                  <c:v>2818.9827318857601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5E3-A844-914D-B65521A9AE8B}"/>
            </c:ext>
          </c:extLst>
        </c:ser>
        <c:ser>
          <c:idx val="0"/>
          <c:order val="1"/>
          <c:tx>
            <c:strRef>
              <c:f>'stream_output-camera-ready'!$P$2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1.5875000000000129E-2"/>
                  <c:y val="-7.4965277777777825E-2"/>
                </c:manualLayout>
              </c:layout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0B05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5E3-A844-914D-B65521A9AE8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'stream_output-camera-ready'!$O$3:$O$18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'stream_output-camera-ready'!$P$3:$P$18</c:f>
              <c:numCache>
                <c:formatCode>General</c:formatCode>
                <c:ptCount val="16"/>
                <c:pt idx="0">
                  <c:v>151.96098166918199</c:v>
                </c:pt>
                <c:pt idx="1">
                  <c:v>303.914098405907</c:v>
                </c:pt>
                <c:pt idx="2">
                  <c:v>455.798803585104</c:v>
                </c:pt>
                <c:pt idx="3">
                  <c:v>607.77786671450804</c:v>
                </c:pt>
                <c:pt idx="4">
                  <c:v>759.61160627659899</c:v>
                </c:pt>
                <c:pt idx="5">
                  <c:v>911.39480668643</c:v>
                </c:pt>
                <c:pt idx="6">
                  <c:v>1063.15643105446</c:v>
                </c:pt>
                <c:pt idx="7">
                  <c:v>1215.1616414543701</c:v>
                </c:pt>
                <c:pt idx="8">
                  <c:v>1366.4453494054401</c:v>
                </c:pt>
                <c:pt idx="9">
                  <c:v>1518.1038262668001</c:v>
                </c:pt>
                <c:pt idx="10">
                  <c:v>1669.8969400523199</c:v>
                </c:pt>
                <c:pt idx="11">
                  <c:v>1672.7034895314</c:v>
                </c:pt>
                <c:pt idx="12">
                  <c:v>1675.16896158235</c:v>
                </c:pt>
                <c:pt idx="13">
                  <c:v>1676.8911396260801</c:v>
                </c:pt>
                <c:pt idx="14">
                  <c:v>1679.4010010009999</c:v>
                </c:pt>
                <c:pt idx="15">
                  <c:v>1682.46454767726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5E3-A844-914D-B65521A9AE8B}"/>
            </c:ext>
          </c:extLst>
        </c:ser>
        <c:ser>
          <c:idx val="2"/>
          <c:order val="2"/>
          <c:tx>
            <c:strRef>
              <c:f>'stream_output-camera-ready'!$R$2</c:f>
              <c:strCache>
                <c:ptCount val="1"/>
                <c:pt idx="0">
                  <c:v>SCALE</c:v>
                </c:pt>
              </c:strCache>
            </c:strRef>
          </c:tx>
          <c:spPr>
            <a:ln w="25400" cap="rnd">
              <a:solidFill>
                <a:srgbClr val="FF0000"/>
              </a:solidFill>
              <a:round/>
            </a:ln>
            <a:effectLst/>
          </c:spPr>
          <c:marker>
            <c:symbol val="squar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000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5.8208333333333334E-2"/>
                  <c:y val="-7.4965277777777853E-2"/>
                </c:manualLayout>
              </c:layout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5E3-A844-914D-B65521A9AE8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'stream_output-camera-ready'!$O$3:$O$18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'stream_output-camera-ready'!$R$3:$R$18</c:f>
              <c:numCache>
                <c:formatCode>General</c:formatCode>
                <c:ptCount val="16"/>
                <c:pt idx="0">
                  <c:v>3.8203590679457502</c:v>
                </c:pt>
                <c:pt idx="1">
                  <c:v>7.6406932805912602</c:v>
                </c:pt>
                <c:pt idx="2">
                  <c:v>11.4596233484904</c:v>
                </c:pt>
                <c:pt idx="3">
                  <c:v>15.2812871409518</c:v>
                </c:pt>
                <c:pt idx="4">
                  <c:v>19.1004594564264</c:v>
                </c:pt>
                <c:pt idx="5">
                  <c:v>22.918888875878601</c:v>
                </c:pt>
                <c:pt idx="6">
                  <c:v>26.736842680411399</c:v>
                </c:pt>
                <c:pt idx="7">
                  <c:v>30.561898243687398</c:v>
                </c:pt>
                <c:pt idx="8">
                  <c:v>34.372698643127201</c:v>
                </c:pt>
                <c:pt idx="9">
                  <c:v>38.188434911829397</c:v>
                </c:pt>
                <c:pt idx="10">
                  <c:v>42.007100828763797</c:v>
                </c:pt>
                <c:pt idx="11">
                  <c:v>42.004546657605701</c:v>
                </c:pt>
                <c:pt idx="12">
                  <c:v>42.004095953761301</c:v>
                </c:pt>
                <c:pt idx="13">
                  <c:v>42.0111580920492</c:v>
                </c:pt>
                <c:pt idx="14">
                  <c:v>42.003645259588801</c:v>
                </c:pt>
                <c:pt idx="15">
                  <c:v>42.033562278764599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5E3-A844-914D-B65521A9AE8B}"/>
            </c:ext>
          </c:extLst>
        </c:ser>
        <c:ser>
          <c:idx val="3"/>
          <c:order val="3"/>
          <c:tx>
            <c:strRef>
              <c:f>'stream_output-camera-ready'!$S$2</c:f>
              <c:strCache>
                <c:ptCount val="1"/>
                <c:pt idx="0">
                  <c:v>TRIAD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4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1.0583333333333333E-2"/>
                  <c:y val="-0.136701388888888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5E3-A844-914D-B65521A9AE8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accent4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'stream_output-camera-ready'!$O$3:$O$18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'stream_output-camera-ready'!$S$3:$S$18</c:f>
              <c:numCache>
                <c:formatCode>General</c:formatCode>
                <c:ptCount val="16"/>
                <c:pt idx="0">
                  <c:v>5.6040938719806004</c:v>
                </c:pt>
                <c:pt idx="1">
                  <c:v>11.208223399991001</c:v>
                </c:pt>
                <c:pt idx="2">
                  <c:v>16.810196003587901</c:v>
                </c:pt>
                <c:pt idx="3">
                  <c:v>22.416218602988</c:v>
                </c:pt>
                <c:pt idx="4">
                  <c:v>28.017839982822899</c:v>
                </c:pt>
                <c:pt idx="5">
                  <c:v>33.620199514097102</c:v>
                </c:pt>
                <c:pt idx="6">
                  <c:v>39.220921295780897</c:v>
                </c:pt>
                <c:pt idx="7">
                  <c:v>44.831239215965702</c:v>
                </c:pt>
                <c:pt idx="8">
                  <c:v>50.420099259844399</c:v>
                </c:pt>
                <c:pt idx="9">
                  <c:v>56.0186626302199</c:v>
                </c:pt>
                <c:pt idx="10">
                  <c:v>61.620528893241897</c:v>
                </c:pt>
                <c:pt idx="11">
                  <c:v>61.617080336905701</c:v>
                </c:pt>
                <c:pt idx="12">
                  <c:v>61.616649294503603</c:v>
                </c:pt>
                <c:pt idx="13">
                  <c:v>61.626349207459697</c:v>
                </c:pt>
                <c:pt idx="14">
                  <c:v>61.6155717148823</c:v>
                </c:pt>
                <c:pt idx="15">
                  <c:v>61.659567586865897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5E3-A844-914D-B65521A9AE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Sustained WRAM</a:t>
                </a:r>
                <a:r>
                  <a:rPr lang="en-US" sz="1600" baseline="0"/>
                  <a:t> </a:t>
                </a:r>
                <a:r>
                  <a:rPr lang="en-US" sz="1600"/>
                  <a:t>Bandwidth</a:t>
                </a:r>
                <a:r>
                  <a:rPr lang="en-US" sz="1600" baseline="0"/>
                  <a:t> (MB/s)</a:t>
                </a:r>
                <a:endParaRPr lang="en-US" sz="16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6793805555555552"/>
          <c:y val="0.17441701388888889"/>
          <c:w val="0.12827027777777777"/>
          <c:h val="0.28961249999999999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MRAM Read</a:t>
            </a:r>
          </a:p>
        </c:rich>
      </c:tx>
      <c:layout>
        <c:manualLayout>
          <c:xMode val="edge"/>
          <c:yMode val="edge"/>
          <c:x val="0.19185740740740742"/>
          <c:y val="8.231481481481481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9035333333333335"/>
          <c:y val="7.7787499999999996E-2"/>
          <c:w val="0.63399236111111112"/>
          <c:h val="0.62914523809523815"/>
        </c:manualLayout>
      </c:layout>
      <c:lineChart>
        <c:grouping val="standard"/>
        <c:varyColors val="0"/>
        <c:ser>
          <c:idx val="0"/>
          <c:order val="1"/>
          <c:spPr>
            <a:ln w="38100" cap="rnd">
              <a:solidFill>
                <a:srgbClr val="00206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8"/>
              <c:layout>
                <c:manualLayout>
                  <c:x val="-0.1605138888888889"/>
                  <c:y val="-7.25714285714285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A3B-9945-A671-3A26BFA4B71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mram_output!$H$2:$H$10</c:f>
              <c:numCache>
                <c:formatCode>General</c:formatCode>
                <c:ptCount val="9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</c:numCache>
            </c:numRef>
          </c:cat>
          <c:val>
            <c:numRef>
              <c:f>mram_output!$I$2:$I$10</c:f>
              <c:numCache>
                <c:formatCode>General</c:formatCode>
                <c:ptCount val="9"/>
                <c:pt idx="0">
                  <c:v>34.3749120434601</c:v>
                </c:pt>
                <c:pt idx="1">
                  <c:v>63.742045576666499</c:v>
                </c:pt>
                <c:pt idx="2">
                  <c:v>113.018548279996</c:v>
                </c:pt>
                <c:pt idx="3">
                  <c:v>201.26563726414199</c:v>
                </c:pt>
                <c:pt idx="4">
                  <c:v>308.83454387671901</c:v>
                </c:pt>
                <c:pt idx="5">
                  <c:v>419.13999586001103</c:v>
                </c:pt>
                <c:pt idx="6">
                  <c:v>534.23818621831595</c:v>
                </c:pt>
                <c:pt idx="7">
                  <c:v>605.03038533425899</c:v>
                </c:pt>
                <c:pt idx="8">
                  <c:v>628.22637020046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A3B-9945-A671-3A26BFA4B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328800"/>
        <c:axId val="69330480"/>
      </c:lineChart>
      <c:lineChart>
        <c:grouping val="standard"/>
        <c:varyColors val="0"/>
        <c:ser>
          <c:idx val="1"/>
          <c:order val="0"/>
          <c:tx>
            <c:v>Latency</c:v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val>
            <c:numRef>
              <c:f>mram_output!$G$2:$G$10</c:f>
              <c:numCache>
                <c:formatCode>General</c:formatCode>
                <c:ptCount val="9"/>
                <c:pt idx="0">
                  <c:v>81.454753875732422</c:v>
                </c:pt>
                <c:pt idx="1">
                  <c:v>87.854099273681641</c:v>
                </c:pt>
                <c:pt idx="2">
                  <c:v>99.098777770996094</c:v>
                </c:pt>
                <c:pt idx="3">
                  <c:v>111.29570007324219</c:v>
                </c:pt>
                <c:pt idx="4">
                  <c:v>145.06149291992188</c:v>
                </c:pt>
                <c:pt idx="5">
                  <c:v>213.77105712890625</c:v>
                </c:pt>
                <c:pt idx="6">
                  <c:v>335.430908203125</c:v>
                </c:pt>
                <c:pt idx="7">
                  <c:v>592.366943359375</c:v>
                </c:pt>
                <c:pt idx="8">
                  <c:v>1140.989990234375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A3B-9945-A671-3A26BFA4B71B}"/>
            </c:ext>
          </c:extLst>
        </c:ser>
        <c:ser>
          <c:idx val="2"/>
          <c:order val="2"/>
          <c:spPr>
            <a:ln w="158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x"/>
            <c:size val="12"/>
            <c:spPr>
              <a:noFill/>
              <a:ln w="12700">
                <a:solidFill>
                  <a:schemeClr val="tx1"/>
                </a:solidFill>
              </a:ln>
              <a:effectLst/>
            </c:spPr>
          </c:marker>
          <c:val>
            <c:numRef>
              <c:f>mram_output!$J$2:$J$10</c:f>
              <c:numCache>
                <c:formatCode>General</c:formatCode>
                <c:ptCount val="9"/>
                <c:pt idx="0">
                  <c:v>81.454753875732422</c:v>
                </c:pt>
                <c:pt idx="1">
                  <c:v>85.454753875732422</c:v>
                </c:pt>
                <c:pt idx="2">
                  <c:v>93.454753875732422</c:v>
                </c:pt>
                <c:pt idx="3">
                  <c:v>109.45475387573242</c:v>
                </c:pt>
                <c:pt idx="4">
                  <c:v>141.45475387573242</c:v>
                </c:pt>
                <c:pt idx="5">
                  <c:v>205.45475387573242</c:v>
                </c:pt>
                <c:pt idx="6">
                  <c:v>333.45475387573242</c:v>
                </c:pt>
                <c:pt idx="7">
                  <c:v>589.45475387573242</c:v>
                </c:pt>
                <c:pt idx="8">
                  <c:v>1101.4547538757324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A3B-9945-A671-3A26BFA4B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778560"/>
        <c:axId val="81347600"/>
      </c:lineChart>
      <c:catAx>
        <c:axId val="693288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Data transfer size (bytes)</a:t>
                </a:r>
              </a:p>
            </c:rich>
          </c:tx>
          <c:layout>
            <c:manualLayout>
              <c:xMode val="edge"/>
              <c:yMode val="edge"/>
              <c:x val="0.25914490740740742"/>
              <c:y val="0.8826511904761904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30480"/>
        <c:crosses val="autoZero"/>
        <c:auto val="1"/>
        <c:lblAlgn val="ctr"/>
        <c:lblOffset val="100"/>
        <c:noMultiLvlLbl val="0"/>
      </c:catAx>
      <c:valAx>
        <c:axId val="69330480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2060"/>
                    </a:solidFill>
                  </a:rPr>
                  <a:t>Bandwidth (MB/s</a:t>
                </a:r>
                <a:r>
                  <a:rPr lang="en-US" sz="1600" baseline="0">
                    <a:solidFill>
                      <a:srgbClr val="002060"/>
                    </a:solidFill>
                  </a:rPr>
                  <a:t>)</a:t>
                </a:r>
                <a:endParaRPr lang="en-US" sz="1600">
                  <a:solidFill>
                    <a:srgbClr val="00206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28800"/>
        <c:crosses val="autoZero"/>
        <c:crossBetween val="between"/>
      </c:valAx>
      <c:valAx>
        <c:axId val="81347600"/>
        <c:scaling>
          <c:logBase val="2"/>
          <c:orientation val="minMax"/>
          <c:max val="3200"/>
          <c:min val="32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B0F0"/>
                    </a:solidFill>
                  </a:rPr>
                  <a:t>Latency (cycles)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B0F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778560"/>
        <c:crosses val="max"/>
        <c:crossBetween val="between"/>
      </c:valAx>
      <c:catAx>
        <c:axId val="82778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1347600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MRAM Write</a:t>
            </a:r>
          </a:p>
        </c:rich>
      </c:tx>
      <c:layout>
        <c:manualLayout>
          <c:xMode val="edge"/>
          <c:yMode val="edge"/>
          <c:x val="0.19185740740740742"/>
          <c:y val="7.93750000000000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9035333333333335"/>
          <c:y val="7.7787499999999996E-2"/>
          <c:w val="0.6428118055555555"/>
          <c:h val="0.62704484126984128"/>
        </c:manualLayout>
      </c:layout>
      <c:lineChart>
        <c:grouping val="standard"/>
        <c:varyColors val="0"/>
        <c:ser>
          <c:idx val="0"/>
          <c:order val="1"/>
          <c:spPr>
            <a:ln w="38100" cap="rnd">
              <a:solidFill>
                <a:srgbClr val="00206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8"/>
              <c:layout>
                <c:manualLayout>
                  <c:x val="-0.16639351851851852"/>
                  <c:y val="-7.76111111111111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565-7B46-9E1B-BF8C4A524AC9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mram_output!$H$2:$H$10</c:f>
              <c:numCache>
                <c:formatCode>General</c:formatCode>
                <c:ptCount val="9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</c:numCache>
            </c:numRef>
          </c:cat>
          <c:val>
            <c:numRef>
              <c:f>mram_output!$I$12:$I$20</c:f>
              <c:numCache>
                <c:formatCode>General</c:formatCode>
                <c:ptCount val="9"/>
                <c:pt idx="0">
                  <c:v>42.613595361292298</c:v>
                </c:pt>
                <c:pt idx="1">
                  <c:v>79.395901501917194</c:v>
                </c:pt>
                <c:pt idx="2">
                  <c:v>142.78620582327801</c:v>
                </c:pt>
                <c:pt idx="3">
                  <c:v>239.42629274140199</c:v>
                </c:pt>
                <c:pt idx="4">
                  <c:v>355.32904100304899</c:v>
                </c:pt>
                <c:pt idx="5">
                  <c:v>467.00485135758402</c:v>
                </c:pt>
                <c:pt idx="6">
                  <c:v>555.58425977613899</c:v>
                </c:pt>
                <c:pt idx="7">
                  <c:v>616.74851432736602</c:v>
                </c:pt>
                <c:pt idx="8">
                  <c:v>633.21991787156196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565-7B46-9E1B-BF8C4A524A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328800"/>
        <c:axId val="69330480"/>
      </c:lineChart>
      <c:lineChart>
        <c:grouping val="standard"/>
        <c:varyColors val="0"/>
        <c:ser>
          <c:idx val="1"/>
          <c:order val="0"/>
          <c:tx>
            <c:v>Latency</c:v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val>
            <c:numRef>
              <c:f>mram_output!$G$12:$G$20</c:f>
              <c:numCache>
                <c:formatCode>General</c:formatCode>
                <c:ptCount val="9"/>
                <c:pt idx="0">
                  <c:v>65.706729888916016</c:v>
                </c:pt>
                <c:pt idx="1">
                  <c:v>70.532608032226562</c:v>
                </c:pt>
                <c:pt idx="2">
                  <c:v>78.438949584960938</c:v>
                </c:pt>
                <c:pt idx="3">
                  <c:v>93.556976318359375</c:v>
                </c:pt>
                <c:pt idx="4">
                  <c:v>126.080322265625</c:v>
                </c:pt>
                <c:pt idx="5">
                  <c:v>191.8609619140625</c:v>
                </c:pt>
                <c:pt idx="6">
                  <c:v>322.5433349609375</c:v>
                </c:pt>
                <c:pt idx="7">
                  <c:v>581.112060546875</c:v>
                </c:pt>
                <c:pt idx="8">
                  <c:v>1131.9921875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565-7B46-9E1B-BF8C4A524AC9}"/>
            </c:ext>
          </c:extLst>
        </c:ser>
        <c:ser>
          <c:idx val="2"/>
          <c:order val="2"/>
          <c:spPr>
            <a:ln w="158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x"/>
            <c:size val="12"/>
            <c:spPr>
              <a:noFill/>
              <a:ln w="12700">
                <a:solidFill>
                  <a:schemeClr val="tx1"/>
                </a:solidFill>
                <a:prstDash val="solid"/>
              </a:ln>
              <a:effectLst/>
            </c:spPr>
          </c:marker>
          <c:val>
            <c:numRef>
              <c:f>mram_output!$J$12:$J$20</c:f>
              <c:numCache>
                <c:formatCode>General</c:formatCode>
                <c:ptCount val="9"/>
                <c:pt idx="0">
                  <c:v>65.706729888916016</c:v>
                </c:pt>
                <c:pt idx="1">
                  <c:v>69.706729888916016</c:v>
                </c:pt>
                <c:pt idx="2">
                  <c:v>77.706729888916016</c:v>
                </c:pt>
                <c:pt idx="3">
                  <c:v>93.706729888916016</c:v>
                </c:pt>
                <c:pt idx="4">
                  <c:v>125.70672988891602</c:v>
                </c:pt>
                <c:pt idx="5">
                  <c:v>189.70672988891602</c:v>
                </c:pt>
                <c:pt idx="6">
                  <c:v>317.70672988891602</c:v>
                </c:pt>
                <c:pt idx="7">
                  <c:v>573.70672988891602</c:v>
                </c:pt>
                <c:pt idx="8">
                  <c:v>1085.706729888916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565-7B46-9E1B-BF8C4A524A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778560"/>
        <c:axId val="81347600"/>
      </c:lineChart>
      <c:catAx>
        <c:axId val="693288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0" i="0" u="none" strike="noStrike" baseline="0">
                    <a:effectLst/>
                  </a:rPr>
                  <a:t>Data transfer </a:t>
                </a:r>
                <a:r>
                  <a:rPr lang="en-US" sz="1600"/>
                  <a:t>size (bytes)</a:t>
                </a:r>
              </a:p>
            </c:rich>
          </c:tx>
          <c:layout>
            <c:manualLayout>
              <c:xMode val="edge"/>
              <c:yMode val="edge"/>
              <c:x val="0.27031620370370368"/>
              <c:y val="0.8830099206349206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30480"/>
        <c:crosses val="autoZero"/>
        <c:auto val="1"/>
        <c:lblAlgn val="ctr"/>
        <c:lblOffset val="100"/>
        <c:noMultiLvlLbl val="0"/>
      </c:catAx>
      <c:valAx>
        <c:axId val="69330480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2060"/>
                    </a:solidFill>
                  </a:rPr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28800"/>
        <c:crosses val="autoZero"/>
        <c:crossBetween val="between"/>
      </c:valAx>
      <c:valAx>
        <c:axId val="81347600"/>
        <c:scaling>
          <c:logBase val="2"/>
          <c:orientation val="minMax"/>
          <c:max val="3200"/>
          <c:min val="32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B0F0"/>
                    </a:solidFill>
                  </a:rPr>
                  <a:t>Latency (cycles)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B0F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778560"/>
        <c:crosses val="max"/>
        <c:crossBetween val="between"/>
      </c:valAx>
      <c:catAx>
        <c:axId val="82778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1347600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MRAM Read</a:t>
            </a:r>
          </a:p>
        </c:rich>
      </c:tx>
      <c:layout>
        <c:manualLayout>
          <c:xMode val="edge"/>
          <c:yMode val="edge"/>
          <c:x val="0.19185740740740742"/>
          <c:y val="8.231481481481481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9035333333333335"/>
          <c:y val="7.7787499999999996E-2"/>
          <c:w val="0.63399236111111112"/>
          <c:h val="0.62914523809523815"/>
        </c:manualLayout>
      </c:layout>
      <c:lineChart>
        <c:grouping val="standard"/>
        <c:varyColors val="0"/>
        <c:ser>
          <c:idx val="0"/>
          <c:order val="1"/>
          <c:spPr>
            <a:ln w="38100" cap="rnd">
              <a:solidFill>
                <a:srgbClr val="00206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8"/>
              <c:layout>
                <c:manualLayout>
                  <c:x val="-0.1605138888888889"/>
                  <c:y val="-7.25714285714285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A3B-9945-A671-3A26BFA4B71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mram_output!$H$2:$H$10</c:f>
              <c:numCache>
                <c:formatCode>General</c:formatCode>
                <c:ptCount val="9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</c:numCache>
            </c:numRef>
          </c:cat>
          <c:val>
            <c:numRef>
              <c:f>mram_output!$I$2:$I$10</c:f>
              <c:numCache>
                <c:formatCode>General</c:formatCode>
                <c:ptCount val="9"/>
                <c:pt idx="0">
                  <c:v>34.3749120434601</c:v>
                </c:pt>
                <c:pt idx="1">
                  <c:v>63.742045576666499</c:v>
                </c:pt>
                <c:pt idx="2">
                  <c:v>113.018548279996</c:v>
                </c:pt>
                <c:pt idx="3">
                  <c:v>201.26563726414199</c:v>
                </c:pt>
                <c:pt idx="4">
                  <c:v>308.83454387671901</c:v>
                </c:pt>
                <c:pt idx="5">
                  <c:v>419.13999586001103</c:v>
                </c:pt>
                <c:pt idx="6">
                  <c:v>534.23818621831595</c:v>
                </c:pt>
                <c:pt idx="7">
                  <c:v>605.03038533425899</c:v>
                </c:pt>
                <c:pt idx="8">
                  <c:v>628.22637020046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A3B-9945-A671-3A26BFA4B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328800"/>
        <c:axId val="69330480"/>
      </c:lineChart>
      <c:lineChart>
        <c:grouping val="standard"/>
        <c:varyColors val="0"/>
        <c:ser>
          <c:idx val="1"/>
          <c:order val="0"/>
          <c:tx>
            <c:v>Latency</c:v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val>
            <c:numRef>
              <c:f>mram_output!$G$2:$G$10</c:f>
              <c:numCache>
                <c:formatCode>General</c:formatCode>
                <c:ptCount val="9"/>
                <c:pt idx="0">
                  <c:v>81.454753875732422</c:v>
                </c:pt>
                <c:pt idx="1">
                  <c:v>87.854099273681641</c:v>
                </c:pt>
                <c:pt idx="2">
                  <c:v>99.098777770996094</c:v>
                </c:pt>
                <c:pt idx="3">
                  <c:v>111.29570007324219</c:v>
                </c:pt>
                <c:pt idx="4">
                  <c:v>145.06149291992188</c:v>
                </c:pt>
                <c:pt idx="5">
                  <c:v>213.77105712890625</c:v>
                </c:pt>
                <c:pt idx="6">
                  <c:v>335.430908203125</c:v>
                </c:pt>
                <c:pt idx="7">
                  <c:v>592.366943359375</c:v>
                </c:pt>
                <c:pt idx="8">
                  <c:v>1140.989990234375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A3B-9945-A671-3A26BFA4B71B}"/>
            </c:ext>
          </c:extLst>
        </c:ser>
        <c:ser>
          <c:idx val="2"/>
          <c:order val="2"/>
          <c:spPr>
            <a:ln w="158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x"/>
            <c:size val="12"/>
            <c:spPr>
              <a:noFill/>
              <a:ln w="12700">
                <a:solidFill>
                  <a:schemeClr val="tx1"/>
                </a:solidFill>
              </a:ln>
              <a:effectLst/>
            </c:spPr>
          </c:marker>
          <c:val>
            <c:numRef>
              <c:f>mram_output!$J$2:$J$10</c:f>
              <c:numCache>
                <c:formatCode>General</c:formatCode>
                <c:ptCount val="9"/>
                <c:pt idx="0">
                  <c:v>81.454753875732422</c:v>
                </c:pt>
                <c:pt idx="1">
                  <c:v>85.454753875732422</c:v>
                </c:pt>
                <c:pt idx="2">
                  <c:v>93.454753875732422</c:v>
                </c:pt>
                <c:pt idx="3">
                  <c:v>109.45475387573242</c:v>
                </c:pt>
                <c:pt idx="4">
                  <c:v>141.45475387573242</c:v>
                </c:pt>
                <c:pt idx="5">
                  <c:v>205.45475387573242</c:v>
                </c:pt>
                <c:pt idx="6">
                  <c:v>333.45475387573242</c:v>
                </c:pt>
                <c:pt idx="7">
                  <c:v>589.45475387573242</c:v>
                </c:pt>
                <c:pt idx="8">
                  <c:v>1101.4547538757324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A3B-9945-A671-3A26BFA4B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778560"/>
        <c:axId val="81347600"/>
      </c:lineChart>
      <c:catAx>
        <c:axId val="693288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Data transfer size (bytes)</a:t>
                </a:r>
              </a:p>
            </c:rich>
          </c:tx>
          <c:layout>
            <c:manualLayout>
              <c:xMode val="edge"/>
              <c:yMode val="edge"/>
              <c:x val="0.25914490740740742"/>
              <c:y val="0.8826511904761904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30480"/>
        <c:crosses val="autoZero"/>
        <c:auto val="1"/>
        <c:lblAlgn val="ctr"/>
        <c:lblOffset val="100"/>
        <c:noMultiLvlLbl val="0"/>
      </c:catAx>
      <c:valAx>
        <c:axId val="69330480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2060"/>
                    </a:solidFill>
                  </a:rPr>
                  <a:t>Bandwidth (MB/s</a:t>
                </a:r>
                <a:r>
                  <a:rPr lang="en-US" sz="1600" baseline="0">
                    <a:solidFill>
                      <a:srgbClr val="002060"/>
                    </a:solidFill>
                  </a:rPr>
                  <a:t>)</a:t>
                </a:r>
                <a:endParaRPr lang="en-US" sz="1600">
                  <a:solidFill>
                    <a:srgbClr val="00206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28800"/>
        <c:crosses val="autoZero"/>
        <c:crossBetween val="between"/>
      </c:valAx>
      <c:valAx>
        <c:axId val="81347600"/>
        <c:scaling>
          <c:logBase val="2"/>
          <c:orientation val="minMax"/>
          <c:max val="3200"/>
          <c:min val="32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B0F0"/>
                    </a:solidFill>
                  </a:rPr>
                  <a:t>Latency (cycles)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B0F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778560"/>
        <c:crosses val="max"/>
        <c:crossBetween val="between"/>
      </c:valAx>
      <c:catAx>
        <c:axId val="82778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1347600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MRAM Write</a:t>
            </a:r>
          </a:p>
        </c:rich>
      </c:tx>
      <c:layout>
        <c:manualLayout>
          <c:xMode val="edge"/>
          <c:yMode val="edge"/>
          <c:x val="0.19185740740740742"/>
          <c:y val="7.93750000000000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9035333333333335"/>
          <c:y val="7.7787499999999996E-2"/>
          <c:w val="0.6428118055555555"/>
          <c:h val="0.62704484126984128"/>
        </c:manualLayout>
      </c:layout>
      <c:lineChart>
        <c:grouping val="standard"/>
        <c:varyColors val="0"/>
        <c:ser>
          <c:idx val="0"/>
          <c:order val="1"/>
          <c:spPr>
            <a:ln w="38100" cap="rnd">
              <a:solidFill>
                <a:srgbClr val="00206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8"/>
              <c:layout>
                <c:manualLayout>
                  <c:x val="-0.16639351851851852"/>
                  <c:y val="-7.76111111111111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565-7B46-9E1B-BF8C4A524AC9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mram_output!$H$2:$H$10</c:f>
              <c:numCache>
                <c:formatCode>General</c:formatCode>
                <c:ptCount val="9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</c:numCache>
            </c:numRef>
          </c:cat>
          <c:val>
            <c:numRef>
              <c:f>mram_output!$I$12:$I$20</c:f>
              <c:numCache>
                <c:formatCode>General</c:formatCode>
                <c:ptCount val="9"/>
                <c:pt idx="0">
                  <c:v>42.613595361292298</c:v>
                </c:pt>
                <c:pt idx="1">
                  <c:v>79.395901501917194</c:v>
                </c:pt>
                <c:pt idx="2">
                  <c:v>142.78620582327801</c:v>
                </c:pt>
                <c:pt idx="3">
                  <c:v>239.42629274140199</c:v>
                </c:pt>
                <c:pt idx="4">
                  <c:v>355.32904100304899</c:v>
                </c:pt>
                <c:pt idx="5">
                  <c:v>467.00485135758402</c:v>
                </c:pt>
                <c:pt idx="6">
                  <c:v>555.58425977613899</c:v>
                </c:pt>
                <c:pt idx="7">
                  <c:v>616.74851432736602</c:v>
                </c:pt>
                <c:pt idx="8">
                  <c:v>633.21991787156196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565-7B46-9E1B-BF8C4A524A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328800"/>
        <c:axId val="69330480"/>
      </c:lineChart>
      <c:lineChart>
        <c:grouping val="standard"/>
        <c:varyColors val="0"/>
        <c:ser>
          <c:idx val="1"/>
          <c:order val="0"/>
          <c:tx>
            <c:v>Latency</c:v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val>
            <c:numRef>
              <c:f>mram_output!$G$12:$G$20</c:f>
              <c:numCache>
                <c:formatCode>General</c:formatCode>
                <c:ptCount val="9"/>
                <c:pt idx="0">
                  <c:v>65.706729888916016</c:v>
                </c:pt>
                <c:pt idx="1">
                  <c:v>70.532608032226562</c:v>
                </c:pt>
                <c:pt idx="2">
                  <c:v>78.438949584960938</c:v>
                </c:pt>
                <c:pt idx="3">
                  <c:v>93.556976318359375</c:v>
                </c:pt>
                <c:pt idx="4">
                  <c:v>126.080322265625</c:v>
                </c:pt>
                <c:pt idx="5">
                  <c:v>191.8609619140625</c:v>
                </c:pt>
                <c:pt idx="6">
                  <c:v>322.5433349609375</c:v>
                </c:pt>
                <c:pt idx="7">
                  <c:v>581.112060546875</c:v>
                </c:pt>
                <c:pt idx="8">
                  <c:v>1131.9921875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565-7B46-9E1B-BF8C4A524AC9}"/>
            </c:ext>
          </c:extLst>
        </c:ser>
        <c:ser>
          <c:idx val="2"/>
          <c:order val="2"/>
          <c:spPr>
            <a:ln w="158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x"/>
            <c:size val="12"/>
            <c:spPr>
              <a:noFill/>
              <a:ln w="12700">
                <a:solidFill>
                  <a:schemeClr val="tx1"/>
                </a:solidFill>
                <a:prstDash val="solid"/>
              </a:ln>
              <a:effectLst/>
            </c:spPr>
          </c:marker>
          <c:val>
            <c:numRef>
              <c:f>mram_output!$J$12:$J$20</c:f>
              <c:numCache>
                <c:formatCode>General</c:formatCode>
                <c:ptCount val="9"/>
                <c:pt idx="0">
                  <c:v>65.706729888916016</c:v>
                </c:pt>
                <c:pt idx="1">
                  <c:v>69.706729888916016</c:v>
                </c:pt>
                <c:pt idx="2">
                  <c:v>77.706729888916016</c:v>
                </c:pt>
                <c:pt idx="3">
                  <c:v>93.706729888916016</c:v>
                </c:pt>
                <c:pt idx="4">
                  <c:v>125.70672988891602</c:v>
                </c:pt>
                <c:pt idx="5">
                  <c:v>189.70672988891602</c:v>
                </c:pt>
                <c:pt idx="6">
                  <c:v>317.70672988891602</c:v>
                </c:pt>
                <c:pt idx="7">
                  <c:v>573.70672988891602</c:v>
                </c:pt>
                <c:pt idx="8">
                  <c:v>1085.706729888916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565-7B46-9E1B-BF8C4A524A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778560"/>
        <c:axId val="81347600"/>
      </c:lineChart>
      <c:catAx>
        <c:axId val="693288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0" i="0" u="none" strike="noStrike" baseline="0">
                    <a:effectLst/>
                  </a:rPr>
                  <a:t>Data transfer </a:t>
                </a:r>
                <a:r>
                  <a:rPr lang="en-US" sz="1600"/>
                  <a:t>size (bytes)</a:t>
                </a:r>
              </a:p>
            </c:rich>
          </c:tx>
          <c:layout>
            <c:manualLayout>
              <c:xMode val="edge"/>
              <c:yMode val="edge"/>
              <c:x val="0.27031620370370368"/>
              <c:y val="0.8830099206349206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30480"/>
        <c:crosses val="autoZero"/>
        <c:auto val="1"/>
        <c:lblAlgn val="ctr"/>
        <c:lblOffset val="100"/>
        <c:noMultiLvlLbl val="0"/>
      </c:catAx>
      <c:valAx>
        <c:axId val="69330480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2060"/>
                    </a:solidFill>
                  </a:rPr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28800"/>
        <c:crosses val="autoZero"/>
        <c:crossBetween val="between"/>
      </c:valAx>
      <c:valAx>
        <c:axId val="81347600"/>
        <c:scaling>
          <c:logBase val="2"/>
          <c:orientation val="minMax"/>
          <c:max val="3200"/>
          <c:min val="32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B0F0"/>
                    </a:solidFill>
                  </a:rPr>
                  <a:t>Latency (cycles)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B0F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778560"/>
        <c:crosses val="max"/>
        <c:crossBetween val="between"/>
      </c:valAx>
      <c:catAx>
        <c:axId val="82778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1347600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MRAM Read</a:t>
            </a:r>
          </a:p>
        </c:rich>
      </c:tx>
      <c:layout>
        <c:manualLayout>
          <c:xMode val="edge"/>
          <c:yMode val="edge"/>
          <c:x val="0.19185740740740742"/>
          <c:y val="8.231481481481481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9035333333333335"/>
          <c:y val="7.7787499999999996E-2"/>
          <c:w val="0.63399236111111112"/>
          <c:h val="0.62914523809523815"/>
        </c:manualLayout>
      </c:layout>
      <c:lineChart>
        <c:grouping val="standard"/>
        <c:varyColors val="0"/>
        <c:ser>
          <c:idx val="0"/>
          <c:order val="1"/>
          <c:spPr>
            <a:ln w="38100" cap="rnd">
              <a:solidFill>
                <a:srgbClr val="00206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8"/>
              <c:layout>
                <c:manualLayout>
                  <c:x val="-0.1605138888888889"/>
                  <c:y val="-7.25714285714285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A3B-9945-A671-3A26BFA4B71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mram_output!$H$2:$H$10</c:f>
              <c:numCache>
                <c:formatCode>General</c:formatCode>
                <c:ptCount val="9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</c:numCache>
            </c:numRef>
          </c:cat>
          <c:val>
            <c:numRef>
              <c:f>mram_output!$I$2:$I$10</c:f>
              <c:numCache>
                <c:formatCode>General</c:formatCode>
                <c:ptCount val="9"/>
                <c:pt idx="0">
                  <c:v>34.3749120434601</c:v>
                </c:pt>
                <c:pt idx="1">
                  <c:v>63.742045576666499</c:v>
                </c:pt>
                <c:pt idx="2">
                  <c:v>113.018548279996</c:v>
                </c:pt>
                <c:pt idx="3">
                  <c:v>201.26563726414199</c:v>
                </c:pt>
                <c:pt idx="4">
                  <c:v>308.83454387671901</c:v>
                </c:pt>
                <c:pt idx="5">
                  <c:v>419.13999586001103</c:v>
                </c:pt>
                <c:pt idx="6">
                  <c:v>534.23818621831595</c:v>
                </c:pt>
                <c:pt idx="7">
                  <c:v>605.03038533425899</c:v>
                </c:pt>
                <c:pt idx="8">
                  <c:v>628.22637020046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A3B-9945-A671-3A26BFA4B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328800"/>
        <c:axId val="69330480"/>
      </c:lineChart>
      <c:lineChart>
        <c:grouping val="standard"/>
        <c:varyColors val="0"/>
        <c:ser>
          <c:idx val="1"/>
          <c:order val="0"/>
          <c:tx>
            <c:v>Latency</c:v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val>
            <c:numRef>
              <c:f>mram_output!$G$2:$G$10</c:f>
              <c:numCache>
                <c:formatCode>General</c:formatCode>
                <c:ptCount val="9"/>
                <c:pt idx="0">
                  <c:v>81.454753875732422</c:v>
                </c:pt>
                <c:pt idx="1">
                  <c:v>87.854099273681641</c:v>
                </c:pt>
                <c:pt idx="2">
                  <c:v>99.098777770996094</c:v>
                </c:pt>
                <c:pt idx="3">
                  <c:v>111.29570007324219</c:v>
                </c:pt>
                <c:pt idx="4">
                  <c:v>145.06149291992188</c:v>
                </c:pt>
                <c:pt idx="5">
                  <c:v>213.77105712890625</c:v>
                </c:pt>
                <c:pt idx="6">
                  <c:v>335.430908203125</c:v>
                </c:pt>
                <c:pt idx="7">
                  <c:v>592.366943359375</c:v>
                </c:pt>
                <c:pt idx="8">
                  <c:v>1140.989990234375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A3B-9945-A671-3A26BFA4B71B}"/>
            </c:ext>
          </c:extLst>
        </c:ser>
        <c:ser>
          <c:idx val="2"/>
          <c:order val="2"/>
          <c:spPr>
            <a:ln w="158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x"/>
            <c:size val="12"/>
            <c:spPr>
              <a:noFill/>
              <a:ln w="12700">
                <a:solidFill>
                  <a:schemeClr val="tx1"/>
                </a:solidFill>
              </a:ln>
              <a:effectLst/>
            </c:spPr>
          </c:marker>
          <c:val>
            <c:numRef>
              <c:f>mram_output!$J$2:$J$10</c:f>
              <c:numCache>
                <c:formatCode>General</c:formatCode>
                <c:ptCount val="9"/>
                <c:pt idx="0">
                  <c:v>81.454753875732422</c:v>
                </c:pt>
                <c:pt idx="1">
                  <c:v>85.454753875732422</c:v>
                </c:pt>
                <c:pt idx="2">
                  <c:v>93.454753875732422</c:v>
                </c:pt>
                <c:pt idx="3">
                  <c:v>109.45475387573242</c:v>
                </c:pt>
                <c:pt idx="4">
                  <c:v>141.45475387573242</c:v>
                </c:pt>
                <c:pt idx="5">
                  <c:v>205.45475387573242</c:v>
                </c:pt>
                <c:pt idx="6">
                  <c:v>333.45475387573242</c:v>
                </c:pt>
                <c:pt idx="7">
                  <c:v>589.45475387573242</c:v>
                </c:pt>
                <c:pt idx="8">
                  <c:v>1101.4547538757324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A3B-9945-A671-3A26BFA4B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778560"/>
        <c:axId val="81347600"/>
      </c:lineChart>
      <c:catAx>
        <c:axId val="693288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Data transfer size (bytes)</a:t>
                </a:r>
              </a:p>
            </c:rich>
          </c:tx>
          <c:layout>
            <c:manualLayout>
              <c:xMode val="edge"/>
              <c:yMode val="edge"/>
              <c:x val="0.25914490740740742"/>
              <c:y val="0.8826511904761904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30480"/>
        <c:crosses val="autoZero"/>
        <c:auto val="1"/>
        <c:lblAlgn val="ctr"/>
        <c:lblOffset val="100"/>
        <c:noMultiLvlLbl val="0"/>
      </c:catAx>
      <c:valAx>
        <c:axId val="69330480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2060"/>
                    </a:solidFill>
                  </a:rPr>
                  <a:t>Bandwidth (MB/s</a:t>
                </a:r>
                <a:r>
                  <a:rPr lang="en-US" sz="1600" baseline="0">
                    <a:solidFill>
                      <a:srgbClr val="002060"/>
                    </a:solidFill>
                  </a:rPr>
                  <a:t>)</a:t>
                </a:r>
                <a:endParaRPr lang="en-US" sz="1600">
                  <a:solidFill>
                    <a:srgbClr val="00206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28800"/>
        <c:crosses val="autoZero"/>
        <c:crossBetween val="between"/>
      </c:valAx>
      <c:valAx>
        <c:axId val="81347600"/>
        <c:scaling>
          <c:logBase val="2"/>
          <c:orientation val="minMax"/>
          <c:max val="3200"/>
          <c:min val="32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B0F0"/>
                    </a:solidFill>
                  </a:rPr>
                  <a:t>Latency (cycles)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B0F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778560"/>
        <c:crosses val="max"/>
        <c:crossBetween val="between"/>
      </c:valAx>
      <c:catAx>
        <c:axId val="82778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1347600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MRAM Write</a:t>
            </a:r>
          </a:p>
        </c:rich>
      </c:tx>
      <c:layout>
        <c:manualLayout>
          <c:xMode val="edge"/>
          <c:yMode val="edge"/>
          <c:x val="0.19185740740740742"/>
          <c:y val="7.93750000000000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9035333333333335"/>
          <c:y val="7.7787499999999996E-2"/>
          <c:w val="0.6428118055555555"/>
          <c:h val="0.62704484126984128"/>
        </c:manualLayout>
      </c:layout>
      <c:lineChart>
        <c:grouping val="standard"/>
        <c:varyColors val="0"/>
        <c:ser>
          <c:idx val="0"/>
          <c:order val="1"/>
          <c:spPr>
            <a:ln w="38100" cap="rnd">
              <a:solidFill>
                <a:srgbClr val="00206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8"/>
              <c:layout>
                <c:manualLayout>
                  <c:x val="-0.16639351851851852"/>
                  <c:y val="-7.76111111111111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565-7B46-9E1B-BF8C4A524AC9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mram_output!$H$2:$H$10</c:f>
              <c:numCache>
                <c:formatCode>General</c:formatCode>
                <c:ptCount val="9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</c:numCache>
            </c:numRef>
          </c:cat>
          <c:val>
            <c:numRef>
              <c:f>mram_output!$I$12:$I$20</c:f>
              <c:numCache>
                <c:formatCode>General</c:formatCode>
                <c:ptCount val="9"/>
                <c:pt idx="0">
                  <c:v>42.613595361292298</c:v>
                </c:pt>
                <c:pt idx="1">
                  <c:v>79.395901501917194</c:v>
                </c:pt>
                <c:pt idx="2">
                  <c:v>142.78620582327801</c:v>
                </c:pt>
                <c:pt idx="3">
                  <c:v>239.42629274140199</c:v>
                </c:pt>
                <c:pt idx="4">
                  <c:v>355.32904100304899</c:v>
                </c:pt>
                <c:pt idx="5">
                  <c:v>467.00485135758402</c:v>
                </c:pt>
                <c:pt idx="6">
                  <c:v>555.58425977613899</c:v>
                </c:pt>
                <c:pt idx="7">
                  <c:v>616.74851432736602</c:v>
                </c:pt>
                <c:pt idx="8">
                  <c:v>633.21991787156196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565-7B46-9E1B-BF8C4A524A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328800"/>
        <c:axId val="69330480"/>
      </c:lineChart>
      <c:lineChart>
        <c:grouping val="standard"/>
        <c:varyColors val="0"/>
        <c:ser>
          <c:idx val="1"/>
          <c:order val="0"/>
          <c:tx>
            <c:v>Latency</c:v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val>
            <c:numRef>
              <c:f>mram_output!$G$12:$G$20</c:f>
              <c:numCache>
                <c:formatCode>General</c:formatCode>
                <c:ptCount val="9"/>
                <c:pt idx="0">
                  <c:v>65.706729888916016</c:v>
                </c:pt>
                <c:pt idx="1">
                  <c:v>70.532608032226562</c:v>
                </c:pt>
                <c:pt idx="2">
                  <c:v>78.438949584960938</c:v>
                </c:pt>
                <c:pt idx="3">
                  <c:v>93.556976318359375</c:v>
                </c:pt>
                <c:pt idx="4">
                  <c:v>126.080322265625</c:v>
                </c:pt>
                <c:pt idx="5">
                  <c:v>191.8609619140625</c:v>
                </c:pt>
                <c:pt idx="6">
                  <c:v>322.5433349609375</c:v>
                </c:pt>
                <c:pt idx="7">
                  <c:v>581.112060546875</c:v>
                </c:pt>
                <c:pt idx="8">
                  <c:v>1131.9921875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565-7B46-9E1B-BF8C4A524AC9}"/>
            </c:ext>
          </c:extLst>
        </c:ser>
        <c:ser>
          <c:idx val="2"/>
          <c:order val="2"/>
          <c:spPr>
            <a:ln w="158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x"/>
            <c:size val="12"/>
            <c:spPr>
              <a:noFill/>
              <a:ln w="12700">
                <a:solidFill>
                  <a:schemeClr val="tx1"/>
                </a:solidFill>
                <a:prstDash val="solid"/>
              </a:ln>
              <a:effectLst/>
            </c:spPr>
          </c:marker>
          <c:val>
            <c:numRef>
              <c:f>mram_output!$J$12:$J$20</c:f>
              <c:numCache>
                <c:formatCode>General</c:formatCode>
                <c:ptCount val="9"/>
                <c:pt idx="0">
                  <c:v>65.706729888916016</c:v>
                </c:pt>
                <c:pt idx="1">
                  <c:v>69.706729888916016</c:v>
                </c:pt>
                <c:pt idx="2">
                  <c:v>77.706729888916016</c:v>
                </c:pt>
                <c:pt idx="3">
                  <c:v>93.706729888916016</c:v>
                </c:pt>
                <c:pt idx="4">
                  <c:v>125.70672988891602</c:v>
                </c:pt>
                <c:pt idx="5">
                  <c:v>189.70672988891602</c:v>
                </c:pt>
                <c:pt idx="6">
                  <c:v>317.70672988891602</c:v>
                </c:pt>
                <c:pt idx="7">
                  <c:v>573.70672988891602</c:v>
                </c:pt>
                <c:pt idx="8">
                  <c:v>1085.706729888916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565-7B46-9E1B-BF8C4A524A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778560"/>
        <c:axId val="81347600"/>
      </c:lineChart>
      <c:catAx>
        <c:axId val="693288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0" i="0" u="none" strike="noStrike" baseline="0">
                    <a:effectLst/>
                  </a:rPr>
                  <a:t>Data transfer </a:t>
                </a:r>
                <a:r>
                  <a:rPr lang="en-US" sz="1600"/>
                  <a:t>size (bytes)</a:t>
                </a:r>
              </a:p>
            </c:rich>
          </c:tx>
          <c:layout>
            <c:manualLayout>
              <c:xMode val="edge"/>
              <c:yMode val="edge"/>
              <c:x val="0.27031620370370368"/>
              <c:y val="0.8830099206349206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30480"/>
        <c:crosses val="autoZero"/>
        <c:auto val="1"/>
        <c:lblAlgn val="ctr"/>
        <c:lblOffset val="100"/>
        <c:noMultiLvlLbl val="0"/>
      </c:catAx>
      <c:valAx>
        <c:axId val="69330480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2060"/>
                    </a:solidFill>
                  </a:rPr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28800"/>
        <c:crosses val="autoZero"/>
        <c:crossBetween val="between"/>
      </c:valAx>
      <c:valAx>
        <c:axId val="81347600"/>
        <c:scaling>
          <c:logBase val="2"/>
          <c:orientation val="minMax"/>
          <c:max val="3200"/>
          <c:min val="32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B0F0"/>
                    </a:solidFill>
                  </a:rPr>
                  <a:t>Latency (cycles)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B0F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778560"/>
        <c:crosses val="max"/>
        <c:crossBetween val="between"/>
      </c:valAx>
      <c:catAx>
        <c:axId val="82778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1347600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MRAM Read</a:t>
            </a:r>
          </a:p>
        </c:rich>
      </c:tx>
      <c:layout>
        <c:manualLayout>
          <c:xMode val="edge"/>
          <c:yMode val="edge"/>
          <c:x val="0.19185740740740742"/>
          <c:y val="8.231481481481481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9035333333333335"/>
          <c:y val="7.7787499999999996E-2"/>
          <c:w val="0.63399236111111112"/>
          <c:h val="0.62914523809523815"/>
        </c:manualLayout>
      </c:layout>
      <c:lineChart>
        <c:grouping val="standard"/>
        <c:varyColors val="0"/>
        <c:ser>
          <c:idx val="0"/>
          <c:order val="1"/>
          <c:spPr>
            <a:ln w="38100" cap="rnd">
              <a:solidFill>
                <a:srgbClr val="00206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8"/>
              <c:layout>
                <c:manualLayout>
                  <c:x val="-0.1605138888888889"/>
                  <c:y val="-7.25714285714285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A3B-9945-A671-3A26BFA4B71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mram_output!$H$2:$H$10</c:f>
              <c:numCache>
                <c:formatCode>General</c:formatCode>
                <c:ptCount val="9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</c:numCache>
            </c:numRef>
          </c:cat>
          <c:val>
            <c:numRef>
              <c:f>mram_output!$I$2:$I$10</c:f>
              <c:numCache>
                <c:formatCode>General</c:formatCode>
                <c:ptCount val="9"/>
                <c:pt idx="0">
                  <c:v>34.3749120434601</c:v>
                </c:pt>
                <c:pt idx="1">
                  <c:v>63.742045576666499</c:v>
                </c:pt>
                <c:pt idx="2">
                  <c:v>113.018548279996</c:v>
                </c:pt>
                <c:pt idx="3">
                  <c:v>201.26563726414199</c:v>
                </c:pt>
                <c:pt idx="4">
                  <c:v>308.83454387671901</c:v>
                </c:pt>
                <c:pt idx="5">
                  <c:v>419.13999586001103</c:v>
                </c:pt>
                <c:pt idx="6">
                  <c:v>534.23818621831595</c:v>
                </c:pt>
                <c:pt idx="7">
                  <c:v>605.03038533425899</c:v>
                </c:pt>
                <c:pt idx="8">
                  <c:v>628.22637020046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A3B-9945-A671-3A26BFA4B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328800"/>
        <c:axId val="69330480"/>
      </c:lineChart>
      <c:lineChart>
        <c:grouping val="standard"/>
        <c:varyColors val="0"/>
        <c:ser>
          <c:idx val="1"/>
          <c:order val="0"/>
          <c:tx>
            <c:v>Latency</c:v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val>
            <c:numRef>
              <c:f>mram_output!$G$2:$G$10</c:f>
              <c:numCache>
                <c:formatCode>General</c:formatCode>
                <c:ptCount val="9"/>
                <c:pt idx="0">
                  <c:v>81.454753875732422</c:v>
                </c:pt>
                <c:pt idx="1">
                  <c:v>87.854099273681641</c:v>
                </c:pt>
                <c:pt idx="2">
                  <c:v>99.098777770996094</c:v>
                </c:pt>
                <c:pt idx="3">
                  <c:v>111.29570007324219</c:v>
                </c:pt>
                <c:pt idx="4">
                  <c:v>145.06149291992188</c:v>
                </c:pt>
                <c:pt idx="5">
                  <c:v>213.77105712890625</c:v>
                </c:pt>
                <c:pt idx="6">
                  <c:v>335.430908203125</c:v>
                </c:pt>
                <c:pt idx="7">
                  <c:v>592.366943359375</c:v>
                </c:pt>
                <c:pt idx="8">
                  <c:v>1140.989990234375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A3B-9945-A671-3A26BFA4B71B}"/>
            </c:ext>
          </c:extLst>
        </c:ser>
        <c:ser>
          <c:idx val="2"/>
          <c:order val="2"/>
          <c:spPr>
            <a:ln w="158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x"/>
            <c:size val="12"/>
            <c:spPr>
              <a:noFill/>
              <a:ln w="12700">
                <a:solidFill>
                  <a:schemeClr val="tx1"/>
                </a:solidFill>
              </a:ln>
              <a:effectLst/>
            </c:spPr>
          </c:marker>
          <c:val>
            <c:numRef>
              <c:f>mram_output!$J$2:$J$10</c:f>
              <c:numCache>
                <c:formatCode>General</c:formatCode>
                <c:ptCount val="9"/>
                <c:pt idx="0">
                  <c:v>81.454753875732422</c:v>
                </c:pt>
                <c:pt idx="1">
                  <c:v>85.454753875732422</c:v>
                </c:pt>
                <c:pt idx="2">
                  <c:v>93.454753875732422</c:v>
                </c:pt>
                <c:pt idx="3">
                  <c:v>109.45475387573242</c:v>
                </c:pt>
                <c:pt idx="4">
                  <c:v>141.45475387573242</c:v>
                </c:pt>
                <c:pt idx="5">
                  <c:v>205.45475387573242</c:v>
                </c:pt>
                <c:pt idx="6">
                  <c:v>333.45475387573242</c:v>
                </c:pt>
                <c:pt idx="7">
                  <c:v>589.45475387573242</c:v>
                </c:pt>
                <c:pt idx="8">
                  <c:v>1101.4547538757324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A3B-9945-A671-3A26BFA4B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778560"/>
        <c:axId val="81347600"/>
      </c:lineChart>
      <c:catAx>
        <c:axId val="693288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Data transfer size (bytes)</a:t>
                </a:r>
              </a:p>
            </c:rich>
          </c:tx>
          <c:layout>
            <c:manualLayout>
              <c:xMode val="edge"/>
              <c:yMode val="edge"/>
              <c:x val="0.25914490740740742"/>
              <c:y val="0.8826511904761904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30480"/>
        <c:crosses val="autoZero"/>
        <c:auto val="1"/>
        <c:lblAlgn val="ctr"/>
        <c:lblOffset val="100"/>
        <c:noMultiLvlLbl val="0"/>
      </c:catAx>
      <c:valAx>
        <c:axId val="69330480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2060"/>
                    </a:solidFill>
                  </a:rPr>
                  <a:t>Bandwidth (MB/s</a:t>
                </a:r>
                <a:r>
                  <a:rPr lang="en-US" sz="1600" baseline="0">
                    <a:solidFill>
                      <a:srgbClr val="002060"/>
                    </a:solidFill>
                  </a:rPr>
                  <a:t>)</a:t>
                </a:r>
                <a:endParaRPr lang="en-US" sz="1600">
                  <a:solidFill>
                    <a:srgbClr val="00206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28800"/>
        <c:crosses val="autoZero"/>
        <c:crossBetween val="between"/>
      </c:valAx>
      <c:valAx>
        <c:axId val="81347600"/>
        <c:scaling>
          <c:logBase val="2"/>
          <c:orientation val="minMax"/>
          <c:max val="3200"/>
          <c:min val="32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B0F0"/>
                    </a:solidFill>
                  </a:rPr>
                  <a:t>Latency (cycles)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B0F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778560"/>
        <c:crosses val="max"/>
        <c:crossBetween val="between"/>
      </c:valAx>
      <c:catAx>
        <c:axId val="82778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1347600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MRAM Write</a:t>
            </a:r>
          </a:p>
        </c:rich>
      </c:tx>
      <c:layout>
        <c:manualLayout>
          <c:xMode val="edge"/>
          <c:yMode val="edge"/>
          <c:x val="0.19185740740740742"/>
          <c:y val="7.93750000000000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9035333333333335"/>
          <c:y val="7.7787499999999996E-2"/>
          <c:w val="0.6428118055555555"/>
          <c:h val="0.62704484126984128"/>
        </c:manualLayout>
      </c:layout>
      <c:lineChart>
        <c:grouping val="standard"/>
        <c:varyColors val="0"/>
        <c:ser>
          <c:idx val="0"/>
          <c:order val="1"/>
          <c:spPr>
            <a:ln w="38100" cap="rnd">
              <a:solidFill>
                <a:srgbClr val="00206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8"/>
              <c:layout>
                <c:manualLayout>
                  <c:x val="-0.16639351851851852"/>
                  <c:y val="-7.76111111111111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565-7B46-9E1B-BF8C4A524AC9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mram_output!$H$2:$H$10</c:f>
              <c:numCache>
                <c:formatCode>General</c:formatCode>
                <c:ptCount val="9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</c:numCache>
            </c:numRef>
          </c:cat>
          <c:val>
            <c:numRef>
              <c:f>mram_output!$I$12:$I$20</c:f>
              <c:numCache>
                <c:formatCode>General</c:formatCode>
                <c:ptCount val="9"/>
                <c:pt idx="0">
                  <c:v>42.613595361292298</c:v>
                </c:pt>
                <c:pt idx="1">
                  <c:v>79.395901501917194</c:v>
                </c:pt>
                <c:pt idx="2">
                  <c:v>142.78620582327801</c:v>
                </c:pt>
                <c:pt idx="3">
                  <c:v>239.42629274140199</c:v>
                </c:pt>
                <c:pt idx="4">
                  <c:v>355.32904100304899</c:v>
                </c:pt>
                <c:pt idx="5">
                  <c:v>467.00485135758402</c:v>
                </c:pt>
                <c:pt idx="6">
                  <c:v>555.58425977613899</c:v>
                </c:pt>
                <c:pt idx="7">
                  <c:v>616.74851432736602</c:v>
                </c:pt>
                <c:pt idx="8">
                  <c:v>633.21991787156196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565-7B46-9E1B-BF8C4A524A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328800"/>
        <c:axId val="69330480"/>
      </c:lineChart>
      <c:lineChart>
        <c:grouping val="standard"/>
        <c:varyColors val="0"/>
        <c:ser>
          <c:idx val="1"/>
          <c:order val="0"/>
          <c:tx>
            <c:v>Latency</c:v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val>
            <c:numRef>
              <c:f>mram_output!$G$12:$G$20</c:f>
              <c:numCache>
                <c:formatCode>General</c:formatCode>
                <c:ptCount val="9"/>
                <c:pt idx="0">
                  <c:v>65.706729888916016</c:v>
                </c:pt>
                <c:pt idx="1">
                  <c:v>70.532608032226562</c:v>
                </c:pt>
                <c:pt idx="2">
                  <c:v>78.438949584960938</c:v>
                </c:pt>
                <c:pt idx="3">
                  <c:v>93.556976318359375</c:v>
                </c:pt>
                <c:pt idx="4">
                  <c:v>126.080322265625</c:v>
                </c:pt>
                <c:pt idx="5">
                  <c:v>191.8609619140625</c:v>
                </c:pt>
                <c:pt idx="6">
                  <c:v>322.5433349609375</c:v>
                </c:pt>
                <c:pt idx="7">
                  <c:v>581.112060546875</c:v>
                </c:pt>
                <c:pt idx="8">
                  <c:v>1131.9921875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565-7B46-9E1B-BF8C4A524AC9}"/>
            </c:ext>
          </c:extLst>
        </c:ser>
        <c:ser>
          <c:idx val="2"/>
          <c:order val="2"/>
          <c:spPr>
            <a:ln w="158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x"/>
            <c:size val="12"/>
            <c:spPr>
              <a:noFill/>
              <a:ln w="12700">
                <a:solidFill>
                  <a:schemeClr val="tx1"/>
                </a:solidFill>
                <a:prstDash val="solid"/>
              </a:ln>
              <a:effectLst/>
            </c:spPr>
          </c:marker>
          <c:val>
            <c:numRef>
              <c:f>mram_output!$J$12:$J$20</c:f>
              <c:numCache>
                <c:formatCode>General</c:formatCode>
                <c:ptCount val="9"/>
                <c:pt idx="0">
                  <c:v>65.706729888916016</c:v>
                </c:pt>
                <c:pt idx="1">
                  <c:v>69.706729888916016</c:v>
                </c:pt>
                <c:pt idx="2">
                  <c:v>77.706729888916016</c:v>
                </c:pt>
                <c:pt idx="3">
                  <c:v>93.706729888916016</c:v>
                </c:pt>
                <c:pt idx="4">
                  <c:v>125.70672988891602</c:v>
                </c:pt>
                <c:pt idx="5">
                  <c:v>189.70672988891602</c:v>
                </c:pt>
                <c:pt idx="6">
                  <c:v>317.70672988891602</c:v>
                </c:pt>
                <c:pt idx="7">
                  <c:v>573.70672988891602</c:v>
                </c:pt>
                <c:pt idx="8">
                  <c:v>1085.706729888916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565-7B46-9E1B-BF8C4A524A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778560"/>
        <c:axId val="81347600"/>
      </c:lineChart>
      <c:catAx>
        <c:axId val="693288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0" i="0" u="none" strike="noStrike" baseline="0">
                    <a:effectLst/>
                  </a:rPr>
                  <a:t>Data transfer </a:t>
                </a:r>
                <a:r>
                  <a:rPr lang="en-US" sz="1600"/>
                  <a:t>size (bytes)</a:t>
                </a:r>
              </a:p>
            </c:rich>
          </c:tx>
          <c:layout>
            <c:manualLayout>
              <c:xMode val="edge"/>
              <c:yMode val="edge"/>
              <c:x val="0.27031620370370368"/>
              <c:y val="0.8830099206349206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30480"/>
        <c:crosses val="autoZero"/>
        <c:auto val="1"/>
        <c:lblAlgn val="ctr"/>
        <c:lblOffset val="100"/>
        <c:noMultiLvlLbl val="0"/>
      </c:catAx>
      <c:valAx>
        <c:axId val="69330480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2060"/>
                    </a:solidFill>
                  </a:rPr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28800"/>
        <c:crosses val="autoZero"/>
        <c:crossBetween val="between"/>
      </c:valAx>
      <c:valAx>
        <c:axId val="81347600"/>
        <c:scaling>
          <c:logBase val="2"/>
          <c:orientation val="minMax"/>
          <c:max val="3200"/>
          <c:min val="32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B0F0"/>
                    </a:solidFill>
                  </a:rPr>
                  <a:t>Latency (cycles)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B0F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778560"/>
        <c:crosses val="max"/>
        <c:crossBetween val="between"/>
      </c:valAx>
      <c:catAx>
        <c:axId val="82778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1347600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MRAM Read</a:t>
            </a:r>
          </a:p>
        </c:rich>
      </c:tx>
      <c:layout>
        <c:manualLayout>
          <c:xMode val="edge"/>
          <c:yMode val="edge"/>
          <c:x val="0.19185740740740742"/>
          <c:y val="8.231481481481481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9035333333333335"/>
          <c:y val="7.7787499999999996E-2"/>
          <c:w val="0.63399236111111112"/>
          <c:h val="0.62914523809523815"/>
        </c:manualLayout>
      </c:layout>
      <c:lineChart>
        <c:grouping val="standard"/>
        <c:varyColors val="0"/>
        <c:ser>
          <c:idx val="0"/>
          <c:order val="1"/>
          <c:spPr>
            <a:ln w="38100" cap="rnd">
              <a:solidFill>
                <a:srgbClr val="00206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8"/>
              <c:layout>
                <c:manualLayout>
                  <c:x val="-0.1605138888888889"/>
                  <c:y val="-7.25714285714285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A3B-9945-A671-3A26BFA4B71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mram_output!$H$2:$H$10</c:f>
              <c:numCache>
                <c:formatCode>General</c:formatCode>
                <c:ptCount val="9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</c:numCache>
            </c:numRef>
          </c:cat>
          <c:val>
            <c:numRef>
              <c:f>mram_output!$I$2:$I$10</c:f>
              <c:numCache>
                <c:formatCode>General</c:formatCode>
                <c:ptCount val="9"/>
                <c:pt idx="0">
                  <c:v>34.3749120434601</c:v>
                </c:pt>
                <c:pt idx="1">
                  <c:v>63.742045576666499</c:v>
                </c:pt>
                <c:pt idx="2">
                  <c:v>113.018548279996</c:v>
                </c:pt>
                <c:pt idx="3">
                  <c:v>201.26563726414199</c:v>
                </c:pt>
                <c:pt idx="4">
                  <c:v>308.83454387671901</c:v>
                </c:pt>
                <c:pt idx="5">
                  <c:v>419.13999586001103</c:v>
                </c:pt>
                <c:pt idx="6">
                  <c:v>534.23818621831595</c:v>
                </c:pt>
                <c:pt idx="7">
                  <c:v>605.03038533425899</c:v>
                </c:pt>
                <c:pt idx="8">
                  <c:v>628.22637020046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A3B-9945-A671-3A26BFA4B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328800"/>
        <c:axId val="69330480"/>
      </c:lineChart>
      <c:lineChart>
        <c:grouping val="standard"/>
        <c:varyColors val="0"/>
        <c:ser>
          <c:idx val="1"/>
          <c:order val="0"/>
          <c:tx>
            <c:v>Latency</c:v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val>
            <c:numRef>
              <c:f>mram_output!$G$2:$G$10</c:f>
              <c:numCache>
                <c:formatCode>General</c:formatCode>
                <c:ptCount val="9"/>
                <c:pt idx="0">
                  <c:v>81.454753875732422</c:v>
                </c:pt>
                <c:pt idx="1">
                  <c:v>87.854099273681641</c:v>
                </c:pt>
                <c:pt idx="2">
                  <c:v>99.098777770996094</c:v>
                </c:pt>
                <c:pt idx="3">
                  <c:v>111.29570007324219</c:v>
                </c:pt>
                <c:pt idx="4">
                  <c:v>145.06149291992188</c:v>
                </c:pt>
                <c:pt idx="5">
                  <c:v>213.77105712890625</c:v>
                </c:pt>
                <c:pt idx="6">
                  <c:v>335.430908203125</c:v>
                </c:pt>
                <c:pt idx="7">
                  <c:v>592.366943359375</c:v>
                </c:pt>
                <c:pt idx="8">
                  <c:v>1140.989990234375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A3B-9945-A671-3A26BFA4B71B}"/>
            </c:ext>
          </c:extLst>
        </c:ser>
        <c:ser>
          <c:idx val="2"/>
          <c:order val="2"/>
          <c:spPr>
            <a:ln w="158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x"/>
            <c:size val="12"/>
            <c:spPr>
              <a:noFill/>
              <a:ln w="12700">
                <a:solidFill>
                  <a:schemeClr val="tx1"/>
                </a:solidFill>
              </a:ln>
              <a:effectLst/>
            </c:spPr>
          </c:marker>
          <c:val>
            <c:numRef>
              <c:f>mram_output!$J$2:$J$10</c:f>
              <c:numCache>
                <c:formatCode>General</c:formatCode>
                <c:ptCount val="9"/>
                <c:pt idx="0">
                  <c:v>81.454753875732422</c:v>
                </c:pt>
                <c:pt idx="1">
                  <c:v>85.454753875732422</c:v>
                </c:pt>
                <c:pt idx="2">
                  <c:v>93.454753875732422</c:v>
                </c:pt>
                <c:pt idx="3">
                  <c:v>109.45475387573242</c:v>
                </c:pt>
                <c:pt idx="4">
                  <c:v>141.45475387573242</c:v>
                </c:pt>
                <c:pt idx="5">
                  <c:v>205.45475387573242</c:v>
                </c:pt>
                <c:pt idx="6">
                  <c:v>333.45475387573242</c:v>
                </c:pt>
                <c:pt idx="7">
                  <c:v>589.45475387573242</c:v>
                </c:pt>
                <c:pt idx="8">
                  <c:v>1101.4547538757324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A3B-9945-A671-3A26BFA4B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778560"/>
        <c:axId val="81347600"/>
      </c:lineChart>
      <c:catAx>
        <c:axId val="693288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Data transfer size (bytes)</a:t>
                </a:r>
              </a:p>
            </c:rich>
          </c:tx>
          <c:layout>
            <c:manualLayout>
              <c:xMode val="edge"/>
              <c:yMode val="edge"/>
              <c:x val="0.25914490740740742"/>
              <c:y val="0.8826511904761904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30480"/>
        <c:crosses val="autoZero"/>
        <c:auto val="1"/>
        <c:lblAlgn val="ctr"/>
        <c:lblOffset val="100"/>
        <c:noMultiLvlLbl val="0"/>
      </c:catAx>
      <c:valAx>
        <c:axId val="69330480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2060"/>
                    </a:solidFill>
                  </a:rPr>
                  <a:t>Bandwidth (MB/s</a:t>
                </a:r>
                <a:r>
                  <a:rPr lang="en-US" sz="1600" baseline="0">
                    <a:solidFill>
                      <a:srgbClr val="002060"/>
                    </a:solidFill>
                  </a:rPr>
                  <a:t>)</a:t>
                </a:r>
                <a:endParaRPr lang="en-US" sz="1600">
                  <a:solidFill>
                    <a:srgbClr val="00206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28800"/>
        <c:crosses val="autoZero"/>
        <c:crossBetween val="between"/>
      </c:valAx>
      <c:valAx>
        <c:axId val="81347600"/>
        <c:scaling>
          <c:logBase val="2"/>
          <c:orientation val="minMax"/>
          <c:max val="3200"/>
          <c:min val="32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B0F0"/>
                    </a:solidFill>
                  </a:rPr>
                  <a:t>Latency (cycles)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B0F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778560"/>
        <c:crosses val="max"/>
        <c:crossBetween val="between"/>
      </c:valAx>
      <c:catAx>
        <c:axId val="82778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1347600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MRAM Write</a:t>
            </a:r>
          </a:p>
        </c:rich>
      </c:tx>
      <c:layout>
        <c:manualLayout>
          <c:xMode val="edge"/>
          <c:yMode val="edge"/>
          <c:x val="0.19185740740740742"/>
          <c:y val="7.93750000000000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9035333333333335"/>
          <c:y val="7.7787499999999996E-2"/>
          <c:w val="0.6428118055555555"/>
          <c:h val="0.62704484126984128"/>
        </c:manualLayout>
      </c:layout>
      <c:lineChart>
        <c:grouping val="standard"/>
        <c:varyColors val="0"/>
        <c:ser>
          <c:idx val="0"/>
          <c:order val="1"/>
          <c:spPr>
            <a:ln w="38100" cap="rnd">
              <a:solidFill>
                <a:srgbClr val="00206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8"/>
              <c:layout>
                <c:manualLayout>
                  <c:x val="-0.16639351851851852"/>
                  <c:y val="-7.76111111111111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565-7B46-9E1B-BF8C4A524AC9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mram_output!$H$2:$H$10</c:f>
              <c:numCache>
                <c:formatCode>General</c:formatCode>
                <c:ptCount val="9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</c:numCache>
            </c:numRef>
          </c:cat>
          <c:val>
            <c:numRef>
              <c:f>mram_output!$I$12:$I$20</c:f>
              <c:numCache>
                <c:formatCode>General</c:formatCode>
                <c:ptCount val="9"/>
                <c:pt idx="0">
                  <c:v>42.613595361292298</c:v>
                </c:pt>
                <c:pt idx="1">
                  <c:v>79.395901501917194</c:v>
                </c:pt>
                <c:pt idx="2">
                  <c:v>142.78620582327801</c:v>
                </c:pt>
                <c:pt idx="3">
                  <c:v>239.42629274140199</c:v>
                </c:pt>
                <c:pt idx="4">
                  <c:v>355.32904100304899</c:v>
                </c:pt>
                <c:pt idx="5">
                  <c:v>467.00485135758402</c:v>
                </c:pt>
                <c:pt idx="6">
                  <c:v>555.58425977613899</c:v>
                </c:pt>
                <c:pt idx="7">
                  <c:v>616.74851432736602</c:v>
                </c:pt>
                <c:pt idx="8">
                  <c:v>633.21991787156196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565-7B46-9E1B-BF8C4A524A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328800"/>
        <c:axId val="69330480"/>
      </c:lineChart>
      <c:lineChart>
        <c:grouping val="standard"/>
        <c:varyColors val="0"/>
        <c:ser>
          <c:idx val="1"/>
          <c:order val="0"/>
          <c:tx>
            <c:v>Latency</c:v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val>
            <c:numRef>
              <c:f>mram_output!$G$12:$G$20</c:f>
              <c:numCache>
                <c:formatCode>General</c:formatCode>
                <c:ptCount val="9"/>
                <c:pt idx="0">
                  <c:v>65.706729888916016</c:v>
                </c:pt>
                <c:pt idx="1">
                  <c:v>70.532608032226562</c:v>
                </c:pt>
                <c:pt idx="2">
                  <c:v>78.438949584960938</c:v>
                </c:pt>
                <c:pt idx="3">
                  <c:v>93.556976318359375</c:v>
                </c:pt>
                <c:pt idx="4">
                  <c:v>126.080322265625</c:v>
                </c:pt>
                <c:pt idx="5">
                  <c:v>191.8609619140625</c:v>
                </c:pt>
                <c:pt idx="6">
                  <c:v>322.5433349609375</c:v>
                </c:pt>
                <c:pt idx="7">
                  <c:v>581.112060546875</c:v>
                </c:pt>
                <c:pt idx="8">
                  <c:v>1131.9921875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565-7B46-9E1B-BF8C4A524AC9}"/>
            </c:ext>
          </c:extLst>
        </c:ser>
        <c:ser>
          <c:idx val="2"/>
          <c:order val="2"/>
          <c:spPr>
            <a:ln w="158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x"/>
            <c:size val="12"/>
            <c:spPr>
              <a:noFill/>
              <a:ln w="12700">
                <a:solidFill>
                  <a:schemeClr val="tx1"/>
                </a:solidFill>
                <a:prstDash val="solid"/>
              </a:ln>
              <a:effectLst/>
            </c:spPr>
          </c:marker>
          <c:val>
            <c:numRef>
              <c:f>mram_output!$J$12:$J$20</c:f>
              <c:numCache>
                <c:formatCode>General</c:formatCode>
                <c:ptCount val="9"/>
                <c:pt idx="0">
                  <c:v>65.706729888916016</c:v>
                </c:pt>
                <c:pt idx="1">
                  <c:v>69.706729888916016</c:v>
                </c:pt>
                <c:pt idx="2">
                  <c:v>77.706729888916016</c:v>
                </c:pt>
                <c:pt idx="3">
                  <c:v>93.706729888916016</c:v>
                </c:pt>
                <c:pt idx="4">
                  <c:v>125.70672988891602</c:v>
                </c:pt>
                <c:pt idx="5">
                  <c:v>189.70672988891602</c:v>
                </c:pt>
                <c:pt idx="6">
                  <c:v>317.70672988891602</c:v>
                </c:pt>
                <c:pt idx="7">
                  <c:v>573.70672988891602</c:v>
                </c:pt>
                <c:pt idx="8">
                  <c:v>1085.706729888916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565-7B46-9E1B-BF8C4A524A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778560"/>
        <c:axId val="81347600"/>
      </c:lineChart>
      <c:catAx>
        <c:axId val="693288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0" i="0" u="none" strike="noStrike" baseline="0">
                    <a:effectLst/>
                  </a:rPr>
                  <a:t>Data transfer </a:t>
                </a:r>
                <a:r>
                  <a:rPr lang="en-US" sz="1600"/>
                  <a:t>size (bytes)</a:t>
                </a:r>
              </a:p>
            </c:rich>
          </c:tx>
          <c:layout>
            <c:manualLayout>
              <c:xMode val="edge"/>
              <c:yMode val="edge"/>
              <c:x val="0.27031620370370368"/>
              <c:y val="0.8830099206349206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30480"/>
        <c:crosses val="autoZero"/>
        <c:auto val="1"/>
        <c:lblAlgn val="ctr"/>
        <c:lblOffset val="100"/>
        <c:noMultiLvlLbl val="0"/>
      </c:catAx>
      <c:valAx>
        <c:axId val="69330480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2060"/>
                    </a:solidFill>
                  </a:rPr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28800"/>
        <c:crosses val="autoZero"/>
        <c:crossBetween val="between"/>
      </c:valAx>
      <c:valAx>
        <c:axId val="81347600"/>
        <c:scaling>
          <c:logBase val="2"/>
          <c:orientation val="minMax"/>
          <c:max val="3200"/>
          <c:min val="32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B0F0"/>
                    </a:solidFill>
                  </a:rPr>
                  <a:t>Latency (cycles)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B0F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778560"/>
        <c:crosses val="max"/>
        <c:crossBetween val="between"/>
      </c:valAx>
      <c:catAx>
        <c:axId val="82778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1347600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STREAM</a:t>
            </a:r>
            <a:r>
              <a:rPr lang="en-US"/>
              <a:t> (MRAM,</a:t>
            </a:r>
            <a:r>
              <a:rPr lang="en-US" baseline="0"/>
              <a:t> INT64, 1DPU)</a:t>
            </a:r>
            <a:endParaRPr lang="en-US"/>
          </a:p>
        </c:rich>
      </c:tx>
      <c:layout>
        <c:manualLayout>
          <c:xMode val="edge"/>
          <c:yMode val="edge"/>
          <c:x val="0.13590611111111112"/>
          <c:y val="3.52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457180555555556"/>
          <c:y val="3.7680902777777775E-2"/>
          <c:w val="0.86314250000000003"/>
          <c:h val="0.73750416666666652"/>
        </c:manualLayout>
      </c:layout>
      <c:lineChart>
        <c:grouping val="standard"/>
        <c:varyColors val="0"/>
        <c:ser>
          <c:idx val="1"/>
          <c:order val="0"/>
          <c:tx>
            <c:strRef>
              <c:f>'stream_output-camera-ready'!$K$2</c:f>
              <c:strCache>
                <c:ptCount val="1"/>
                <c:pt idx="0">
                  <c:v>COPY-DMA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2.7719583333333332E-2"/>
                  <c:y val="7.860347222222222E-2"/>
                </c:manualLayout>
              </c:layout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9F4-1943-A807-64B585CD3BE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'stream_output-camera-ready'!$K$3:$K$18</c:f>
              <c:numCache>
                <c:formatCode>General</c:formatCode>
                <c:ptCount val="16"/>
                <c:pt idx="0">
                  <c:v>596.04186079559804</c:v>
                </c:pt>
                <c:pt idx="1">
                  <c:v>624.20877736615205</c:v>
                </c:pt>
                <c:pt idx="2">
                  <c:v>624.38798653828701</c:v>
                </c:pt>
                <c:pt idx="3">
                  <c:v>624.45438642200395</c:v>
                </c:pt>
                <c:pt idx="4">
                  <c:v>624.63041443281395</c:v>
                </c:pt>
                <c:pt idx="5">
                  <c:v>623.82084351428796</c:v>
                </c:pt>
                <c:pt idx="6">
                  <c:v>624.22536648630205</c:v>
                </c:pt>
                <c:pt idx="7">
                  <c:v>624.34483418570699</c:v>
                </c:pt>
                <c:pt idx="8">
                  <c:v>624.03961869135003</c:v>
                </c:pt>
                <c:pt idx="9">
                  <c:v>624.04956666365501</c:v>
                </c:pt>
                <c:pt idx="10">
                  <c:v>623.91363848867297</c:v>
                </c:pt>
                <c:pt idx="11">
                  <c:v>623.89706593283995</c:v>
                </c:pt>
                <c:pt idx="12">
                  <c:v>623.93352671788102</c:v>
                </c:pt>
                <c:pt idx="13">
                  <c:v>623.52938178265697</c:v>
                </c:pt>
                <c:pt idx="14">
                  <c:v>623.65189500347799</c:v>
                </c:pt>
                <c:pt idx="15">
                  <c:v>624.02303944229197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9F4-1943-A807-64B585CD3BE8}"/>
            </c:ext>
          </c:extLst>
        </c:ser>
        <c:ser>
          <c:idx val="2"/>
          <c:order val="1"/>
          <c:tx>
            <c:strRef>
              <c:f>'stream_output-camera-ready'!$L$2</c:f>
              <c:strCache>
                <c:ptCount val="1"/>
                <c:pt idx="0">
                  <c:v>COPY</c:v>
                </c:pt>
              </c:strCache>
            </c:strRef>
          </c:tx>
          <c:spPr>
            <a:ln w="25400" cap="rnd">
              <a:solidFill>
                <a:srgbClr val="00B0F0"/>
              </a:solidFill>
              <a:round/>
            </a:ln>
            <a:effectLst/>
          </c:spPr>
          <c:marker>
            <c:symbol val="diamond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F0"/>
                </a:solidFill>
              </a:ln>
              <a:effectLst/>
            </c:spPr>
          </c:marker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'stream_output-camera-ready'!$L$3:$L$18</c:f>
              <c:numCache>
                <c:formatCode>General</c:formatCode>
                <c:ptCount val="16"/>
                <c:pt idx="0">
                  <c:v>178.436005506209</c:v>
                </c:pt>
                <c:pt idx="1">
                  <c:v>356.56212940501302</c:v>
                </c:pt>
                <c:pt idx="2">
                  <c:v>534.17743674182202</c:v>
                </c:pt>
                <c:pt idx="3">
                  <c:v>622.45531687098799</c:v>
                </c:pt>
                <c:pt idx="4">
                  <c:v>623.31758062119104</c:v>
                </c:pt>
                <c:pt idx="5">
                  <c:v>623.29442359846905</c:v>
                </c:pt>
                <c:pt idx="6">
                  <c:v>622.85146351423703</c:v>
                </c:pt>
                <c:pt idx="7">
                  <c:v>623.31758062119104</c:v>
                </c:pt>
                <c:pt idx="8">
                  <c:v>623.436701065953</c:v>
                </c:pt>
                <c:pt idx="9">
                  <c:v>623.03319929123904</c:v>
                </c:pt>
                <c:pt idx="10">
                  <c:v>623.07286482815698</c:v>
                </c:pt>
                <c:pt idx="11">
                  <c:v>623.06294797043802</c:v>
                </c:pt>
                <c:pt idx="12">
                  <c:v>623.19519870097395</c:v>
                </c:pt>
                <c:pt idx="13">
                  <c:v>622.96710128475797</c:v>
                </c:pt>
                <c:pt idx="14">
                  <c:v>622.90432116772797</c:v>
                </c:pt>
                <c:pt idx="15">
                  <c:v>623.29773163922698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9F4-1943-A807-64B585CD3BE8}"/>
            </c:ext>
          </c:extLst>
        </c:ser>
        <c:ser>
          <c:idx val="0"/>
          <c:order val="2"/>
          <c:tx>
            <c:strRef>
              <c:f>'stream_output-camera-ready'!$J$2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'stream_output-camera-ready'!$J$3:$J$18</c:f>
              <c:numCache>
                <c:formatCode>General</c:formatCode>
                <c:ptCount val="16"/>
                <c:pt idx="0">
                  <c:v>121.60172295968</c:v>
                </c:pt>
                <c:pt idx="1">
                  <c:v>243.10980466841599</c:v>
                </c:pt>
                <c:pt idx="2">
                  <c:v>364.46703549069099</c:v>
                </c:pt>
                <c:pt idx="3">
                  <c:v>485.81733943360098</c:v>
                </c:pt>
                <c:pt idx="4">
                  <c:v>604.09714344501197</c:v>
                </c:pt>
                <c:pt idx="5">
                  <c:v>622.00146884356798</c:v>
                </c:pt>
                <c:pt idx="6">
                  <c:v>622.14205797592797</c:v>
                </c:pt>
                <c:pt idx="7">
                  <c:v>622.17282032083199</c:v>
                </c:pt>
                <c:pt idx="8">
                  <c:v>622.10470778934098</c:v>
                </c:pt>
                <c:pt idx="9">
                  <c:v>622.07614890776904</c:v>
                </c:pt>
                <c:pt idx="10">
                  <c:v>621.91363289744902</c:v>
                </c:pt>
                <c:pt idx="11">
                  <c:v>621.94876429882697</c:v>
                </c:pt>
                <c:pt idx="12">
                  <c:v>622.00586129216697</c:v>
                </c:pt>
                <c:pt idx="13">
                  <c:v>622.18380760985099</c:v>
                </c:pt>
                <c:pt idx="14">
                  <c:v>622.21677180539496</c:v>
                </c:pt>
                <c:pt idx="15">
                  <c:v>622.38604301143596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9F4-1943-A807-64B585CD3BE8}"/>
            </c:ext>
          </c:extLst>
        </c:ser>
        <c:ser>
          <c:idx val="3"/>
          <c:order val="3"/>
          <c:tx>
            <c:strRef>
              <c:f>'stream_output-camera-ready'!$M$2</c:f>
              <c:strCache>
                <c:ptCount val="1"/>
                <c:pt idx="0">
                  <c:v>SCALE</c:v>
                </c:pt>
              </c:strCache>
            </c:strRef>
          </c:tx>
          <c:spPr>
            <a:ln w="25400" cap="rnd">
              <a:solidFill>
                <a:srgbClr val="FF0000"/>
              </a:solidFill>
              <a:round/>
            </a:ln>
            <a:effectLst/>
          </c:spPr>
          <c:marker>
            <c:symbol val="squar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000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5.4680555555555559E-2"/>
                  <c:y val="-7.93750000000000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9F4-1943-A807-64B585CD3BE8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'stream_output-camera-ready'!$M$3:$M$18</c:f>
              <c:numCache>
                <c:formatCode>General</c:formatCode>
                <c:ptCount val="16"/>
                <c:pt idx="0">
                  <c:v>3.79648645503329</c:v>
                </c:pt>
                <c:pt idx="1">
                  <c:v>7.5928747284576303</c:v>
                </c:pt>
                <c:pt idx="2">
                  <c:v>11.387839578000101</c:v>
                </c:pt>
                <c:pt idx="3">
                  <c:v>15.185081859957499</c:v>
                </c:pt>
                <c:pt idx="4">
                  <c:v>18.9799166723231</c:v>
                </c:pt>
                <c:pt idx="5">
                  <c:v>22.774839962067901</c:v>
                </c:pt>
                <c:pt idx="6">
                  <c:v>26.568027563303499</c:v>
                </c:pt>
                <c:pt idx="7">
                  <c:v>30.369221300771301</c:v>
                </c:pt>
                <c:pt idx="8">
                  <c:v>34.1542787179405</c:v>
                </c:pt>
                <c:pt idx="9">
                  <c:v>37.946096357591202</c:v>
                </c:pt>
                <c:pt idx="10">
                  <c:v>41.740004691465003</c:v>
                </c:pt>
                <c:pt idx="11">
                  <c:v>41.984424647152103</c:v>
                </c:pt>
                <c:pt idx="12">
                  <c:v>41.982323459808804</c:v>
                </c:pt>
                <c:pt idx="13">
                  <c:v>41.977971669281899</c:v>
                </c:pt>
                <c:pt idx="14">
                  <c:v>41.978421812670597</c:v>
                </c:pt>
                <c:pt idx="15">
                  <c:v>42.006650070106097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9F4-1943-A807-64B585CD3BE8}"/>
            </c:ext>
          </c:extLst>
        </c:ser>
        <c:ser>
          <c:idx val="4"/>
          <c:order val="4"/>
          <c:tx>
            <c:strRef>
              <c:f>'stream_output-camera-ready'!$N$2</c:f>
              <c:strCache>
                <c:ptCount val="1"/>
                <c:pt idx="0">
                  <c:v>TRIAD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1.4111111111111111E-2"/>
                  <c:y val="-0.127881944444444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9F4-1943-A807-64B585CD3BE8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accent4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'stream_output-camera-ready'!$N$3:$N$18</c:f>
              <c:numCache>
                <c:formatCode>General</c:formatCode>
                <c:ptCount val="16"/>
                <c:pt idx="0">
                  <c:v>5.5522703505138997</c:v>
                </c:pt>
                <c:pt idx="1">
                  <c:v>11.104435703479499</c:v>
                </c:pt>
                <c:pt idx="2">
                  <c:v>16.653976573357099</c:v>
                </c:pt>
                <c:pt idx="3">
                  <c:v>22.2081154574919</c:v>
                </c:pt>
                <c:pt idx="4">
                  <c:v>27.758508333346398</c:v>
                </c:pt>
                <c:pt idx="5">
                  <c:v>33.3075123087511</c:v>
                </c:pt>
                <c:pt idx="6">
                  <c:v>38.855678780339296</c:v>
                </c:pt>
                <c:pt idx="7">
                  <c:v>44.413263412666304</c:v>
                </c:pt>
                <c:pt idx="8">
                  <c:v>49.9480469990473</c:v>
                </c:pt>
                <c:pt idx="9">
                  <c:v>55.4920958129103</c:v>
                </c:pt>
                <c:pt idx="10">
                  <c:v>61.0389211514739</c:v>
                </c:pt>
                <c:pt idx="11">
                  <c:v>61.563677029747197</c:v>
                </c:pt>
                <c:pt idx="12">
                  <c:v>61.560665087119702</c:v>
                </c:pt>
                <c:pt idx="13">
                  <c:v>61.549265402098399</c:v>
                </c:pt>
                <c:pt idx="14">
                  <c:v>61.552491299668702</c:v>
                </c:pt>
                <c:pt idx="15">
                  <c:v>61.5946741258741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9F4-1943-A807-64B585CD3B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  <c:max val="75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Sustained</a:t>
                </a:r>
                <a:r>
                  <a:rPr lang="en-US" sz="1600" baseline="0"/>
                  <a:t> MRAM </a:t>
                </a:r>
                <a:r>
                  <a:rPr lang="en-US" sz="1600"/>
                  <a:t>Bandwidth</a:t>
                </a:r>
                <a:r>
                  <a:rPr lang="en-US" sz="1600" baseline="0"/>
                  <a:t> (MB/s)</a:t>
                </a:r>
                <a:endParaRPr lang="en-US" sz="16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0319"/>
        <c:crosses val="autoZero"/>
        <c:crossBetween val="between"/>
        <c:majorUnit val="100"/>
        <c:minorUnit val="50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6776402777777778"/>
          <c:y val="0.25617569444444444"/>
          <c:w val="0.16537361111111112"/>
          <c:h val="0.3686302083333334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STREAM</a:t>
            </a:r>
            <a:r>
              <a:rPr lang="en-US"/>
              <a:t> (MRAM,</a:t>
            </a:r>
            <a:r>
              <a:rPr lang="en-US" baseline="0"/>
              <a:t> INT64, 1DPU)</a:t>
            </a:r>
            <a:endParaRPr lang="en-US"/>
          </a:p>
        </c:rich>
      </c:tx>
      <c:layout>
        <c:manualLayout>
          <c:xMode val="edge"/>
          <c:yMode val="edge"/>
          <c:x val="0.13590611111111112"/>
          <c:y val="3.52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457180555555556"/>
          <c:y val="3.7680902777777775E-2"/>
          <c:w val="0.86314250000000003"/>
          <c:h val="0.73750416666666652"/>
        </c:manualLayout>
      </c:layout>
      <c:lineChart>
        <c:grouping val="standard"/>
        <c:varyColors val="0"/>
        <c:ser>
          <c:idx val="1"/>
          <c:order val="0"/>
          <c:tx>
            <c:strRef>
              <c:f>'stream_output-camera-ready'!$K$2</c:f>
              <c:strCache>
                <c:ptCount val="1"/>
                <c:pt idx="0">
                  <c:v>COPY-DMA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2.7719583333333332E-2"/>
                  <c:y val="7.860347222222222E-2"/>
                </c:manualLayout>
              </c:layout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9F4-1943-A807-64B585CD3BE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'stream_output-camera-ready'!$K$3:$K$18</c:f>
              <c:numCache>
                <c:formatCode>General</c:formatCode>
                <c:ptCount val="16"/>
                <c:pt idx="0">
                  <c:v>596.04186079559804</c:v>
                </c:pt>
                <c:pt idx="1">
                  <c:v>624.20877736615205</c:v>
                </c:pt>
                <c:pt idx="2">
                  <c:v>624.38798653828701</c:v>
                </c:pt>
                <c:pt idx="3">
                  <c:v>624.45438642200395</c:v>
                </c:pt>
                <c:pt idx="4">
                  <c:v>624.63041443281395</c:v>
                </c:pt>
                <c:pt idx="5">
                  <c:v>623.82084351428796</c:v>
                </c:pt>
                <c:pt idx="6">
                  <c:v>624.22536648630205</c:v>
                </c:pt>
                <c:pt idx="7">
                  <c:v>624.34483418570699</c:v>
                </c:pt>
                <c:pt idx="8">
                  <c:v>624.03961869135003</c:v>
                </c:pt>
                <c:pt idx="9">
                  <c:v>624.04956666365501</c:v>
                </c:pt>
                <c:pt idx="10">
                  <c:v>623.91363848867297</c:v>
                </c:pt>
                <c:pt idx="11">
                  <c:v>623.89706593283995</c:v>
                </c:pt>
                <c:pt idx="12">
                  <c:v>623.93352671788102</c:v>
                </c:pt>
                <c:pt idx="13">
                  <c:v>623.52938178265697</c:v>
                </c:pt>
                <c:pt idx="14">
                  <c:v>623.65189500347799</c:v>
                </c:pt>
                <c:pt idx="15">
                  <c:v>624.02303944229197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9F4-1943-A807-64B585CD3BE8}"/>
            </c:ext>
          </c:extLst>
        </c:ser>
        <c:ser>
          <c:idx val="2"/>
          <c:order val="1"/>
          <c:tx>
            <c:strRef>
              <c:f>'stream_output-camera-ready'!$L$2</c:f>
              <c:strCache>
                <c:ptCount val="1"/>
                <c:pt idx="0">
                  <c:v>COPY</c:v>
                </c:pt>
              </c:strCache>
            </c:strRef>
          </c:tx>
          <c:spPr>
            <a:ln w="25400" cap="rnd">
              <a:solidFill>
                <a:srgbClr val="00B0F0"/>
              </a:solidFill>
              <a:round/>
            </a:ln>
            <a:effectLst/>
          </c:spPr>
          <c:marker>
            <c:symbol val="diamond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F0"/>
                </a:solidFill>
              </a:ln>
              <a:effectLst/>
            </c:spPr>
          </c:marker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'stream_output-camera-ready'!$L$3:$L$18</c:f>
              <c:numCache>
                <c:formatCode>General</c:formatCode>
                <c:ptCount val="16"/>
                <c:pt idx="0">
                  <c:v>178.436005506209</c:v>
                </c:pt>
                <c:pt idx="1">
                  <c:v>356.56212940501302</c:v>
                </c:pt>
                <c:pt idx="2">
                  <c:v>534.17743674182202</c:v>
                </c:pt>
                <c:pt idx="3">
                  <c:v>622.45531687098799</c:v>
                </c:pt>
                <c:pt idx="4">
                  <c:v>623.31758062119104</c:v>
                </c:pt>
                <c:pt idx="5">
                  <c:v>623.29442359846905</c:v>
                </c:pt>
                <c:pt idx="6">
                  <c:v>622.85146351423703</c:v>
                </c:pt>
                <c:pt idx="7">
                  <c:v>623.31758062119104</c:v>
                </c:pt>
                <c:pt idx="8">
                  <c:v>623.436701065953</c:v>
                </c:pt>
                <c:pt idx="9">
                  <c:v>623.03319929123904</c:v>
                </c:pt>
                <c:pt idx="10">
                  <c:v>623.07286482815698</c:v>
                </c:pt>
                <c:pt idx="11">
                  <c:v>623.06294797043802</c:v>
                </c:pt>
                <c:pt idx="12">
                  <c:v>623.19519870097395</c:v>
                </c:pt>
                <c:pt idx="13">
                  <c:v>622.96710128475797</c:v>
                </c:pt>
                <c:pt idx="14">
                  <c:v>622.90432116772797</c:v>
                </c:pt>
                <c:pt idx="15">
                  <c:v>623.29773163922698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9F4-1943-A807-64B585CD3BE8}"/>
            </c:ext>
          </c:extLst>
        </c:ser>
        <c:ser>
          <c:idx val="0"/>
          <c:order val="2"/>
          <c:tx>
            <c:strRef>
              <c:f>'stream_output-camera-ready'!$J$2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'stream_output-camera-ready'!$J$3:$J$18</c:f>
              <c:numCache>
                <c:formatCode>General</c:formatCode>
                <c:ptCount val="16"/>
                <c:pt idx="0">
                  <c:v>121.60172295968</c:v>
                </c:pt>
                <c:pt idx="1">
                  <c:v>243.10980466841599</c:v>
                </c:pt>
                <c:pt idx="2">
                  <c:v>364.46703549069099</c:v>
                </c:pt>
                <c:pt idx="3">
                  <c:v>485.81733943360098</c:v>
                </c:pt>
                <c:pt idx="4">
                  <c:v>604.09714344501197</c:v>
                </c:pt>
                <c:pt idx="5">
                  <c:v>622.00146884356798</c:v>
                </c:pt>
                <c:pt idx="6">
                  <c:v>622.14205797592797</c:v>
                </c:pt>
                <c:pt idx="7">
                  <c:v>622.17282032083199</c:v>
                </c:pt>
                <c:pt idx="8">
                  <c:v>622.10470778934098</c:v>
                </c:pt>
                <c:pt idx="9">
                  <c:v>622.07614890776904</c:v>
                </c:pt>
                <c:pt idx="10">
                  <c:v>621.91363289744902</c:v>
                </c:pt>
                <c:pt idx="11">
                  <c:v>621.94876429882697</c:v>
                </c:pt>
                <c:pt idx="12">
                  <c:v>622.00586129216697</c:v>
                </c:pt>
                <c:pt idx="13">
                  <c:v>622.18380760985099</c:v>
                </c:pt>
                <c:pt idx="14">
                  <c:v>622.21677180539496</c:v>
                </c:pt>
                <c:pt idx="15">
                  <c:v>622.38604301143596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9F4-1943-A807-64B585CD3BE8}"/>
            </c:ext>
          </c:extLst>
        </c:ser>
        <c:ser>
          <c:idx val="3"/>
          <c:order val="3"/>
          <c:tx>
            <c:strRef>
              <c:f>'stream_output-camera-ready'!$M$2</c:f>
              <c:strCache>
                <c:ptCount val="1"/>
                <c:pt idx="0">
                  <c:v>SCALE</c:v>
                </c:pt>
              </c:strCache>
            </c:strRef>
          </c:tx>
          <c:spPr>
            <a:ln w="25400" cap="rnd">
              <a:solidFill>
                <a:srgbClr val="FF0000"/>
              </a:solidFill>
              <a:round/>
            </a:ln>
            <a:effectLst/>
          </c:spPr>
          <c:marker>
            <c:symbol val="squar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000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5.4680555555555559E-2"/>
                  <c:y val="-7.93750000000000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9F4-1943-A807-64B585CD3BE8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'stream_output-camera-ready'!$M$3:$M$18</c:f>
              <c:numCache>
                <c:formatCode>General</c:formatCode>
                <c:ptCount val="16"/>
                <c:pt idx="0">
                  <c:v>3.79648645503329</c:v>
                </c:pt>
                <c:pt idx="1">
                  <c:v>7.5928747284576303</c:v>
                </c:pt>
                <c:pt idx="2">
                  <c:v>11.387839578000101</c:v>
                </c:pt>
                <c:pt idx="3">
                  <c:v>15.185081859957499</c:v>
                </c:pt>
                <c:pt idx="4">
                  <c:v>18.9799166723231</c:v>
                </c:pt>
                <c:pt idx="5">
                  <c:v>22.774839962067901</c:v>
                </c:pt>
                <c:pt idx="6">
                  <c:v>26.568027563303499</c:v>
                </c:pt>
                <c:pt idx="7">
                  <c:v>30.369221300771301</c:v>
                </c:pt>
                <c:pt idx="8">
                  <c:v>34.1542787179405</c:v>
                </c:pt>
                <c:pt idx="9">
                  <c:v>37.946096357591202</c:v>
                </c:pt>
                <c:pt idx="10">
                  <c:v>41.740004691465003</c:v>
                </c:pt>
                <c:pt idx="11">
                  <c:v>41.984424647152103</c:v>
                </c:pt>
                <c:pt idx="12">
                  <c:v>41.982323459808804</c:v>
                </c:pt>
                <c:pt idx="13">
                  <c:v>41.977971669281899</c:v>
                </c:pt>
                <c:pt idx="14">
                  <c:v>41.978421812670597</c:v>
                </c:pt>
                <c:pt idx="15">
                  <c:v>42.006650070106097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9F4-1943-A807-64B585CD3BE8}"/>
            </c:ext>
          </c:extLst>
        </c:ser>
        <c:ser>
          <c:idx val="4"/>
          <c:order val="4"/>
          <c:tx>
            <c:strRef>
              <c:f>'stream_output-camera-ready'!$N$2</c:f>
              <c:strCache>
                <c:ptCount val="1"/>
                <c:pt idx="0">
                  <c:v>TRIAD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1.4111111111111111E-2"/>
                  <c:y val="-0.127881944444444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9F4-1943-A807-64B585CD3BE8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accent4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'stream_output-camera-ready'!$N$3:$N$18</c:f>
              <c:numCache>
                <c:formatCode>General</c:formatCode>
                <c:ptCount val="16"/>
                <c:pt idx="0">
                  <c:v>5.5522703505138997</c:v>
                </c:pt>
                <c:pt idx="1">
                  <c:v>11.104435703479499</c:v>
                </c:pt>
                <c:pt idx="2">
                  <c:v>16.653976573357099</c:v>
                </c:pt>
                <c:pt idx="3">
                  <c:v>22.2081154574919</c:v>
                </c:pt>
                <c:pt idx="4">
                  <c:v>27.758508333346398</c:v>
                </c:pt>
                <c:pt idx="5">
                  <c:v>33.3075123087511</c:v>
                </c:pt>
                <c:pt idx="6">
                  <c:v>38.855678780339296</c:v>
                </c:pt>
                <c:pt idx="7">
                  <c:v>44.413263412666304</c:v>
                </c:pt>
                <c:pt idx="8">
                  <c:v>49.9480469990473</c:v>
                </c:pt>
                <c:pt idx="9">
                  <c:v>55.4920958129103</c:v>
                </c:pt>
                <c:pt idx="10">
                  <c:v>61.0389211514739</c:v>
                </c:pt>
                <c:pt idx="11">
                  <c:v>61.563677029747197</c:v>
                </c:pt>
                <c:pt idx="12">
                  <c:v>61.560665087119702</c:v>
                </c:pt>
                <c:pt idx="13">
                  <c:v>61.549265402098399</c:v>
                </c:pt>
                <c:pt idx="14">
                  <c:v>61.552491299668702</c:v>
                </c:pt>
                <c:pt idx="15">
                  <c:v>61.5946741258741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9F4-1943-A807-64B585CD3B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  <c:max val="75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Sustained</a:t>
                </a:r>
                <a:r>
                  <a:rPr lang="en-US" sz="1600" baseline="0"/>
                  <a:t> MRAM </a:t>
                </a:r>
                <a:r>
                  <a:rPr lang="en-US" sz="1600"/>
                  <a:t>Bandwidth</a:t>
                </a:r>
                <a:r>
                  <a:rPr lang="en-US" sz="1600" baseline="0"/>
                  <a:t> (MB/s)</a:t>
                </a:r>
                <a:endParaRPr lang="en-US" sz="16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0319"/>
        <c:crosses val="autoZero"/>
        <c:crossBetween val="between"/>
        <c:majorUnit val="100"/>
        <c:minorUnit val="50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6776402777777778"/>
          <c:y val="0.25617569444444444"/>
          <c:w val="0.16537361111111112"/>
          <c:h val="0.3686302083333334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STREAM</a:t>
            </a:r>
            <a:r>
              <a:rPr lang="en-US"/>
              <a:t> (MRAM,</a:t>
            </a:r>
            <a:r>
              <a:rPr lang="en-US" baseline="0"/>
              <a:t> INT64, 1DPU)</a:t>
            </a:r>
            <a:endParaRPr lang="en-US"/>
          </a:p>
        </c:rich>
      </c:tx>
      <c:layout>
        <c:manualLayout>
          <c:xMode val="edge"/>
          <c:yMode val="edge"/>
          <c:x val="0.13590611111111112"/>
          <c:y val="3.52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457180555555556"/>
          <c:y val="3.7680902777777775E-2"/>
          <c:w val="0.86314250000000003"/>
          <c:h val="0.73750416666666652"/>
        </c:manualLayout>
      </c:layout>
      <c:lineChart>
        <c:grouping val="standard"/>
        <c:varyColors val="0"/>
        <c:ser>
          <c:idx val="1"/>
          <c:order val="0"/>
          <c:tx>
            <c:strRef>
              <c:f>'stream_output-camera-ready'!$K$2</c:f>
              <c:strCache>
                <c:ptCount val="1"/>
                <c:pt idx="0">
                  <c:v>COPY-DMA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2.7719583333333332E-2"/>
                  <c:y val="7.860347222222222E-2"/>
                </c:manualLayout>
              </c:layout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9F4-1943-A807-64B585CD3BE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'stream_output-camera-ready'!$K$3:$K$18</c:f>
              <c:numCache>
                <c:formatCode>General</c:formatCode>
                <c:ptCount val="16"/>
                <c:pt idx="0">
                  <c:v>596.04186079559804</c:v>
                </c:pt>
                <c:pt idx="1">
                  <c:v>624.20877736615205</c:v>
                </c:pt>
                <c:pt idx="2">
                  <c:v>624.38798653828701</c:v>
                </c:pt>
                <c:pt idx="3">
                  <c:v>624.45438642200395</c:v>
                </c:pt>
                <c:pt idx="4">
                  <c:v>624.63041443281395</c:v>
                </c:pt>
                <c:pt idx="5">
                  <c:v>623.82084351428796</c:v>
                </c:pt>
                <c:pt idx="6">
                  <c:v>624.22536648630205</c:v>
                </c:pt>
                <c:pt idx="7">
                  <c:v>624.34483418570699</c:v>
                </c:pt>
                <c:pt idx="8">
                  <c:v>624.03961869135003</c:v>
                </c:pt>
                <c:pt idx="9">
                  <c:v>624.04956666365501</c:v>
                </c:pt>
                <c:pt idx="10">
                  <c:v>623.91363848867297</c:v>
                </c:pt>
                <c:pt idx="11">
                  <c:v>623.89706593283995</c:v>
                </c:pt>
                <c:pt idx="12">
                  <c:v>623.93352671788102</c:v>
                </c:pt>
                <c:pt idx="13">
                  <c:v>623.52938178265697</c:v>
                </c:pt>
                <c:pt idx="14">
                  <c:v>623.65189500347799</c:v>
                </c:pt>
                <c:pt idx="15">
                  <c:v>624.02303944229197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9F4-1943-A807-64B585CD3BE8}"/>
            </c:ext>
          </c:extLst>
        </c:ser>
        <c:ser>
          <c:idx val="2"/>
          <c:order val="1"/>
          <c:tx>
            <c:strRef>
              <c:f>'stream_output-camera-ready'!$L$2</c:f>
              <c:strCache>
                <c:ptCount val="1"/>
                <c:pt idx="0">
                  <c:v>COPY</c:v>
                </c:pt>
              </c:strCache>
            </c:strRef>
          </c:tx>
          <c:spPr>
            <a:ln w="25400" cap="rnd">
              <a:solidFill>
                <a:srgbClr val="00B0F0"/>
              </a:solidFill>
              <a:round/>
            </a:ln>
            <a:effectLst/>
          </c:spPr>
          <c:marker>
            <c:symbol val="diamond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F0"/>
                </a:solidFill>
              </a:ln>
              <a:effectLst/>
            </c:spPr>
          </c:marker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'stream_output-camera-ready'!$L$3:$L$18</c:f>
              <c:numCache>
                <c:formatCode>General</c:formatCode>
                <c:ptCount val="16"/>
                <c:pt idx="0">
                  <c:v>178.436005506209</c:v>
                </c:pt>
                <c:pt idx="1">
                  <c:v>356.56212940501302</c:v>
                </c:pt>
                <c:pt idx="2">
                  <c:v>534.17743674182202</c:v>
                </c:pt>
                <c:pt idx="3">
                  <c:v>622.45531687098799</c:v>
                </c:pt>
                <c:pt idx="4">
                  <c:v>623.31758062119104</c:v>
                </c:pt>
                <c:pt idx="5">
                  <c:v>623.29442359846905</c:v>
                </c:pt>
                <c:pt idx="6">
                  <c:v>622.85146351423703</c:v>
                </c:pt>
                <c:pt idx="7">
                  <c:v>623.31758062119104</c:v>
                </c:pt>
                <c:pt idx="8">
                  <c:v>623.436701065953</c:v>
                </c:pt>
                <c:pt idx="9">
                  <c:v>623.03319929123904</c:v>
                </c:pt>
                <c:pt idx="10">
                  <c:v>623.07286482815698</c:v>
                </c:pt>
                <c:pt idx="11">
                  <c:v>623.06294797043802</c:v>
                </c:pt>
                <c:pt idx="12">
                  <c:v>623.19519870097395</c:v>
                </c:pt>
                <c:pt idx="13">
                  <c:v>622.96710128475797</c:v>
                </c:pt>
                <c:pt idx="14">
                  <c:v>622.90432116772797</c:v>
                </c:pt>
                <c:pt idx="15">
                  <c:v>623.29773163922698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9F4-1943-A807-64B585CD3BE8}"/>
            </c:ext>
          </c:extLst>
        </c:ser>
        <c:ser>
          <c:idx val="0"/>
          <c:order val="2"/>
          <c:tx>
            <c:strRef>
              <c:f>'stream_output-camera-ready'!$J$2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'stream_output-camera-ready'!$J$3:$J$18</c:f>
              <c:numCache>
                <c:formatCode>General</c:formatCode>
                <c:ptCount val="16"/>
                <c:pt idx="0">
                  <c:v>121.60172295968</c:v>
                </c:pt>
                <c:pt idx="1">
                  <c:v>243.10980466841599</c:v>
                </c:pt>
                <c:pt idx="2">
                  <c:v>364.46703549069099</c:v>
                </c:pt>
                <c:pt idx="3">
                  <c:v>485.81733943360098</c:v>
                </c:pt>
                <c:pt idx="4">
                  <c:v>604.09714344501197</c:v>
                </c:pt>
                <c:pt idx="5">
                  <c:v>622.00146884356798</c:v>
                </c:pt>
                <c:pt idx="6">
                  <c:v>622.14205797592797</c:v>
                </c:pt>
                <c:pt idx="7">
                  <c:v>622.17282032083199</c:v>
                </c:pt>
                <c:pt idx="8">
                  <c:v>622.10470778934098</c:v>
                </c:pt>
                <c:pt idx="9">
                  <c:v>622.07614890776904</c:v>
                </c:pt>
                <c:pt idx="10">
                  <c:v>621.91363289744902</c:v>
                </c:pt>
                <c:pt idx="11">
                  <c:v>621.94876429882697</c:v>
                </c:pt>
                <c:pt idx="12">
                  <c:v>622.00586129216697</c:v>
                </c:pt>
                <c:pt idx="13">
                  <c:v>622.18380760985099</c:v>
                </c:pt>
                <c:pt idx="14">
                  <c:v>622.21677180539496</c:v>
                </c:pt>
                <c:pt idx="15">
                  <c:v>622.38604301143596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9F4-1943-A807-64B585CD3BE8}"/>
            </c:ext>
          </c:extLst>
        </c:ser>
        <c:ser>
          <c:idx val="3"/>
          <c:order val="3"/>
          <c:tx>
            <c:strRef>
              <c:f>'stream_output-camera-ready'!$M$2</c:f>
              <c:strCache>
                <c:ptCount val="1"/>
                <c:pt idx="0">
                  <c:v>SCALE</c:v>
                </c:pt>
              </c:strCache>
            </c:strRef>
          </c:tx>
          <c:spPr>
            <a:ln w="25400" cap="rnd">
              <a:solidFill>
                <a:srgbClr val="FF0000"/>
              </a:solidFill>
              <a:round/>
            </a:ln>
            <a:effectLst/>
          </c:spPr>
          <c:marker>
            <c:symbol val="squar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000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5.4680555555555559E-2"/>
                  <c:y val="-7.93750000000000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9F4-1943-A807-64B585CD3BE8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'stream_output-camera-ready'!$M$3:$M$18</c:f>
              <c:numCache>
                <c:formatCode>General</c:formatCode>
                <c:ptCount val="16"/>
                <c:pt idx="0">
                  <c:v>3.79648645503329</c:v>
                </c:pt>
                <c:pt idx="1">
                  <c:v>7.5928747284576303</c:v>
                </c:pt>
                <c:pt idx="2">
                  <c:v>11.387839578000101</c:v>
                </c:pt>
                <c:pt idx="3">
                  <c:v>15.185081859957499</c:v>
                </c:pt>
                <c:pt idx="4">
                  <c:v>18.9799166723231</c:v>
                </c:pt>
                <c:pt idx="5">
                  <c:v>22.774839962067901</c:v>
                </c:pt>
                <c:pt idx="6">
                  <c:v>26.568027563303499</c:v>
                </c:pt>
                <c:pt idx="7">
                  <c:v>30.369221300771301</c:v>
                </c:pt>
                <c:pt idx="8">
                  <c:v>34.1542787179405</c:v>
                </c:pt>
                <c:pt idx="9">
                  <c:v>37.946096357591202</c:v>
                </c:pt>
                <c:pt idx="10">
                  <c:v>41.740004691465003</c:v>
                </c:pt>
                <c:pt idx="11">
                  <c:v>41.984424647152103</c:v>
                </c:pt>
                <c:pt idx="12">
                  <c:v>41.982323459808804</c:v>
                </c:pt>
                <c:pt idx="13">
                  <c:v>41.977971669281899</c:v>
                </c:pt>
                <c:pt idx="14">
                  <c:v>41.978421812670597</c:v>
                </c:pt>
                <c:pt idx="15">
                  <c:v>42.006650070106097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9F4-1943-A807-64B585CD3BE8}"/>
            </c:ext>
          </c:extLst>
        </c:ser>
        <c:ser>
          <c:idx val="4"/>
          <c:order val="4"/>
          <c:tx>
            <c:strRef>
              <c:f>'stream_output-camera-ready'!$N$2</c:f>
              <c:strCache>
                <c:ptCount val="1"/>
                <c:pt idx="0">
                  <c:v>TRIAD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1.4111111111111111E-2"/>
                  <c:y val="-0.127881944444444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9F4-1943-A807-64B585CD3BE8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accent4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'stream_output-camera-ready'!$N$3:$N$18</c:f>
              <c:numCache>
                <c:formatCode>General</c:formatCode>
                <c:ptCount val="16"/>
                <c:pt idx="0">
                  <c:v>5.5522703505138997</c:v>
                </c:pt>
                <c:pt idx="1">
                  <c:v>11.104435703479499</c:v>
                </c:pt>
                <c:pt idx="2">
                  <c:v>16.653976573357099</c:v>
                </c:pt>
                <c:pt idx="3">
                  <c:v>22.2081154574919</c:v>
                </c:pt>
                <c:pt idx="4">
                  <c:v>27.758508333346398</c:v>
                </c:pt>
                <c:pt idx="5">
                  <c:v>33.3075123087511</c:v>
                </c:pt>
                <c:pt idx="6">
                  <c:v>38.855678780339296</c:v>
                </c:pt>
                <c:pt idx="7">
                  <c:v>44.413263412666304</c:v>
                </c:pt>
                <c:pt idx="8">
                  <c:v>49.9480469990473</c:v>
                </c:pt>
                <c:pt idx="9">
                  <c:v>55.4920958129103</c:v>
                </c:pt>
                <c:pt idx="10">
                  <c:v>61.0389211514739</c:v>
                </c:pt>
                <c:pt idx="11">
                  <c:v>61.563677029747197</c:v>
                </c:pt>
                <c:pt idx="12">
                  <c:v>61.560665087119702</c:v>
                </c:pt>
                <c:pt idx="13">
                  <c:v>61.549265402098399</c:v>
                </c:pt>
                <c:pt idx="14">
                  <c:v>61.552491299668702</c:v>
                </c:pt>
                <c:pt idx="15">
                  <c:v>61.5946741258741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9F4-1943-A807-64B585CD3B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  <c:max val="75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Sustained</a:t>
                </a:r>
                <a:r>
                  <a:rPr lang="en-US" sz="1600" baseline="0"/>
                  <a:t> MRAM </a:t>
                </a:r>
                <a:r>
                  <a:rPr lang="en-US" sz="1600"/>
                  <a:t>Bandwidth</a:t>
                </a:r>
                <a:r>
                  <a:rPr lang="en-US" sz="1600" baseline="0"/>
                  <a:t> (MB/s)</a:t>
                </a:r>
                <a:endParaRPr lang="en-US" sz="16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0319"/>
        <c:crosses val="autoZero"/>
        <c:crossBetween val="between"/>
        <c:majorUnit val="100"/>
        <c:minorUnit val="50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6776402777777778"/>
          <c:y val="0.25617569444444444"/>
          <c:w val="0.16537361111111112"/>
          <c:h val="0.3686302083333334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500" b="1"/>
              <a:t>(a)</a:t>
            </a:r>
            <a:r>
              <a:rPr lang="en-US" sz="1500" b="1" baseline="0"/>
              <a:t> </a:t>
            </a:r>
            <a:r>
              <a:rPr lang="en-US" sz="1500" b="1"/>
              <a:t>Coarse-grained</a:t>
            </a:r>
            <a:r>
              <a:rPr lang="en-US" sz="1500" b="1" baseline="0"/>
              <a:t> Strided</a:t>
            </a:r>
            <a:r>
              <a:rPr lang="en-US" sz="1500" baseline="0"/>
              <a:t> (MRAM, </a:t>
            </a:r>
            <a:r>
              <a:rPr lang="en-US" sz="1500"/>
              <a:t>1 DPU)</a:t>
            </a:r>
          </a:p>
        </c:rich>
      </c:tx>
      <c:layout>
        <c:manualLayout>
          <c:xMode val="edge"/>
          <c:yMode val="edge"/>
          <c:x val="0.37774745768675888"/>
          <c:y val="3.3812777777777782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8144252084872797"/>
          <c:y val="2.8707407407407407E-2"/>
          <c:w val="0.79397885217636088"/>
          <c:h val="0.75925333333333334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strided_output!$K$1:$K$2</c:f>
              <c:strCache>
                <c:ptCount val="2"/>
                <c:pt idx="0">
                  <c:v>Coarse-grained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strided_output!$K$3:$K$15</c:f>
              <c:numCache>
                <c:formatCode>General</c:formatCode>
                <c:ptCount val="13"/>
                <c:pt idx="0">
                  <c:v>104.44107903005801</c:v>
                </c:pt>
                <c:pt idx="1">
                  <c:v>88.682359858721</c:v>
                </c:pt>
                <c:pt idx="2">
                  <c:v>68.067671706290199</c:v>
                </c:pt>
                <c:pt idx="3">
                  <c:v>46.516743419662802</c:v>
                </c:pt>
                <c:pt idx="4">
                  <c:v>28.472617529849501</c:v>
                </c:pt>
                <c:pt idx="5">
                  <c:v>16.030797634266399</c:v>
                </c:pt>
                <c:pt idx="6">
                  <c:v>8.5606160506574707</c:v>
                </c:pt>
                <c:pt idx="7">
                  <c:v>4.4253031379723904</c:v>
                </c:pt>
                <c:pt idx="8">
                  <c:v>2.2599956647683599</c:v>
                </c:pt>
                <c:pt idx="9">
                  <c:v>1.14206808646237</c:v>
                </c:pt>
                <c:pt idx="10">
                  <c:v>0.57485414118732003</c:v>
                </c:pt>
                <c:pt idx="11">
                  <c:v>0.28774725771002402</c:v>
                </c:pt>
                <c:pt idx="12">
                  <c:v>0.14390299396389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C5-3942-B8F3-2457FE8AC93C}"/>
            </c:ext>
          </c:extLst>
        </c:ser>
        <c:ser>
          <c:idx val="1"/>
          <c:order val="1"/>
          <c:tx>
            <c:strRef>
              <c:f>strided_output!$L$1:$L$2</c:f>
              <c:strCache>
                <c:ptCount val="2"/>
                <c:pt idx="0">
                  <c:v>Coarse-grained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strided_output!$L$3:$L$15</c:f>
              <c:numCache>
                <c:formatCode>General</c:formatCode>
                <c:ptCount val="13"/>
                <c:pt idx="0">
                  <c:v>208.82000851113199</c:v>
                </c:pt>
                <c:pt idx="1">
                  <c:v>177.26049209294399</c:v>
                </c:pt>
                <c:pt idx="2">
                  <c:v>136.03526275633899</c:v>
                </c:pt>
                <c:pt idx="3">
                  <c:v>76.711174282011598</c:v>
                </c:pt>
                <c:pt idx="4">
                  <c:v>38.8606845239145</c:v>
                </c:pt>
                <c:pt idx="5">
                  <c:v>19.4646932158503</c:v>
                </c:pt>
                <c:pt idx="6">
                  <c:v>9.73623668237191</c:v>
                </c:pt>
                <c:pt idx="7">
                  <c:v>4.86755016074782</c:v>
                </c:pt>
                <c:pt idx="8">
                  <c:v>2.4336115433583201</c:v>
                </c:pt>
                <c:pt idx="9">
                  <c:v>1.21668098829869</c:v>
                </c:pt>
                <c:pt idx="10">
                  <c:v>0.60834909913892099</c:v>
                </c:pt>
                <c:pt idx="11">
                  <c:v>0.30422834102604901</c:v>
                </c:pt>
                <c:pt idx="12">
                  <c:v>0.152087812606088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DC5-3942-B8F3-2457FE8AC93C}"/>
            </c:ext>
          </c:extLst>
        </c:ser>
        <c:ser>
          <c:idx val="2"/>
          <c:order val="2"/>
          <c:tx>
            <c:strRef>
              <c:f>strided_output!$M$1:$M$2</c:f>
              <c:strCache>
                <c:ptCount val="2"/>
                <c:pt idx="0">
                  <c:v>Coarse-grained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strided_output!$M$3:$M$15</c:f>
              <c:numCache>
                <c:formatCode>General</c:formatCode>
                <c:ptCount val="13"/>
                <c:pt idx="0">
                  <c:v>417.28831995755098</c:v>
                </c:pt>
                <c:pt idx="1">
                  <c:v>307.40477927190602</c:v>
                </c:pt>
                <c:pt idx="2">
                  <c:v>155.543205080208</c:v>
                </c:pt>
                <c:pt idx="3">
                  <c:v>77.840882899825303</c:v>
                </c:pt>
                <c:pt idx="4">
                  <c:v>38.970310486896601</c:v>
                </c:pt>
                <c:pt idx="5">
                  <c:v>19.4812248523432</c:v>
                </c:pt>
                <c:pt idx="6">
                  <c:v>9.7413708287472698</c:v>
                </c:pt>
                <c:pt idx="7">
                  <c:v>4.8704613337485601</c:v>
                </c:pt>
                <c:pt idx="8">
                  <c:v>2.4348687609247901</c:v>
                </c:pt>
                <c:pt idx="9">
                  <c:v>1.2175205418374</c:v>
                </c:pt>
                <c:pt idx="10">
                  <c:v>0.60878827663572499</c:v>
                </c:pt>
                <c:pt idx="11">
                  <c:v>0.30441029706334</c:v>
                </c:pt>
                <c:pt idx="12">
                  <c:v>0.15219599197403899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DC5-3942-B8F3-2457FE8AC93C}"/>
            </c:ext>
          </c:extLst>
        </c:ser>
        <c:ser>
          <c:idx val="3"/>
          <c:order val="3"/>
          <c:tx>
            <c:strRef>
              <c:f>strided_output!$N$1:$N$2</c:f>
              <c:strCache>
                <c:ptCount val="2"/>
                <c:pt idx="0">
                  <c:v>Coarse-grained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25400">
                <a:solidFill>
                  <a:schemeClr val="accent4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strided_output!$N$3:$N$15</c:f>
              <c:numCache>
                <c:formatCode>General</c:formatCode>
                <c:ptCount val="13"/>
                <c:pt idx="0">
                  <c:v>622.58400924541695</c:v>
                </c:pt>
                <c:pt idx="1">
                  <c:v>311.09849643446199</c:v>
                </c:pt>
                <c:pt idx="2">
                  <c:v>155.57122721990001</c:v>
                </c:pt>
                <c:pt idx="3">
                  <c:v>77.886311947113896</c:v>
                </c:pt>
                <c:pt idx="4">
                  <c:v>38.9394372373986</c:v>
                </c:pt>
                <c:pt idx="5">
                  <c:v>19.476055700215099</c:v>
                </c:pt>
                <c:pt idx="6">
                  <c:v>9.7361678044639302</c:v>
                </c:pt>
                <c:pt idx="7">
                  <c:v>4.8683077641432302</c:v>
                </c:pt>
                <c:pt idx="8">
                  <c:v>2.4343002688552402</c:v>
                </c:pt>
                <c:pt idx="9">
                  <c:v>1.21704680513894</c:v>
                </c:pt>
                <c:pt idx="10">
                  <c:v>0.60855999745301304</c:v>
                </c:pt>
                <c:pt idx="11">
                  <c:v>0.30428538074585498</c:v>
                </c:pt>
                <c:pt idx="12">
                  <c:v>0.15212869816206101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DC5-3942-B8F3-2457FE8AC93C}"/>
            </c:ext>
          </c:extLst>
        </c:ser>
        <c:ser>
          <c:idx val="4"/>
          <c:order val="4"/>
          <c:tx>
            <c:strRef>
              <c:f>strided_output!$O$1:$O$2</c:f>
              <c:strCache>
                <c:ptCount val="2"/>
                <c:pt idx="0">
                  <c:v>Coarse-grained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37981632006756E-3"/>
                  <c:y val="-8.8194444444444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DC5-3942-B8F3-2457FE8AC93C}"/>
                </c:ext>
              </c:extLst>
            </c:dLbl>
            <c:dLbl>
              <c:idx val="3"/>
              <c:layout>
                <c:manualLayout>
                  <c:x val="-9.9212600885674671E-3"/>
                  <c:y val="-3.82175925925925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DC5-3942-B8F3-2457FE8AC93C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strided_output!$O$3:$O$15</c:f>
              <c:numCache>
                <c:formatCode>General</c:formatCode>
                <c:ptCount val="13"/>
                <c:pt idx="0">
                  <c:v>622.35745829417704</c:v>
                </c:pt>
                <c:pt idx="1">
                  <c:v>311.18092788604201</c:v>
                </c:pt>
                <c:pt idx="2">
                  <c:v>155.66855890565901</c:v>
                </c:pt>
                <c:pt idx="3">
                  <c:v>77.864829790770102</c:v>
                </c:pt>
                <c:pt idx="4">
                  <c:v>38.948666518089297</c:v>
                </c:pt>
                <c:pt idx="5">
                  <c:v>19.476400225012402</c:v>
                </c:pt>
                <c:pt idx="6">
                  <c:v>9.7364088814055698</c:v>
                </c:pt>
                <c:pt idx="7">
                  <c:v>4.8671542346267502</c:v>
                </c:pt>
                <c:pt idx="8">
                  <c:v>2.43396446648438</c:v>
                </c:pt>
                <c:pt idx="9">
                  <c:v>1.21696501522691</c:v>
                </c:pt>
                <c:pt idx="10">
                  <c:v>0.60849757353669398</c:v>
                </c:pt>
                <c:pt idx="11">
                  <c:v>0.30424878676834699</c:v>
                </c:pt>
                <c:pt idx="12">
                  <c:v>0.15212493146808601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DC5-3942-B8F3-2457FE8AC9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9008"/>
        <c:crossesAt val="1.0000000000000002E-2"/>
        <c:auto val="1"/>
        <c:lblAlgn val="ctr"/>
        <c:lblOffset val="100"/>
        <c:noMultiLvlLbl val="0"/>
      </c:catAx>
      <c:valAx>
        <c:axId val="500959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Sustained MRAM</a:t>
                </a:r>
                <a:r>
                  <a:rPr lang="en-US" sz="1600" baseline="0"/>
                  <a:t> </a:t>
                </a:r>
                <a:r>
                  <a:rPr lang="en-US" sz="1600"/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53572187620957801"/>
          <c:y val="0.33076083333333334"/>
          <c:w val="0.42906961805555549"/>
          <c:h val="0.2316933333333333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500" b="1"/>
              <a:t>(b) Fine-grained Strided &amp; Random</a:t>
            </a:r>
            <a:r>
              <a:rPr lang="en-US" sz="1500"/>
              <a:t> (MRAM,</a:t>
            </a:r>
            <a:r>
              <a:rPr lang="en-US" sz="1500" baseline="0"/>
              <a:t> </a:t>
            </a:r>
            <a:r>
              <a:rPr lang="en-US" sz="1500"/>
              <a:t>1 DPU)</a:t>
            </a:r>
          </a:p>
        </c:rich>
      </c:tx>
      <c:layout>
        <c:manualLayout>
          <c:xMode val="edge"/>
          <c:yMode val="edge"/>
          <c:x val="0.2544284177672762"/>
          <c:y val="3.4400833333333332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816596427500841"/>
          <c:y val="2.8707407407407407E-2"/>
          <c:w val="0.80720036677187845"/>
          <c:h val="0.75868111111111114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strided_output!$P$1:$P$2</c:f>
              <c:strCache>
                <c:ptCount val="2"/>
                <c:pt idx="0">
                  <c:v>Fine-grained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strided_output!$P$3:$P$17</c:f>
              <c:numCache>
                <c:formatCode>General</c:formatCode>
                <c:ptCount val="15"/>
                <c:pt idx="0">
                  <c:v>34.959920697528297</c:v>
                </c:pt>
                <c:pt idx="1">
                  <c:v>34.9527413853653</c:v>
                </c:pt>
                <c:pt idx="2">
                  <c:v>35.004414876811403</c:v>
                </c:pt>
                <c:pt idx="3">
                  <c:v>34.954530735089598</c:v>
                </c:pt>
                <c:pt idx="4">
                  <c:v>34.960524310318497</c:v>
                </c:pt>
                <c:pt idx="5">
                  <c:v>34.962855700254302</c:v>
                </c:pt>
                <c:pt idx="6">
                  <c:v>34.980984534087703</c:v>
                </c:pt>
                <c:pt idx="7">
                  <c:v>34.9829184968277</c:v>
                </c:pt>
                <c:pt idx="8">
                  <c:v>34.954397567870203</c:v>
                </c:pt>
                <c:pt idx="9">
                  <c:v>34.965000853637697</c:v>
                </c:pt>
                <c:pt idx="10">
                  <c:v>34.914758889430097</c:v>
                </c:pt>
                <c:pt idx="11">
                  <c:v>34.873990464143198</c:v>
                </c:pt>
                <c:pt idx="12">
                  <c:v>34.850252819914402</c:v>
                </c:pt>
                <c:pt idx="14">
                  <c:v>14.742373563263399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94-F54B-B94A-F7E34F8F5259}"/>
            </c:ext>
          </c:extLst>
        </c:ser>
        <c:ser>
          <c:idx val="1"/>
          <c:order val="1"/>
          <c:tx>
            <c:strRef>
              <c:f>strided_output!$Q$1:$Q$2</c:f>
              <c:strCache>
                <c:ptCount val="2"/>
                <c:pt idx="0">
                  <c:v>Fine-grained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strided_output!$Q$3:$Q$17</c:f>
              <c:numCache>
                <c:formatCode>General</c:formatCode>
                <c:ptCount val="15"/>
                <c:pt idx="0">
                  <c:v>65.556120461079004</c:v>
                </c:pt>
                <c:pt idx="1">
                  <c:v>65.549461050036996</c:v>
                </c:pt>
                <c:pt idx="2">
                  <c:v>65.553851718548302</c:v>
                </c:pt>
                <c:pt idx="3">
                  <c:v>65.552388097024206</c:v>
                </c:pt>
                <c:pt idx="4">
                  <c:v>65.574642199867696</c:v>
                </c:pt>
                <c:pt idx="5">
                  <c:v>65.566324425046503</c:v>
                </c:pt>
                <c:pt idx="6">
                  <c:v>65.564801680738299</c:v>
                </c:pt>
                <c:pt idx="7">
                  <c:v>65.5425542554255</c:v>
                </c:pt>
                <c:pt idx="8">
                  <c:v>65.531506410988897</c:v>
                </c:pt>
                <c:pt idx="9">
                  <c:v>65.491091822750107</c:v>
                </c:pt>
                <c:pt idx="10">
                  <c:v>65.377599416271394</c:v>
                </c:pt>
                <c:pt idx="11">
                  <c:v>65.104450499545806</c:v>
                </c:pt>
                <c:pt idx="12">
                  <c:v>64.927536231884005</c:v>
                </c:pt>
                <c:pt idx="14">
                  <c:v>28.9638661068259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294-F54B-B94A-F7E34F8F5259}"/>
            </c:ext>
          </c:extLst>
        </c:ser>
        <c:ser>
          <c:idx val="2"/>
          <c:order val="2"/>
          <c:tx>
            <c:strRef>
              <c:f>strided_output!$R$1:$R$2</c:f>
              <c:strCache>
                <c:ptCount val="2"/>
                <c:pt idx="0">
                  <c:v>Fine-grained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strided_output!$R$3:$R$17</c:f>
              <c:numCache>
                <c:formatCode>General</c:formatCode>
                <c:ptCount val="15"/>
                <c:pt idx="0">
                  <c:v>72.201326718186095</c:v>
                </c:pt>
                <c:pt idx="1">
                  <c:v>72.196266761091806</c:v>
                </c:pt>
                <c:pt idx="2">
                  <c:v>72.196799354756195</c:v>
                </c:pt>
                <c:pt idx="3">
                  <c:v>72.201770607908699</c:v>
                </c:pt>
                <c:pt idx="4">
                  <c:v>72.208163225152703</c:v>
                </c:pt>
                <c:pt idx="5">
                  <c:v>72.2435561784703</c:v>
                </c:pt>
                <c:pt idx="6">
                  <c:v>72.167695756479304</c:v>
                </c:pt>
                <c:pt idx="7">
                  <c:v>72.170534098953794</c:v>
                </c:pt>
                <c:pt idx="8">
                  <c:v>72.248960564444999</c:v>
                </c:pt>
                <c:pt idx="9">
                  <c:v>72.159863089545397</c:v>
                </c:pt>
                <c:pt idx="10">
                  <c:v>71.888476582088003</c:v>
                </c:pt>
                <c:pt idx="11">
                  <c:v>71.651339464214303</c:v>
                </c:pt>
                <c:pt idx="12">
                  <c:v>71.766119343211798</c:v>
                </c:pt>
                <c:pt idx="14">
                  <c:v>54.352364137037299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294-F54B-B94A-F7E34F8F5259}"/>
            </c:ext>
          </c:extLst>
        </c:ser>
        <c:ser>
          <c:idx val="3"/>
          <c:order val="3"/>
          <c:tx>
            <c:strRef>
              <c:f>strided_output!$S$1:$S$2</c:f>
              <c:strCache>
                <c:ptCount val="2"/>
                <c:pt idx="0">
                  <c:v>Fine-grained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strided_output!$S$3:$S$17</c:f>
              <c:numCache>
                <c:formatCode>General</c:formatCode>
                <c:ptCount val="15"/>
                <c:pt idx="0">
                  <c:v>72.923129272820901</c:v>
                </c:pt>
                <c:pt idx="1">
                  <c:v>72.914798584922593</c:v>
                </c:pt>
                <c:pt idx="2">
                  <c:v>74.431380701162794</c:v>
                </c:pt>
                <c:pt idx="3">
                  <c:v>74.417608711080405</c:v>
                </c:pt>
                <c:pt idx="4">
                  <c:v>71.513786316958601</c:v>
                </c:pt>
                <c:pt idx="5">
                  <c:v>72.920792866112393</c:v>
                </c:pt>
                <c:pt idx="6">
                  <c:v>74.4090085194902</c:v>
                </c:pt>
                <c:pt idx="7">
                  <c:v>72.886036129073204</c:v>
                </c:pt>
                <c:pt idx="8">
                  <c:v>73.006900415043404</c:v>
                </c:pt>
                <c:pt idx="9">
                  <c:v>71.259568545581004</c:v>
                </c:pt>
                <c:pt idx="10">
                  <c:v>71.1111111111111</c:v>
                </c:pt>
                <c:pt idx="11">
                  <c:v>72.624113475177296</c:v>
                </c:pt>
                <c:pt idx="12">
                  <c:v>71.167593328038095</c:v>
                </c:pt>
                <c:pt idx="14">
                  <c:v>72.660376246582601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294-F54B-B94A-F7E34F8F5259}"/>
            </c:ext>
          </c:extLst>
        </c:ser>
        <c:ser>
          <c:idx val="4"/>
          <c:order val="4"/>
          <c:tx>
            <c:strRef>
              <c:f>strided_output!$T$1:$T$2</c:f>
              <c:strCache>
                <c:ptCount val="2"/>
                <c:pt idx="0">
                  <c:v>Fine-grained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12"/>
              <c:layout>
                <c:manualLayout>
                  <c:x val="-1.119712225141507E-2"/>
                  <c:y val="-2.93980555555555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294-F54B-B94A-F7E34F8F5259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strided_output!$T$3:$T$17</c:f>
              <c:numCache>
                <c:formatCode>General</c:formatCode>
                <c:ptCount val="15"/>
                <c:pt idx="0">
                  <c:v>74.038438794358797</c:v>
                </c:pt>
                <c:pt idx="1">
                  <c:v>72.567606712968598</c:v>
                </c:pt>
                <c:pt idx="2">
                  <c:v>73.290384423364898</c:v>
                </c:pt>
                <c:pt idx="3">
                  <c:v>73.284164599110397</c:v>
                </c:pt>
                <c:pt idx="4">
                  <c:v>73.290384423364898</c:v>
                </c:pt>
                <c:pt idx="5">
                  <c:v>73.316299520749197</c:v>
                </c:pt>
                <c:pt idx="6">
                  <c:v>74.022702885864305</c:v>
                </c:pt>
                <c:pt idx="7">
                  <c:v>73.220490475392396</c:v>
                </c:pt>
                <c:pt idx="8">
                  <c:v>73.290560057258205</c:v>
                </c:pt>
                <c:pt idx="9">
                  <c:v>73.240012261162704</c:v>
                </c:pt>
                <c:pt idx="10">
                  <c:v>73.299928418038604</c:v>
                </c:pt>
                <c:pt idx="11">
                  <c:v>72.875152501016601</c:v>
                </c:pt>
                <c:pt idx="12">
                  <c:v>72.5799918995544</c:v>
                </c:pt>
                <c:pt idx="14">
                  <c:v>72.581509842093794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294-F54B-B94A-F7E34F8F52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9008"/>
        <c:crossesAt val="0"/>
        <c:auto val="1"/>
        <c:lblAlgn val="ctr"/>
        <c:lblOffset val="100"/>
        <c:noMultiLvlLbl val="0"/>
      </c:catAx>
      <c:valAx>
        <c:axId val="500959008"/>
        <c:scaling>
          <c:orientation val="minMax"/>
          <c:max val="9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0" i="0" u="none" strike="noStrike" baseline="0">
                    <a:effectLst/>
                  </a:rPr>
                  <a:t>Sustained MRAM </a:t>
                </a:r>
                <a:r>
                  <a:rPr lang="en-US" sz="1600"/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310310169102996"/>
          <c:y val="0.54654333333333327"/>
          <c:w val="0.39886547583361259"/>
          <c:h val="0.22757749999999999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(a) Coarse-grained </a:t>
            </a:r>
            <a:r>
              <a:rPr lang="en-US" b="1" dirty="0" err="1"/>
              <a:t>Strided</a:t>
            </a:r>
            <a:r>
              <a:rPr lang="en-US" dirty="0"/>
              <a:t> (MRAM, 1 DPU)</a:t>
            </a:r>
          </a:p>
        </c:rich>
      </c:tx>
      <c:layout>
        <c:manualLayout>
          <c:xMode val="edge"/>
          <c:yMode val="edge"/>
          <c:x val="0.3635976516166583"/>
          <c:y val="2.9344878490179443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088057021852925"/>
          <c:y val="2.8707407407407407E-2"/>
          <c:w val="0.81454082206786893"/>
          <c:h val="0.78348116594263162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strided_output!$K$1:$K$2</c:f>
              <c:strCache>
                <c:ptCount val="2"/>
                <c:pt idx="0">
                  <c:v>Coarse-grained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strided_output!$K$3:$K$15</c:f>
              <c:numCache>
                <c:formatCode>General</c:formatCode>
                <c:ptCount val="13"/>
                <c:pt idx="0">
                  <c:v>104.44107903005801</c:v>
                </c:pt>
                <c:pt idx="1">
                  <c:v>88.682359858721</c:v>
                </c:pt>
                <c:pt idx="2">
                  <c:v>68.067671706290199</c:v>
                </c:pt>
                <c:pt idx="3">
                  <c:v>46.516743419662802</c:v>
                </c:pt>
                <c:pt idx="4">
                  <c:v>28.472617529849501</c:v>
                </c:pt>
                <c:pt idx="5">
                  <c:v>16.030797634266399</c:v>
                </c:pt>
                <c:pt idx="6">
                  <c:v>8.5606160506574707</c:v>
                </c:pt>
                <c:pt idx="7">
                  <c:v>4.4253031379723904</c:v>
                </c:pt>
                <c:pt idx="8">
                  <c:v>2.2599956647683599</c:v>
                </c:pt>
                <c:pt idx="9">
                  <c:v>1.14206808646237</c:v>
                </c:pt>
                <c:pt idx="10">
                  <c:v>0.57485414118732003</c:v>
                </c:pt>
                <c:pt idx="11">
                  <c:v>0.28774725771002402</c:v>
                </c:pt>
                <c:pt idx="12">
                  <c:v>0.14390299396389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68-0443-B1B3-C93F65ADD4E1}"/>
            </c:ext>
          </c:extLst>
        </c:ser>
        <c:ser>
          <c:idx val="1"/>
          <c:order val="1"/>
          <c:tx>
            <c:strRef>
              <c:f>strided_output!$L$1:$L$2</c:f>
              <c:strCache>
                <c:ptCount val="2"/>
                <c:pt idx="0">
                  <c:v>Coarse-grained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strided_output!$L$3:$L$15</c:f>
              <c:numCache>
                <c:formatCode>General</c:formatCode>
                <c:ptCount val="13"/>
                <c:pt idx="0">
                  <c:v>208.82000851113199</c:v>
                </c:pt>
                <c:pt idx="1">
                  <c:v>177.26049209294399</c:v>
                </c:pt>
                <c:pt idx="2">
                  <c:v>136.03526275633899</c:v>
                </c:pt>
                <c:pt idx="3">
                  <c:v>76.711174282011598</c:v>
                </c:pt>
                <c:pt idx="4">
                  <c:v>38.8606845239145</c:v>
                </c:pt>
                <c:pt idx="5">
                  <c:v>19.4646932158503</c:v>
                </c:pt>
                <c:pt idx="6">
                  <c:v>9.73623668237191</c:v>
                </c:pt>
                <c:pt idx="7">
                  <c:v>4.86755016074782</c:v>
                </c:pt>
                <c:pt idx="8">
                  <c:v>2.4336115433583201</c:v>
                </c:pt>
                <c:pt idx="9">
                  <c:v>1.21668098829869</c:v>
                </c:pt>
                <c:pt idx="10">
                  <c:v>0.60834909913892099</c:v>
                </c:pt>
                <c:pt idx="11">
                  <c:v>0.30422834102604901</c:v>
                </c:pt>
                <c:pt idx="12">
                  <c:v>0.152087812606088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D68-0443-B1B3-C93F65ADD4E1}"/>
            </c:ext>
          </c:extLst>
        </c:ser>
        <c:ser>
          <c:idx val="2"/>
          <c:order val="2"/>
          <c:tx>
            <c:strRef>
              <c:f>strided_output!$M$1:$M$2</c:f>
              <c:strCache>
                <c:ptCount val="2"/>
                <c:pt idx="0">
                  <c:v>Coarse-grained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strided_output!$M$3:$M$15</c:f>
              <c:numCache>
                <c:formatCode>General</c:formatCode>
                <c:ptCount val="13"/>
                <c:pt idx="0">
                  <c:v>417.28831995755098</c:v>
                </c:pt>
                <c:pt idx="1">
                  <c:v>307.40477927190602</c:v>
                </c:pt>
                <c:pt idx="2">
                  <c:v>155.543205080208</c:v>
                </c:pt>
                <c:pt idx="3">
                  <c:v>77.840882899825303</c:v>
                </c:pt>
                <c:pt idx="4">
                  <c:v>38.970310486896601</c:v>
                </c:pt>
                <c:pt idx="5">
                  <c:v>19.4812248523432</c:v>
                </c:pt>
                <c:pt idx="6">
                  <c:v>9.7413708287472698</c:v>
                </c:pt>
                <c:pt idx="7">
                  <c:v>4.8704613337485601</c:v>
                </c:pt>
                <c:pt idx="8">
                  <c:v>2.4348687609247901</c:v>
                </c:pt>
                <c:pt idx="9">
                  <c:v>1.2175205418374</c:v>
                </c:pt>
                <c:pt idx="10">
                  <c:v>0.60878827663572499</c:v>
                </c:pt>
                <c:pt idx="11">
                  <c:v>0.30441029706334</c:v>
                </c:pt>
                <c:pt idx="12">
                  <c:v>0.15219599197403899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D68-0443-B1B3-C93F65ADD4E1}"/>
            </c:ext>
          </c:extLst>
        </c:ser>
        <c:ser>
          <c:idx val="3"/>
          <c:order val="3"/>
          <c:tx>
            <c:strRef>
              <c:f>strided_output!$N$1:$N$2</c:f>
              <c:strCache>
                <c:ptCount val="2"/>
                <c:pt idx="0">
                  <c:v>Coarse-grained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25400">
                <a:solidFill>
                  <a:schemeClr val="accent4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strided_output!$N$3:$N$15</c:f>
              <c:numCache>
                <c:formatCode>General</c:formatCode>
                <c:ptCount val="13"/>
                <c:pt idx="0">
                  <c:v>622.58400924541695</c:v>
                </c:pt>
                <c:pt idx="1">
                  <c:v>311.09849643446199</c:v>
                </c:pt>
                <c:pt idx="2">
                  <c:v>155.57122721990001</c:v>
                </c:pt>
                <c:pt idx="3">
                  <c:v>77.886311947113896</c:v>
                </c:pt>
                <c:pt idx="4">
                  <c:v>38.9394372373986</c:v>
                </c:pt>
                <c:pt idx="5">
                  <c:v>19.476055700215099</c:v>
                </c:pt>
                <c:pt idx="6">
                  <c:v>9.7361678044639302</c:v>
                </c:pt>
                <c:pt idx="7">
                  <c:v>4.8683077641432302</c:v>
                </c:pt>
                <c:pt idx="8">
                  <c:v>2.4343002688552402</c:v>
                </c:pt>
                <c:pt idx="9">
                  <c:v>1.21704680513894</c:v>
                </c:pt>
                <c:pt idx="10">
                  <c:v>0.60855999745301304</c:v>
                </c:pt>
                <c:pt idx="11">
                  <c:v>0.30428538074585498</c:v>
                </c:pt>
                <c:pt idx="12">
                  <c:v>0.15212869816206101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D68-0443-B1B3-C93F65ADD4E1}"/>
            </c:ext>
          </c:extLst>
        </c:ser>
        <c:ser>
          <c:idx val="4"/>
          <c:order val="4"/>
          <c:tx>
            <c:strRef>
              <c:f>strided_output!$O$1:$O$2</c:f>
              <c:strCache>
                <c:ptCount val="2"/>
                <c:pt idx="0">
                  <c:v>Coarse-grained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37981632006756E-3"/>
                  <c:y val="-8.8194444444444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D68-0443-B1B3-C93F65ADD4E1}"/>
                </c:ext>
              </c:extLst>
            </c:dLbl>
            <c:dLbl>
              <c:idx val="3"/>
              <c:layout>
                <c:manualLayout>
                  <c:x val="-9.9212600885674671E-3"/>
                  <c:y val="-3.82175925925925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D68-0443-B1B3-C93F65ADD4E1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strided_output!$O$3:$O$15</c:f>
              <c:numCache>
                <c:formatCode>General</c:formatCode>
                <c:ptCount val="13"/>
                <c:pt idx="0">
                  <c:v>622.35745829417704</c:v>
                </c:pt>
                <c:pt idx="1">
                  <c:v>311.18092788604201</c:v>
                </c:pt>
                <c:pt idx="2">
                  <c:v>155.66855890565901</c:v>
                </c:pt>
                <c:pt idx="3">
                  <c:v>77.864829790770102</c:v>
                </c:pt>
                <c:pt idx="4">
                  <c:v>38.948666518089297</c:v>
                </c:pt>
                <c:pt idx="5">
                  <c:v>19.476400225012402</c:v>
                </c:pt>
                <c:pt idx="6">
                  <c:v>9.7364088814055698</c:v>
                </c:pt>
                <c:pt idx="7">
                  <c:v>4.8671542346267502</c:v>
                </c:pt>
                <c:pt idx="8">
                  <c:v>2.43396446648438</c:v>
                </c:pt>
                <c:pt idx="9">
                  <c:v>1.21696501522691</c:v>
                </c:pt>
                <c:pt idx="10">
                  <c:v>0.60849757353669398</c:v>
                </c:pt>
                <c:pt idx="11">
                  <c:v>0.30424878676834699</c:v>
                </c:pt>
                <c:pt idx="12">
                  <c:v>0.15212493146808601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D68-0443-B1B3-C93F65ADD4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9008"/>
        <c:crossesAt val="1.0000000000000002E-2"/>
        <c:auto val="1"/>
        <c:lblAlgn val="ctr"/>
        <c:lblOffset val="100"/>
        <c:noMultiLvlLbl val="0"/>
      </c:catAx>
      <c:valAx>
        <c:axId val="500959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Sustained MRAM 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46214271373445942"/>
          <c:y val="0.35756915624942837"/>
          <c:w val="0.48283891709819959"/>
          <c:h val="0.2495655086328333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(b) Fine-grained </a:t>
            </a:r>
            <a:r>
              <a:rPr lang="en-US" b="1" dirty="0" err="1"/>
              <a:t>Strided</a:t>
            </a:r>
            <a:r>
              <a:rPr lang="en-US" b="1" dirty="0"/>
              <a:t> &amp; Random</a:t>
            </a:r>
            <a:r>
              <a:rPr lang="en-US" dirty="0"/>
              <a:t> (MRAM, 1 DPU)</a:t>
            </a:r>
          </a:p>
        </c:rich>
      </c:tx>
      <c:layout>
        <c:manualLayout>
          <c:xMode val="edge"/>
          <c:yMode val="edge"/>
          <c:x val="0.23741060054635735"/>
          <c:y val="2.9932761141625186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4472147927397727"/>
          <c:y val="2.8707407407407407E-2"/>
          <c:w val="0.83064464978997932"/>
          <c:h val="0.77938111542201605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strided_output!$P$1:$P$2</c:f>
              <c:strCache>
                <c:ptCount val="2"/>
                <c:pt idx="0">
                  <c:v>Fine-grained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strided_output!$P$3:$P$17</c:f>
              <c:numCache>
                <c:formatCode>General</c:formatCode>
                <c:ptCount val="15"/>
                <c:pt idx="0">
                  <c:v>34.959920697528297</c:v>
                </c:pt>
                <c:pt idx="1">
                  <c:v>34.9527413853653</c:v>
                </c:pt>
                <c:pt idx="2">
                  <c:v>35.004414876811403</c:v>
                </c:pt>
                <c:pt idx="3">
                  <c:v>34.954530735089598</c:v>
                </c:pt>
                <c:pt idx="4">
                  <c:v>34.960524310318497</c:v>
                </c:pt>
                <c:pt idx="5">
                  <c:v>34.962855700254302</c:v>
                </c:pt>
                <c:pt idx="6">
                  <c:v>34.980984534087703</c:v>
                </c:pt>
                <c:pt idx="7">
                  <c:v>34.9829184968277</c:v>
                </c:pt>
                <c:pt idx="8">
                  <c:v>34.954397567870203</c:v>
                </c:pt>
                <c:pt idx="9">
                  <c:v>34.965000853637697</c:v>
                </c:pt>
                <c:pt idx="10">
                  <c:v>34.914758889430097</c:v>
                </c:pt>
                <c:pt idx="11">
                  <c:v>34.873990464143198</c:v>
                </c:pt>
                <c:pt idx="12">
                  <c:v>34.850252819914402</c:v>
                </c:pt>
                <c:pt idx="14">
                  <c:v>14.742373563263399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3C-8944-BC08-4A118738BC9A}"/>
            </c:ext>
          </c:extLst>
        </c:ser>
        <c:ser>
          <c:idx val="1"/>
          <c:order val="1"/>
          <c:tx>
            <c:strRef>
              <c:f>strided_output!$Q$1:$Q$2</c:f>
              <c:strCache>
                <c:ptCount val="2"/>
                <c:pt idx="0">
                  <c:v>Fine-grained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strided_output!$Q$3:$Q$17</c:f>
              <c:numCache>
                <c:formatCode>General</c:formatCode>
                <c:ptCount val="15"/>
                <c:pt idx="0">
                  <c:v>65.556120461079004</c:v>
                </c:pt>
                <c:pt idx="1">
                  <c:v>65.549461050036996</c:v>
                </c:pt>
                <c:pt idx="2">
                  <c:v>65.553851718548302</c:v>
                </c:pt>
                <c:pt idx="3">
                  <c:v>65.552388097024206</c:v>
                </c:pt>
                <c:pt idx="4">
                  <c:v>65.574642199867696</c:v>
                </c:pt>
                <c:pt idx="5">
                  <c:v>65.566324425046503</c:v>
                </c:pt>
                <c:pt idx="6">
                  <c:v>65.564801680738299</c:v>
                </c:pt>
                <c:pt idx="7">
                  <c:v>65.5425542554255</c:v>
                </c:pt>
                <c:pt idx="8">
                  <c:v>65.531506410988897</c:v>
                </c:pt>
                <c:pt idx="9">
                  <c:v>65.491091822750107</c:v>
                </c:pt>
                <c:pt idx="10">
                  <c:v>65.377599416271394</c:v>
                </c:pt>
                <c:pt idx="11">
                  <c:v>65.104450499545806</c:v>
                </c:pt>
                <c:pt idx="12">
                  <c:v>64.927536231884005</c:v>
                </c:pt>
                <c:pt idx="14">
                  <c:v>28.9638661068259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3C-8944-BC08-4A118738BC9A}"/>
            </c:ext>
          </c:extLst>
        </c:ser>
        <c:ser>
          <c:idx val="2"/>
          <c:order val="2"/>
          <c:tx>
            <c:strRef>
              <c:f>strided_output!$R$1:$R$2</c:f>
              <c:strCache>
                <c:ptCount val="2"/>
                <c:pt idx="0">
                  <c:v>Fine-grained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strided_output!$R$3:$R$17</c:f>
              <c:numCache>
                <c:formatCode>General</c:formatCode>
                <c:ptCount val="15"/>
                <c:pt idx="0">
                  <c:v>72.201326718186095</c:v>
                </c:pt>
                <c:pt idx="1">
                  <c:v>72.196266761091806</c:v>
                </c:pt>
                <c:pt idx="2">
                  <c:v>72.196799354756195</c:v>
                </c:pt>
                <c:pt idx="3">
                  <c:v>72.201770607908699</c:v>
                </c:pt>
                <c:pt idx="4">
                  <c:v>72.208163225152703</c:v>
                </c:pt>
                <c:pt idx="5">
                  <c:v>72.2435561784703</c:v>
                </c:pt>
                <c:pt idx="6">
                  <c:v>72.167695756479304</c:v>
                </c:pt>
                <c:pt idx="7">
                  <c:v>72.170534098953794</c:v>
                </c:pt>
                <c:pt idx="8">
                  <c:v>72.248960564444999</c:v>
                </c:pt>
                <c:pt idx="9">
                  <c:v>72.159863089545397</c:v>
                </c:pt>
                <c:pt idx="10">
                  <c:v>71.888476582088003</c:v>
                </c:pt>
                <c:pt idx="11">
                  <c:v>71.651339464214303</c:v>
                </c:pt>
                <c:pt idx="12">
                  <c:v>71.766119343211798</c:v>
                </c:pt>
                <c:pt idx="14">
                  <c:v>54.352364137037299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13C-8944-BC08-4A118738BC9A}"/>
            </c:ext>
          </c:extLst>
        </c:ser>
        <c:ser>
          <c:idx val="3"/>
          <c:order val="3"/>
          <c:tx>
            <c:strRef>
              <c:f>strided_output!$S$1:$S$2</c:f>
              <c:strCache>
                <c:ptCount val="2"/>
                <c:pt idx="0">
                  <c:v>Fine-grained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strided_output!$S$3:$S$17</c:f>
              <c:numCache>
                <c:formatCode>General</c:formatCode>
                <c:ptCount val="15"/>
                <c:pt idx="0">
                  <c:v>72.923129272820901</c:v>
                </c:pt>
                <c:pt idx="1">
                  <c:v>72.914798584922593</c:v>
                </c:pt>
                <c:pt idx="2">
                  <c:v>74.431380701162794</c:v>
                </c:pt>
                <c:pt idx="3">
                  <c:v>74.417608711080405</c:v>
                </c:pt>
                <c:pt idx="4">
                  <c:v>71.513786316958601</c:v>
                </c:pt>
                <c:pt idx="5">
                  <c:v>72.920792866112393</c:v>
                </c:pt>
                <c:pt idx="6">
                  <c:v>74.4090085194902</c:v>
                </c:pt>
                <c:pt idx="7">
                  <c:v>72.886036129073204</c:v>
                </c:pt>
                <c:pt idx="8">
                  <c:v>73.006900415043404</c:v>
                </c:pt>
                <c:pt idx="9">
                  <c:v>71.259568545581004</c:v>
                </c:pt>
                <c:pt idx="10">
                  <c:v>71.1111111111111</c:v>
                </c:pt>
                <c:pt idx="11">
                  <c:v>72.624113475177296</c:v>
                </c:pt>
                <c:pt idx="12">
                  <c:v>71.167593328038095</c:v>
                </c:pt>
                <c:pt idx="14">
                  <c:v>72.660376246582601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13C-8944-BC08-4A118738BC9A}"/>
            </c:ext>
          </c:extLst>
        </c:ser>
        <c:ser>
          <c:idx val="4"/>
          <c:order val="4"/>
          <c:tx>
            <c:strRef>
              <c:f>strided_output!$T$1:$T$2</c:f>
              <c:strCache>
                <c:ptCount val="2"/>
                <c:pt idx="0">
                  <c:v>Fine-grained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12"/>
              <c:layout>
                <c:manualLayout>
                  <c:x val="-1.6869764001522434E-2"/>
                  <c:y val="-2.9398002535881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13C-8944-BC08-4A118738BC9A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strided_output!$T$3:$T$17</c:f>
              <c:numCache>
                <c:formatCode>General</c:formatCode>
                <c:ptCount val="15"/>
                <c:pt idx="0">
                  <c:v>74.038438794358797</c:v>
                </c:pt>
                <c:pt idx="1">
                  <c:v>72.567606712968598</c:v>
                </c:pt>
                <c:pt idx="2">
                  <c:v>73.290384423364898</c:v>
                </c:pt>
                <c:pt idx="3">
                  <c:v>73.284164599110397</c:v>
                </c:pt>
                <c:pt idx="4">
                  <c:v>73.290384423364898</c:v>
                </c:pt>
                <c:pt idx="5">
                  <c:v>73.316299520749197</c:v>
                </c:pt>
                <c:pt idx="6">
                  <c:v>74.022702885864305</c:v>
                </c:pt>
                <c:pt idx="7">
                  <c:v>73.220490475392396</c:v>
                </c:pt>
                <c:pt idx="8">
                  <c:v>73.290560057258205</c:v>
                </c:pt>
                <c:pt idx="9">
                  <c:v>73.240012261162704</c:v>
                </c:pt>
                <c:pt idx="10">
                  <c:v>73.299928418038604</c:v>
                </c:pt>
                <c:pt idx="11">
                  <c:v>72.875152501016601</c:v>
                </c:pt>
                <c:pt idx="12">
                  <c:v>72.5799918995544</c:v>
                </c:pt>
                <c:pt idx="14">
                  <c:v>72.581509842093794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13C-8944-BC08-4A118738BC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9008"/>
        <c:crossesAt val="0"/>
        <c:auto val="1"/>
        <c:lblAlgn val="ctr"/>
        <c:lblOffset val="100"/>
        <c:noMultiLvlLbl val="0"/>
      </c:catAx>
      <c:valAx>
        <c:axId val="500959008"/>
        <c:scaling>
          <c:orientation val="minMax"/>
          <c:max val="9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Sustained MRAM 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429677491973478"/>
          <c:y val="0.55219208810570208"/>
          <c:w val="0.44991888613149378"/>
          <c:h val="0.24544962644296869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500" b="1"/>
              <a:t>(a)</a:t>
            </a:r>
            <a:r>
              <a:rPr lang="en-US" sz="1500" b="1" baseline="0"/>
              <a:t> </a:t>
            </a:r>
            <a:r>
              <a:rPr lang="en-US" sz="1500" b="1"/>
              <a:t>Coarse-grained</a:t>
            </a:r>
            <a:r>
              <a:rPr lang="en-US" sz="1500" b="1" baseline="0"/>
              <a:t> Strided</a:t>
            </a:r>
            <a:r>
              <a:rPr lang="en-US" sz="1500" baseline="0"/>
              <a:t> (MRAM, </a:t>
            </a:r>
            <a:r>
              <a:rPr lang="en-US" sz="1500"/>
              <a:t>1 DPU)</a:t>
            </a:r>
          </a:p>
        </c:rich>
      </c:tx>
      <c:layout>
        <c:manualLayout>
          <c:xMode val="edge"/>
          <c:yMode val="edge"/>
          <c:x val="0.37774745768675888"/>
          <c:y val="3.3812777777777782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8144252084872797"/>
          <c:y val="2.8707407407407407E-2"/>
          <c:w val="0.79397885217636088"/>
          <c:h val="0.75925333333333334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strided_output!$K$1:$K$2</c:f>
              <c:strCache>
                <c:ptCount val="2"/>
                <c:pt idx="0">
                  <c:v>Coarse-grained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strided_output!$K$3:$K$15</c:f>
              <c:numCache>
                <c:formatCode>General</c:formatCode>
                <c:ptCount val="13"/>
                <c:pt idx="0">
                  <c:v>104.44107903005801</c:v>
                </c:pt>
                <c:pt idx="1">
                  <c:v>88.682359858721</c:v>
                </c:pt>
                <c:pt idx="2">
                  <c:v>68.067671706290199</c:v>
                </c:pt>
                <c:pt idx="3">
                  <c:v>46.516743419662802</c:v>
                </c:pt>
                <c:pt idx="4">
                  <c:v>28.472617529849501</c:v>
                </c:pt>
                <c:pt idx="5">
                  <c:v>16.030797634266399</c:v>
                </c:pt>
                <c:pt idx="6">
                  <c:v>8.5606160506574707</c:v>
                </c:pt>
                <c:pt idx="7">
                  <c:v>4.4253031379723904</c:v>
                </c:pt>
                <c:pt idx="8">
                  <c:v>2.2599956647683599</c:v>
                </c:pt>
                <c:pt idx="9">
                  <c:v>1.14206808646237</c:v>
                </c:pt>
                <c:pt idx="10">
                  <c:v>0.57485414118732003</c:v>
                </c:pt>
                <c:pt idx="11">
                  <c:v>0.28774725771002402</c:v>
                </c:pt>
                <c:pt idx="12">
                  <c:v>0.14390299396389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C5-3942-B8F3-2457FE8AC93C}"/>
            </c:ext>
          </c:extLst>
        </c:ser>
        <c:ser>
          <c:idx val="1"/>
          <c:order val="1"/>
          <c:tx>
            <c:strRef>
              <c:f>strided_output!$L$1:$L$2</c:f>
              <c:strCache>
                <c:ptCount val="2"/>
                <c:pt idx="0">
                  <c:v>Coarse-grained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strided_output!$L$3:$L$15</c:f>
              <c:numCache>
                <c:formatCode>General</c:formatCode>
                <c:ptCount val="13"/>
                <c:pt idx="0">
                  <c:v>208.82000851113199</c:v>
                </c:pt>
                <c:pt idx="1">
                  <c:v>177.26049209294399</c:v>
                </c:pt>
                <c:pt idx="2">
                  <c:v>136.03526275633899</c:v>
                </c:pt>
                <c:pt idx="3">
                  <c:v>76.711174282011598</c:v>
                </c:pt>
                <c:pt idx="4">
                  <c:v>38.8606845239145</c:v>
                </c:pt>
                <c:pt idx="5">
                  <c:v>19.4646932158503</c:v>
                </c:pt>
                <c:pt idx="6">
                  <c:v>9.73623668237191</c:v>
                </c:pt>
                <c:pt idx="7">
                  <c:v>4.86755016074782</c:v>
                </c:pt>
                <c:pt idx="8">
                  <c:v>2.4336115433583201</c:v>
                </c:pt>
                <c:pt idx="9">
                  <c:v>1.21668098829869</c:v>
                </c:pt>
                <c:pt idx="10">
                  <c:v>0.60834909913892099</c:v>
                </c:pt>
                <c:pt idx="11">
                  <c:v>0.30422834102604901</c:v>
                </c:pt>
                <c:pt idx="12">
                  <c:v>0.152087812606088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DC5-3942-B8F3-2457FE8AC93C}"/>
            </c:ext>
          </c:extLst>
        </c:ser>
        <c:ser>
          <c:idx val="2"/>
          <c:order val="2"/>
          <c:tx>
            <c:strRef>
              <c:f>strided_output!$M$1:$M$2</c:f>
              <c:strCache>
                <c:ptCount val="2"/>
                <c:pt idx="0">
                  <c:v>Coarse-grained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strided_output!$M$3:$M$15</c:f>
              <c:numCache>
                <c:formatCode>General</c:formatCode>
                <c:ptCount val="13"/>
                <c:pt idx="0">
                  <c:v>417.28831995755098</c:v>
                </c:pt>
                <c:pt idx="1">
                  <c:v>307.40477927190602</c:v>
                </c:pt>
                <c:pt idx="2">
                  <c:v>155.543205080208</c:v>
                </c:pt>
                <c:pt idx="3">
                  <c:v>77.840882899825303</c:v>
                </c:pt>
                <c:pt idx="4">
                  <c:v>38.970310486896601</c:v>
                </c:pt>
                <c:pt idx="5">
                  <c:v>19.4812248523432</c:v>
                </c:pt>
                <c:pt idx="6">
                  <c:v>9.7413708287472698</c:v>
                </c:pt>
                <c:pt idx="7">
                  <c:v>4.8704613337485601</c:v>
                </c:pt>
                <c:pt idx="8">
                  <c:v>2.4348687609247901</c:v>
                </c:pt>
                <c:pt idx="9">
                  <c:v>1.2175205418374</c:v>
                </c:pt>
                <c:pt idx="10">
                  <c:v>0.60878827663572499</c:v>
                </c:pt>
                <c:pt idx="11">
                  <c:v>0.30441029706334</c:v>
                </c:pt>
                <c:pt idx="12">
                  <c:v>0.15219599197403899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DC5-3942-B8F3-2457FE8AC93C}"/>
            </c:ext>
          </c:extLst>
        </c:ser>
        <c:ser>
          <c:idx val="3"/>
          <c:order val="3"/>
          <c:tx>
            <c:strRef>
              <c:f>strided_output!$N$1:$N$2</c:f>
              <c:strCache>
                <c:ptCount val="2"/>
                <c:pt idx="0">
                  <c:v>Coarse-grained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25400">
                <a:solidFill>
                  <a:schemeClr val="accent4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strided_output!$N$3:$N$15</c:f>
              <c:numCache>
                <c:formatCode>General</c:formatCode>
                <c:ptCount val="13"/>
                <c:pt idx="0">
                  <c:v>622.58400924541695</c:v>
                </c:pt>
                <c:pt idx="1">
                  <c:v>311.09849643446199</c:v>
                </c:pt>
                <c:pt idx="2">
                  <c:v>155.57122721990001</c:v>
                </c:pt>
                <c:pt idx="3">
                  <c:v>77.886311947113896</c:v>
                </c:pt>
                <c:pt idx="4">
                  <c:v>38.9394372373986</c:v>
                </c:pt>
                <c:pt idx="5">
                  <c:v>19.476055700215099</c:v>
                </c:pt>
                <c:pt idx="6">
                  <c:v>9.7361678044639302</c:v>
                </c:pt>
                <c:pt idx="7">
                  <c:v>4.8683077641432302</c:v>
                </c:pt>
                <c:pt idx="8">
                  <c:v>2.4343002688552402</c:v>
                </c:pt>
                <c:pt idx="9">
                  <c:v>1.21704680513894</c:v>
                </c:pt>
                <c:pt idx="10">
                  <c:v>0.60855999745301304</c:v>
                </c:pt>
                <c:pt idx="11">
                  <c:v>0.30428538074585498</c:v>
                </c:pt>
                <c:pt idx="12">
                  <c:v>0.15212869816206101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DC5-3942-B8F3-2457FE8AC93C}"/>
            </c:ext>
          </c:extLst>
        </c:ser>
        <c:ser>
          <c:idx val="4"/>
          <c:order val="4"/>
          <c:tx>
            <c:strRef>
              <c:f>strided_output!$O$1:$O$2</c:f>
              <c:strCache>
                <c:ptCount val="2"/>
                <c:pt idx="0">
                  <c:v>Coarse-grained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37981632006756E-3"/>
                  <c:y val="-8.8194444444444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DC5-3942-B8F3-2457FE8AC93C}"/>
                </c:ext>
              </c:extLst>
            </c:dLbl>
            <c:dLbl>
              <c:idx val="3"/>
              <c:layout>
                <c:manualLayout>
                  <c:x val="-9.9212600885674671E-3"/>
                  <c:y val="-3.82175925925925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DC5-3942-B8F3-2457FE8AC93C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strided_output!$O$3:$O$15</c:f>
              <c:numCache>
                <c:formatCode>General</c:formatCode>
                <c:ptCount val="13"/>
                <c:pt idx="0">
                  <c:v>622.35745829417704</c:v>
                </c:pt>
                <c:pt idx="1">
                  <c:v>311.18092788604201</c:v>
                </c:pt>
                <c:pt idx="2">
                  <c:v>155.66855890565901</c:v>
                </c:pt>
                <c:pt idx="3">
                  <c:v>77.864829790770102</c:v>
                </c:pt>
                <c:pt idx="4">
                  <c:v>38.948666518089297</c:v>
                </c:pt>
                <c:pt idx="5">
                  <c:v>19.476400225012402</c:v>
                </c:pt>
                <c:pt idx="6">
                  <c:v>9.7364088814055698</c:v>
                </c:pt>
                <c:pt idx="7">
                  <c:v>4.8671542346267502</c:v>
                </c:pt>
                <c:pt idx="8">
                  <c:v>2.43396446648438</c:v>
                </c:pt>
                <c:pt idx="9">
                  <c:v>1.21696501522691</c:v>
                </c:pt>
                <c:pt idx="10">
                  <c:v>0.60849757353669398</c:v>
                </c:pt>
                <c:pt idx="11">
                  <c:v>0.30424878676834699</c:v>
                </c:pt>
                <c:pt idx="12">
                  <c:v>0.15212493146808601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DC5-3942-B8F3-2457FE8AC9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9008"/>
        <c:crossesAt val="1.0000000000000002E-2"/>
        <c:auto val="1"/>
        <c:lblAlgn val="ctr"/>
        <c:lblOffset val="100"/>
        <c:noMultiLvlLbl val="0"/>
      </c:catAx>
      <c:valAx>
        <c:axId val="500959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Sustained MRAM</a:t>
                </a:r>
                <a:r>
                  <a:rPr lang="en-US" sz="1600" baseline="0"/>
                  <a:t> </a:t>
                </a:r>
                <a:r>
                  <a:rPr lang="en-US" sz="1600"/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53572187620957801"/>
          <c:y val="0.33076083333333334"/>
          <c:w val="0.42906961805555549"/>
          <c:h val="0.2316933333333333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500" b="1"/>
              <a:t>(b) Fine-grained Strided &amp; Random</a:t>
            </a:r>
            <a:r>
              <a:rPr lang="en-US" sz="1500"/>
              <a:t> (MRAM,</a:t>
            </a:r>
            <a:r>
              <a:rPr lang="en-US" sz="1500" baseline="0"/>
              <a:t> </a:t>
            </a:r>
            <a:r>
              <a:rPr lang="en-US" sz="1500"/>
              <a:t>1 DPU)</a:t>
            </a:r>
          </a:p>
        </c:rich>
      </c:tx>
      <c:layout>
        <c:manualLayout>
          <c:xMode val="edge"/>
          <c:yMode val="edge"/>
          <c:x val="0.2544284177672762"/>
          <c:y val="3.4400833333333332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816596427500841"/>
          <c:y val="2.8707407407407407E-2"/>
          <c:w val="0.80720036677187845"/>
          <c:h val="0.75868111111111114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strided_output!$P$1:$P$2</c:f>
              <c:strCache>
                <c:ptCount val="2"/>
                <c:pt idx="0">
                  <c:v>Fine-grained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strided_output!$P$3:$P$17</c:f>
              <c:numCache>
                <c:formatCode>General</c:formatCode>
                <c:ptCount val="15"/>
                <c:pt idx="0">
                  <c:v>34.959920697528297</c:v>
                </c:pt>
                <c:pt idx="1">
                  <c:v>34.9527413853653</c:v>
                </c:pt>
                <c:pt idx="2">
                  <c:v>35.004414876811403</c:v>
                </c:pt>
                <c:pt idx="3">
                  <c:v>34.954530735089598</c:v>
                </c:pt>
                <c:pt idx="4">
                  <c:v>34.960524310318497</c:v>
                </c:pt>
                <c:pt idx="5">
                  <c:v>34.962855700254302</c:v>
                </c:pt>
                <c:pt idx="6">
                  <c:v>34.980984534087703</c:v>
                </c:pt>
                <c:pt idx="7">
                  <c:v>34.9829184968277</c:v>
                </c:pt>
                <c:pt idx="8">
                  <c:v>34.954397567870203</c:v>
                </c:pt>
                <c:pt idx="9">
                  <c:v>34.965000853637697</c:v>
                </c:pt>
                <c:pt idx="10">
                  <c:v>34.914758889430097</c:v>
                </c:pt>
                <c:pt idx="11">
                  <c:v>34.873990464143198</c:v>
                </c:pt>
                <c:pt idx="12">
                  <c:v>34.850252819914402</c:v>
                </c:pt>
                <c:pt idx="14">
                  <c:v>14.742373563263399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94-F54B-B94A-F7E34F8F5259}"/>
            </c:ext>
          </c:extLst>
        </c:ser>
        <c:ser>
          <c:idx val="1"/>
          <c:order val="1"/>
          <c:tx>
            <c:strRef>
              <c:f>strided_output!$Q$1:$Q$2</c:f>
              <c:strCache>
                <c:ptCount val="2"/>
                <c:pt idx="0">
                  <c:v>Fine-grained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strided_output!$Q$3:$Q$17</c:f>
              <c:numCache>
                <c:formatCode>General</c:formatCode>
                <c:ptCount val="15"/>
                <c:pt idx="0">
                  <c:v>65.556120461079004</c:v>
                </c:pt>
                <c:pt idx="1">
                  <c:v>65.549461050036996</c:v>
                </c:pt>
                <c:pt idx="2">
                  <c:v>65.553851718548302</c:v>
                </c:pt>
                <c:pt idx="3">
                  <c:v>65.552388097024206</c:v>
                </c:pt>
                <c:pt idx="4">
                  <c:v>65.574642199867696</c:v>
                </c:pt>
                <c:pt idx="5">
                  <c:v>65.566324425046503</c:v>
                </c:pt>
                <c:pt idx="6">
                  <c:v>65.564801680738299</c:v>
                </c:pt>
                <c:pt idx="7">
                  <c:v>65.5425542554255</c:v>
                </c:pt>
                <c:pt idx="8">
                  <c:v>65.531506410988897</c:v>
                </c:pt>
                <c:pt idx="9">
                  <c:v>65.491091822750107</c:v>
                </c:pt>
                <c:pt idx="10">
                  <c:v>65.377599416271394</c:v>
                </c:pt>
                <c:pt idx="11">
                  <c:v>65.104450499545806</c:v>
                </c:pt>
                <c:pt idx="12">
                  <c:v>64.927536231884005</c:v>
                </c:pt>
                <c:pt idx="14">
                  <c:v>28.9638661068259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294-F54B-B94A-F7E34F8F5259}"/>
            </c:ext>
          </c:extLst>
        </c:ser>
        <c:ser>
          <c:idx val="2"/>
          <c:order val="2"/>
          <c:tx>
            <c:strRef>
              <c:f>strided_output!$R$1:$R$2</c:f>
              <c:strCache>
                <c:ptCount val="2"/>
                <c:pt idx="0">
                  <c:v>Fine-grained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strided_output!$R$3:$R$17</c:f>
              <c:numCache>
                <c:formatCode>General</c:formatCode>
                <c:ptCount val="15"/>
                <c:pt idx="0">
                  <c:v>72.201326718186095</c:v>
                </c:pt>
                <c:pt idx="1">
                  <c:v>72.196266761091806</c:v>
                </c:pt>
                <c:pt idx="2">
                  <c:v>72.196799354756195</c:v>
                </c:pt>
                <c:pt idx="3">
                  <c:v>72.201770607908699</c:v>
                </c:pt>
                <c:pt idx="4">
                  <c:v>72.208163225152703</c:v>
                </c:pt>
                <c:pt idx="5">
                  <c:v>72.2435561784703</c:v>
                </c:pt>
                <c:pt idx="6">
                  <c:v>72.167695756479304</c:v>
                </c:pt>
                <c:pt idx="7">
                  <c:v>72.170534098953794</c:v>
                </c:pt>
                <c:pt idx="8">
                  <c:v>72.248960564444999</c:v>
                </c:pt>
                <c:pt idx="9">
                  <c:v>72.159863089545397</c:v>
                </c:pt>
                <c:pt idx="10">
                  <c:v>71.888476582088003</c:v>
                </c:pt>
                <c:pt idx="11">
                  <c:v>71.651339464214303</c:v>
                </c:pt>
                <c:pt idx="12">
                  <c:v>71.766119343211798</c:v>
                </c:pt>
                <c:pt idx="14">
                  <c:v>54.352364137037299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294-F54B-B94A-F7E34F8F5259}"/>
            </c:ext>
          </c:extLst>
        </c:ser>
        <c:ser>
          <c:idx val="3"/>
          <c:order val="3"/>
          <c:tx>
            <c:strRef>
              <c:f>strided_output!$S$1:$S$2</c:f>
              <c:strCache>
                <c:ptCount val="2"/>
                <c:pt idx="0">
                  <c:v>Fine-grained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strided_output!$S$3:$S$17</c:f>
              <c:numCache>
                <c:formatCode>General</c:formatCode>
                <c:ptCount val="15"/>
                <c:pt idx="0">
                  <c:v>72.923129272820901</c:v>
                </c:pt>
                <c:pt idx="1">
                  <c:v>72.914798584922593</c:v>
                </c:pt>
                <c:pt idx="2">
                  <c:v>74.431380701162794</c:v>
                </c:pt>
                <c:pt idx="3">
                  <c:v>74.417608711080405</c:v>
                </c:pt>
                <c:pt idx="4">
                  <c:v>71.513786316958601</c:v>
                </c:pt>
                <c:pt idx="5">
                  <c:v>72.920792866112393</c:v>
                </c:pt>
                <c:pt idx="6">
                  <c:v>74.4090085194902</c:v>
                </c:pt>
                <c:pt idx="7">
                  <c:v>72.886036129073204</c:v>
                </c:pt>
                <c:pt idx="8">
                  <c:v>73.006900415043404</c:v>
                </c:pt>
                <c:pt idx="9">
                  <c:v>71.259568545581004</c:v>
                </c:pt>
                <c:pt idx="10">
                  <c:v>71.1111111111111</c:v>
                </c:pt>
                <c:pt idx="11">
                  <c:v>72.624113475177296</c:v>
                </c:pt>
                <c:pt idx="12">
                  <c:v>71.167593328038095</c:v>
                </c:pt>
                <c:pt idx="14">
                  <c:v>72.660376246582601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294-F54B-B94A-F7E34F8F5259}"/>
            </c:ext>
          </c:extLst>
        </c:ser>
        <c:ser>
          <c:idx val="4"/>
          <c:order val="4"/>
          <c:tx>
            <c:strRef>
              <c:f>strided_output!$T$1:$T$2</c:f>
              <c:strCache>
                <c:ptCount val="2"/>
                <c:pt idx="0">
                  <c:v>Fine-grained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12"/>
              <c:layout>
                <c:manualLayout>
                  <c:x val="-1.119712225141507E-2"/>
                  <c:y val="-2.93980555555555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294-F54B-B94A-F7E34F8F5259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strided_output!$T$3:$T$17</c:f>
              <c:numCache>
                <c:formatCode>General</c:formatCode>
                <c:ptCount val="15"/>
                <c:pt idx="0">
                  <c:v>74.038438794358797</c:v>
                </c:pt>
                <c:pt idx="1">
                  <c:v>72.567606712968598</c:v>
                </c:pt>
                <c:pt idx="2">
                  <c:v>73.290384423364898</c:v>
                </c:pt>
                <c:pt idx="3">
                  <c:v>73.284164599110397</c:v>
                </c:pt>
                <c:pt idx="4">
                  <c:v>73.290384423364898</c:v>
                </c:pt>
                <c:pt idx="5">
                  <c:v>73.316299520749197</c:v>
                </c:pt>
                <c:pt idx="6">
                  <c:v>74.022702885864305</c:v>
                </c:pt>
                <c:pt idx="7">
                  <c:v>73.220490475392396</c:v>
                </c:pt>
                <c:pt idx="8">
                  <c:v>73.290560057258205</c:v>
                </c:pt>
                <c:pt idx="9">
                  <c:v>73.240012261162704</c:v>
                </c:pt>
                <c:pt idx="10">
                  <c:v>73.299928418038604</c:v>
                </c:pt>
                <c:pt idx="11">
                  <c:v>72.875152501016601</c:v>
                </c:pt>
                <c:pt idx="12">
                  <c:v>72.5799918995544</c:v>
                </c:pt>
                <c:pt idx="14">
                  <c:v>72.581509842093794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294-F54B-B94A-F7E34F8F52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9008"/>
        <c:crossesAt val="0"/>
        <c:auto val="1"/>
        <c:lblAlgn val="ctr"/>
        <c:lblOffset val="100"/>
        <c:noMultiLvlLbl val="0"/>
      </c:catAx>
      <c:valAx>
        <c:axId val="500959008"/>
        <c:scaling>
          <c:orientation val="minMax"/>
          <c:max val="9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0" i="0" u="none" strike="noStrike" baseline="0">
                    <a:effectLst/>
                  </a:rPr>
                  <a:t>Sustained MRAM </a:t>
                </a:r>
                <a:r>
                  <a:rPr lang="en-US" sz="1600"/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310310169102996"/>
          <c:y val="0.54654333333333327"/>
          <c:w val="0.39886547583361259"/>
          <c:h val="0.22757749999999999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(a) Coarse-grained </a:t>
            </a:r>
            <a:r>
              <a:rPr lang="en-US" b="1" dirty="0" err="1"/>
              <a:t>Strided</a:t>
            </a:r>
            <a:r>
              <a:rPr lang="en-US" dirty="0"/>
              <a:t> (MRAM, 1 DPU)</a:t>
            </a:r>
          </a:p>
        </c:rich>
      </c:tx>
      <c:layout>
        <c:manualLayout>
          <c:xMode val="edge"/>
          <c:yMode val="edge"/>
          <c:x val="0.3635976516166583"/>
          <c:y val="2.9344878490179443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088057021852925"/>
          <c:y val="2.8707407407407407E-2"/>
          <c:w val="0.81454082206786893"/>
          <c:h val="0.78348116594263162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strided_output!$K$1:$K$2</c:f>
              <c:strCache>
                <c:ptCount val="2"/>
                <c:pt idx="0">
                  <c:v>Coarse-grained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strided_output!$K$3:$K$15</c:f>
              <c:numCache>
                <c:formatCode>General</c:formatCode>
                <c:ptCount val="13"/>
                <c:pt idx="0">
                  <c:v>104.44107903005801</c:v>
                </c:pt>
                <c:pt idx="1">
                  <c:v>88.682359858721</c:v>
                </c:pt>
                <c:pt idx="2">
                  <c:v>68.067671706290199</c:v>
                </c:pt>
                <c:pt idx="3">
                  <c:v>46.516743419662802</c:v>
                </c:pt>
                <c:pt idx="4">
                  <c:v>28.472617529849501</c:v>
                </c:pt>
                <c:pt idx="5">
                  <c:v>16.030797634266399</c:v>
                </c:pt>
                <c:pt idx="6">
                  <c:v>8.5606160506574707</c:v>
                </c:pt>
                <c:pt idx="7">
                  <c:v>4.4253031379723904</c:v>
                </c:pt>
                <c:pt idx="8">
                  <c:v>2.2599956647683599</c:v>
                </c:pt>
                <c:pt idx="9">
                  <c:v>1.14206808646237</c:v>
                </c:pt>
                <c:pt idx="10">
                  <c:v>0.57485414118732003</c:v>
                </c:pt>
                <c:pt idx="11">
                  <c:v>0.28774725771002402</c:v>
                </c:pt>
                <c:pt idx="12">
                  <c:v>0.14390299396389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68-0443-B1B3-C93F65ADD4E1}"/>
            </c:ext>
          </c:extLst>
        </c:ser>
        <c:ser>
          <c:idx val="1"/>
          <c:order val="1"/>
          <c:tx>
            <c:strRef>
              <c:f>strided_output!$L$1:$L$2</c:f>
              <c:strCache>
                <c:ptCount val="2"/>
                <c:pt idx="0">
                  <c:v>Coarse-grained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strided_output!$L$3:$L$15</c:f>
              <c:numCache>
                <c:formatCode>General</c:formatCode>
                <c:ptCount val="13"/>
                <c:pt idx="0">
                  <c:v>208.82000851113199</c:v>
                </c:pt>
                <c:pt idx="1">
                  <c:v>177.26049209294399</c:v>
                </c:pt>
                <c:pt idx="2">
                  <c:v>136.03526275633899</c:v>
                </c:pt>
                <c:pt idx="3">
                  <c:v>76.711174282011598</c:v>
                </c:pt>
                <c:pt idx="4">
                  <c:v>38.8606845239145</c:v>
                </c:pt>
                <c:pt idx="5">
                  <c:v>19.4646932158503</c:v>
                </c:pt>
                <c:pt idx="6">
                  <c:v>9.73623668237191</c:v>
                </c:pt>
                <c:pt idx="7">
                  <c:v>4.86755016074782</c:v>
                </c:pt>
                <c:pt idx="8">
                  <c:v>2.4336115433583201</c:v>
                </c:pt>
                <c:pt idx="9">
                  <c:v>1.21668098829869</c:v>
                </c:pt>
                <c:pt idx="10">
                  <c:v>0.60834909913892099</c:v>
                </c:pt>
                <c:pt idx="11">
                  <c:v>0.30422834102604901</c:v>
                </c:pt>
                <c:pt idx="12">
                  <c:v>0.152087812606088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D68-0443-B1B3-C93F65ADD4E1}"/>
            </c:ext>
          </c:extLst>
        </c:ser>
        <c:ser>
          <c:idx val="2"/>
          <c:order val="2"/>
          <c:tx>
            <c:strRef>
              <c:f>strided_output!$M$1:$M$2</c:f>
              <c:strCache>
                <c:ptCount val="2"/>
                <c:pt idx="0">
                  <c:v>Coarse-grained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strided_output!$M$3:$M$15</c:f>
              <c:numCache>
                <c:formatCode>General</c:formatCode>
                <c:ptCount val="13"/>
                <c:pt idx="0">
                  <c:v>417.28831995755098</c:v>
                </c:pt>
                <c:pt idx="1">
                  <c:v>307.40477927190602</c:v>
                </c:pt>
                <c:pt idx="2">
                  <c:v>155.543205080208</c:v>
                </c:pt>
                <c:pt idx="3">
                  <c:v>77.840882899825303</c:v>
                </c:pt>
                <c:pt idx="4">
                  <c:v>38.970310486896601</c:v>
                </c:pt>
                <c:pt idx="5">
                  <c:v>19.4812248523432</c:v>
                </c:pt>
                <c:pt idx="6">
                  <c:v>9.7413708287472698</c:v>
                </c:pt>
                <c:pt idx="7">
                  <c:v>4.8704613337485601</c:v>
                </c:pt>
                <c:pt idx="8">
                  <c:v>2.4348687609247901</c:v>
                </c:pt>
                <c:pt idx="9">
                  <c:v>1.2175205418374</c:v>
                </c:pt>
                <c:pt idx="10">
                  <c:v>0.60878827663572499</c:v>
                </c:pt>
                <c:pt idx="11">
                  <c:v>0.30441029706334</c:v>
                </c:pt>
                <c:pt idx="12">
                  <c:v>0.15219599197403899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D68-0443-B1B3-C93F65ADD4E1}"/>
            </c:ext>
          </c:extLst>
        </c:ser>
        <c:ser>
          <c:idx val="3"/>
          <c:order val="3"/>
          <c:tx>
            <c:strRef>
              <c:f>strided_output!$N$1:$N$2</c:f>
              <c:strCache>
                <c:ptCount val="2"/>
                <c:pt idx="0">
                  <c:v>Coarse-grained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25400">
                <a:solidFill>
                  <a:schemeClr val="accent4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strided_output!$N$3:$N$15</c:f>
              <c:numCache>
                <c:formatCode>General</c:formatCode>
                <c:ptCount val="13"/>
                <c:pt idx="0">
                  <c:v>622.58400924541695</c:v>
                </c:pt>
                <c:pt idx="1">
                  <c:v>311.09849643446199</c:v>
                </c:pt>
                <c:pt idx="2">
                  <c:v>155.57122721990001</c:v>
                </c:pt>
                <c:pt idx="3">
                  <c:v>77.886311947113896</c:v>
                </c:pt>
                <c:pt idx="4">
                  <c:v>38.9394372373986</c:v>
                </c:pt>
                <c:pt idx="5">
                  <c:v>19.476055700215099</c:v>
                </c:pt>
                <c:pt idx="6">
                  <c:v>9.7361678044639302</c:v>
                </c:pt>
                <c:pt idx="7">
                  <c:v>4.8683077641432302</c:v>
                </c:pt>
                <c:pt idx="8">
                  <c:v>2.4343002688552402</c:v>
                </c:pt>
                <c:pt idx="9">
                  <c:v>1.21704680513894</c:v>
                </c:pt>
                <c:pt idx="10">
                  <c:v>0.60855999745301304</c:v>
                </c:pt>
                <c:pt idx="11">
                  <c:v>0.30428538074585498</c:v>
                </c:pt>
                <c:pt idx="12">
                  <c:v>0.15212869816206101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D68-0443-B1B3-C93F65ADD4E1}"/>
            </c:ext>
          </c:extLst>
        </c:ser>
        <c:ser>
          <c:idx val="4"/>
          <c:order val="4"/>
          <c:tx>
            <c:strRef>
              <c:f>strided_output!$O$1:$O$2</c:f>
              <c:strCache>
                <c:ptCount val="2"/>
                <c:pt idx="0">
                  <c:v>Coarse-grained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37981632006756E-3"/>
                  <c:y val="-8.8194444444444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D68-0443-B1B3-C93F65ADD4E1}"/>
                </c:ext>
              </c:extLst>
            </c:dLbl>
            <c:dLbl>
              <c:idx val="3"/>
              <c:layout>
                <c:manualLayout>
                  <c:x val="-9.9212600885674671E-3"/>
                  <c:y val="-3.82175925925925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D68-0443-B1B3-C93F65ADD4E1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strided_output!$O$3:$O$15</c:f>
              <c:numCache>
                <c:formatCode>General</c:formatCode>
                <c:ptCount val="13"/>
                <c:pt idx="0">
                  <c:v>622.35745829417704</c:v>
                </c:pt>
                <c:pt idx="1">
                  <c:v>311.18092788604201</c:v>
                </c:pt>
                <c:pt idx="2">
                  <c:v>155.66855890565901</c:v>
                </c:pt>
                <c:pt idx="3">
                  <c:v>77.864829790770102</c:v>
                </c:pt>
                <c:pt idx="4">
                  <c:v>38.948666518089297</c:v>
                </c:pt>
                <c:pt idx="5">
                  <c:v>19.476400225012402</c:v>
                </c:pt>
                <c:pt idx="6">
                  <c:v>9.7364088814055698</c:v>
                </c:pt>
                <c:pt idx="7">
                  <c:v>4.8671542346267502</c:v>
                </c:pt>
                <c:pt idx="8">
                  <c:v>2.43396446648438</c:v>
                </c:pt>
                <c:pt idx="9">
                  <c:v>1.21696501522691</c:v>
                </c:pt>
                <c:pt idx="10">
                  <c:v>0.60849757353669398</c:v>
                </c:pt>
                <c:pt idx="11">
                  <c:v>0.30424878676834699</c:v>
                </c:pt>
                <c:pt idx="12">
                  <c:v>0.15212493146808601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D68-0443-B1B3-C93F65ADD4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9008"/>
        <c:crossesAt val="1.0000000000000002E-2"/>
        <c:auto val="1"/>
        <c:lblAlgn val="ctr"/>
        <c:lblOffset val="100"/>
        <c:noMultiLvlLbl val="0"/>
      </c:catAx>
      <c:valAx>
        <c:axId val="500959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Sustained MRAM 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46214271373445942"/>
          <c:y val="0.35756915624942837"/>
          <c:w val="0.48283891709819959"/>
          <c:h val="0.2495655086328333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(b) Fine-grained </a:t>
            </a:r>
            <a:r>
              <a:rPr lang="en-US" b="1" dirty="0" err="1"/>
              <a:t>Strided</a:t>
            </a:r>
            <a:r>
              <a:rPr lang="en-US" b="1" dirty="0"/>
              <a:t> &amp; Random</a:t>
            </a:r>
            <a:r>
              <a:rPr lang="en-US" dirty="0"/>
              <a:t> (MRAM, 1 DPU)</a:t>
            </a:r>
          </a:p>
        </c:rich>
      </c:tx>
      <c:layout>
        <c:manualLayout>
          <c:xMode val="edge"/>
          <c:yMode val="edge"/>
          <c:x val="0.23741060054635735"/>
          <c:y val="2.9932761141625186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4472147927397727"/>
          <c:y val="2.8707407407407407E-2"/>
          <c:w val="0.83064464978997932"/>
          <c:h val="0.77938111542201605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strided_output!$P$1:$P$2</c:f>
              <c:strCache>
                <c:ptCount val="2"/>
                <c:pt idx="0">
                  <c:v>Fine-grained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strided_output!$P$3:$P$17</c:f>
              <c:numCache>
                <c:formatCode>General</c:formatCode>
                <c:ptCount val="15"/>
                <c:pt idx="0">
                  <c:v>34.959920697528297</c:v>
                </c:pt>
                <c:pt idx="1">
                  <c:v>34.9527413853653</c:v>
                </c:pt>
                <c:pt idx="2">
                  <c:v>35.004414876811403</c:v>
                </c:pt>
                <c:pt idx="3">
                  <c:v>34.954530735089598</c:v>
                </c:pt>
                <c:pt idx="4">
                  <c:v>34.960524310318497</c:v>
                </c:pt>
                <c:pt idx="5">
                  <c:v>34.962855700254302</c:v>
                </c:pt>
                <c:pt idx="6">
                  <c:v>34.980984534087703</c:v>
                </c:pt>
                <c:pt idx="7">
                  <c:v>34.9829184968277</c:v>
                </c:pt>
                <c:pt idx="8">
                  <c:v>34.954397567870203</c:v>
                </c:pt>
                <c:pt idx="9">
                  <c:v>34.965000853637697</c:v>
                </c:pt>
                <c:pt idx="10">
                  <c:v>34.914758889430097</c:v>
                </c:pt>
                <c:pt idx="11">
                  <c:v>34.873990464143198</c:v>
                </c:pt>
                <c:pt idx="12">
                  <c:v>34.850252819914402</c:v>
                </c:pt>
                <c:pt idx="14">
                  <c:v>14.742373563263399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3C-8944-BC08-4A118738BC9A}"/>
            </c:ext>
          </c:extLst>
        </c:ser>
        <c:ser>
          <c:idx val="1"/>
          <c:order val="1"/>
          <c:tx>
            <c:strRef>
              <c:f>strided_output!$Q$1:$Q$2</c:f>
              <c:strCache>
                <c:ptCount val="2"/>
                <c:pt idx="0">
                  <c:v>Fine-grained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strided_output!$Q$3:$Q$17</c:f>
              <c:numCache>
                <c:formatCode>General</c:formatCode>
                <c:ptCount val="15"/>
                <c:pt idx="0">
                  <c:v>65.556120461079004</c:v>
                </c:pt>
                <c:pt idx="1">
                  <c:v>65.549461050036996</c:v>
                </c:pt>
                <c:pt idx="2">
                  <c:v>65.553851718548302</c:v>
                </c:pt>
                <c:pt idx="3">
                  <c:v>65.552388097024206</c:v>
                </c:pt>
                <c:pt idx="4">
                  <c:v>65.574642199867696</c:v>
                </c:pt>
                <c:pt idx="5">
                  <c:v>65.566324425046503</c:v>
                </c:pt>
                <c:pt idx="6">
                  <c:v>65.564801680738299</c:v>
                </c:pt>
                <c:pt idx="7">
                  <c:v>65.5425542554255</c:v>
                </c:pt>
                <c:pt idx="8">
                  <c:v>65.531506410988897</c:v>
                </c:pt>
                <c:pt idx="9">
                  <c:v>65.491091822750107</c:v>
                </c:pt>
                <c:pt idx="10">
                  <c:v>65.377599416271394</c:v>
                </c:pt>
                <c:pt idx="11">
                  <c:v>65.104450499545806</c:v>
                </c:pt>
                <c:pt idx="12">
                  <c:v>64.927536231884005</c:v>
                </c:pt>
                <c:pt idx="14">
                  <c:v>28.9638661068259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3C-8944-BC08-4A118738BC9A}"/>
            </c:ext>
          </c:extLst>
        </c:ser>
        <c:ser>
          <c:idx val="2"/>
          <c:order val="2"/>
          <c:tx>
            <c:strRef>
              <c:f>strided_output!$R$1:$R$2</c:f>
              <c:strCache>
                <c:ptCount val="2"/>
                <c:pt idx="0">
                  <c:v>Fine-grained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strided_output!$R$3:$R$17</c:f>
              <c:numCache>
                <c:formatCode>General</c:formatCode>
                <c:ptCount val="15"/>
                <c:pt idx="0">
                  <c:v>72.201326718186095</c:v>
                </c:pt>
                <c:pt idx="1">
                  <c:v>72.196266761091806</c:v>
                </c:pt>
                <c:pt idx="2">
                  <c:v>72.196799354756195</c:v>
                </c:pt>
                <c:pt idx="3">
                  <c:v>72.201770607908699</c:v>
                </c:pt>
                <c:pt idx="4">
                  <c:v>72.208163225152703</c:v>
                </c:pt>
                <c:pt idx="5">
                  <c:v>72.2435561784703</c:v>
                </c:pt>
                <c:pt idx="6">
                  <c:v>72.167695756479304</c:v>
                </c:pt>
                <c:pt idx="7">
                  <c:v>72.170534098953794</c:v>
                </c:pt>
                <c:pt idx="8">
                  <c:v>72.248960564444999</c:v>
                </c:pt>
                <c:pt idx="9">
                  <c:v>72.159863089545397</c:v>
                </c:pt>
                <c:pt idx="10">
                  <c:v>71.888476582088003</c:v>
                </c:pt>
                <c:pt idx="11">
                  <c:v>71.651339464214303</c:v>
                </c:pt>
                <c:pt idx="12">
                  <c:v>71.766119343211798</c:v>
                </c:pt>
                <c:pt idx="14">
                  <c:v>54.352364137037299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13C-8944-BC08-4A118738BC9A}"/>
            </c:ext>
          </c:extLst>
        </c:ser>
        <c:ser>
          <c:idx val="3"/>
          <c:order val="3"/>
          <c:tx>
            <c:strRef>
              <c:f>strided_output!$S$1:$S$2</c:f>
              <c:strCache>
                <c:ptCount val="2"/>
                <c:pt idx="0">
                  <c:v>Fine-grained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strided_output!$S$3:$S$17</c:f>
              <c:numCache>
                <c:formatCode>General</c:formatCode>
                <c:ptCount val="15"/>
                <c:pt idx="0">
                  <c:v>72.923129272820901</c:v>
                </c:pt>
                <c:pt idx="1">
                  <c:v>72.914798584922593</c:v>
                </c:pt>
                <c:pt idx="2">
                  <c:v>74.431380701162794</c:v>
                </c:pt>
                <c:pt idx="3">
                  <c:v>74.417608711080405</c:v>
                </c:pt>
                <c:pt idx="4">
                  <c:v>71.513786316958601</c:v>
                </c:pt>
                <c:pt idx="5">
                  <c:v>72.920792866112393</c:v>
                </c:pt>
                <c:pt idx="6">
                  <c:v>74.4090085194902</c:v>
                </c:pt>
                <c:pt idx="7">
                  <c:v>72.886036129073204</c:v>
                </c:pt>
                <c:pt idx="8">
                  <c:v>73.006900415043404</c:v>
                </c:pt>
                <c:pt idx="9">
                  <c:v>71.259568545581004</c:v>
                </c:pt>
                <c:pt idx="10">
                  <c:v>71.1111111111111</c:v>
                </c:pt>
                <c:pt idx="11">
                  <c:v>72.624113475177296</c:v>
                </c:pt>
                <c:pt idx="12">
                  <c:v>71.167593328038095</c:v>
                </c:pt>
                <c:pt idx="14">
                  <c:v>72.660376246582601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13C-8944-BC08-4A118738BC9A}"/>
            </c:ext>
          </c:extLst>
        </c:ser>
        <c:ser>
          <c:idx val="4"/>
          <c:order val="4"/>
          <c:tx>
            <c:strRef>
              <c:f>strided_output!$T$1:$T$2</c:f>
              <c:strCache>
                <c:ptCount val="2"/>
                <c:pt idx="0">
                  <c:v>Fine-grained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12"/>
              <c:layout>
                <c:manualLayout>
                  <c:x val="-1.6869764001522434E-2"/>
                  <c:y val="-2.9398002535881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13C-8944-BC08-4A118738BC9A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strided_output!$T$3:$T$17</c:f>
              <c:numCache>
                <c:formatCode>General</c:formatCode>
                <c:ptCount val="15"/>
                <c:pt idx="0">
                  <c:v>74.038438794358797</c:v>
                </c:pt>
                <c:pt idx="1">
                  <c:v>72.567606712968598</c:v>
                </c:pt>
                <c:pt idx="2">
                  <c:v>73.290384423364898</c:v>
                </c:pt>
                <c:pt idx="3">
                  <c:v>73.284164599110397</c:v>
                </c:pt>
                <c:pt idx="4">
                  <c:v>73.290384423364898</c:v>
                </c:pt>
                <c:pt idx="5">
                  <c:v>73.316299520749197</c:v>
                </c:pt>
                <c:pt idx="6">
                  <c:v>74.022702885864305</c:v>
                </c:pt>
                <c:pt idx="7">
                  <c:v>73.220490475392396</c:v>
                </c:pt>
                <c:pt idx="8">
                  <c:v>73.290560057258205</c:v>
                </c:pt>
                <c:pt idx="9">
                  <c:v>73.240012261162704</c:v>
                </c:pt>
                <c:pt idx="10">
                  <c:v>73.299928418038604</c:v>
                </c:pt>
                <c:pt idx="11">
                  <c:v>72.875152501016601</c:v>
                </c:pt>
                <c:pt idx="12">
                  <c:v>72.5799918995544</c:v>
                </c:pt>
                <c:pt idx="14">
                  <c:v>72.581509842093794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13C-8944-BC08-4A118738BC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9008"/>
        <c:crossesAt val="0"/>
        <c:auto val="1"/>
        <c:lblAlgn val="ctr"/>
        <c:lblOffset val="100"/>
        <c:noMultiLvlLbl val="0"/>
      </c:catAx>
      <c:valAx>
        <c:axId val="500959008"/>
        <c:scaling>
          <c:orientation val="minMax"/>
          <c:max val="9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Sustained MRAM 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429677491973478"/>
          <c:y val="0.55219208810570208"/>
          <c:w val="0.44991888613149378"/>
          <c:h val="0.24544962644296869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500" b="1"/>
              <a:t>(a)</a:t>
            </a:r>
            <a:r>
              <a:rPr lang="en-US" sz="1500" b="1" baseline="0"/>
              <a:t> </a:t>
            </a:r>
            <a:r>
              <a:rPr lang="en-US" sz="1500" b="1"/>
              <a:t>Coarse-grained</a:t>
            </a:r>
            <a:r>
              <a:rPr lang="en-US" sz="1500" b="1" baseline="0"/>
              <a:t> Strided</a:t>
            </a:r>
            <a:r>
              <a:rPr lang="en-US" sz="1500" baseline="0"/>
              <a:t> (MRAM, </a:t>
            </a:r>
            <a:r>
              <a:rPr lang="en-US" sz="1500"/>
              <a:t>1 DPU)</a:t>
            </a:r>
          </a:p>
        </c:rich>
      </c:tx>
      <c:layout>
        <c:manualLayout>
          <c:xMode val="edge"/>
          <c:yMode val="edge"/>
          <c:x val="0.37774745768675888"/>
          <c:y val="3.3812777777777782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8144252084872797"/>
          <c:y val="2.8707407407407407E-2"/>
          <c:w val="0.79397885217636088"/>
          <c:h val="0.75925333333333334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strided_output!$K$1:$K$2</c:f>
              <c:strCache>
                <c:ptCount val="2"/>
                <c:pt idx="0">
                  <c:v>Coarse-grained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strided_output!$K$3:$K$15</c:f>
              <c:numCache>
                <c:formatCode>General</c:formatCode>
                <c:ptCount val="13"/>
                <c:pt idx="0">
                  <c:v>104.44107903005801</c:v>
                </c:pt>
                <c:pt idx="1">
                  <c:v>88.682359858721</c:v>
                </c:pt>
                <c:pt idx="2">
                  <c:v>68.067671706290199</c:v>
                </c:pt>
                <c:pt idx="3">
                  <c:v>46.516743419662802</c:v>
                </c:pt>
                <c:pt idx="4">
                  <c:v>28.472617529849501</c:v>
                </c:pt>
                <c:pt idx="5">
                  <c:v>16.030797634266399</c:v>
                </c:pt>
                <c:pt idx="6">
                  <c:v>8.5606160506574707</c:v>
                </c:pt>
                <c:pt idx="7">
                  <c:v>4.4253031379723904</c:v>
                </c:pt>
                <c:pt idx="8">
                  <c:v>2.2599956647683599</c:v>
                </c:pt>
                <c:pt idx="9">
                  <c:v>1.14206808646237</c:v>
                </c:pt>
                <c:pt idx="10">
                  <c:v>0.57485414118732003</c:v>
                </c:pt>
                <c:pt idx="11">
                  <c:v>0.28774725771002402</c:v>
                </c:pt>
                <c:pt idx="12">
                  <c:v>0.14390299396389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C5-3942-B8F3-2457FE8AC93C}"/>
            </c:ext>
          </c:extLst>
        </c:ser>
        <c:ser>
          <c:idx val="1"/>
          <c:order val="1"/>
          <c:tx>
            <c:strRef>
              <c:f>strided_output!$L$1:$L$2</c:f>
              <c:strCache>
                <c:ptCount val="2"/>
                <c:pt idx="0">
                  <c:v>Coarse-grained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strided_output!$L$3:$L$15</c:f>
              <c:numCache>
                <c:formatCode>General</c:formatCode>
                <c:ptCount val="13"/>
                <c:pt idx="0">
                  <c:v>208.82000851113199</c:v>
                </c:pt>
                <c:pt idx="1">
                  <c:v>177.26049209294399</c:v>
                </c:pt>
                <c:pt idx="2">
                  <c:v>136.03526275633899</c:v>
                </c:pt>
                <c:pt idx="3">
                  <c:v>76.711174282011598</c:v>
                </c:pt>
                <c:pt idx="4">
                  <c:v>38.8606845239145</c:v>
                </c:pt>
                <c:pt idx="5">
                  <c:v>19.4646932158503</c:v>
                </c:pt>
                <c:pt idx="6">
                  <c:v>9.73623668237191</c:v>
                </c:pt>
                <c:pt idx="7">
                  <c:v>4.86755016074782</c:v>
                </c:pt>
                <c:pt idx="8">
                  <c:v>2.4336115433583201</c:v>
                </c:pt>
                <c:pt idx="9">
                  <c:v>1.21668098829869</c:v>
                </c:pt>
                <c:pt idx="10">
                  <c:v>0.60834909913892099</c:v>
                </c:pt>
                <c:pt idx="11">
                  <c:v>0.30422834102604901</c:v>
                </c:pt>
                <c:pt idx="12">
                  <c:v>0.152087812606088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DC5-3942-B8F3-2457FE8AC93C}"/>
            </c:ext>
          </c:extLst>
        </c:ser>
        <c:ser>
          <c:idx val="2"/>
          <c:order val="2"/>
          <c:tx>
            <c:strRef>
              <c:f>strided_output!$M$1:$M$2</c:f>
              <c:strCache>
                <c:ptCount val="2"/>
                <c:pt idx="0">
                  <c:v>Coarse-grained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strided_output!$M$3:$M$15</c:f>
              <c:numCache>
                <c:formatCode>General</c:formatCode>
                <c:ptCount val="13"/>
                <c:pt idx="0">
                  <c:v>417.28831995755098</c:v>
                </c:pt>
                <c:pt idx="1">
                  <c:v>307.40477927190602</c:v>
                </c:pt>
                <c:pt idx="2">
                  <c:v>155.543205080208</c:v>
                </c:pt>
                <c:pt idx="3">
                  <c:v>77.840882899825303</c:v>
                </c:pt>
                <c:pt idx="4">
                  <c:v>38.970310486896601</c:v>
                </c:pt>
                <c:pt idx="5">
                  <c:v>19.4812248523432</c:v>
                </c:pt>
                <c:pt idx="6">
                  <c:v>9.7413708287472698</c:v>
                </c:pt>
                <c:pt idx="7">
                  <c:v>4.8704613337485601</c:v>
                </c:pt>
                <c:pt idx="8">
                  <c:v>2.4348687609247901</c:v>
                </c:pt>
                <c:pt idx="9">
                  <c:v>1.2175205418374</c:v>
                </c:pt>
                <c:pt idx="10">
                  <c:v>0.60878827663572499</c:v>
                </c:pt>
                <c:pt idx="11">
                  <c:v>0.30441029706334</c:v>
                </c:pt>
                <c:pt idx="12">
                  <c:v>0.15219599197403899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DC5-3942-B8F3-2457FE8AC93C}"/>
            </c:ext>
          </c:extLst>
        </c:ser>
        <c:ser>
          <c:idx val="3"/>
          <c:order val="3"/>
          <c:tx>
            <c:strRef>
              <c:f>strided_output!$N$1:$N$2</c:f>
              <c:strCache>
                <c:ptCount val="2"/>
                <c:pt idx="0">
                  <c:v>Coarse-grained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25400">
                <a:solidFill>
                  <a:schemeClr val="accent4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strided_output!$N$3:$N$15</c:f>
              <c:numCache>
                <c:formatCode>General</c:formatCode>
                <c:ptCount val="13"/>
                <c:pt idx="0">
                  <c:v>622.58400924541695</c:v>
                </c:pt>
                <c:pt idx="1">
                  <c:v>311.09849643446199</c:v>
                </c:pt>
                <c:pt idx="2">
                  <c:v>155.57122721990001</c:v>
                </c:pt>
                <c:pt idx="3">
                  <c:v>77.886311947113896</c:v>
                </c:pt>
                <c:pt idx="4">
                  <c:v>38.9394372373986</c:v>
                </c:pt>
                <c:pt idx="5">
                  <c:v>19.476055700215099</c:v>
                </c:pt>
                <c:pt idx="6">
                  <c:v>9.7361678044639302</c:v>
                </c:pt>
                <c:pt idx="7">
                  <c:v>4.8683077641432302</c:v>
                </c:pt>
                <c:pt idx="8">
                  <c:v>2.4343002688552402</c:v>
                </c:pt>
                <c:pt idx="9">
                  <c:v>1.21704680513894</c:v>
                </c:pt>
                <c:pt idx="10">
                  <c:v>0.60855999745301304</c:v>
                </c:pt>
                <c:pt idx="11">
                  <c:v>0.30428538074585498</c:v>
                </c:pt>
                <c:pt idx="12">
                  <c:v>0.15212869816206101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DC5-3942-B8F3-2457FE8AC93C}"/>
            </c:ext>
          </c:extLst>
        </c:ser>
        <c:ser>
          <c:idx val="4"/>
          <c:order val="4"/>
          <c:tx>
            <c:strRef>
              <c:f>strided_output!$O$1:$O$2</c:f>
              <c:strCache>
                <c:ptCount val="2"/>
                <c:pt idx="0">
                  <c:v>Coarse-grained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37981632006756E-3"/>
                  <c:y val="-8.8194444444444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DC5-3942-B8F3-2457FE8AC93C}"/>
                </c:ext>
              </c:extLst>
            </c:dLbl>
            <c:dLbl>
              <c:idx val="3"/>
              <c:layout>
                <c:manualLayout>
                  <c:x val="-9.9212600885674671E-3"/>
                  <c:y val="-3.82175925925925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DC5-3942-B8F3-2457FE8AC93C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strided_output!$O$3:$O$15</c:f>
              <c:numCache>
                <c:formatCode>General</c:formatCode>
                <c:ptCount val="13"/>
                <c:pt idx="0">
                  <c:v>622.35745829417704</c:v>
                </c:pt>
                <c:pt idx="1">
                  <c:v>311.18092788604201</c:v>
                </c:pt>
                <c:pt idx="2">
                  <c:v>155.66855890565901</c:v>
                </c:pt>
                <c:pt idx="3">
                  <c:v>77.864829790770102</c:v>
                </c:pt>
                <c:pt idx="4">
                  <c:v>38.948666518089297</c:v>
                </c:pt>
                <c:pt idx="5">
                  <c:v>19.476400225012402</c:v>
                </c:pt>
                <c:pt idx="6">
                  <c:v>9.7364088814055698</c:v>
                </c:pt>
                <c:pt idx="7">
                  <c:v>4.8671542346267502</c:v>
                </c:pt>
                <c:pt idx="8">
                  <c:v>2.43396446648438</c:v>
                </c:pt>
                <c:pt idx="9">
                  <c:v>1.21696501522691</c:v>
                </c:pt>
                <c:pt idx="10">
                  <c:v>0.60849757353669398</c:v>
                </c:pt>
                <c:pt idx="11">
                  <c:v>0.30424878676834699</c:v>
                </c:pt>
                <c:pt idx="12">
                  <c:v>0.15212493146808601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DC5-3942-B8F3-2457FE8AC9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9008"/>
        <c:crossesAt val="1.0000000000000002E-2"/>
        <c:auto val="1"/>
        <c:lblAlgn val="ctr"/>
        <c:lblOffset val="100"/>
        <c:noMultiLvlLbl val="0"/>
      </c:catAx>
      <c:valAx>
        <c:axId val="500959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Sustained MRAM</a:t>
                </a:r>
                <a:r>
                  <a:rPr lang="en-US" sz="1600" baseline="0"/>
                  <a:t> </a:t>
                </a:r>
                <a:r>
                  <a:rPr lang="en-US" sz="1600"/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53572187620957801"/>
          <c:y val="0.33076083333333334"/>
          <c:w val="0.42906961805555549"/>
          <c:h val="0.2316933333333333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500" b="1"/>
              <a:t>(b) Fine-grained Strided &amp; Random</a:t>
            </a:r>
            <a:r>
              <a:rPr lang="en-US" sz="1500"/>
              <a:t> (MRAM,</a:t>
            </a:r>
            <a:r>
              <a:rPr lang="en-US" sz="1500" baseline="0"/>
              <a:t> </a:t>
            </a:r>
            <a:r>
              <a:rPr lang="en-US" sz="1500"/>
              <a:t>1 DPU)</a:t>
            </a:r>
          </a:p>
        </c:rich>
      </c:tx>
      <c:layout>
        <c:manualLayout>
          <c:xMode val="edge"/>
          <c:yMode val="edge"/>
          <c:x val="0.2544284177672762"/>
          <c:y val="3.4400833333333332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816596427500841"/>
          <c:y val="2.8707407407407407E-2"/>
          <c:w val="0.80720036677187845"/>
          <c:h val="0.75868111111111114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strided_output!$P$1:$P$2</c:f>
              <c:strCache>
                <c:ptCount val="2"/>
                <c:pt idx="0">
                  <c:v>Fine-grained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strided_output!$P$3:$P$17</c:f>
              <c:numCache>
                <c:formatCode>General</c:formatCode>
                <c:ptCount val="15"/>
                <c:pt idx="0">
                  <c:v>34.959920697528297</c:v>
                </c:pt>
                <c:pt idx="1">
                  <c:v>34.9527413853653</c:v>
                </c:pt>
                <c:pt idx="2">
                  <c:v>35.004414876811403</c:v>
                </c:pt>
                <c:pt idx="3">
                  <c:v>34.954530735089598</c:v>
                </c:pt>
                <c:pt idx="4">
                  <c:v>34.960524310318497</c:v>
                </c:pt>
                <c:pt idx="5">
                  <c:v>34.962855700254302</c:v>
                </c:pt>
                <c:pt idx="6">
                  <c:v>34.980984534087703</c:v>
                </c:pt>
                <c:pt idx="7">
                  <c:v>34.9829184968277</c:v>
                </c:pt>
                <c:pt idx="8">
                  <c:v>34.954397567870203</c:v>
                </c:pt>
                <c:pt idx="9">
                  <c:v>34.965000853637697</c:v>
                </c:pt>
                <c:pt idx="10">
                  <c:v>34.914758889430097</c:v>
                </c:pt>
                <c:pt idx="11">
                  <c:v>34.873990464143198</c:v>
                </c:pt>
                <c:pt idx="12">
                  <c:v>34.850252819914402</c:v>
                </c:pt>
                <c:pt idx="14">
                  <c:v>14.742373563263399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94-F54B-B94A-F7E34F8F5259}"/>
            </c:ext>
          </c:extLst>
        </c:ser>
        <c:ser>
          <c:idx val="1"/>
          <c:order val="1"/>
          <c:tx>
            <c:strRef>
              <c:f>strided_output!$Q$1:$Q$2</c:f>
              <c:strCache>
                <c:ptCount val="2"/>
                <c:pt idx="0">
                  <c:v>Fine-grained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strided_output!$Q$3:$Q$17</c:f>
              <c:numCache>
                <c:formatCode>General</c:formatCode>
                <c:ptCount val="15"/>
                <c:pt idx="0">
                  <c:v>65.556120461079004</c:v>
                </c:pt>
                <c:pt idx="1">
                  <c:v>65.549461050036996</c:v>
                </c:pt>
                <c:pt idx="2">
                  <c:v>65.553851718548302</c:v>
                </c:pt>
                <c:pt idx="3">
                  <c:v>65.552388097024206</c:v>
                </c:pt>
                <c:pt idx="4">
                  <c:v>65.574642199867696</c:v>
                </c:pt>
                <c:pt idx="5">
                  <c:v>65.566324425046503</c:v>
                </c:pt>
                <c:pt idx="6">
                  <c:v>65.564801680738299</c:v>
                </c:pt>
                <c:pt idx="7">
                  <c:v>65.5425542554255</c:v>
                </c:pt>
                <c:pt idx="8">
                  <c:v>65.531506410988897</c:v>
                </c:pt>
                <c:pt idx="9">
                  <c:v>65.491091822750107</c:v>
                </c:pt>
                <c:pt idx="10">
                  <c:v>65.377599416271394</c:v>
                </c:pt>
                <c:pt idx="11">
                  <c:v>65.104450499545806</c:v>
                </c:pt>
                <c:pt idx="12">
                  <c:v>64.927536231884005</c:v>
                </c:pt>
                <c:pt idx="14">
                  <c:v>28.9638661068259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294-F54B-B94A-F7E34F8F5259}"/>
            </c:ext>
          </c:extLst>
        </c:ser>
        <c:ser>
          <c:idx val="2"/>
          <c:order val="2"/>
          <c:tx>
            <c:strRef>
              <c:f>strided_output!$R$1:$R$2</c:f>
              <c:strCache>
                <c:ptCount val="2"/>
                <c:pt idx="0">
                  <c:v>Fine-grained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strided_output!$R$3:$R$17</c:f>
              <c:numCache>
                <c:formatCode>General</c:formatCode>
                <c:ptCount val="15"/>
                <c:pt idx="0">
                  <c:v>72.201326718186095</c:v>
                </c:pt>
                <c:pt idx="1">
                  <c:v>72.196266761091806</c:v>
                </c:pt>
                <c:pt idx="2">
                  <c:v>72.196799354756195</c:v>
                </c:pt>
                <c:pt idx="3">
                  <c:v>72.201770607908699</c:v>
                </c:pt>
                <c:pt idx="4">
                  <c:v>72.208163225152703</c:v>
                </c:pt>
                <c:pt idx="5">
                  <c:v>72.2435561784703</c:v>
                </c:pt>
                <c:pt idx="6">
                  <c:v>72.167695756479304</c:v>
                </c:pt>
                <c:pt idx="7">
                  <c:v>72.170534098953794</c:v>
                </c:pt>
                <c:pt idx="8">
                  <c:v>72.248960564444999</c:v>
                </c:pt>
                <c:pt idx="9">
                  <c:v>72.159863089545397</c:v>
                </c:pt>
                <c:pt idx="10">
                  <c:v>71.888476582088003</c:v>
                </c:pt>
                <c:pt idx="11">
                  <c:v>71.651339464214303</c:v>
                </c:pt>
                <c:pt idx="12">
                  <c:v>71.766119343211798</c:v>
                </c:pt>
                <c:pt idx="14">
                  <c:v>54.352364137037299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294-F54B-B94A-F7E34F8F5259}"/>
            </c:ext>
          </c:extLst>
        </c:ser>
        <c:ser>
          <c:idx val="3"/>
          <c:order val="3"/>
          <c:tx>
            <c:strRef>
              <c:f>strided_output!$S$1:$S$2</c:f>
              <c:strCache>
                <c:ptCount val="2"/>
                <c:pt idx="0">
                  <c:v>Fine-grained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strided_output!$S$3:$S$17</c:f>
              <c:numCache>
                <c:formatCode>General</c:formatCode>
                <c:ptCount val="15"/>
                <c:pt idx="0">
                  <c:v>72.923129272820901</c:v>
                </c:pt>
                <c:pt idx="1">
                  <c:v>72.914798584922593</c:v>
                </c:pt>
                <c:pt idx="2">
                  <c:v>74.431380701162794</c:v>
                </c:pt>
                <c:pt idx="3">
                  <c:v>74.417608711080405</c:v>
                </c:pt>
                <c:pt idx="4">
                  <c:v>71.513786316958601</c:v>
                </c:pt>
                <c:pt idx="5">
                  <c:v>72.920792866112393</c:v>
                </c:pt>
                <c:pt idx="6">
                  <c:v>74.4090085194902</c:v>
                </c:pt>
                <c:pt idx="7">
                  <c:v>72.886036129073204</c:v>
                </c:pt>
                <c:pt idx="8">
                  <c:v>73.006900415043404</c:v>
                </c:pt>
                <c:pt idx="9">
                  <c:v>71.259568545581004</c:v>
                </c:pt>
                <c:pt idx="10">
                  <c:v>71.1111111111111</c:v>
                </c:pt>
                <c:pt idx="11">
                  <c:v>72.624113475177296</c:v>
                </c:pt>
                <c:pt idx="12">
                  <c:v>71.167593328038095</c:v>
                </c:pt>
                <c:pt idx="14">
                  <c:v>72.660376246582601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294-F54B-B94A-F7E34F8F5259}"/>
            </c:ext>
          </c:extLst>
        </c:ser>
        <c:ser>
          <c:idx val="4"/>
          <c:order val="4"/>
          <c:tx>
            <c:strRef>
              <c:f>strided_output!$T$1:$T$2</c:f>
              <c:strCache>
                <c:ptCount val="2"/>
                <c:pt idx="0">
                  <c:v>Fine-grained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12"/>
              <c:layout>
                <c:manualLayout>
                  <c:x val="-1.119712225141507E-2"/>
                  <c:y val="-2.93980555555555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294-F54B-B94A-F7E34F8F5259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strided_output!$T$3:$T$17</c:f>
              <c:numCache>
                <c:formatCode>General</c:formatCode>
                <c:ptCount val="15"/>
                <c:pt idx="0">
                  <c:v>74.038438794358797</c:v>
                </c:pt>
                <c:pt idx="1">
                  <c:v>72.567606712968598</c:v>
                </c:pt>
                <c:pt idx="2">
                  <c:v>73.290384423364898</c:v>
                </c:pt>
                <c:pt idx="3">
                  <c:v>73.284164599110397</c:v>
                </c:pt>
                <c:pt idx="4">
                  <c:v>73.290384423364898</c:v>
                </c:pt>
                <c:pt idx="5">
                  <c:v>73.316299520749197</c:v>
                </c:pt>
                <c:pt idx="6">
                  <c:v>74.022702885864305</c:v>
                </c:pt>
                <c:pt idx="7">
                  <c:v>73.220490475392396</c:v>
                </c:pt>
                <c:pt idx="8">
                  <c:v>73.290560057258205</c:v>
                </c:pt>
                <c:pt idx="9">
                  <c:v>73.240012261162704</c:v>
                </c:pt>
                <c:pt idx="10">
                  <c:v>73.299928418038604</c:v>
                </c:pt>
                <c:pt idx="11">
                  <c:v>72.875152501016601</c:v>
                </c:pt>
                <c:pt idx="12">
                  <c:v>72.5799918995544</c:v>
                </c:pt>
                <c:pt idx="14">
                  <c:v>72.581509842093794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294-F54B-B94A-F7E34F8F52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9008"/>
        <c:crossesAt val="0"/>
        <c:auto val="1"/>
        <c:lblAlgn val="ctr"/>
        <c:lblOffset val="100"/>
        <c:noMultiLvlLbl val="0"/>
      </c:catAx>
      <c:valAx>
        <c:axId val="500959008"/>
        <c:scaling>
          <c:orientation val="minMax"/>
          <c:max val="9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0" i="0" u="none" strike="noStrike" baseline="0">
                    <a:effectLst/>
                  </a:rPr>
                  <a:t>Sustained MRAM </a:t>
                </a:r>
                <a:r>
                  <a:rPr lang="en-US" sz="1600"/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310310169102996"/>
          <c:y val="0.54654333333333327"/>
          <c:w val="0.39886547583361259"/>
          <c:h val="0.22757749999999999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(a) Coarse-grained </a:t>
            </a:r>
            <a:r>
              <a:rPr lang="en-US" b="1" dirty="0" err="1"/>
              <a:t>Strided</a:t>
            </a:r>
            <a:r>
              <a:rPr lang="en-US" dirty="0"/>
              <a:t> (MRAM, 1 DPU)</a:t>
            </a:r>
          </a:p>
        </c:rich>
      </c:tx>
      <c:layout>
        <c:manualLayout>
          <c:xMode val="edge"/>
          <c:yMode val="edge"/>
          <c:x val="0.3635976516166583"/>
          <c:y val="2.9344878490179443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088057021852925"/>
          <c:y val="2.8707407407407407E-2"/>
          <c:w val="0.81454082206786893"/>
          <c:h val="0.78348116594263162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strided_output!$K$1:$K$2</c:f>
              <c:strCache>
                <c:ptCount val="2"/>
                <c:pt idx="0">
                  <c:v>Coarse-grained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strided_output!$K$3:$K$15</c:f>
              <c:numCache>
                <c:formatCode>General</c:formatCode>
                <c:ptCount val="13"/>
                <c:pt idx="0">
                  <c:v>104.44107903005801</c:v>
                </c:pt>
                <c:pt idx="1">
                  <c:v>88.682359858721</c:v>
                </c:pt>
                <c:pt idx="2">
                  <c:v>68.067671706290199</c:v>
                </c:pt>
                <c:pt idx="3">
                  <c:v>46.516743419662802</c:v>
                </c:pt>
                <c:pt idx="4">
                  <c:v>28.472617529849501</c:v>
                </c:pt>
                <c:pt idx="5">
                  <c:v>16.030797634266399</c:v>
                </c:pt>
                <c:pt idx="6">
                  <c:v>8.5606160506574707</c:v>
                </c:pt>
                <c:pt idx="7">
                  <c:v>4.4253031379723904</c:v>
                </c:pt>
                <c:pt idx="8">
                  <c:v>2.2599956647683599</c:v>
                </c:pt>
                <c:pt idx="9">
                  <c:v>1.14206808646237</c:v>
                </c:pt>
                <c:pt idx="10">
                  <c:v>0.57485414118732003</c:v>
                </c:pt>
                <c:pt idx="11">
                  <c:v>0.28774725771002402</c:v>
                </c:pt>
                <c:pt idx="12">
                  <c:v>0.14390299396389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68-0443-B1B3-C93F65ADD4E1}"/>
            </c:ext>
          </c:extLst>
        </c:ser>
        <c:ser>
          <c:idx val="1"/>
          <c:order val="1"/>
          <c:tx>
            <c:strRef>
              <c:f>strided_output!$L$1:$L$2</c:f>
              <c:strCache>
                <c:ptCount val="2"/>
                <c:pt idx="0">
                  <c:v>Coarse-grained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strided_output!$L$3:$L$15</c:f>
              <c:numCache>
                <c:formatCode>General</c:formatCode>
                <c:ptCount val="13"/>
                <c:pt idx="0">
                  <c:v>208.82000851113199</c:v>
                </c:pt>
                <c:pt idx="1">
                  <c:v>177.26049209294399</c:v>
                </c:pt>
                <c:pt idx="2">
                  <c:v>136.03526275633899</c:v>
                </c:pt>
                <c:pt idx="3">
                  <c:v>76.711174282011598</c:v>
                </c:pt>
                <c:pt idx="4">
                  <c:v>38.8606845239145</c:v>
                </c:pt>
                <c:pt idx="5">
                  <c:v>19.4646932158503</c:v>
                </c:pt>
                <c:pt idx="6">
                  <c:v>9.73623668237191</c:v>
                </c:pt>
                <c:pt idx="7">
                  <c:v>4.86755016074782</c:v>
                </c:pt>
                <c:pt idx="8">
                  <c:v>2.4336115433583201</c:v>
                </c:pt>
                <c:pt idx="9">
                  <c:v>1.21668098829869</c:v>
                </c:pt>
                <c:pt idx="10">
                  <c:v>0.60834909913892099</c:v>
                </c:pt>
                <c:pt idx="11">
                  <c:v>0.30422834102604901</c:v>
                </c:pt>
                <c:pt idx="12">
                  <c:v>0.152087812606088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D68-0443-B1B3-C93F65ADD4E1}"/>
            </c:ext>
          </c:extLst>
        </c:ser>
        <c:ser>
          <c:idx val="2"/>
          <c:order val="2"/>
          <c:tx>
            <c:strRef>
              <c:f>strided_output!$M$1:$M$2</c:f>
              <c:strCache>
                <c:ptCount val="2"/>
                <c:pt idx="0">
                  <c:v>Coarse-grained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strided_output!$M$3:$M$15</c:f>
              <c:numCache>
                <c:formatCode>General</c:formatCode>
                <c:ptCount val="13"/>
                <c:pt idx="0">
                  <c:v>417.28831995755098</c:v>
                </c:pt>
                <c:pt idx="1">
                  <c:v>307.40477927190602</c:v>
                </c:pt>
                <c:pt idx="2">
                  <c:v>155.543205080208</c:v>
                </c:pt>
                <c:pt idx="3">
                  <c:v>77.840882899825303</c:v>
                </c:pt>
                <c:pt idx="4">
                  <c:v>38.970310486896601</c:v>
                </c:pt>
                <c:pt idx="5">
                  <c:v>19.4812248523432</c:v>
                </c:pt>
                <c:pt idx="6">
                  <c:v>9.7413708287472698</c:v>
                </c:pt>
                <c:pt idx="7">
                  <c:v>4.8704613337485601</c:v>
                </c:pt>
                <c:pt idx="8">
                  <c:v>2.4348687609247901</c:v>
                </c:pt>
                <c:pt idx="9">
                  <c:v>1.2175205418374</c:v>
                </c:pt>
                <c:pt idx="10">
                  <c:v>0.60878827663572499</c:v>
                </c:pt>
                <c:pt idx="11">
                  <c:v>0.30441029706334</c:v>
                </c:pt>
                <c:pt idx="12">
                  <c:v>0.15219599197403899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D68-0443-B1B3-C93F65ADD4E1}"/>
            </c:ext>
          </c:extLst>
        </c:ser>
        <c:ser>
          <c:idx val="3"/>
          <c:order val="3"/>
          <c:tx>
            <c:strRef>
              <c:f>strided_output!$N$1:$N$2</c:f>
              <c:strCache>
                <c:ptCount val="2"/>
                <c:pt idx="0">
                  <c:v>Coarse-grained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25400">
                <a:solidFill>
                  <a:schemeClr val="accent4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strided_output!$N$3:$N$15</c:f>
              <c:numCache>
                <c:formatCode>General</c:formatCode>
                <c:ptCount val="13"/>
                <c:pt idx="0">
                  <c:v>622.58400924541695</c:v>
                </c:pt>
                <c:pt idx="1">
                  <c:v>311.09849643446199</c:v>
                </c:pt>
                <c:pt idx="2">
                  <c:v>155.57122721990001</c:v>
                </c:pt>
                <c:pt idx="3">
                  <c:v>77.886311947113896</c:v>
                </c:pt>
                <c:pt idx="4">
                  <c:v>38.9394372373986</c:v>
                </c:pt>
                <c:pt idx="5">
                  <c:v>19.476055700215099</c:v>
                </c:pt>
                <c:pt idx="6">
                  <c:v>9.7361678044639302</c:v>
                </c:pt>
                <c:pt idx="7">
                  <c:v>4.8683077641432302</c:v>
                </c:pt>
                <c:pt idx="8">
                  <c:v>2.4343002688552402</c:v>
                </c:pt>
                <c:pt idx="9">
                  <c:v>1.21704680513894</c:v>
                </c:pt>
                <c:pt idx="10">
                  <c:v>0.60855999745301304</c:v>
                </c:pt>
                <c:pt idx="11">
                  <c:v>0.30428538074585498</c:v>
                </c:pt>
                <c:pt idx="12">
                  <c:v>0.15212869816206101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D68-0443-B1B3-C93F65ADD4E1}"/>
            </c:ext>
          </c:extLst>
        </c:ser>
        <c:ser>
          <c:idx val="4"/>
          <c:order val="4"/>
          <c:tx>
            <c:strRef>
              <c:f>strided_output!$O$1:$O$2</c:f>
              <c:strCache>
                <c:ptCount val="2"/>
                <c:pt idx="0">
                  <c:v>Coarse-grained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37981632006756E-3"/>
                  <c:y val="-8.8194444444444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D68-0443-B1B3-C93F65ADD4E1}"/>
                </c:ext>
              </c:extLst>
            </c:dLbl>
            <c:dLbl>
              <c:idx val="3"/>
              <c:layout>
                <c:manualLayout>
                  <c:x val="-9.9212600885674671E-3"/>
                  <c:y val="-3.82175925925925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D68-0443-B1B3-C93F65ADD4E1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strided_output!$O$3:$O$15</c:f>
              <c:numCache>
                <c:formatCode>General</c:formatCode>
                <c:ptCount val="13"/>
                <c:pt idx="0">
                  <c:v>622.35745829417704</c:v>
                </c:pt>
                <c:pt idx="1">
                  <c:v>311.18092788604201</c:v>
                </c:pt>
                <c:pt idx="2">
                  <c:v>155.66855890565901</c:v>
                </c:pt>
                <c:pt idx="3">
                  <c:v>77.864829790770102</c:v>
                </c:pt>
                <c:pt idx="4">
                  <c:v>38.948666518089297</c:v>
                </c:pt>
                <c:pt idx="5">
                  <c:v>19.476400225012402</c:v>
                </c:pt>
                <c:pt idx="6">
                  <c:v>9.7364088814055698</c:v>
                </c:pt>
                <c:pt idx="7">
                  <c:v>4.8671542346267502</c:v>
                </c:pt>
                <c:pt idx="8">
                  <c:v>2.43396446648438</c:v>
                </c:pt>
                <c:pt idx="9">
                  <c:v>1.21696501522691</c:v>
                </c:pt>
                <c:pt idx="10">
                  <c:v>0.60849757353669398</c:v>
                </c:pt>
                <c:pt idx="11">
                  <c:v>0.30424878676834699</c:v>
                </c:pt>
                <c:pt idx="12">
                  <c:v>0.15212493146808601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D68-0443-B1B3-C93F65ADD4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9008"/>
        <c:crossesAt val="1.0000000000000002E-2"/>
        <c:auto val="1"/>
        <c:lblAlgn val="ctr"/>
        <c:lblOffset val="100"/>
        <c:noMultiLvlLbl val="0"/>
      </c:catAx>
      <c:valAx>
        <c:axId val="500959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Sustained MRAM 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46214271373445942"/>
          <c:y val="0.35756915624942837"/>
          <c:w val="0.48283891709819959"/>
          <c:h val="0.2495655086328333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(b) Fine-grained </a:t>
            </a:r>
            <a:r>
              <a:rPr lang="en-US" b="1" dirty="0" err="1"/>
              <a:t>Strided</a:t>
            </a:r>
            <a:r>
              <a:rPr lang="en-US" b="1" dirty="0"/>
              <a:t> &amp; Random</a:t>
            </a:r>
            <a:r>
              <a:rPr lang="en-US" dirty="0"/>
              <a:t> (MRAM, 1 DPU)</a:t>
            </a:r>
          </a:p>
        </c:rich>
      </c:tx>
      <c:layout>
        <c:manualLayout>
          <c:xMode val="edge"/>
          <c:yMode val="edge"/>
          <c:x val="0.23741060054635735"/>
          <c:y val="2.9932761141625186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4472147927397727"/>
          <c:y val="2.8707407407407407E-2"/>
          <c:w val="0.83064464978997932"/>
          <c:h val="0.77938111542201605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strided_output!$P$1:$P$2</c:f>
              <c:strCache>
                <c:ptCount val="2"/>
                <c:pt idx="0">
                  <c:v>Fine-grained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strided_output!$P$3:$P$17</c:f>
              <c:numCache>
                <c:formatCode>General</c:formatCode>
                <c:ptCount val="15"/>
                <c:pt idx="0">
                  <c:v>34.959920697528297</c:v>
                </c:pt>
                <c:pt idx="1">
                  <c:v>34.9527413853653</c:v>
                </c:pt>
                <c:pt idx="2">
                  <c:v>35.004414876811403</c:v>
                </c:pt>
                <c:pt idx="3">
                  <c:v>34.954530735089598</c:v>
                </c:pt>
                <c:pt idx="4">
                  <c:v>34.960524310318497</c:v>
                </c:pt>
                <c:pt idx="5">
                  <c:v>34.962855700254302</c:v>
                </c:pt>
                <c:pt idx="6">
                  <c:v>34.980984534087703</c:v>
                </c:pt>
                <c:pt idx="7">
                  <c:v>34.9829184968277</c:v>
                </c:pt>
                <c:pt idx="8">
                  <c:v>34.954397567870203</c:v>
                </c:pt>
                <c:pt idx="9">
                  <c:v>34.965000853637697</c:v>
                </c:pt>
                <c:pt idx="10">
                  <c:v>34.914758889430097</c:v>
                </c:pt>
                <c:pt idx="11">
                  <c:v>34.873990464143198</c:v>
                </c:pt>
                <c:pt idx="12">
                  <c:v>34.850252819914402</c:v>
                </c:pt>
                <c:pt idx="14">
                  <c:v>14.742373563263399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3C-8944-BC08-4A118738BC9A}"/>
            </c:ext>
          </c:extLst>
        </c:ser>
        <c:ser>
          <c:idx val="1"/>
          <c:order val="1"/>
          <c:tx>
            <c:strRef>
              <c:f>strided_output!$Q$1:$Q$2</c:f>
              <c:strCache>
                <c:ptCount val="2"/>
                <c:pt idx="0">
                  <c:v>Fine-grained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strided_output!$Q$3:$Q$17</c:f>
              <c:numCache>
                <c:formatCode>General</c:formatCode>
                <c:ptCount val="15"/>
                <c:pt idx="0">
                  <c:v>65.556120461079004</c:v>
                </c:pt>
                <c:pt idx="1">
                  <c:v>65.549461050036996</c:v>
                </c:pt>
                <c:pt idx="2">
                  <c:v>65.553851718548302</c:v>
                </c:pt>
                <c:pt idx="3">
                  <c:v>65.552388097024206</c:v>
                </c:pt>
                <c:pt idx="4">
                  <c:v>65.574642199867696</c:v>
                </c:pt>
                <c:pt idx="5">
                  <c:v>65.566324425046503</c:v>
                </c:pt>
                <c:pt idx="6">
                  <c:v>65.564801680738299</c:v>
                </c:pt>
                <c:pt idx="7">
                  <c:v>65.5425542554255</c:v>
                </c:pt>
                <c:pt idx="8">
                  <c:v>65.531506410988897</c:v>
                </c:pt>
                <c:pt idx="9">
                  <c:v>65.491091822750107</c:v>
                </c:pt>
                <c:pt idx="10">
                  <c:v>65.377599416271394</c:v>
                </c:pt>
                <c:pt idx="11">
                  <c:v>65.104450499545806</c:v>
                </c:pt>
                <c:pt idx="12">
                  <c:v>64.927536231884005</c:v>
                </c:pt>
                <c:pt idx="14">
                  <c:v>28.9638661068259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3C-8944-BC08-4A118738BC9A}"/>
            </c:ext>
          </c:extLst>
        </c:ser>
        <c:ser>
          <c:idx val="2"/>
          <c:order val="2"/>
          <c:tx>
            <c:strRef>
              <c:f>strided_output!$R$1:$R$2</c:f>
              <c:strCache>
                <c:ptCount val="2"/>
                <c:pt idx="0">
                  <c:v>Fine-grained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strided_output!$R$3:$R$17</c:f>
              <c:numCache>
                <c:formatCode>General</c:formatCode>
                <c:ptCount val="15"/>
                <c:pt idx="0">
                  <c:v>72.201326718186095</c:v>
                </c:pt>
                <c:pt idx="1">
                  <c:v>72.196266761091806</c:v>
                </c:pt>
                <c:pt idx="2">
                  <c:v>72.196799354756195</c:v>
                </c:pt>
                <c:pt idx="3">
                  <c:v>72.201770607908699</c:v>
                </c:pt>
                <c:pt idx="4">
                  <c:v>72.208163225152703</c:v>
                </c:pt>
                <c:pt idx="5">
                  <c:v>72.2435561784703</c:v>
                </c:pt>
                <c:pt idx="6">
                  <c:v>72.167695756479304</c:v>
                </c:pt>
                <c:pt idx="7">
                  <c:v>72.170534098953794</c:v>
                </c:pt>
                <c:pt idx="8">
                  <c:v>72.248960564444999</c:v>
                </c:pt>
                <c:pt idx="9">
                  <c:v>72.159863089545397</c:v>
                </c:pt>
                <c:pt idx="10">
                  <c:v>71.888476582088003</c:v>
                </c:pt>
                <c:pt idx="11">
                  <c:v>71.651339464214303</c:v>
                </c:pt>
                <c:pt idx="12">
                  <c:v>71.766119343211798</c:v>
                </c:pt>
                <c:pt idx="14">
                  <c:v>54.352364137037299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13C-8944-BC08-4A118738BC9A}"/>
            </c:ext>
          </c:extLst>
        </c:ser>
        <c:ser>
          <c:idx val="3"/>
          <c:order val="3"/>
          <c:tx>
            <c:strRef>
              <c:f>strided_output!$S$1:$S$2</c:f>
              <c:strCache>
                <c:ptCount val="2"/>
                <c:pt idx="0">
                  <c:v>Fine-grained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strided_output!$S$3:$S$17</c:f>
              <c:numCache>
                <c:formatCode>General</c:formatCode>
                <c:ptCount val="15"/>
                <c:pt idx="0">
                  <c:v>72.923129272820901</c:v>
                </c:pt>
                <c:pt idx="1">
                  <c:v>72.914798584922593</c:v>
                </c:pt>
                <c:pt idx="2">
                  <c:v>74.431380701162794</c:v>
                </c:pt>
                <c:pt idx="3">
                  <c:v>74.417608711080405</c:v>
                </c:pt>
                <c:pt idx="4">
                  <c:v>71.513786316958601</c:v>
                </c:pt>
                <c:pt idx="5">
                  <c:v>72.920792866112393</c:v>
                </c:pt>
                <c:pt idx="6">
                  <c:v>74.4090085194902</c:v>
                </c:pt>
                <c:pt idx="7">
                  <c:v>72.886036129073204</c:v>
                </c:pt>
                <c:pt idx="8">
                  <c:v>73.006900415043404</c:v>
                </c:pt>
                <c:pt idx="9">
                  <c:v>71.259568545581004</c:v>
                </c:pt>
                <c:pt idx="10">
                  <c:v>71.1111111111111</c:v>
                </c:pt>
                <c:pt idx="11">
                  <c:v>72.624113475177296</c:v>
                </c:pt>
                <c:pt idx="12">
                  <c:v>71.167593328038095</c:v>
                </c:pt>
                <c:pt idx="14">
                  <c:v>72.660376246582601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13C-8944-BC08-4A118738BC9A}"/>
            </c:ext>
          </c:extLst>
        </c:ser>
        <c:ser>
          <c:idx val="4"/>
          <c:order val="4"/>
          <c:tx>
            <c:strRef>
              <c:f>strided_output!$T$1:$T$2</c:f>
              <c:strCache>
                <c:ptCount val="2"/>
                <c:pt idx="0">
                  <c:v>Fine-grained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12"/>
              <c:layout>
                <c:manualLayout>
                  <c:x val="-1.6869764001522434E-2"/>
                  <c:y val="-2.9398002535881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13C-8944-BC08-4A118738BC9A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strided_output!$T$3:$T$17</c:f>
              <c:numCache>
                <c:formatCode>General</c:formatCode>
                <c:ptCount val="15"/>
                <c:pt idx="0">
                  <c:v>74.038438794358797</c:v>
                </c:pt>
                <c:pt idx="1">
                  <c:v>72.567606712968598</c:v>
                </c:pt>
                <c:pt idx="2">
                  <c:v>73.290384423364898</c:v>
                </c:pt>
                <c:pt idx="3">
                  <c:v>73.284164599110397</c:v>
                </c:pt>
                <c:pt idx="4">
                  <c:v>73.290384423364898</c:v>
                </c:pt>
                <c:pt idx="5">
                  <c:v>73.316299520749197</c:v>
                </c:pt>
                <c:pt idx="6">
                  <c:v>74.022702885864305</c:v>
                </c:pt>
                <c:pt idx="7">
                  <c:v>73.220490475392396</c:v>
                </c:pt>
                <c:pt idx="8">
                  <c:v>73.290560057258205</c:v>
                </c:pt>
                <c:pt idx="9">
                  <c:v>73.240012261162704</c:v>
                </c:pt>
                <c:pt idx="10">
                  <c:v>73.299928418038604</c:v>
                </c:pt>
                <c:pt idx="11">
                  <c:v>72.875152501016601</c:v>
                </c:pt>
                <c:pt idx="12">
                  <c:v>72.5799918995544</c:v>
                </c:pt>
                <c:pt idx="14">
                  <c:v>72.581509842093794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13C-8944-BC08-4A118738BC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9008"/>
        <c:crossesAt val="0"/>
        <c:auto val="1"/>
        <c:lblAlgn val="ctr"/>
        <c:lblOffset val="100"/>
        <c:noMultiLvlLbl val="0"/>
      </c:catAx>
      <c:valAx>
        <c:axId val="500959008"/>
        <c:scaling>
          <c:orientation val="minMax"/>
          <c:max val="9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Sustained MRAM 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429677491973478"/>
          <c:y val="0.55219208810570208"/>
          <c:w val="0.44991888613149378"/>
          <c:h val="0.24544962644296869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500" b="1"/>
              <a:t>(a)</a:t>
            </a:r>
            <a:r>
              <a:rPr lang="en-US" sz="1500" b="1" baseline="0"/>
              <a:t> </a:t>
            </a:r>
            <a:r>
              <a:rPr lang="en-US" sz="1500" b="1"/>
              <a:t>Coarse-grained</a:t>
            </a:r>
            <a:r>
              <a:rPr lang="en-US" sz="1500" b="1" baseline="0"/>
              <a:t> Strided</a:t>
            </a:r>
            <a:r>
              <a:rPr lang="en-US" sz="1500" baseline="0"/>
              <a:t> (MRAM, </a:t>
            </a:r>
            <a:r>
              <a:rPr lang="en-US" sz="1500"/>
              <a:t>1 DPU)</a:t>
            </a:r>
          </a:p>
        </c:rich>
      </c:tx>
      <c:layout>
        <c:manualLayout>
          <c:xMode val="edge"/>
          <c:yMode val="edge"/>
          <c:x val="0.37774745768675888"/>
          <c:y val="3.3812777777777782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8144252084872797"/>
          <c:y val="2.8707407407407407E-2"/>
          <c:w val="0.79397885217636088"/>
          <c:h val="0.75925333333333334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strided_output!$K$1:$K$2</c:f>
              <c:strCache>
                <c:ptCount val="2"/>
                <c:pt idx="0">
                  <c:v>Coarse-grained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strided_output!$K$3:$K$15</c:f>
              <c:numCache>
                <c:formatCode>General</c:formatCode>
                <c:ptCount val="13"/>
                <c:pt idx="0">
                  <c:v>104.44107903005801</c:v>
                </c:pt>
                <c:pt idx="1">
                  <c:v>88.682359858721</c:v>
                </c:pt>
                <c:pt idx="2">
                  <c:v>68.067671706290199</c:v>
                </c:pt>
                <c:pt idx="3">
                  <c:v>46.516743419662802</c:v>
                </c:pt>
                <c:pt idx="4">
                  <c:v>28.472617529849501</c:v>
                </c:pt>
                <c:pt idx="5">
                  <c:v>16.030797634266399</c:v>
                </c:pt>
                <c:pt idx="6">
                  <c:v>8.5606160506574707</c:v>
                </c:pt>
                <c:pt idx="7">
                  <c:v>4.4253031379723904</c:v>
                </c:pt>
                <c:pt idx="8">
                  <c:v>2.2599956647683599</c:v>
                </c:pt>
                <c:pt idx="9">
                  <c:v>1.14206808646237</c:v>
                </c:pt>
                <c:pt idx="10">
                  <c:v>0.57485414118732003</c:v>
                </c:pt>
                <c:pt idx="11">
                  <c:v>0.28774725771002402</c:v>
                </c:pt>
                <c:pt idx="12">
                  <c:v>0.14390299396389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C5-3942-B8F3-2457FE8AC93C}"/>
            </c:ext>
          </c:extLst>
        </c:ser>
        <c:ser>
          <c:idx val="1"/>
          <c:order val="1"/>
          <c:tx>
            <c:strRef>
              <c:f>strided_output!$L$1:$L$2</c:f>
              <c:strCache>
                <c:ptCount val="2"/>
                <c:pt idx="0">
                  <c:v>Coarse-grained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strided_output!$L$3:$L$15</c:f>
              <c:numCache>
                <c:formatCode>General</c:formatCode>
                <c:ptCount val="13"/>
                <c:pt idx="0">
                  <c:v>208.82000851113199</c:v>
                </c:pt>
                <c:pt idx="1">
                  <c:v>177.26049209294399</c:v>
                </c:pt>
                <c:pt idx="2">
                  <c:v>136.03526275633899</c:v>
                </c:pt>
                <c:pt idx="3">
                  <c:v>76.711174282011598</c:v>
                </c:pt>
                <c:pt idx="4">
                  <c:v>38.8606845239145</c:v>
                </c:pt>
                <c:pt idx="5">
                  <c:v>19.4646932158503</c:v>
                </c:pt>
                <c:pt idx="6">
                  <c:v>9.73623668237191</c:v>
                </c:pt>
                <c:pt idx="7">
                  <c:v>4.86755016074782</c:v>
                </c:pt>
                <c:pt idx="8">
                  <c:v>2.4336115433583201</c:v>
                </c:pt>
                <c:pt idx="9">
                  <c:v>1.21668098829869</c:v>
                </c:pt>
                <c:pt idx="10">
                  <c:v>0.60834909913892099</c:v>
                </c:pt>
                <c:pt idx="11">
                  <c:v>0.30422834102604901</c:v>
                </c:pt>
                <c:pt idx="12">
                  <c:v>0.152087812606088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DC5-3942-B8F3-2457FE8AC93C}"/>
            </c:ext>
          </c:extLst>
        </c:ser>
        <c:ser>
          <c:idx val="2"/>
          <c:order val="2"/>
          <c:tx>
            <c:strRef>
              <c:f>strided_output!$M$1:$M$2</c:f>
              <c:strCache>
                <c:ptCount val="2"/>
                <c:pt idx="0">
                  <c:v>Coarse-grained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strided_output!$M$3:$M$15</c:f>
              <c:numCache>
                <c:formatCode>General</c:formatCode>
                <c:ptCount val="13"/>
                <c:pt idx="0">
                  <c:v>417.28831995755098</c:v>
                </c:pt>
                <c:pt idx="1">
                  <c:v>307.40477927190602</c:v>
                </c:pt>
                <c:pt idx="2">
                  <c:v>155.543205080208</c:v>
                </c:pt>
                <c:pt idx="3">
                  <c:v>77.840882899825303</c:v>
                </c:pt>
                <c:pt idx="4">
                  <c:v>38.970310486896601</c:v>
                </c:pt>
                <c:pt idx="5">
                  <c:v>19.4812248523432</c:v>
                </c:pt>
                <c:pt idx="6">
                  <c:v>9.7413708287472698</c:v>
                </c:pt>
                <c:pt idx="7">
                  <c:v>4.8704613337485601</c:v>
                </c:pt>
                <c:pt idx="8">
                  <c:v>2.4348687609247901</c:v>
                </c:pt>
                <c:pt idx="9">
                  <c:v>1.2175205418374</c:v>
                </c:pt>
                <c:pt idx="10">
                  <c:v>0.60878827663572499</c:v>
                </c:pt>
                <c:pt idx="11">
                  <c:v>0.30441029706334</c:v>
                </c:pt>
                <c:pt idx="12">
                  <c:v>0.15219599197403899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DC5-3942-B8F3-2457FE8AC93C}"/>
            </c:ext>
          </c:extLst>
        </c:ser>
        <c:ser>
          <c:idx val="3"/>
          <c:order val="3"/>
          <c:tx>
            <c:strRef>
              <c:f>strided_output!$N$1:$N$2</c:f>
              <c:strCache>
                <c:ptCount val="2"/>
                <c:pt idx="0">
                  <c:v>Coarse-grained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25400">
                <a:solidFill>
                  <a:schemeClr val="accent4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strided_output!$N$3:$N$15</c:f>
              <c:numCache>
                <c:formatCode>General</c:formatCode>
                <c:ptCount val="13"/>
                <c:pt idx="0">
                  <c:v>622.58400924541695</c:v>
                </c:pt>
                <c:pt idx="1">
                  <c:v>311.09849643446199</c:v>
                </c:pt>
                <c:pt idx="2">
                  <c:v>155.57122721990001</c:v>
                </c:pt>
                <c:pt idx="3">
                  <c:v>77.886311947113896</c:v>
                </c:pt>
                <c:pt idx="4">
                  <c:v>38.9394372373986</c:v>
                </c:pt>
                <c:pt idx="5">
                  <c:v>19.476055700215099</c:v>
                </c:pt>
                <c:pt idx="6">
                  <c:v>9.7361678044639302</c:v>
                </c:pt>
                <c:pt idx="7">
                  <c:v>4.8683077641432302</c:v>
                </c:pt>
                <c:pt idx="8">
                  <c:v>2.4343002688552402</c:v>
                </c:pt>
                <c:pt idx="9">
                  <c:v>1.21704680513894</c:v>
                </c:pt>
                <c:pt idx="10">
                  <c:v>0.60855999745301304</c:v>
                </c:pt>
                <c:pt idx="11">
                  <c:v>0.30428538074585498</c:v>
                </c:pt>
                <c:pt idx="12">
                  <c:v>0.15212869816206101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DC5-3942-B8F3-2457FE8AC93C}"/>
            </c:ext>
          </c:extLst>
        </c:ser>
        <c:ser>
          <c:idx val="4"/>
          <c:order val="4"/>
          <c:tx>
            <c:strRef>
              <c:f>strided_output!$O$1:$O$2</c:f>
              <c:strCache>
                <c:ptCount val="2"/>
                <c:pt idx="0">
                  <c:v>Coarse-grained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37981632006756E-3"/>
                  <c:y val="-8.8194444444444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DC5-3942-B8F3-2457FE8AC93C}"/>
                </c:ext>
              </c:extLst>
            </c:dLbl>
            <c:dLbl>
              <c:idx val="3"/>
              <c:layout>
                <c:manualLayout>
                  <c:x val="-9.9212600885674671E-3"/>
                  <c:y val="-3.82175925925925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DC5-3942-B8F3-2457FE8AC93C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strided_output!$O$3:$O$15</c:f>
              <c:numCache>
                <c:formatCode>General</c:formatCode>
                <c:ptCount val="13"/>
                <c:pt idx="0">
                  <c:v>622.35745829417704</c:v>
                </c:pt>
                <c:pt idx="1">
                  <c:v>311.18092788604201</c:v>
                </c:pt>
                <c:pt idx="2">
                  <c:v>155.66855890565901</c:v>
                </c:pt>
                <c:pt idx="3">
                  <c:v>77.864829790770102</c:v>
                </c:pt>
                <c:pt idx="4">
                  <c:v>38.948666518089297</c:v>
                </c:pt>
                <c:pt idx="5">
                  <c:v>19.476400225012402</c:v>
                </c:pt>
                <c:pt idx="6">
                  <c:v>9.7364088814055698</c:v>
                </c:pt>
                <c:pt idx="7">
                  <c:v>4.8671542346267502</c:v>
                </c:pt>
                <c:pt idx="8">
                  <c:v>2.43396446648438</c:v>
                </c:pt>
                <c:pt idx="9">
                  <c:v>1.21696501522691</c:v>
                </c:pt>
                <c:pt idx="10">
                  <c:v>0.60849757353669398</c:v>
                </c:pt>
                <c:pt idx="11">
                  <c:v>0.30424878676834699</c:v>
                </c:pt>
                <c:pt idx="12">
                  <c:v>0.15212493146808601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DC5-3942-B8F3-2457FE8AC9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9008"/>
        <c:crossesAt val="1.0000000000000002E-2"/>
        <c:auto val="1"/>
        <c:lblAlgn val="ctr"/>
        <c:lblOffset val="100"/>
        <c:noMultiLvlLbl val="0"/>
      </c:catAx>
      <c:valAx>
        <c:axId val="500959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Sustained MRAM</a:t>
                </a:r>
                <a:r>
                  <a:rPr lang="en-US" sz="1600" baseline="0"/>
                  <a:t> </a:t>
                </a:r>
                <a:r>
                  <a:rPr lang="en-US" sz="1600"/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53572187620957801"/>
          <c:y val="0.33076083333333334"/>
          <c:w val="0.42906961805555549"/>
          <c:h val="0.2316933333333333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500" b="1"/>
              <a:t>(b) Fine-grained Strided &amp; Random</a:t>
            </a:r>
            <a:r>
              <a:rPr lang="en-US" sz="1500"/>
              <a:t> (MRAM,</a:t>
            </a:r>
            <a:r>
              <a:rPr lang="en-US" sz="1500" baseline="0"/>
              <a:t> </a:t>
            </a:r>
            <a:r>
              <a:rPr lang="en-US" sz="1500"/>
              <a:t>1 DPU)</a:t>
            </a:r>
          </a:p>
        </c:rich>
      </c:tx>
      <c:layout>
        <c:manualLayout>
          <c:xMode val="edge"/>
          <c:yMode val="edge"/>
          <c:x val="0.2544284177672762"/>
          <c:y val="3.4400833333333332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816596427500841"/>
          <c:y val="2.8707407407407407E-2"/>
          <c:w val="0.80720036677187845"/>
          <c:h val="0.75868111111111114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strided_output!$P$1:$P$2</c:f>
              <c:strCache>
                <c:ptCount val="2"/>
                <c:pt idx="0">
                  <c:v>Fine-grained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strided_output!$P$3:$P$17</c:f>
              <c:numCache>
                <c:formatCode>General</c:formatCode>
                <c:ptCount val="15"/>
                <c:pt idx="0">
                  <c:v>34.959920697528297</c:v>
                </c:pt>
                <c:pt idx="1">
                  <c:v>34.9527413853653</c:v>
                </c:pt>
                <c:pt idx="2">
                  <c:v>35.004414876811403</c:v>
                </c:pt>
                <c:pt idx="3">
                  <c:v>34.954530735089598</c:v>
                </c:pt>
                <c:pt idx="4">
                  <c:v>34.960524310318497</c:v>
                </c:pt>
                <c:pt idx="5">
                  <c:v>34.962855700254302</c:v>
                </c:pt>
                <c:pt idx="6">
                  <c:v>34.980984534087703</c:v>
                </c:pt>
                <c:pt idx="7">
                  <c:v>34.9829184968277</c:v>
                </c:pt>
                <c:pt idx="8">
                  <c:v>34.954397567870203</c:v>
                </c:pt>
                <c:pt idx="9">
                  <c:v>34.965000853637697</c:v>
                </c:pt>
                <c:pt idx="10">
                  <c:v>34.914758889430097</c:v>
                </c:pt>
                <c:pt idx="11">
                  <c:v>34.873990464143198</c:v>
                </c:pt>
                <c:pt idx="12">
                  <c:v>34.850252819914402</c:v>
                </c:pt>
                <c:pt idx="14">
                  <c:v>14.742373563263399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94-F54B-B94A-F7E34F8F5259}"/>
            </c:ext>
          </c:extLst>
        </c:ser>
        <c:ser>
          <c:idx val="1"/>
          <c:order val="1"/>
          <c:tx>
            <c:strRef>
              <c:f>strided_output!$Q$1:$Q$2</c:f>
              <c:strCache>
                <c:ptCount val="2"/>
                <c:pt idx="0">
                  <c:v>Fine-grained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strided_output!$Q$3:$Q$17</c:f>
              <c:numCache>
                <c:formatCode>General</c:formatCode>
                <c:ptCount val="15"/>
                <c:pt idx="0">
                  <c:v>65.556120461079004</c:v>
                </c:pt>
                <c:pt idx="1">
                  <c:v>65.549461050036996</c:v>
                </c:pt>
                <c:pt idx="2">
                  <c:v>65.553851718548302</c:v>
                </c:pt>
                <c:pt idx="3">
                  <c:v>65.552388097024206</c:v>
                </c:pt>
                <c:pt idx="4">
                  <c:v>65.574642199867696</c:v>
                </c:pt>
                <c:pt idx="5">
                  <c:v>65.566324425046503</c:v>
                </c:pt>
                <c:pt idx="6">
                  <c:v>65.564801680738299</c:v>
                </c:pt>
                <c:pt idx="7">
                  <c:v>65.5425542554255</c:v>
                </c:pt>
                <c:pt idx="8">
                  <c:v>65.531506410988897</c:v>
                </c:pt>
                <c:pt idx="9">
                  <c:v>65.491091822750107</c:v>
                </c:pt>
                <c:pt idx="10">
                  <c:v>65.377599416271394</c:v>
                </c:pt>
                <c:pt idx="11">
                  <c:v>65.104450499545806</c:v>
                </c:pt>
                <c:pt idx="12">
                  <c:v>64.927536231884005</c:v>
                </c:pt>
                <c:pt idx="14">
                  <c:v>28.9638661068259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294-F54B-B94A-F7E34F8F5259}"/>
            </c:ext>
          </c:extLst>
        </c:ser>
        <c:ser>
          <c:idx val="2"/>
          <c:order val="2"/>
          <c:tx>
            <c:strRef>
              <c:f>strided_output!$R$1:$R$2</c:f>
              <c:strCache>
                <c:ptCount val="2"/>
                <c:pt idx="0">
                  <c:v>Fine-grained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strided_output!$R$3:$R$17</c:f>
              <c:numCache>
                <c:formatCode>General</c:formatCode>
                <c:ptCount val="15"/>
                <c:pt idx="0">
                  <c:v>72.201326718186095</c:v>
                </c:pt>
                <c:pt idx="1">
                  <c:v>72.196266761091806</c:v>
                </c:pt>
                <c:pt idx="2">
                  <c:v>72.196799354756195</c:v>
                </c:pt>
                <c:pt idx="3">
                  <c:v>72.201770607908699</c:v>
                </c:pt>
                <c:pt idx="4">
                  <c:v>72.208163225152703</c:v>
                </c:pt>
                <c:pt idx="5">
                  <c:v>72.2435561784703</c:v>
                </c:pt>
                <c:pt idx="6">
                  <c:v>72.167695756479304</c:v>
                </c:pt>
                <c:pt idx="7">
                  <c:v>72.170534098953794</c:v>
                </c:pt>
                <c:pt idx="8">
                  <c:v>72.248960564444999</c:v>
                </c:pt>
                <c:pt idx="9">
                  <c:v>72.159863089545397</c:v>
                </c:pt>
                <c:pt idx="10">
                  <c:v>71.888476582088003</c:v>
                </c:pt>
                <c:pt idx="11">
                  <c:v>71.651339464214303</c:v>
                </c:pt>
                <c:pt idx="12">
                  <c:v>71.766119343211798</c:v>
                </c:pt>
                <c:pt idx="14">
                  <c:v>54.352364137037299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294-F54B-B94A-F7E34F8F5259}"/>
            </c:ext>
          </c:extLst>
        </c:ser>
        <c:ser>
          <c:idx val="3"/>
          <c:order val="3"/>
          <c:tx>
            <c:strRef>
              <c:f>strided_output!$S$1:$S$2</c:f>
              <c:strCache>
                <c:ptCount val="2"/>
                <c:pt idx="0">
                  <c:v>Fine-grained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strided_output!$S$3:$S$17</c:f>
              <c:numCache>
                <c:formatCode>General</c:formatCode>
                <c:ptCount val="15"/>
                <c:pt idx="0">
                  <c:v>72.923129272820901</c:v>
                </c:pt>
                <c:pt idx="1">
                  <c:v>72.914798584922593</c:v>
                </c:pt>
                <c:pt idx="2">
                  <c:v>74.431380701162794</c:v>
                </c:pt>
                <c:pt idx="3">
                  <c:v>74.417608711080405</c:v>
                </c:pt>
                <c:pt idx="4">
                  <c:v>71.513786316958601</c:v>
                </c:pt>
                <c:pt idx="5">
                  <c:v>72.920792866112393</c:v>
                </c:pt>
                <c:pt idx="6">
                  <c:v>74.4090085194902</c:v>
                </c:pt>
                <c:pt idx="7">
                  <c:v>72.886036129073204</c:v>
                </c:pt>
                <c:pt idx="8">
                  <c:v>73.006900415043404</c:v>
                </c:pt>
                <c:pt idx="9">
                  <c:v>71.259568545581004</c:v>
                </c:pt>
                <c:pt idx="10">
                  <c:v>71.1111111111111</c:v>
                </c:pt>
                <c:pt idx="11">
                  <c:v>72.624113475177296</c:v>
                </c:pt>
                <c:pt idx="12">
                  <c:v>71.167593328038095</c:v>
                </c:pt>
                <c:pt idx="14">
                  <c:v>72.660376246582601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294-F54B-B94A-F7E34F8F5259}"/>
            </c:ext>
          </c:extLst>
        </c:ser>
        <c:ser>
          <c:idx val="4"/>
          <c:order val="4"/>
          <c:tx>
            <c:strRef>
              <c:f>strided_output!$T$1:$T$2</c:f>
              <c:strCache>
                <c:ptCount val="2"/>
                <c:pt idx="0">
                  <c:v>Fine-grained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12"/>
              <c:layout>
                <c:manualLayout>
                  <c:x val="-1.119712225141507E-2"/>
                  <c:y val="-2.93980555555555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294-F54B-B94A-F7E34F8F5259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strided_output!$T$3:$T$17</c:f>
              <c:numCache>
                <c:formatCode>General</c:formatCode>
                <c:ptCount val="15"/>
                <c:pt idx="0">
                  <c:v>74.038438794358797</c:v>
                </c:pt>
                <c:pt idx="1">
                  <c:v>72.567606712968598</c:v>
                </c:pt>
                <c:pt idx="2">
                  <c:v>73.290384423364898</c:v>
                </c:pt>
                <c:pt idx="3">
                  <c:v>73.284164599110397</c:v>
                </c:pt>
                <c:pt idx="4">
                  <c:v>73.290384423364898</c:v>
                </c:pt>
                <c:pt idx="5">
                  <c:v>73.316299520749197</c:v>
                </c:pt>
                <c:pt idx="6">
                  <c:v>74.022702885864305</c:v>
                </c:pt>
                <c:pt idx="7">
                  <c:v>73.220490475392396</c:v>
                </c:pt>
                <c:pt idx="8">
                  <c:v>73.290560057258205</c:v>
                </c:pt>
                <c:pt idx="9">
                  <c:v>73.240012261162704</c:v>
                </c:pt>
                <c:pt idx="10">
                  <c:v>73.299928418038604</c:v>
                </c:pt>
                <c:pt idx="11">
                  <c:v>72.875152501016601</c:v>
                </c:pt>
                <c:pt idx="12">
                  <c:v>72.5799918995544</c:v>
                </c:pt>
                <c:pt idx="14">
                  <c:v>72.581509842093794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294-F54B-B94A-F7E34F8F52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9008"/>
        <c:crossesAt val="0"/>
        <c:auto val="1"/>
        <c:lblAlgn val="ctr"/>
        <c:lblOffset val="100"/>
        <c:noMultiLvlLbl val="0"/>
      </c:catAx>
      <c:valAx>
        <c:axId val="500959008"/>
        <c:scaling>
          <c:orientation val="minMax"/>
          <c:max val="9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0" i="0" u="none" strike="noStrike" baseline="0">
                    <a:effectLst/>
                  </a:rPr>
                  <a:t>Sustained MRAM </a:t>
                </a:r>
                <a:r>
                  <a:rPr lang="en-US" sz="1600"/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310310169102996"/>
          <c:y val="0.54654333333333327"/>
          <c:w val="0.39886547583361259"/>
          <c:h val="0.22757749999999999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(a) Coarse-grained </a:t>
            </a:r>
            <a:r>
              <a:rPr lang="en-US" b="1" dirty="0" err="1"/>
              <a:t>Strided</a:t>
            </a:r>
            <a:r>
              <a:rPr lang="en-US" dirty="0"/>
              <a:t> (MRAM, 1 DPU)</a:t>
            </a:r>
          </a:p>
        </c:rich>
      </c:tx>
      <c:layout>
        <c:manualLayout>
          <c:xMode val="edge"/>
          <c:yMode val="edge"/>
          <c:x val="0.3635976516166583"/>
          <c:y val="2.9344878490179443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088057021852925"/>
          <c:y val="2.8707407407407407E-2"/>
          <c:w val="0.81454082206786893"/>
          <c:h val="0.78348116594263162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strided_output!$K$1:$K$2</c:f>
              <c:strCache>
                <c:ptCount val="2"/>
                <c:pt idx="0">
                  <c:v>Coarse-grained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strided_output!$K$3:$K$15</c:f>
              <c:numCache>
                <c:formatCode>General</c:formatCode>
                <c:ptCount val="13"/>
                <c:pt idx="0">
                  <c:v>104.44107903005801</c:v>
                </c:pt>
                <c:pt idx="1">
                  <c:v>88.682359858721</c:v>
                </c:pt>
                <c:pt idx="2">
                  <c:v>68.067671706290199</c:v>
                </c:pt>
                <c:pt idx="3">
                  <c:v>46.516743419662802</c:v>
                </c:pt>
                <c:pt idx="4">
                  <c:v>28.472617529849501</c:v>
                </c:pt>
                <c:pt idx="5">
                  <c:v>16.030797634266399</c:v>
                </c:pt>
                <c:pt idx="6">
                  <c:v>8.5606160506574707</c:v>
                </c:pt>
                <c:pt idx="7">
                  <c:v>4.4253031379723904</c:v>
                </c:pt>
                <c:pt idx="8">
                  <c:v>2.2599956647683599</c:v>
                </c:pt>
                <c:pt idx="9">
                  <c:v>1.14206808646237</c:v>
                </c:pt>
                <c:pt idx="10">
                  <c:v>0.57485414118732003</c:v>
                </c:pt>
                <c:pt idx="11">
                  <c:v>0.28774725771002402</c:v>
                </c:pt>
                <c:pt idx="12">
                  <c:v>0.14390299396389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68-0443-B1B3-C93F65ADD4E1}"/>
            </c:ext>
          </c:extLst>
        </c:ser>
        <c:ser>
          <c:idx val="1"/>
          <c:order val="1"/>
          <c:tx>
            <c:strRef>
              <c:f>strided_output!$L$1:$L$2</c:f>
              <c:strCache>
                <c:ptCount val="2"/>
                <c:pt idx="0">
                  <c:v>Coarse-grained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strided_output!$L$3:$L$15</c:f>
              <c:numCache>
                <c:formatCode>General</c:formatCode>
                <c:ptCount val="13"/>
                <c:pt idx="0">
                  <c:v>208.82000851113199</c:v>
                </c:pt>
                <c:pt idx="1">
                  <c:v>177.26049209294399</c:v>
                </c:pt>
                <c:pt idx="2">
                  <c:v>136.03526275633899</c:v>
                </c:pt>
                <c:pt idx="3">
                  <c:v>76.711174282011598</c:v>
                </c:pt>
                <c:pt idx="4">
                  <c:v>38.8606845239145</c:v>
                </c:pt>
                <c:pt idx="5">
                  <c:v>19.4646932158503</c:v>
                </c:pt>
                <c:pt idx="6">
                  <c:v>9.73623668237191</c:v>
                </c:pt>
                <c:pt idx="7">
                  <c:v>4.86755016074782</c:v>
                </c:pt>
                <c:pt idx="8">
                  <c:v>2.4336115433583201</c:v>
                </c:pt>
                <c:pt idx="9">
                  <c:v>1.21668098829869</c:v>
                </c:pt>
                <c:pt idx="10">
                  <c:v>0.60834909913892099</c:v>
                </c:pt>
                <c:pt idx="11">
                  <c:v>0.30422834102604901</c:v>
                </c:pt>
                <c:pt idx="12">
                  <c:v>0.152087812606088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D68-0443-B1B3-C93F65ADD4E1}"/>
            </c:ext>
          </c:extLst>
        </c:ser>
        <c:ser>
          <c:idx val="2"/>
          <c:order val="2"/>
          <c:tx>
            <c:strRef>
              <c:f>strided_output!$M$1:$M$2</c:f>
              <c:strCache>
                <c:ptCount val="2"/>
                <c:pt idx="0">
                  <c:v>Coarse-grained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strided_output!$M$3:$M$15</c:f>
              <c:numCache>
                <c:formatCode>General</c:formatCode>
                <c:ptCount val="13"/>
                <c:pt idx="0">
                  <c:v>417.28831995755098</c:v>
                </c:pt>
                <c:pt idx="1">
                  <c:v>307.40477927190602</c:v>
                </c:pt>
                <c:pt idx="2">
                  <c:v>155.543205080208</c:v>
                </c:pt>
                <c:pt idx="3">
                  <c:v>77.840882899825303</c:v>
                </c:pt>
                <c:pt idx="4">
                  <c:v>38.970310486896601</c:v>
                </c:pt>
                <c:pt idx="5">
                  <c:v>19.4812248523432</c:v>
                </c:pt>
                <c:pt idx="6">
                  <c:v>9.7413708287472698</c:v>
                </c:pt>
                <c:pt idx="7">
                  <c:v>4.8704613337485601</c:v>
                </c:pt>
                <c:pt idx="8">
                  <c:v>2.4348687609247901</c:v>
                </c:pt>
                <c:pt idx="9">
                  <c:v>1.2175205418374</c:v>
                </c:pt>
                <c:pt idx="10">
                  <c:v>0.60878827663572499</c:v>
                </c:pt>
                <c:pt idx="11">
                  <c:v>0.30441029706334</c:v>
                </c:pt>
                <c:pt idx="12">
                  <c:v>0.15219599197403899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D68-0443-B1B3-C93F65ADD4E1}"/>
            </c:ext>
          </c:extLst>
        </c:ser>
        <c:ser>
          <c:idx val="3"/>
          <c:order val="3"/>
          <c:tx>
            <c:strRef>
              <c:f>strided_output!$N$1:$N$2</c:f>
              <c:strCache>
                <c:ptCount val="2"/>
                <c:pt idx="0">
                  <c:v>Coarse-grained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25400">
                <a:solidFill>
                  <a:schemeClr val="accent4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strided_output!$N$3:$N$15</c:f>
              <c:numCache>
                <c:formatCode>General</c:formatCode>
                <c:ptCount val="13"/>
                <c:pt idx="0">
                  <c:v>622.58400924541695</c:v>
                </c:pt>
                <c:pt idx="1">
                  <c:v>311.09849643446199</c:v>
                </c:pt>
                <c:pt idx="2">
                  <c:v>155.57122721990001</c:v>
                </c:pt>
                <c:pt idx="3">
                  <c:v>77.886311947113896</c:v>
                </c:pt>
                <c:pt idx="4">
                  <c:v>38.9394372373986</c:v>
                </c:pt>
                <c:pt idx="5">
                  <c:v>19.476055700215099</c:v>
                </c:pt>
                <c:pt idx="6">
                  <c:v>9.7361678044639302</c:v>
                </c:pt>
                <c:pt idx="7">
                  <c:v>4.8683077641432302</c:v>
                </c:pt>
                <c:pt idx="8">
                  <c:v>2.4343002688552402</c:v>
                </c:pt>
                <c:pt idx="9">
                  <c:v>1.21704680513894</c:v>
                </c:pt>
                <c:pt idx="10">
                  <c:v>0.60855999745301304</c:v>
                </c:pt>
                <c:pt idx="11">
                  <c:v>0.30428538074585498</c:v>
                </c:pt>
                <c:pt idx="12">
                  <c:v>0.15212869816206101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D68-0443-B1B3-C93F65ADD4E1}"/>
            </c:ext>
          </c:extLst>
        </c:ser>
        <c:ser>
          <c:idx val="4"/>
          <c:order val="4"/>
          <c:tx>
            <c:strRef>
              <c:f>strided_output!$O$1:$O$2</c:f>
              <c:strCache>
                <c:ptCount val="2"/>
                <c:pt idx="0">
                  <c:v>Coarse-grained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37981632006756E-3"/>
                  <c:y val="-8.8194444444444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D68-0443-B1B3-C93F65ADD4E1}"/>
                </c:ext>
              </c:extLst>
            </c:dLbl>
            <c:dLbl>
              <c:idx val="3"/>
              <c:layout>
                <c:manualLayout>
                  <c:x val="-9.9212600885674671E-3"/>
                  <c:y val="-3.82175925925925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D68-0443-B1B3-C93F65ADD4E1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strided_output!$O$3:$O$15</c:f>
              <c:numCache>
                <c:formatCode>General</c:formatCode>
                <c:ptCount val="13"/>
                <c:pt idx="0">
                  <c:v>622.35745829417704</c:v>
                </c:pt>
                <c:pt idx="1">
                  <c:v>311.18092788604201</c:v>
                </c:pt>
                <c:pt idx="2">
                  <c:v>155.66855890565901</c:v>
                </c:pt>
                <c:pt idx="3">
                  <c:v>77.864829790770102</c:v>
                </c:pt>
                <c:pt idx="4">
                  <c:v>38.948666518089297</c:v>
                </c:pt>
                <c:pt idx="5">
                  <c:v>19.476400225012402</c:v>
                </c:pt>
                <c:pt idx="6">
                  <c:v>9.7364088814055698</c:v>
                </c:pt>
                <c:pt idx="7">
                  <c:v>4.8671542346267502</c:v>
                </c:pt>
                <c:pt idx="8">
                  <c:v>2.43396446648438</c:v>
                </c:pt>
                <c:pt idx="9">
                  <c:v>1.21696501522691</c:v>
                </c:pt>
                <c:pt idx="10">
                  <c:v>0.60849757353669398</c:v>
                </c:pt>
                <c:pt idx="11">
                  <c:v>0.30424878676834699</c:v>
                </c:pt>
                <c:pt idx="12">
                  <c:v>0.15212493146808601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D68-0443-B1B3-C93F65ADD4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9008"/>
        <c:crossesAt val="1.0000000000000002E-2"/>
        <c:auto val="1"/>
        <c:lblAlgn val="ctr"/>
        <c:lblOffset val="100"/>
        <c:noMultiLvlLbl val="0"/>
      </c:catAx>
      <c:valAx>
        <c:axId val="500959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Sustained MRAM 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46214271373445942"/>
          <c:y val="0.35756915624942837"/>
          <c:w val="0.48283891709819959"/>
          <c:h val="0.2495655086328333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(b) Fine-grained </a:t>
            </a:r>
            <a:r>
              <a:rPr lang="en-US" b="1" dirty="0" err="1"/>
              <a:t>Strided</a:t>
            </a:r>
            <a:r>
              <a:rPr lang="en-US" b="1" dirty="0"/>
              <a:t> &amp; Random</a:t>
            </a:r>
            <a:r>
              <a:rPr lang="en-US" dirty="0"/>
              <a:t> (MRAM, 1 DPU)</a:t>
            </a:r>
          </a:p>
        </c:rich>
      </c:tx>
      <c:layout>
        <c:manualLayout>
          <c:xMode val="edge"/>
          <c:yMode val="edge"/>
          <c:x val="0.23741060054635735"/>
          <c:y val="2.9932761141625186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4472147927397727"/>
          <c:y val="2.8707407407407407E-2"/>
          <c:w val="0.83064464978997932"/>
          <c:h val="0.77938111542201605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strided_output!$P$1:$P$2</c:f>
              <c:strCache>
                <c:ptCount val="2"/>
                <c:pt idx="0">
                  <c:v>Fine-grained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strided_output!$P$3:$P$17</c:f>
              <c:numCache>
                <c:formatCode>General</c:formatCode>
                <c:ptCount val="15"/>
                <c:pt idx="0">
                  <c:v>34.959920697528297</c:v>
                </c:pt>
                <c:pt idx="1">
                  <c:v>34.9527413853653</c:v>
                </c:pt>
                <c:pt idx="2">
                  <c:v>35.004414876811403</c:v>
                </c:pt>
                <c:pt idx="3">
                  <c:v>34.954530735089598</c:v>
                </c:pt>
                <c:pt idx="4">
                  <c:v>34.960524310318497</c:v>
                </c:pt>
                <c:pt idx="5">
                  <c:v>34.962855700254302</c:v>
                </c:pt>
                <c:pt idx="6">
                  <c:v>34.980984534087703</c:v>
                </c:pt>
                <c:pt idx="7">
                  <c:v>34.9829184968277</c:v>
                </c:pt>
                <c:pt idx="8">
                  <c:v>34.954397567870203</c:v>
                </c:pt>
                <c:pt idx="9">
                  <c:v>34.965000853637697</c:v>
                </c:pt>
                <c:pt idx="10">
                  <c:v>34.914758889430097</c:v>
                </c:pt>
                <c:pt idx="11">
                  <c:v>34.873990464143198</c:v>
                </c:pt>
                <c:pt idx="12">
                  <c:v>34.850252819914402</c:v>
                </c:pt>
                <c:pt idx="14">
                  <c:v>14.742373563263399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3C-8944-BC08-4A118738BC9A}"/>
            </c:ext>
          </c:extLst>
        </c:ser>
        <c:ser>
          <c:idx val="1"/>
          <c:order val="1"/>
          <c:tx>
            <c:strRef>
              <c:f>strided_output!$Q$1:$Q$2</c:f>
              <c:strCache>
                <c:ptCount val="2"/>
                <c:pt idx="0">
                  <c:v>Fine-grained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strided_output!$Q$3:$Q$17</c:f>
              <c:numCache>
                <c:formatCode>General</c:formatCode>
                <c:ptCount val="15"/>
                <c:pt idx="0">
                  <c:v>65.556120461079004</c:v>
                </c:pt>
                <c:pt idx="1">
                  <c:v>65.549461050036996</c:v>
                </c:pt>
                <c:pt idx="2">
                  <c:v>65.553851718548302</c:v>
                </c:pt>
                <c:pt idx="3">
                  <c:v>65.552388097024206</c:v>
                </c:pt>
                <c:pt idx="4">
                  <c:v>65.574642199867696</c:v>
                </c:pt>
                <c:pt idx="5">
                  <c:v>65.566324425046503</c:v>
                </c:pt>
                <c:pt idx="6">
                  <c:v>65.564801680738299</c:v>
                </c:pt>
                <c:pt idx="7">
                  <c:v>65.5425542554255</c:v>
                </c:pt>
                <c:pt idx="8">
                  <c:v>65.531506410988897</c:v>
                </c:pt>
                <c:pt idx="9">
                  <c:v>65.491091822750107</c:v>
                </c:pt>
                <c:pt idx="10">
                  <c:v>65.377599416271394</c:v>
                </c:pt>
                <c:pt idx="11">
                  <c:v>65.104450499545806</c:v>
                </c:pt>
                <c:pt idx="12">
                  <c:v>64.927536231884005</c:v>
                </c:pt>
                <c:pt idx="14">
                  <c:v>28.9638661068259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3C-8944-BC08-4A118738BC9A}"/>
            </c:ext>
          </c:extLst>
        </c:ser>
        <c:ser>
          <c:idx val="2"/>
          <c:order val="2"/>
          <c:tx>
            <c:strRef>
              <c:f>strided_output!$R$1:$R$2</c:f>
              <c:strCache>
                <c:ptCount val="2"/>
                <c:pt idx="0">
                  <c:v>Fine-grained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strided_output!$R$3:$R$17</c:f>
              <c:numCache>
                <c:formatCode>General</c:formatCode>
                <c:ptCount val="15"/>
                <c:pt idx="0">
                  <c:v>72.201326718186095</c:v>
                </c:pt>
                <c:pt idx="1">
                  <c:v>72.196266761091806</c:v>
                </c:pt>
                <c:pt idx="2">
                  <c:v>72.196799354756195</c:v>
                </c:pt>
                <c:pt idx="3">
                  <c:v>72.201770607908699</c:v>
                </c:pt>
                <c:pt idx="4">
                  <c:v>72.208163225152703</c:v>
                </c:pt>
                <c:pt idx="5">
                  <c:v>72.2435561784703</c:v>
                </c:pt>
                <c:pt idx="6">
                  <c:v>72.167695756479304</c:v>
                </c:pt>
                <c:pt idx="7">
                  <c:v>72.170534098953794</c:v>
                </c:pt>
                <c:pt idx="8">
                  <c:v>72.248960564444999</c:v>
                </c:pt>
                <c:pt idx="9">
                  <c:v>72.159863089545397</c:v>
                </c:pt>
                <c:pt idx="10">
                  <c:v>71.888476582088003</c:v>
                </c:pt>
                <c:pt idx="11">
                  <c:v>71.651339464214303</c:v>
                </c:pt>
                <c:pt idx="12">
                  <c:v>71.766119343211798</c:v>
                </c:pt>
                <c:pt idx="14">
                  <c:v>54.352364137037299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13C-8944-BC08-4A118738BC9A}"/>
            </c:ext>
          </c:extLst>
        </c:ser>
        <c:ser>
          <c:idx val="3"/>
          <c:order val="3"/>
          <c:tx>
            <c:strRef>
              <c:f>strided_output!$S$1:$S$2</c:f>
              <c:strCache>
                <c:ptCount val="2"/>
                <c:pt idx="0">
                  <c:v>Fine-grained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strided_output!$S$3:$S$17</c:f>
              <c:numCache>
                <c:formatCode>General</c:formatCode>
                <c:ptCount val="15"/>
                <c:pt idx="0">
                  <c:v>72.923129272820901</c:v>
                </c:pt>
                <c:pt idx="1">
                  <c:v>72.914798584922593</c:v>
                </c:pt>
                <c:pt idx="2">
                  <c:v>74.431380701162794</c:v>
                </c:pt>
                <c:pt idx="3">
                  <c:v>74.417608711080405</c:v>
                </c:pt>
                <c:pt idx="4">
                  <c:v>71.513786316958601</c:v>
                </c:pt>
                <c:pt idx="5">
                  <c:v>72.920792866112393</c:v>
                </c:pt>
                <c:pt idx="6">
                  <c:v>74.4090085194902</c:v>
                </c:pt>
                <c:pt idx="7">
                  <c:v>72.886036129073204</c:v>
                </c:pt>
                <c:pt idx="8">
                  <c:v>73.006900415043404</c:v>
                </c:pt>
                <c:pt idx="9">
                  <c:v>71.259568545581004</c:v>
                </c:pt>
                <c:pt idx="10">
                  <c:v>71.1111111111111</c:v>
                </c:pt>
                <c:pt idx="11">
                  <c:v>72.624113475177296</c:v>
                </c:pt>
                <c:pt idx="12">
                  <c:v>71.167593328038095</c:v>
                </c:pt>
                <c:pt idx="14">
                  <c:v>72.660376246582601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13C-8944-BC08-4A118738BC9A}"/>
            </c:ext>
          </c:extLst>
        </c:ser>
        <c:ser>
          <c:idx val="4"/>
          <c:order val="4"/>
          <c:tx>
            <c:strRef>
              <c:f>strided_output!$T$1:$T$2</c:f>
              <c:strCache>
                <c:ptCount val="2"/>
                <c:pt idx="0">
                  <c:v>Fine-grained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12"/>
              <c:layout>
                <c:manualLayout>
                  <c:x val="-1.6869764001522434E-2"/>
                  <c:y val="-2.9398002535881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13C-8944-BC08-4A118738BC9A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strided_output!$T$3:$T$17</c:f>
              <c:numCache>
                <c:formatCode>General</c:formatCode>
                <c:ptCount val="15"/>
                <c:pt idx="0">
                  <c:v>74.038438794358797</c:v>
                </c:pt>
                <c:pt idx="1">
                  <c:v>72.567606712968598</c:v>
                </c:pt>
                <c:pt idx="2">
                  <c:v>73.290384423364898</c:v>
                </c:pt>
                <c:pt idx="3">
                  <c:v>73.284164599110397</c:v>
                </c:pt>
                <c:pt idx="4">
                  <c:v>73.290384423364898</c:v>
                </c:pt>
                <c:pt idx="5">
                  <c:v>73.316299520749197</c:v>
                </c:pt>
                <c:pt idx="6">
                  <c:v>74.022702885864305</c:v>
                </c:pt>
                <c:pt idx="7">
                  <c:v>73.220490475392396</c:v>
                </c:pt>
                <c:pt idx="8">
                  <c:v>73.290560057258205</c:v>
                </c:pt>
                <c:pt idx="9">
                  <c:v>73.240012261162704</c:v>
                </c:pt>
                <c:pt idx="10">
                  <c:v>73.299928418038604</c:v>
                </c:pt>
                <c:pt idx="11">
                  <c:v>72.875152501016601</c:v>
                </c:pt>
                <c:pt idx="12">
                  <c:v>72.5799918995544</c:v>
                </c:pt>
                <c:pt idx="14">
                  <c:v>72.581509842093794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13C-8944-BC08-4A118738BC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9008"/>
        <c:crossesAt val="0"/>
        <c:auto val="1"/>
        <c:lblAlgn val="ctr"/>
        <c:lblOffset val="100"/>
        <c:noMultiLvlLbl val="0"/>
      </c:catAx>
      <c:valAx>
        <c:axId val="500959008"/>
        <c:scaling>
          <c:orientation val="minMax"/>
          <c:max val="9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Sustained MRAM 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429677491973478"/>
          <c:y val="0.55219208810570208"/>
          <c:w val="0.44991888613149378"/>
          <c:h val="0.24544962644296869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305042735042736"/>
          <c:y val="3.4725185185185185E-2"/>
          <c:w val="0.80509358974358969"/>
          <c:h val="0.68869192724792083"/>
        </c:manualLayout>
      </c:layout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15"/>
            <c:spPr>
              <a:solidFill>
                <a:schemeClr val="accent6">
                  <a:lumMod val="20000"/>
                  <a:lumOff val="8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dLbls>
            <c:dLbl>
              <c:idx val="0"/>
              <c:tx>
                <c:strRef>
                  <c:f>'/Users/el1goluj/Documents/ZURICH/PROJECTS/UPMEM/upmem-workloads/Microbenchmarks/AI/[ai_output.xlsx]ai_output (4)'!$J$2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{BB0DD3D1-8D60-9D40-A69F-54B6EE8108B7}</c15:txfldGUID>
                      <c15:f>'/Users/el1goluj/Documents/ZURICH/PROJECTS/UPMEM/upmem-workloads/Microbenchmarks/AI/[ai_output.xlsx]ai_output (4)'!$J$2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0-051A-7C4B-8DA7-A6CA2798094A}"/>
                </c:ext>
              </c:extLst>
            </c:dLbl>
            <c:dLbl>
              <c:idx val="1"/>
              <c:tx>
                <c:strRef>
                  <c:f>'/Users/el1goluj/Documents/ZURICH/PROJECTS/UPMEM/upmem-workloads/Microbenchmarks/AI/[ai_output.xlsx]ai_output (4)'!$J$3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{47E33AA1-EF06-9242-8B33-EE25792624FA}</c15:txfldGUID>
                      <c15:f>'/Users/el1goluj/Documents/ZURICH/PROJECTS/UPMEM/upmem-workloads/Microbenchmarks/AI/[ai_output.xlsx]ai_output (4)'!$J$3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1-051A-7C4B-8DA7-A6CA2798094A}"/>
                </c:ext>
              </c:extLst>
            </c:dLbl>
            <c:dLbl>
              <c:idx val="2"/>
              <c:tx>
                <c:strRef>
                  <c:f>'/Users/el1goluj/Documents/ZURICH/PROJECTS/UPMEM/upmem-workloads/Microbenchmarks/AI/[ai_output.xlsx]ai_output (4)'!$J$4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{9858EF25-4404-5C46-8D33-E6453F29B8D4}</c15:txfldGUID>
                      <c15:f>'/Users/el1goluj/Documents/ZURICH/PROJECTS/UPMEM/upmem-workloads/Microbenchmarks/AI/[ai_output.xlsx]ai_output (4)'!$J$4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2-051A-7C4B-8DA7-A6CA2798094A}"/>
                </c:ext>
              </c:extLst>
            </c:dLbl>
            <c:dLbl>
              <c:idx val="3"/>
              <c:tx>
                <c:strRef>
                  <c:f>'/Users/el1goluj/Documents/ZURICH/PROJECTS/UPMEM/upmem-workloads/Microbenchmarks/AI/[ai_output.xlsx]ai_output (4)'!$J$5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{A995EE59-71E2-8247-B9EB-32B90289E061}</c15:txfldGUID>
                      <c15:f>'/Users/el1goluj/Documents/ZURICH/PROJECTS/UPMEM/upmem-workloads/Microbenchmarks/AI/[ai_output.xlsx]ai_output (4)'!$J$5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3-051A-7C4B-8DA7-A6CA2798094A}"/>
                </c:ext>
              </c:extLst>
            </c:dLbl>
            <c:dLbl>
              <c:idx val="4"/>
              <c:tx>
                <c:strRef>
                  <c:f>'/Users/el1goluj/Documents/ZURICH/PROJECTS/UPMEM/upmem-workloads/Microbenchmarks/AI/[ai_output.xlsx]ai_output (4)'!$J$6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{4EF16944-5003-F343-A935-FAF96451FBAA}</c15:txfldGUID>
                      <c15:f>'/Users/el1goluj/Documents/ZURICH/PROJECTS/UPMEM/upmem-workloads/Microbenchmarks/AI/[ai_output.xlsx]ai_output (4)'!$J$6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4-051A-7C4B-8DA7-A6CA2798094A}"/>
                </c:ext>
              </c:extLst>
            </c:dLbl>
            <c:dLbl>
              <c:idx val="5"/>
              <c:tx>
                <c:strRef>
                  <c:f>'/Users/el1goluj/Documents/ZURICH/PROJECTS/UPMEM/upmem-workloads/Microbenchmarks/AI/[ai_output.xlsx]ai_output (4)'!$J$7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{4AD7EEBE-B6BF-6A42-B355-A84EC322940F}</c15:txfldGUID>
                      <c15:f>'/Users/el1goluj/Documents/ZURICH/PROJECTS/UPMEM/upmem-workloads/Microbenchmarks/AI/[ai_output.xlsx]ai_output (4)'!$J$7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5-051A-7C4B-8DA7-A6CA2798094A}"/>
                </c:ext>
              </c:extLst>
            </c:dLbl>
            <c:dLbl>
              <c:idx val="6"/>
              <c:tx>
                <c:strRef>
                  <c:f>'/Users/el1goluj/Documents/ZURICH/PROJECTS/UPMEM/upmem-workloads/Microbenchmarks/AI/[ai_output.xlsx]ai_output (4)'!$J$8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{D170CDF6-4FB6-8E45-8F9B-535B6922E5EC}</c15:txfldGUID>
                      <c15:f>'/Users/el1goluj/Documents/ZURICH/PROJECTS/UPMEM/upmem-workloads/Microbenchmarks/AI/[ai_output.xlsx]ai_output (4)'!$J$8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6-051A-7C4B-8DA7-A6CA2798094A}"/>
                </c:ext>
              </c:extLst>
            </c:dLbl>
            <c:dLbl>
              <c:idx val="7"/>
              <c:tx>
                <c:strRef>
                  <c:f>'/Users/el1goluj/Documents/ZURICH/PROJECTS/UPMEM/upmem-workloads/Microbenchmarks/AI/[ai_output.xlsx]ai_output (4)'!$J$9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{B36349A1-D8F8-8A42-9754-9ABD6F73028E}</c15:txfldGUID>
                      <c15:f>'/Users/el1goluj/Documents/ZURICH/PROJECTS/UPMEM/upmem-workloads/Microbenchmarks/AI/[ai_output.xlsx]ai_output (4)'!$J$9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7-051A-7C4B-8DA7-A6CA2798094A}"/>
                </c:ext>
              </c:extLst>
            </c:dLbl>
            <c:dLbl>
              <c:idx val="8"/>
              <c:tx>
                <c:strRef>
                  <c:f>'/Users/el1goluj/Documents/ZURICH/PROJECTS/UPMEM/upmem-workloads/Microbenchmarks/AI/[ai_output.xlsx]ai_output (4)'!$J$10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{C1BEB9A0-8E2B-684A-9B84-86C813292E78}</c15:txfldGUID>
                      <c15:f>'/Users/el1goluj/Documents/ZURICH/PROJECTS/UPMEM/upmem-workloads/Microbenchmarks/AI/[ai_output.xlsx]ai_output (4)'!$J$10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8-051A-7C4B-8DA7-A6CA2798094A}"/>
                </c:ext>
              </c:extLst>
            </c:dLbl>
            <c:dLbl>
              <c:idx val="9"/>
              <c:tx>
                <c:strRef>
                  <c:f>'/Users/el1goluj/Documents/ZURICH/PROJECTS/UPMEM/upmem-workloads/Microbenchmarks/AI/[ai_output.xlsx]ai_output (4)'!$J$11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{793F1A03-CD42-604A-B3C4-FE55D17F27B4}</c15:txfldGUID>
                      <c15:f>'/Users/el1goluj/Documents/ZURICH/PROJECTS/UPMEM/upmem-workloads/Microbenchmarks/AI/[ai_output.xlsx]ai_output (4)'!$J$11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9-051A-7C4B-8DA7-A6CA2798094A}"/>
                </c:ext>
              </c:extLst>
            </c:dLbl>
            <c:dLbl>
              <c:idx val="10"/>
              <c:tx>
                <c:strRef>
                  <c:f>'/Users/el1goluj/Documents/ZURICH/PROJECTS/UPMEM/upmem-workloads/Microbenchmarks/AI/[ai_output.xlsx]ai_output (4)'!$J$12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{686F3E39-C5F9-294F-A19E-9A7202FE637B}</c15:txfldGUID>
                      <c15:f>'/Users/el1goluj/Documents/ZURICH/PROJECTS/UPMEM/upmem-workloads/Microbenchmarks/AI/[ai_output.xlsx]ai_output (4)'!$J$12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A-051A-7C4B-8DA7-A6CA2798094A}"/>
                </c:ext>
              </c:extLst>
            </c:dLbl>
            <c:dLbl>
              <c:idx val="11"/>
              <c:tx>
                <c:strRef>
                  <c:f>'/Users/el1goluj/Documents/ZURICH/PROJECTS/UPMEM/upmem-workloads/Microbenchmarks/AI/[ai_output.xlsx]ai_output (4)'!$J$13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{F8132A5C-3F98-0449-BC54-F5BEE4E45342}</c15:txfldGUID>
                      <c15:f>'/Users/el1goluj/Documents/ZURICH/PROJECTS/UPMEM/upmem-workloads/Microbenchmarks/AI/[ai_output.xlsx]ai_output (4)'!$J$13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B-051A-7C4B-8DA7-A6CA2798094A}"/>
                </c:ext>
              </c:extLst>
            </c:dLbl>
            <c:dLbl>
              <c:idx val="12"/>
              <c:tx>
                <c:strRef>
                  <c:f>'/Users/el1goluj/Documents/ZURICH/PROJECTS/UPMEM/upmem-workloads/Microbenchmarks/AI/[ai_output.xlsx]ai_output (4)'!$J$14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{B8F35B6D-6457-BC44-9955-FD42DBA6BA7B}</c15:txfldGUID>
                      <c15:f>'/Users/el1goluj/Documents/ZURICH/PROJECTS/UPMEM/upmem-workloads/Microbenchmarks/AI/[ai_output.xlsx]ai_output (4)'!$J$14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C-051A-7C4B-8DA7-A6CA2798094A}"/>
                </c:ext>
              </c:extLst>
            </c:dLbl>
            <c:dLbl>
              <c:idx val="13"/>
              <c:tx>
                <c:strRef>
                  <c:f>'/Users/el1goluj/Documents/ZURICH/PROJECTS/UPMEM/upmem-workloads/Microbenchmarks/AI/[ai_output.xlsx]ai_output (4)'!$J$15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{65AC1683-348D-394E-9DA9-483CFC2BB89A}</c15:txfldGUID>
                      <c15:f>'/Users/el1goluj/Documents/ZURICH/PROJECTS/UPMEM/upmem-workloads/Microbenchmarks/AI/[ai_output.xlsx]ai_output (4)'!$J$15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D-051A-7C4B-8DA7-A6CA2798094A}"/>
                </c:ext>
              </c:extLst>
            </c:dLbl>
            <c:dLbl>
              <c:idx val="14"/>
              <c:tx>
                <c:strRef>
                  <c:f>'/Users/el1goluj/Documents/ZURICH/PROJECTS/UPMEM/upmem-workloads/Microbenchmarks/AI/[ai_output.xlsx]ai_output (4)'!$J$16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{CCF99135-1059-E546-87F7-638D68EC08E0}</c15:txfldGUID>
                      <c15:f>'/Users/el1goluj/Documents/ZURICH/PROJECTS/UPMEM/upmem-workloads/Microbenchmarks/AI/[ai_output.xlsx]ai_output (4)'!$J$16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E-051A-7C4B-8DA7-A6CA2798094A}"/>
                </c:ext>
              </c:extLst>
            </c:dLbl>
            <c:dLbl>
              <c:idx val="15"/>
              <c:tx>
                <c:strRef>
                  <c:f>'/Users/el1goluj/Documents/ZURICH/PROJECTS/UPMEM/upmem-workloads/Microbenchmarks/AI/[ai_output.xlsx]ai_output (4)'!$J$17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{488E821E-5AB0-0744-9D58-079289E1AB57}</c15:txfldGUID>
                      <c15:f>'/Users/el1goluj/Documents/ZURICH/PROJECTS/UPMEM/upmem-workloads/Microbenchmarks/AI/[ai_output.xlsx]ai_output (4)'!$J$17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F-051A-7C4B-8DA7-A6CA2798094A}"/>
                </c:ext>
              </c:extLst>
            </c:dLbl>
            <c:dLbl>
              <c:idx val="16"/>
              <c:tx>
                <c:strRef>
                  <c:f>'/Users/el1goluj/Documents/ZURICH/PROJECTS/UPMEM/upmem-workloads/Microbenchmarks/AI/[ai_output.xlsx]ai_output (4)'!$J$18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{78DC56D8-0BED-5049-84C7-A633D36AC57F}</c15:txfldGUID>
                      <c15:f>'/Users/el1goluj/Documents/ZURICH/PROJECTS/UPMEM/upmem-workloads/Microbenchmarks/AI/[ai_output.xlsx]ai_output (4)'!$J$18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0-051A-7C4B-8DA7-A6CA2798094A}"/>
                </c:ext>
              </c:extLst>
            </c:dLbl>
            <c:dLbl>
              <c:idx val="17"/>
              <c:tx>
                <c:strRef>
                  <c:f>'/Users/el1goluj/Documents/ZURICH/PROJECTS/UPMEM/upmem-workloads/Microbenchmarks/AI/[ai_output.xlsx]ai_output (4)'!$J$19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{9C9FD8FE-B938-FB48-950B-CEC4797D6223}</c15:txfldGUID>
                      <c15:f>'/Users/el1goluj/Documents/ZURICH/PROJECTS/UPMEM/upmem-workloads/Microbenchmarks/AI/[ai_output.xlsx]ai_output (4)'!$J$19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1-051A-7C4B-8DA7-A6CA2798094A}"/>
                </c:ext>
              </c:extLst>
            </c:dLbl>
            <c:dLbl>
              <c:idx val="18"/>
              <c:tx>
                <c:strRef>
                  <c:f>'/Users/el1goluj/Documents/ZURICH/PROJECTS/UPMEM/upmem-workloads/Microbenchmarks/AI/[ai_output.xlsx]ai_output (4)'!$J$20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{E4099E57-7393-E444-AC11-EA1CD5DCF37B}</c15:txfldGUID>
                      <c15:f>'/Users/el1goluj/Documents/ZURICH/PROJECTS/UPMEM/upmem-workloads/Microbenchmarks/AI/[ai_output.xlsx]ai_output (4)'!$J$20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2-051A-7C4B-8DA7-A6CA2798094A}"/>
                </c:ext>
              </c:extLst>
            </c:dLbl>
            <c:dLbl>
              <c:idx val="19"/>
              <c:tx>
                <c:strRef>
                  <c:f>'/Users/el1goluj/Documents/ZURICH/PROJECTS/UPMEM/upmem-workloads/Microbenchmarks/AI/[ai_output.xlsx]ai_output (4)'!$J$21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{7A9638A0-B334-FD4B-9870-BEF57BD2616B}</c15:txfldGUID>
                      <c15:f>'/Users/el1goluj/Documents/ZURICH/PROJECTS/UPMEM/upmem-workloads/Microbenchmarks/AI/[ai_output.xlsx]ai_output (4)'!$J$21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3-051A-7C4B-8DA7-A6CA2798094A}"/>
                </c:ext>
              </c:extLst>
            </c:dLbl>
            <c:dLbl>
              <c:idx val="20"/>
              <c:tx>
                <c:strRef>
                  <c:f>'/Users/el1goluj/Documents/ZURICH/PROJECTS/UPMEM/upmem-workloads/Microbenchmarks/AI/[ai_output.xlsx]ai_output (4)'!$J$22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{DBC374A9-71BF-EE46-843B-6008069D1BC2}</c15:txfldGUID>
                      <c15:f>'/Users/el1goluj/Documents/ZURICH/PROJECTS/UPMEM/upmem-workloads/Microbenchmarks/AI/[ai_output.xlsx]ai_output (4)'!$J$22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4-051A-7C4B-8DA7-A6CA2798094A}"/>
                </c:ext>
              </c:extLst>
            </c:dLbl>
            <c:dLbl>
              <c:idx val="21"/>
              <c:tx>
                <c:strRef>
                  <c:f>'/Users/el1goluj/Documents/ZURICH/PROJECTS/UPMEM/upmem-workloads/Microbenchmarks/AI/[ai_output.xlsx]ai_output (4)'!$J$23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{BCB7219E-341B-CD4A-B42C-4DFBB7C3D0DB}</c15:txfldGUID>
                      <c15:f>'/Users/el1goluj/Documents/ZURICH/PROJECTS/UPMEM/upmem-workloads/Microbenchmarks/AI/[ai_output.xlsx]ai_output (4)'!$J$23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5-051A-7C4B-8DA7-A6CA2798094A}"/>
                </c:ext>
              </c:extLst>
            </c:dLbl>
            <c:dLbl>
              <c:idx val="22"/>
              <c:tx>
                <c:strRef>
                  <c:f>'/Users/el1goluj/Documents/ZURICH/PROJECTS/UPMEM/upmem-workloads/Microbenchmarks/AI/[ai_output.xlsx]ai_output (4)'!$J$24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{D06861BD-F030-6940-B304-438DD1D67003}</c15:txfldGUID>
                      <c15:f>'/Users/el1goluj/Documents/ZURICH/PROJECTS/UPMEM/upmem-workloads/Microbenchmarks/AI/[ai_output.xlsx]ai_output (4)'!$J$24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6-051A-7C4B-8DA7-A6CA2798094A}"/>
                </c:ext>
              </c:extLst>
            </c:dLbl>
            <c:dLbl>
              <c:idx val="23"/>
              <c:tx>
                <c:strRef>
                  <c:f>'/Users/el1goluj/Documents/ZURICH/PROJECTS/UPMEM/upmem-workloads/Microbenchmarks/AI/[ai_output.xlsx]ai_output (4)'!$J$25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{FF6E1318-EB81-8942-840D-4A12D66F6E0C}</c15:txfldGUID>
                      <c15:f>'/Users/el1goluj/Documents/ZURICH/PROJECTS/UPMEM/upmem-workloads/Microbenchmarks/AI/[ai_output.xlsx]ai_output (4)'!$J$25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7-051A-7C4B-8DA7-A6CA2798094A}"/>
                </c:ext>
              </c:extLst>
            </c:dLbl>
            <c:dLbl>
              <c:idx val="24"/>
              <c:tx>
                <c:strRef>
                  <c:f>'/Users/el1goluj/Documents/ZURICH/PROJECTS/UPMEM/upmem-workloads/Microbenchmarks/AI/[ai_output.xlsx]ai_output (4)'!$J$26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{9B1B24C1-38CB-804F-A732-8EF17EA845E8}</c15:txfldGUID>
                      <c15:f>'/Users/el1goluj/Documents/ZURICH/PROJECTS/UPMEM/upmem-workloads/Microbenchmarks/AI/[ai_output.xlsx]ai_output (4)'!$J$26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8-051A-7C4B-8DA7-A6CA2798094A}"/>
                </c:ext>
              </c:extLst>
            </c:dLbl>
            <c:dLbl>
              <c:idx val="25"/>
              <c:tx>
                <c:strRef>
                  <c:f>'/Users/el1goluj/Documents/ZURICH/PROJECTS/UPMEM/upmem-workloads/Microbenchmarks/AI/[ai_output.xlsx]ai_output (4)'!$J$27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{0949827E-4A1A-004D-88EA-2305CEF61184}</c15:txfldGUID>
                      <c15:f>'/Users/el1goluj/Documents/ZURICH/PROJECTS/UPMEM/upmem-workloads/Microbenchmarks/AI/[ai_output.xlsx]ai_output (4)'!$J$27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9-051A-7C4B-8DA7-A6CA2798094A}"/>
                </c:ext>
              </c:extLst>
            </c:dLbl>
            <c:dLbl>
              <c:idx val="26"/>
              <c:tx>
                <c:strRef>
                  <c:f>'/Users/el1goluj/Documents/ZURICH/PROJECTS/UPMEM/upmem-workloads/Microbenchmarks/AI/[ai_output.xlsx]ai_output (4)'!$J$28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{06833228-1CCF-1043-A767-B5027E6E1D8E}</c15:txfldGUID>
                      <c15:f>'/Users/el1goluj/Documents/ZURICH/PROJECTS/UPMEM/upmem-workloads/Microbenchmarks/AI/[ai_output.xlsx]ai_output (4)'!$J$28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A-051A-7C4B-8DA7-A6CA2798094A}"/>
                </c:ext>
              </c:extLst>
            </c:dLbl>
            <c:dLbl>
              <c:idx val="27"/>
              <c:tx>
                <c:strRef>
                  <c:f>'/Users/el1goluj/Documents/ZURICH/PROJECTS/UPMEM/upmem-workloads/Microbenchmarks/AI/[ai_output.xlsx]ai_output (4)'!$J$29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{CA915F1E-41DD-4E48-B1D2-71128D68341D}</c15:txfldGUID>
                      <c15:f>'/Users/el1goluj/Documents/ZURICH/PROJECTS/UPMEM/upmem-workloads/Microbenchmarks/AI/[ai_output.xlsx]ai_output (4)'!$J$29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B-051A-7C4B-8DA7-A6CA2798094A}"/>
                </c:ext>
              </c:extLst>
            </c:dLbl>
            <c:dLbl>
              <c:idx val="28"/>
              <c:tx>
                <c:strRef>
                  <c:f>'/Users/el1goluj/Documents/ZURICH/PROJECTS/UPMEM/upmem-workloads/Microbenchmarks/AI/[ai_output.xlsx]ai_output (4)'!$J$30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{E3A7AFB9-218B-C34A-AFAB-742D52DEA219}</c15:txfldGUID>
                      <c15:f>'/Users/el1goluj/Documents/ZURICH/PROJECTS/UPMEM/upmem-workloads/Microbenchmarks/AI/[ai_output.xlsx]ai_output (4)'!$J$30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C-051A-7C4B-8DA7-A6CA2798094A}"/>
                </c:ext>
              </c:extLst>
            </c:dLbl>
            <c:dLbl>
              <c:idx val="29"/>
              <c:tx>
                <c:strRef>
                  <c:f>'/Users/el1goluj/Documents/ZURICH/PROJECTS/UPMEM/upmem-workloads/Microbenchmarks/AI/[ai_output.xlsx]ai_output (4)'!$J$31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{9FEA4F24-6CAD-864D-B792-8FBF33E6511B}</c15:txfldGUID>
                      <c15:f>'/Users/el1goluj/Documents/ZURICH/PROJECTS/UPMEM/upmem-workloads/Microbenchmarks/AI/[ai_output.xlsx]ai_output (4)'!$J$31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D-051A-7C4B-8DA7-A6CA2798094A}"/>
                </c:ext>
              </c:extLst>
            </c:dLbl>
            <c:dLbl>
              <c:idx val="30"/>
              <c:tx>
                <c:strRef>
                  <c:f>'/Users/el1goluj/Documents/ZURICH/PROJECTS/UPMEM/upmem-workloads/Microbenchmarks/AI/[ai_output.xlsx]ai_output (4)'!$J$32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{9C7C405A-34A3-0742-9247-17D4592D032B}</c15:txfldGUID>
                      <c15:f>'/Users/el1goluj/Documents/ZURICH/PROJECTS/UPMEM/upmem-workloads/Microbenchmarks/AI/[ai_output.xlsx]ai_output (4)'!$J$32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E-051A-7C4B-8DA7-A6CA2798094A}"/>
                </c:ext>
              </c:extLst>
            </c:dLbl>
            <c:dLbl>
              <c:idx val="31"/>
              <c:tx>
                <c:strRef>
                  <c:f>'/Users/el1goluj/Documents/ZURICH/PROJECTS/UPMEM/upmem-workloads/Microbenchmarks/AI/[ai_output.xlsx]ai_output (4)'!$J$33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{D1CBB51C-5A78-CA48-A08C-F01DDAC00C63}</c15:txfldGUID>
                      <c15:f>'/Users/el1goluj/Documents/ZURICH/PROJECTS/UPMEM/upmem-workloads/Microbenchmarks/AI/[ai_output.xlsx]ai_output (4)'!$J$33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F-051A-7C4B-8DA7-A6CA2798094A}"/>
                </c:ext>
              </c:extLst>
            </c:dLbl>
            <c:dLbl>
              <c:idx val="32"/>
              <c:tx>
                <c:strRef>
                  <c:f>'/Users/el1goluj/Documents/ZURICH/PROJECTS/UPMEM/upmem-workloads/Microbenchmarks/AI/[ai_output.xlsx]ai_output (4)'!$J$34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{5B67485C-F03A-E340-9ABC-D4B025CC37F6}</c15:txfldGUID>
                      <c15:f>'/Users/el1goluj/Documents/ZURICH/PROJECTS/UPMEM/upmem-workloads/Microbenchmarks/AI/[ai_output.xlsx]ai_output (4)'!$J$34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0-051A-7C4B-8DA7-A6CA2798094A}"/>
                </c:ext>
              </c:extLst>
            </c:dLbl>
            <c:dLbl>
              <c:idx val="33"/>
              <c:tx>
                <c:strRef>
                  <c:f>'/Users/el1goluj/Documents/ZURICH/PROJECTS/UPMEM/upmem-workloads/Microbenchmarks/AI/[ai_output.xlsx]ai_output (4)'!$J$35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{888FB002-6263-DA4E-8DBD-74EE3F436093}</c15:txfldGUID>
                      <c15:f>'/Users/el1goluj/Documents/ZURICH/PROJECTS/UPMEM/upmem-workloads/Microbenchmarks/AI/[ai_output.xlsx]ai_output (4)'!$J$35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1-051A-7C4B-8DA7-A6CA2798094A}"/>
                </c:ext>
              </c:extLst>
            </c:dLbl>
            <c:dLbl>
              <c:idx val="34"/>
              <c:tx>
                <c:strRef>
                  <c:f>'/Users/el1goluj/Documents/ZURICH/PROJECTS/UPMEM/upmem-workloads/Microbenchmarks/AI/[ai_output.xlsx]ai_output (4)'!$J$36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{22EDEE3E-864A-2642-9237-51F0E18F9F98}</c15:txfldGUID>
                      <c15:f>'/Users/el1goluj/Documents/ZURICH/PROJECTS/UPMEM/upmem-workloads/Microbenchmarks/AI/[ai_output.xlsx]ai_output (4)'!$J$36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2-051A-7C4B-8DA7-A6CA2798094A}"/>
                </c:ext>
              </c:extLst>
            </c:dLbl>
            <c:dLbl>
              <c:idx val="35"/>
              <c:tx>
                <c:strRef>
                  <c:f>'/Users/el1goluj/Documents/ZURICH/PROJECTS/UPMEM/upmem-workloads/Microbenchmarks/AI/[ai_output.xlsx]ai_output (4)'!$J$37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{F3787CC1-8E7A-3A46-A14A-F7421766637F}</c15:txfldGUID>
                      <c15:f>'/Users/el1goluj/Documents/ZURICH/PROJECTS/UPMEM/upmem-workloads/Microbenchmarks/AI/[ai_output.xlsx]ai_output (4)'!$J$37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3-051A-7C4B-8DA7-A6CA2798094A}"/>
                </c:ext>
              </c:extLst>
            </c:dLbl>
            <c:dLbl>
              <c:idx val="36"/>
              <c:tx>
                <c:strRef>
                  <c:f>'/Users/el1goluj/Documents/ZURICH/PROJECTS/UPMEM/upmem-workloads/Microbenchmarks/AI/[ai_output.xlsx]ai_output (4)'!$J$38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{8539D213-FE25-5743-BB0C-449169C528A5}</c15:txfldGUID>
                      <c15:f>'/Users/el1goluj/Documents/ZURICH/PROJECTS/UPMEM/upmem-workloads/Microbenchmarks/AI/[ai_output.xlsx]ai_output (4)'!$J$38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4-051A-7C4B-8DA7-A6CA2798094A}"/>
                </c:ext>
              </c:extLst>
            </c:dLbl>
            <c:dLbl>
              <c:idx val="37"/>
              <c:tx>
                <c:strRef>
                  <c:f>'/Users/el1goluj/Documents/ZURICH/PROJECTS/UPMEM/upmem-workloads/Microbenchmarks/AI/[ai_output.xlsx]ai_output (4)'!$J$39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{C46F6142-1D5F-4C48-8A8D-A7FB7BE8B8B2}</c15:txfldGUID>
                      <c15:f>'/Users/el1goluj/Documents/ZURICH/PROJECTS/UPMEM/upmem-workloads/Microbenchmarks/AI/[ai_output.xlsx]ai_output (4)'!$J$39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5-051A-7C4B-8DA7-A6CA2798094A}"/>
                </c:ext>
              </c:extLst>
            </c:dLbl>
            <c:dLbl>
              <c:idx val="38"/>
              <c:tx>
                <c:strRef>
                  <c:f>'/Users/el1goluj/Documents/ZURICH/PROJECTS/UPMEM/upmem-workloads/Microbenchmarks/AI/[ai_output.xlsx]ai_output (4)'!$J$40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{6F494ABB-ED27-3B46-84DF-62E61C02DF46}</c15:txfldGUID>
                      <c15:f>'/Users/el1goluj/Documents/ZURICH/PROJECTS/UPMEM/upmem-workloads/Microbenchmarks/AI/[ai_output.xlsx]ai_output (4)'!$J$40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6-051A-7C4B-8DA7-A6CA2798094A}"/>
                </c:ext>
              </c:extLst>
            </c:dLbl>
            <c:dLbl>
              <c:idx val="39"/>
              <c:tx>
                <c:strRef>
                  <c:f>'/Users/el1goluj/Documents/ZURICH/PROJECTS/UPMEM/upmem-workloads/Microbenchmarks/AI/[ai_output.xlsx]ai_output (4)'!$J$41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{F03F8CC6-FD2D-AB4F-8295-241303F8AB25}</c15:txfldGUID>
                      <c15:f>'/Users/el1goluj/Documents/ZURICH/PROJECTS/UPMEM/upmem-workloads/Microbenchmarks/AI/[ai_output.xlsx]ai_output (4)'!$J$41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7-051A-7C4B-8DA7-A6CA2798094A}"/>
                </c:ext>
              </c:extLst>
            </c:dLbl>
            <c:dLbl>
              <c:idx val="40"/>
              <c:tx>
                <c:strRef>
                  <c:f>'/Users/el1goluj/Documents/ZURICH/PROJECTS/UPMEM/upmem-workloads/Microbenchmarks/AI/[ai_output.xlsx]ai_output (4)'!$J$42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{2BC47CB6-743C-B344-8BBA-B032A95E4586}</c15:txfldGUID>
                      <c15:f>'/Users/el1goluj/Documents/ZURICH/PROJECTS/UPMEM/upmem-workloads/Microbenchmarks/AI/[ai_output.xlsx]ai_output (4)'!$J$42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8-051A-7C4B-8DA7-A6CA2798094A}"/>
                </c:ext>
              </c:extLst>
            </c:dLbl>
            <c:dLbl>
              <c:idx val="41"/>
              <c:tx>
                <c:strRef>
                  <c:f>'/Users/el1goluj/Documents/ZURICH/PROJECTS/UPMEM/upmem-workloads/Microbenchmarks/AI/[ai_output.xlsx]ai_output (4)'!$J$43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{EF4F950F-3FFF-7440-AB2C-7493DD9B4AFE}</c15:txfldGUID>
                      <c15:f>'/Users/el1goluj/Documents/ZURICH/PROJECTS/UPMEM/upmem-workloads/Microbenchmarks/AI/[ai_output.xlsx]ai_output (4)'!$J$43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9-051A-7C4B-8DA7-A6CA2798094A}"/>
                </c:ext>
              </c:extLst>
            </c:dLbl>
            <c:dLbl>
              <c:idx val="42"/>
              <c:tx>
                <c:strRef>
                  <c:f>'/Users/el1goluj/Documents/ZURICH/PROJECTS/UPMEM/upmem-workloads/Microbenchmarks/AI/[ai_output.xlsx]ai_output (4)'!$J$44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{3704D28C-BF20-8E4E-A88C-6496BC39AE2D}</c15:txfldGUID>
                      <c15:f>'/Users/el1goluj/Documents/ZURICH/PROJECTS/UPMEM/upmem-workloads/Microbenchmarks/AI/[ai_output.xlsx]ai_output (4)'!$J$44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A-051A-7C4B-8DA7-A6CA2798094A}"/>
                </c:ext>
              </c:extLst>
            </c:dLbl>
            <c:dLbl>
              <c:idx val="43"/>
              <c:tx>
                <c:strRef>
                  <c:f>'/Users/el1goluj/Documents/ZURICH/PROJECTS/UPMEM/upmem-workloads/Microbenchmarks/AI/[ai_output.xlsx]ai_output (4)'!$J$45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{2F4E7C65-2E3A-4841-B535-8A91EC800598}</c15:txfldGUID>
                      <c15:f>'/Users/el1goluj/Documents/ZURICH/PROJECTS/UPMEM/upmem-workloads/Microbenchmarks/AI/[ai_output.xlsx]ai_output (4)'!$J$45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B-051A-7C4B-8DA7-A6CA2798094A}"/>
                </c:ext>
              </c:extLst>
            </c:dLbl>
            <c:dLbl>
              <c:idx val="44"/>
              <c:tx>
                <c:strRef>
                  <c:f>'/Users/el1goluj/Documents/ZURICH/PROJECTS/UPMEM/upmem-workloads/Microbenchmarks/AI/[ai_output.xlsx]ai_output (4)'!$J$46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{BCE0AEE3-9459-4349-A5CF-5EA9E4CBC1C5}</c15:txfldGUID>
                      <c15:f>'/Users/el1goluj/Documents/ZURICH/PROJECTS/UPMEM/upmem-workloads/Microbenchmarks/AI/[ai_output.xlsx]ai_output (4)'!$J$46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C-051A-7C4B-8DA7-A6CA2798094A}"/>
                </c:ext>
              </c:extLst>
            </c:dLbl>
            <c:dLbl>
              <c:idx val="45"/>
              <c:tx>
                <c:strRef>
                  <c:f>'/Users/el1goluj/Documents/ZURICH/PROJECTS/UPMEM/upmem-workloads/Microbenchmarks/AI/[ai_output.xlsx]ai_output (4)'!$J$47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{7440EEDB-4E77-2B4F-8F2A-6256B544F513}</c15:txfldGUID>
                      <c15:f>'/Users/el1goluj/Documents/ZURICH/PROJECTS/UPMEM/upmem-workloads/Microbenchmarks/AI/[ai_output.xlsx]ai_output (4)'!$J$47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D-051A-7C4B-8DA7-A6CA2798094A}"/>
                </c:ext>
              </c:extLst>
            </c:dLbl>
            <c:dLbl>
              <c:idx val="46"/>
              <c:tx>
                <c:strRef>
                  <c:f>'/Users/el1goluj/Documents/ZURICH/PROJECTS/UPMEM/upmem-workloads/Microbenchmarks/AI/[ai_output.xlsx]ai_output (4)'!$J$48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{00688502-D92F-6C44-858B-DF1716F27F16}</c15:txfldGUID>
                      <c15:f>'/Users/el1goluj/Documents/ZURICH/PROJECTS/UPMEM/upmem-workloads/Microbenchmarks/AI/[ai_output.xlsx]ai_output (4)'!$J$48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E-051A-7C4B-8DA7-A6CA2798094A}"/>
                </c:ext>
              </c:extLst>
            </c:dLbl>
            <c:dLbl>
              <c:idx val="47"/>
              <c:tx>
                <c:strRef>
                  <c:f>'/Users/el1goluj/Documents/ZURICH/PROJECTS/UPMEM/upmem-workloads/Microbenchmarks/AI/[ai_output.xlsx]ai_output (4)'!$J$49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{A448209F-6B6E-194A-8E2B-7A81FFC73EBC}</c15:txfldGUID>
                      <c15:f>'/Users/el1goluj/Documents/ZURICH/PROJECTS/UPMEM/upmem-workloads/Microbenchmarks/AI/[ai_output.xlsx]ai_output (4)'!$J$49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F-051A-7C4B-8DA7-A6CA2798094A}"/>
                </c:ext>
              </c:extLst>
            </c:dLbl>
            <c:dLbl>
              <c:idx val="48"/>
              <c:tx>
                <c:strRef>
                  <c:f>'/Users/el1goluj/Documents/ZURICH/PROJECTS/UPMEM/upmem-workloads/Microbenchmarks/AI/[ai_output.xlsx]ai_output (4)'!$J$50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{44123F30-C2D6-4E4D-97AA-F04F05EBD6C0}</c15:txfldGUID>
                      <c15:f>'/Users/el1goluj/Documents/ZURICH/PROJECTS/UPMEM/upmem-workloads/Microbenchmarks/AI/[ai_output.xlsx]ai_output (4)'!$J$50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0-051A-7C4B-8DA7-A6CA2798094A}"/>
                </c:ext>
              </c:extLst>
            </c:dLbl>
            <c:dLbl>
              <c:idx val="49"/>
              <c:tx>
                <c:strRef>
                  <c:f>'/Users/el1goluj/Documents/ZURICH/PROJECTS/UPMEM/upmem-workloads/Microbenchmarks/AI/[ai_output.xlsx]ai_output (4)'!$J$51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{1B045424-EBCB-5142-97A3-F68DD316F1E3}</c15:txfldGUID>
                      <c15:f>'/Users/el1goluj/Documents/ZURICH/PROJECTS/UPMEM/upmem-workloads/Microbenchmarks/AI/[ai_output.xlsx]ai_output (4)'!$J$51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1-051A-7C4B-8DA7-A6CA2798094A}"/>
                </c:ext>
              </c:extLst>
            </c:dLbl>
            <c:dLbl>
              <c:idx val="50"/>
              <c:tx>
                <c:strRef>
                  <c:f>'/Users/el1goluj/Documents/ZURICH/PROJECTS/UPMEM/upmem-workloads/Microbenchmarks/AI/[ai_output.xlsx]ai_output (4)'!$J$52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{BAF61297-6AD0-C848-8008-038E7315198D}</c15:txfldGUID>
                      <c15:f>'/Users/el1goluj/Documents/ZURICH/PROJECTS/UPMEM/upmem-workloads/Microbenchmarks/AI/[ai_output.xlsx]ai_output (4)'!$J$52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2-051A-7C4B-8DA7-A6CA2798094A}"/>
                </c:ext>
              </c:extLst>
            </c:dLbl>
            <c:dLbl>
              <c:idx val="51"/>
              <c:tx>
                <c:strRef>
                  <c:f>'/Users/el1goluj/Documents/ZURICH/PROJECTS/UPMEM/upmem-workloads/Microbenchmarks/AI/[ai_output.xlsx]ai_output (4)'!$J$53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{B9F53E44-9E83-5046-8ED6-FF1ED9B9DF77}</c15:txfldGUID>
                      <c15:f>'/Users/el1goluj/Documents/ZURICH/PROJECTS/UPMEM/upmem-workloads/Microbenchmarks/AI/[ai_output.xlsx]ai_output (4)'!$J$53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3-051A-7C4B-8DA7-A6CA2798094A}"/>
                </c:ext>
              </c:extLst>
            </c:dLbl>
            <c:dLbl>
              <c:idx val="52"/>
              <c:tx>
                <c:strRef>
                  <c:f>'/Users/el1goluj/Documents/ZURICH/PROJECTS/UPMEM/upmem-workloads/Microbenchmarks/AI/[ai_output.xlsx]ai_output (4)'!$J$54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{A363904C-B550-C845-86FC-C4BF8D79C294}</c15:txfldGUID>
                      <c15:f>'/Users/el1goluj/Documents/ZURICH/PROJECTS/UPMEM/upmem-workloads/Microbenchmarks/AI/[ai_output.xlsx]ai_output (4)'!$J$54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4-051A-7C4B-8DA7-A6CA2798094A}"/>
                </c:ext>
              </c:extLst>
            </c:dLbl>
            <c:dLbl>
              <c:idx val="53"/>
              <c:tx>
                <c:strRef>
                  <c:f>'/Users/el1goluj/Documents/ZURICH/PROJECTS/UPMEM/upmem-workloads/Microbenchmarks/AI/[ai_output.xlsx]ai_output (4)'!$J$55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{58582C9D-7D2E-C948-AE82-4B0835EEB24C}</c15:txfldGUID>
                      <c15:f>'/Users/el1goluj/Documents/ZURICH/PROJECTS/UPMEM/upmem-workloads/Microbenchmarks/AI/[ai_output.xlsx]ai_output (4)'!$J$55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5-051A-7C4B-8DA7-A6CA2798094A}"/>
                </c:ext>
              </c:extLst>
            </c:dLbl>
            <c:dLbl>
              <c:idx val="54"/>
              <c:tx>
                <c:strRef>
                  <c:f>'/Users/el1goluj/Documents/ZURICH/PROJECTS/UPMEM/upmem-workloads/Microbenchmarks/AI/[ai_output.xlsx]ai_output (4)'!$J$56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{A0AE2800-16F1-9A4F-9FA9-4FD64D077A70}</c15:txfldGUID>
                      <c15:f>'/Users/el1goluj/Documents/ZURICH/PROJECTS/UPMEM/upmem-workloads/Microbenchmarks/AI/[ai_output.xlsx]ai_output (4)'!$J$56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6-051A-7C4B-8DA7-A6CA2798094A}"/>
                </c:ext>
              </c:extLst>
            </c:dLbl>
            <c:dLbl>
              <c:idx val="55"/>
              <c:tx>
                <c:strRef>
                  <c:f>'/Users/el1goluj/Documents/ZURICH/PROJECTS/UPMEM/upmem-workloads/Microbenchmarks/AI/[ai_output.xlsx]ai_output (4)'!$J$57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{A2151AA8-CA92-9B4C-BF88-3A1F27A83EEC}</c15:txfldGUID>
                      <c15:f>'/Users/el1goluj/Documents/ZURICH/PROJECTS/UPMEM/upmem-workloads/Microbenchmarks/AI/[ai_output.xlsx]ai_output (4)'!$J$57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7-051A-7C4B-8DA7-A6CA2798094A}"/>
                </c:ext>
              </c:extLst>
            </c:dLbl>
            <c:dLbl>
              <c:idx val="56"/>
              <c:tx>
                <c:strRef>
                  <c:f>'/Users/el1goluj/Documents/ZURICH/PROJECTS/UPMEM/upmem-workloads/Microbenchmarks/AI/[ai_output.xlsx]ai_output (4)'!$J$58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{1AFABB9B-75C0-EE48-B850-B66044CEB94C}</c15:txfldGUID>
                      <c15:f>'/Users/el1goluj/Documents/ZURICH/PROJECTS/UPMEM/upmem-workloads/Microbenchmarks/AI/[ai_output.xlsx]ai_output (4)'!$J$58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8-051A-7C4B-8DA7-A6CA2798094A}"/>
                </c:ext>
              </c:extLst>
            </c:dLbl>
            <c:dLbl>
              <c:idx val="57"/>
              <c:tx>
                <c:strRef>
                  <c:f>'/Users/el1goluj/Documents/ZURICH/PROJECTS/UPMEM/upmem-workloads/Microbenchmarks/AI/[ai_output.xlsx]ai_output (4)'!$J$59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{61340343-4B28-F049-95FE-EA6E0E626E02}</c15:txfldGUID>
                      <c15:f>'/Users/el1goluj/Documents/ZURICH/PROJECTS/UPMEM/upmem-workloads/Microbenchmarks/AI/[ai_output.xlsx]ai_output (4)'!$J$59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9-051A-7C4B-8DA7-A6CA2798094A}"/>
                </c:ext>
              </c:extLst>
            </c:dLbl>
            <c:dLbl>
              <c:idx val="58"/>
              <c:tx>
                <c:strRef>
                  <c:f>'/Users/el1goluj/Documents/ZURICH/PROJECTS/UPMEM/upmem-workloads/Microbenchmarks/AI/[ai_output.xlsx]ai_output (4)'!$J$60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{D4B8108D-AD9D-AB4F-AD54-F077AFE2B058}</c15:txfldGUID>
                      <c15:f>'/Users/el1goluj/Documents/ZURICH/PROJECTS/UPMEM/upmem-workloads/Microbenchmarks/AI/[ai_output.xlsx]ai_output (4)'!$J$60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A-051A-7C4B-8DA7-A6CA2798094A}"/>
                </c:ext>
              </c:extLst>
            </c:dLbl>
            <c:dLbl>
              <c:idx val="59"/>
              <c:tx>
                <c:strRef>
                  <c:f>'/Users/el1goluj/Documents/ZURICH/PROJECTS/UPMEM/upmem-workloads/Microbenchmarks/AI/[ai_output.xlsx]ai_output (4)'!$J$61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{61024CCE-E5F3-E64E-914C-D866E5441E99}</c15:txfldGUID>
                      <c15:f>'/Users/el1goluj/Documents/ZURICH/PROJECTS/UPMEM/upmem-workloads/Microbenchmarks/AI/[ai_output.xlsx]ai_output (4)'!$J$61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B-051A-7C4B-8DA7-A6CA2798094A}"/>
                </c:ext>
              </c:extLst>
            </c:dLbl>
            <c:dLbl>
              <c:idx val="60"/>
              <c:tx>
                <c:strRef>
                  <c:f>'/Users/el1goluj/Documents/ZURICH/PROJECTS/UPMEM/upmem-workloads/Microbenchmarks/AI/[ai_output.xlsx]ai_output (4)'!$J$62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{5D4FE1FB-1F1E-2146-A061-2E8287DB6A37}</c15:txfldGUID>
                      <c15:f>'/Users/el1goluj/Documents/ZURICH/PROJECTS/UPMEM/upmem-workloads/Microbenchmarks/AI/[ai_output.xlsx]ai_output (4)'!$J$62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C-051A-7C4B-8DA7-A6CA2798094A}"/>
                </c:ext>
              </c:extLst>
            </c:dLbl>
            <c:dLbl>
              <c:idx val="61"/>
              <c:tx>
                <c:strRef>
                  <c:f>'/Users/el1goluj/Documents/ZURICH/PROJECTS/UPMEM/upmem-workloads/Microbenchmarks/AI/[ai_output.xlsx]ai_output (4)'!$J$63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{070B020C-2DA4-124E-8C57-751EB0C21E7A}</c15:txfldGUID>
                      <c15:f>'/Users/el1goluj/Documents/ZURICH/PROJECTS/UPMEM/upmem-workloads/Microbenchmarks/AI/[ai_output.xlsx]ai_output (4)'!$J$63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D-051A-7C4B-8DA7-A6CA2798094A}"/>
                </c:ext>
              </c:extLst>
            </c:dLbl>
            <c:dLbl>
              <c:idx val="62"/>
              <c:tx>
                <c:strRef>
                  <c:f>'/Users/el1goluj/Documents/ZURICH/PROJECTS/UPMEM/upmem-workloads/Microbenchmarks/AI/[ai_output.xlsx]ai_output (4)'!$J$64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{C54F3E84-CCA7-F142-BD2C-CD199B11722B}</c15:txfldGUID>
                      <c15:f>'/Users/el1goluj/Documents/ZURICH/PROJECTS/UPMEM/upmem-workloads/Microbenchmarks/AI/[ai_output.xlsx]ai_output (4)'!$J$64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E-051A-7C4B-8DA7-A6CA2798094A}"/>
                </c:ext>
              </c:extLst>
            </c:dLbl>
            <c:dLbl>
              <c:idx val="63"/>
              <c:tx>
                <c:strRef>
                  <c:f>'/Users/el1goluj/Documents/ZURICH/PROJECTS/UPMEM/upmem-workloads/Microbenchmarks/AI/[ai_output.xlsx]ai_output (4)'!$J$65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{D6A4ACC2-8190-4B44-B6EA-83A28978FAD5}</c15:txfldGUID>
                      <c15:f>'/Users/el1goluj/Documents/ZURICH/PROJECTS/UPMEM/upmem-workloads/Microbenchmarks/AI/[ai_output.xlsx]ai_output (4)'!$J$65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F-051A-7C4B-8DA7-A6CA2798094A}"/>
                </c:ext>
              </c:extLst>
            </c:dLbl>
            <c:dLbl>
              <c:idx val="64"/>
              <c:tx>
                <c:strRef>
                  <c:f>'/Users/el1goluj/Documents/ZURICH/PROJECTS/UPMEM/upmem-workloads/Microbenchmarks/AI/[ai_output.xlsx]ai_output (4)'!$J$66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{2E348113-04BC-2B45-9E29-666B1E7EBEDC}</c15:txfldGUID>
                      <c15:f>'/Users/el1goluj/Documents/ZURICH/PROJECTS/UPMEM/upmem-workloads/Microbenchmarks/AI/[ai_output.xlsx]ai_output (4)'!$J$66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0-051A-7C4B-8DA7-A6CA2798094A}"/>
                </c:ext>
              </c:extLst>
            </c:dLbl>
            <c:dLbl>
              <c:idx val="65"/>
              <c:tx>
                <c:strRef>
                  <c:f>'/Users/el1goluj/Documents/ZURICH/PROJECTS/UPMEM/upmem-workloads/Microbenchmarks/AI/[ai_output.xlsx]ai_output (4)'!$J$67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{BF493EF7-7E43-CE48-8D30-9C7B0DF5A9E9}</c15:txfldGUID>
                      <c15:f>'/Users/el1goluj/Documents/ZURICH/PROJECTS/UPMEM/upmem-workloads/Microbenchmarks/AI/[ai_output.xlsx]ai_output (4)'!$J$67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1-051A-7C4B-8DA7-A6CA2798094A}"/>
                </c:ext>
              </c:extLst>
            </c:dLbl>
            <c:dLbl>
              <c:idx val="66"/>
              <c:tx>
                <c:strRef>
                  <c:f>'/Users/el1goluj/Documents/ZURICH/PROJECTS/UPMEM/upmem-workloads/Microbenchmarks/AI/[ai_output.xlsx]ai_output (4)'!$J$68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{4565D5F6-0E85-1A45-AE60-1CF5B0906D34}</c15:txfldGUID>
                      <c15:f>'/Users/el1goluj/Documents/ZURICH/PROJECTS/UPMEM/upmem-workloads/Microbenchmarks/AI/[ai_output.xlsx]ai_output (4)'!$J$68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2-051A-7C4B-8DA7-A6CA2798094A}"/>
                </c:ext>
              </c:extLst>
            </c:dLbl>
            <c:dLbl>
              <c:idx val="67"/>
              <c:tx>
                <c:strRef>
                  <c:f>'/Users/el1goluj/Documents/ZURICH/PROJECTS/UPMEM/upmem-workloads/Microbenchmarks/AI/[ai_output.xlsx]ai_output (4)'!$J$69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{28FE3DBA-E74E-3E47-9088-389FA442641D}</c15:txfldGUID>
                      <c15:f>'/Users/el1goluj/Documents/ZURICH/PROJECTS/UPMEM/upmem-workloads/Microbenchmarks/AI/[ai_output.xlsx]ai_output (4)'!$J$69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3-051A-7C4B-8DA7-A6CA2798094A}"/>
                </c:ext>
              </c:extLst>
            </c:dLbl>
            <c:dLbl>
              <c:idx val="68"/>
              <c:tx>
                <c:strRef>
                  <c:f>'/Users/el1goluj/Documents/ZURICH/PROJECTS/UPMEM/upmem-workloads/Microbenchmarks/AI/[ai_output.xlsx]ai_output (4)'!$J$70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{CD416AE2-F413-8F42-94BE-8F24B9AA5F54}</c15:txfldGUID>
                      <c15:f>'/Users/el1goluj/Documents/ZURICH/PROJECTS/UPMEM/upmem-workloads/Microbenchmarks/AI/[ai_output.xlsx]ai_output (4)'!$J$70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4-051A-7C4B-8DA7-A6CA2798094A}"/>
                </c:ext>
              </c:extLst>
            </c:dLbl>
            <c:dLbl>
              <c:idx val="69"/>
              <c:tx>
                <c:strRef>
                  <c:f>'/Users/el1goluj/Documents/ZURICH/PROJECTS/UPMEM/upmem-workloads/Microbenchmarks/AI/[ai_output.xlsx]ai_output (4)'!$J$71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{7959E9F8-0DEC-D54A-A6D3-CAA60DA58594}</c15:txfldGUID>
                      <c15:f>'/Users/el1goluj/Documents/ZURICH/PROJECTS/UPMEM/upmem-workloads/Microbenchmarks/AI/[ai_output.xlsx]ai_output (4)'!$J$71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5-051A-7C4B-8DA7-A6CA2798094A}"/>
                </c:ext>
              </c:extLst>
            </c:dLbl>
            <c:dLbl>
              <c:idx val="70"/>
              <c:tx>
                <c:strRef>
                  <c:f>'/Users/el1goluj/Documents/ZURICH/PROJECTS/UPMEM/upmem-workloads/Microbenchmarks/AI/[ai_output.xlsx]ai_output (4)'!$J$72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{D81D91F7-7690-5946-8972-96CB4F0F0827}</c15:txfldGUID>
                      <c15:f>'/Users/el1goluj/Documents/ZURICH/PROJECTS/UPMEM/upmem-workloads/Microbenchmarks/AI/[ai_output.xlsx]ai_output (4)'!$J$72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6-051A-7C4B-8DA7-A6CA2798094A}"/>
                </c:ext>
              </c:extLst>
            </c:dLbl>
            <c:dLbl>
              <c:idx val="71"/>
              <c:tx>
                <c:strRef>
                  <c:f>'/Users/el1goluj/Documents/ZURICH/PROJECTS/UPMEM/upmem-workloads/Microbenchmarks/AI/[ai_output.xlsx]ai_output (4)'!$J$73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{D5899BFA-12B4-554C-BC0A-51AF8B3C7F3D}</c15:txfldGUID>
                      <c15:f>'/Users/el1goluj/Documents/ZURICH/PROJECTS/UPMEM/upmem-workloads/Microbenchmarks/AI/[ai_output.xlsx]ai_output (4)'!$J$73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7-051A-7C4B-8DA7-A6CA2798094A}"/>
                </c:ext>
              </c:extLst>
            </c:dLbl>
            <c:dLbl>
              <c:idx val="72"/>
              <c:tx>
                <c:strRef>
                  <c:f>'/Users/el1goluj/Documents/ZURICH/PROJECTS/UPMEM/upmem-workloads/Microbenchmarks/AI/[ai_output.xlsx]ai_output (4)'!$J$74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{83E17328-61FB-E14C-ACF3-9F037CF8A34E}</c15:txfldGUID>
                      <c15:f>'/Users/el1goluj/Documents/ZURICH/PROJECTS/UPMEM/upmem-workloads/Microbenchmarks/AI/[ai_output.xlsx]ai_output (4)'!$J$74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8-051A-7C4B-8DA7-A6CA2798094A}"/>
                </c:ext>
              </c:extLst>
            </c:dLbl>
            <c:dLbl>
              <c:idx val="73"/>
              <c:tx>
                <c:strRef>
                  <c:f>'/Users/el1goluj/Documents/ZURICH/PROJECTS/UPMEM/upmem-workloads/Microbenchmarks/AI/[ai_output.xlsx]ai_output (4)'!$J$75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{446FECB4-1FA1-5747-AA9B-2DA00AC5CD38}</c15:txfldGUID>
                      <c15:f>'/Users/el1goluj/Documents/ZURICH/PROJECTS/UPMEM/upmem-workloads/Microbenchmarks/AI/[ai_output.xlsx]ai_output (4)'!$J$75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9-051A-7C4B-8DA7-A6CA2798094A}"/>
                </c:ext>
              </c:extLst>
            </c:dLbl>
            <c:dLbl>
              <c:idx val="74"/>
              <c:tx>
                <c:strRef>
                  <c:f>'/Users/el1goluj/Documents/ZURICH/PROJECTS/UPMEM/upmem-workloads/Microbenchmarks/AI/[ai_output.xlsx]ai_output (4)'!$J$76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{5F0D1066-4901-5848-B812-DE2E6A22739B}</c15:txfldGUID>
                      <c15:f>'/Users/el1goluj/Documents/ZURICH/PROJECTS/UPMEM/upmem-workloads/Microbenchmarks/AI/[ai_output.xlsx]ai_output (4)'!$J$76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A-051A-7C4B-8DA7-A6CA2798094A}"/>
                </c:ext>
              </c:extLst>
            </c:dLbl>
            <c:dLbl>
              <c:idx val="75"/>
              <c:tx>
                <c:strRef>
                  <c:f>'/Users/el1goluj/Documents/ZURICH/PROJECTS/UPMEM/upmem-workloads/Microbenchmarks/AI/[ai_output.xlsx]ai_output (4)'!$J$77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{1EE22B54-7C5F-0047-A0C4-81E720B9E6A4}</c15:txfldGUID>
                      <c15:f>'/Users/el1goluj/Documents/ZURICH/PROJECTS/UPMEM/upmem-workloads/Microbenchmarks/AI/[ai_output.xlsx]ai_output (4)'!$J$77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B-051A-7C4B-8DA7-A6CA2798094A}"/>
                </c:ext>
              </c:extLst>
            </c:dLbl>
            <c:dLbl>
              <c:idx val="76"/>
              <c:tx>
                <c:strRef>
                  <c:f>'/Users/el1goluj/Documents/ZURICH/PROJECTS/UPMEM/upmem-workloads/Microbenchmarks/AI/[ai_output.xlsx]ai_output (4)'!$J$78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{F9E3FB90-A8AF-FC4F-B9A3-EAB7F1A32B72}</c15:txfldGUID>
                      <c15:f>'/Users/el1goluj/Documents/ZURICH/PROJECTS/UPMEM/upmem-workloads/Microbenchmarks/AI/[ai_output.xlsx]ai_output (4)'!$J$78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C-051A-7C4B-8DA7-A6CA2798094A}"/>
                </c:ext>
              </c:extLst>
            </c:dLbl>
            <c:dLbl>
              <c:idx val="77"/>
              <c:tx>
                <c:strRef>
                  <c:f>'/Users/el1goluj/Documents/ZURICH/PROJECTS/UPMEM/upmem-workloads/Microbenchmarks/AI/[ai_output.xlsx]ai_output (4)'!$J$79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{903C76F5-5945-7946-A4C8-3CDE28036785}</c15:txfldGUID>
                      <c15:f>'/Users/el1goluj/Documents/ZURICH/PROJECTS/UPMEM/upmem-workloads/Microbenchmarks/AI/[ai_output.xlsx]ai_output (4)'!$J$79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D-051A-7C4B-8DA7-A6CA2798094A}"/>
                </c:ext>
              </c:extLst>
            </c:dLbl>
            <c:dLbl>
              <c:idx val="78"/>
              <c:tx>
                <c:strRef>
                  <c:f>'/Users/el1goluj/Documents/ZURICH/PROJECTS/UPMEM/upmem-workloads/Microbenchmarks/AI/[ai_output.xlsx]ai_output (4)'!$J$80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{DD737AC3-81BE-3242-B268-2D520A050CE4}</c15:txfldGUID>
                      <c15:f>'/Users/el1goluj/Documents/ZURICH/PROJECTS/UPMEM/upmem-workloads/Microbenchmarks/AI/[ai_output.xlsx]ai_output (4)'!$J$80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E-051A-7C4B-8DA7-A6CA2798094A}"/>
                </c:ext>
              </c:extLst>
            </c:dLbl>
            <c:dLbl>
              <c:idx val="79"/>
              <c:tx>
                <c:strRef>
                  <c:f>'/Users/el1goluj/Documents/ZURICH/PROJECTS/UPMEM/upmem-workloads/Microbenchmarks/AI/[ai_output.xlsx]ai_output (4)'!$J$81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{7C56209C-7743-7349-A1A2-59F653FFBBE3}</c15:txfldGUID>
                      <c15:f>'/Users/el1goluj/Documents/ZURICH/PROJECTS/UPMEM/upmem-workloads/Microbenchmarks/AI/[ai_output.xlsx]ai_output (4)'!$J$81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F-051A-7C4B-8DA7-A6CA2798094A}"/>
                </c:ext>
              </c:extLst>
            </c:dLbl>
            <c:dLbl>
              <c:idx val="80"/>
              <c:tx>
                <c:strRef>
                  <c:f>'/Users/el1goluj/Documents/ZURICH/PROJECTS/UPMEM/upmem-workloads/Microbenchmarks/AI/[ai_output.xlsx]ai_output (4)'!$J$82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{6B14DFAE-FD1D-0C47-AD82-5F1EE6E43CE1}</c15:txfldGUID>
                      <c15:f>'/Users/el1goluj/Documents/ZURICH/PROJECTS/UPMEM/upmem-workloads/Microbenchmarks/AI/[ai_output.xlsx]ai_output (4)'!$J$82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0-051A-7C4B-8DA7-A6CA2798094A}"/>
                </c:ext>
              </c:extLst>
            </c:dLbl>
            <c:dLbl>
              <c:idx val="81"/>
              <c:tx>
                <c:strRef>
                  <c:f>'/Users/el1goluj/Documents/ZURICH/PROJECTS/UPMEM/upmem-workloads/Microbenchmarks/AI/[ai_output.xlsx]ai_output (4)'!$J$83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{3458FE13-D7BC-1E41-A54F-B68BFF4DD1F8}</c15:txfldGUID>
                      <c15:f>'/Users/el1goluj/Documents/ZURICH/PROJECTS/UPMEM/upmem-workloads/Microbenchmarks/AI/[ai_output.xlsx]ai_output (4)'!$J$83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1-051A-7C4B-8DA7-A6CA2798094A}"/>
                </c:ext>
              </c:extLst>
            </c:dLbl>
            <c:dLbl>
              <c:idx val="82"/>
              <c:tx>
                <c:strRef>
                  <c:f>'/Users/el1goluj/Documents/ZURICH/PROJECTS/UPMEM/upmem-workloads/Microbenchmarks/AI/[ai_output.xlsx]ai_output (4)'!$J$84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{BF23AFFB-6262-A943-844B-F642A01F80D3}</c15:txfldGUID>
                      <c15:f>'/Users/el1goluj/Documents/ZURICH/PROJECTS/UPMEM/upmem-workloads/Microbenchmarks/AI/[ai_output.xlsx]ai_output (4)'!$J$84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2-051A-7C4B-8DA7-A6CA2798094A}"/>
                </c:ext>
              </c:extLst>
            </c:dLbl>
            <c:dLbl>
              <c:idx val="83"/>
              <c:tx>
                <c:strRef>
                  <c:f>'/Users/el1goluj/Documents/ZURICH/PROJECTS/UPMEM/upmem-workloads/Microbenchmarks/AI/[ai_output.xlsx]ai_output (4)'!$J$85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{D1D1FCE5-7F73-D743-9D21-941C55184762}</c15:txfldGUID>
                      <c15:f>'/Users/el1goluj/Documents/ZURICH/PROJECTS/UPMEM/upmem-workloads/Microbenchmarks/AI/[ai_output.xlsx]ai_output (4)'!$J$85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3-051A-7C4B-8DA7-A6CA2798094A}"/>
                </c:ext>
              </c:extLst>
            </c:dLbl>
            <c:dLbl>
              <c:idx val="84"/>
              <c:tx>
                <c:strRef>
                  <c:f>'/Users/el1goluj/Documents/ZURICH/PROJECTS/UPMEM/upmem-workloads/Microbenchmarks/AI/[ai_output.xlsx]ai_output (4)'!$J$86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{B71444B5-3EA3-434A-811D-E08B430FC3F8}</c15:txfldGUID>
                      <c15:f>'/Users/el1goluj/Documents/ZURICH/PROJECTS/UPMEM/upmem-workloads/Microbenchmarks/AI/[ai_output.xlsx]ai_output (4)'!$J$86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4-051A-7C4B-8DA7-A6CA2798094A}"/>
                </c:ext>
              </c:extLst>
            </c:dLbl>
            <c:dLbl>
              <c:idx val="85"/>
              <c:tx>
                <c:strRef>
                  <c:f>'/Users/el1goluj/Documents/ZURICH/PROJECTS/UPMEM/upmem-workloads/Microbenchmarks/AI/[ai_output.xlsx]ai_output (4)'!$J$87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{8914EAC4-FB5B-FD4C-B150-AFEDBE676044}</c15:txfldGUID>
                      <c15:f>'/Users/el1goluj/Documents/ZURICH/PROJECTS/UPMEM/upmem-workloads/Microbenchmarks/AI/[ai_output.xlsx]ai_output (4)'!$J$87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5-051A-7C4B-8DA7-A6CA2798094A}"/>
                </c:ext>
              </c:extLst>
            </c:dLbl>
            <c:dLbl>
              <c:idx val="86"/>
              <c:tx>
                <c:strRef>
                  <c:f>'/Users/el1goluj/Documents/ZURICH/PROJECTS/UPMEM/upmem-workloads/Microbenchmarks/AI/[ai_output.xlsx]ai_output (4)'!$J$88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{5B345D4E-7D5B-6E47-B77F-F5244E46D162}</c15:txfldGUID>
                      <c15:f>'/Users/el1goluj/Documents/ZURICH/PROJECTS/UPMEM/upmem-workloads/Microbenchmarks/AI/[ai_output.xlsx]ai_output (4)'!$J$88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6-051A-7C4B-8DA7-A6CA2798094A}"/>
                </c:ext>
              </c:extLst>
            </c:dLbl>
            <c:dLbl>
              <c:idx val="87"/>
              <c:tx>
                <c:strRef>
                  <c:f>'/Users/el1goluj/Documents/ZURICH/PROJECTS/UPMEM/upmem-workloads/Microbenchmarks/AI/[ai_output.xlsx]ai_output (4)'!$J$89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{12BAF95B-55D7-D44B-A4BB-604FE4BA3032}</c15:txfldGUID>
                      <c15:f>'/Users/el1goluj/Documents/ZURICH/PROJECTS/UPMEM/upmem-workloads/Microbenchmarks/AI/[ai_output.xlsx]ai_output (4)'!$J$89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7-051A-7C4B-8DA7-A6CA2798094A}"/>
                </c:ext>
              </c:extLst>
            </c:dLbl>
            <c:dLbl>
              <c:idx val="88"/>
              <c:tx>
                <c:strRef>
                  <c:f>'/Users/el1goluj/Documents/ZURICH/PROJECTS/UPMEM/upmem-workloads/Microbenchmarks/AI/[ai_output.xlsx]ai_output (4)'!$J$90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{D714EB48-84E9-FD42-93D4-93CAEB38CE2D}</c15:txfldGUID>
                      <c15:f>'/Users/el1goluj/Documents/ZURICH/PROJECTS/UPMEM/upmem-workloads/Microbenchmarks/AI/[ai_output.xlsx]ai_output (4)'!$J$90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8-051A-7C4B-8DA7-A6CA2798094A}"/>
                </c:ext>
              </c:extLst>
            </c:dLbl>
            <c:dLbl>
              <c:idx val="89"/>
              <c:tx>
                <c:strRef>
                  <c:f>'/Users/el1goluj/Documents/ZURICH/PROJECTS/UPMEM/upmem-workloads/Microbenchmarks/AI/[ai_output.xlsx]ai_output (4)'!$J$91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{DCEAEFE4-8ABE-3C46-A51E-853F5D7E00D0}</c15:txfldGUID>
                      <c15:f>'/Users/el1goluj/Documents/ZURICH/PROJECTS/UPMEM/upmem-workloads/Microbenchmarks/AI/[ai_output.xlsx]ai_output (4)'!$J$91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9-051A-7C4B-8DA7-A6CA2798094A}"/>
                </c:ext>
              </c:extLst>
            </c:dLbl>
            <c:dLbl>
              <c:idx val="90"/>
              <c:tx>
                <c:strRef>
                  <c:f>'/Users/el1goluj/Documents/ZURICH/PROJECTS/UPMEM/upmem-workloads/Microbenchmarks/AI/[ai_output.xlsx]ai_output (4)'!$J$92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{64521F85-51FB-D14E-A4C2-A021488C7761}</c15:txfldGUID>
                      <c15:f>'/Users/el1goluj/Documents/ZURICH/PROJECTS/UPMEM/upmem-workloads/Microbenchmarks/AI/[ai_output.xlsx]ai_output (4)'!$J$92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A-051A-7C4B-8DA7-A6CA2798094A}"/>
                </c:ext>
              </c:extLst>
            </c:dLbl>
            <c:dLbl>
              <c:idx val="91"/>
              <c:tx>
                <c:strRef>
                  <c:f>'/Users/el1goluj/Documents/ZURICH/PROJECTS/UPMEM/upmem-workloads/Microbenchmarks/AI/[ai_output.xlsx]ai_output (4)'!$J$93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{BD4C9DB9-335C-4F44-B21B-95D849662D5D}</c15:txfldGUID>
                      <c15:f>'/Users/el1goluj/Documents/ZURICH/PROJECTS/UPMEM/upmem-workloads/Microbenchmarks/AI/[ai_output.xlsx]ai_output (4)'!$J$93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B-051A-7C4B-8DA7-A6CA2798094A}"/>
                </c:ext>
              </c:extLst>
            </c:dLbl>
            <c:dLbl>
              <c:idx val="92"/>
              <c:tx>
                <c:strRef>
                  <c:f>'/Users/el1goluj/Documents/ZURICH/PROJECTS/UPMEM/upmem-workloads/Microbenchmarks/AI/[ai_output.xlsx]ai_output (4)'!$J$94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{00EF597F-84F5-6741-85B7-F9705AC17C22}</c15:txfldGUID>
                      <c15:f>'/Users/el1goluj/Documents/ZURICH/PROJECTS/UPMEM/upmem-workloads/Microbenchmarks/AI/[ai_output.xlsx]ai_output (4)'!$J$94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C-051A-7C4B-8DA7-A6CA2798094A}"/>
                </c:ext>
              </c:extLst>
            </c:dLbl>
            <c:dLbl>
              <c:idx val="93"/>
              <c:tx>
                <c:strRef>
                  <c:f>'/Users/el1goluj/Documents/ZURICH/PROJECTS/UPMEM/upmem-workloads/Microbenchmarks/AI/[ai_output.xlsx]ai_output (4)'!$J$95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{2CF257BA-B5A9-9D44-AF2D-95E065AF7B05}</c15:txfldGUID>
                      <c15:f>'/Users/el1goluj/Documents/ZURICH/PROJECTS/UPMEM/upmem-workloads/Microbenchmarks/AI/[ai_output.xlsx]ai_output (4)'!$J$95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D-051A-7C4B-8DA7-A6CA2798094A}"/>
                </c:ext>
              </c:extLst>
            </c:dLbl>
            <c:dLbl>
              <c:idx val="94"/>
              <c:tx>
                <c:strRef>
                  <c:f>'/Users/el1goluj/Documents/ZURICH/PROJECTS/UPMEM/upmem-workloads/Microbenchmarks/AI/[ai_output.xlsx]ai_output (4)'!$J$96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{0524FAF9-632B-1746-B6EE-F0788B51ACCA}</c15:txfldGUID>
                      <c15:f>'/Users/el1goluj/Documents/ZURICH/PROJECTS/UPMEM/upmem-workloads/Microbenchmarks/AI/[ai_output.xlsx]ai_output (4)'!$J$96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E-051A-7C4B-8DA7-A6CA2798094A}"/>
                </c:ext>
              </c:extLst>
            </c:dLbl>
            <c:dLbl>
              <c:idx val="95"/>
              <c:tx>
                <c:strRef>
                  <c:f>'/Users/el1goluj/Documents/ZURICH/PROJECTS/UPMEM/upmem-workloads/Microbenchmarks/AI/[ai_output.xlsx]ai_output (4)'!$J$97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{14BE8272-3217-2F4C-A0C9-6D4A0011038E}</c15:txfldGUID>
                      <c15:f>'/Users/el1goluj/Documents/ZURICH/PROJECTS/UPMEM/upmem-workloads/Microbenchmarks/AI/[ai_output.xlsx]ai_output (4)'!$J$97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F-051A-7C4B-8DA7-A6CA2798094A}"/>
                </c:ext>
              </c:extLst>
            </c:dLbl>
            <c:dLbl>
              <c:idx val="96"/>
              <c:tx>
                <c:strRef>
                  <c:f>'/Users/el1goluj/Documents/ZURICH/PROJECTS/UPMEM/upmem-workloads/Microbenchmarks/AI/[ai_output.xlsx]ai_output (4)'!$J$98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{574F9434-51DC-5340-8510-DA4EC5D57135}</c15:txfldGUID>
                      <c15:f>'/Users/el1goluj/Documents/ZURICH/PROJECTS/UPMEM/upmem-workloads/Microbenchmarks/AI/[ai_output.xlsx]ai_output (4)'!$J$98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0-051A-7C4B-8DA7-A6CA2798094A}"/>
                </c:ext>
              </c:extLst>
            </c:dLbl>
            <c:dLbl>
              <c:idx val="97"/>
              <c:tx>
                <c:strRef>
                  <c:f>'/Users/el1goluj/Documents/ZURICH/PROJECTS/UPMEM/upmem-workloads/Microbenchmarks/AI/[ai_output.xlsx]ai_output (4)'!$J$99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{E5DE5A68-BBAE-B74F-B456-DD76C6122B61}</c15:txfldGUID>
                      <c15:f>'/Users/el1goluj/Documents/ZURICH/PROJECTS/UPMEM/upmem-workloads/Microbenchmarks/AI/[ai_output.xlsx]ai_output (4)'!$J$99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1-051A-7C4B-8DA7-A6CA2798094A}"/>
                </c:ext>
              </c:extLst>
            </c:dLbl>
            <c:dLbl>
              <c:idx val="98"/>
              <c:tx>
                <c:strRef>
                  <c:f>'/Users/el1goluj/Documents/ZURICH/PROJECTS/UPMEM/upmem-workloads/Microbenchmarks/AI/[ai_output.xlsx]ai_output (4)'!$J$100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{D068B117-D9A9-C946-9B75-3814EBA3B48F}</c15:txfldGUID>
                      <c15:f>'/Users/el1goluj/Documents/ZURICH/PROJECTS/UPMEM/upmem-workloads/Microbenchmarks/AI/[ai_output.xlsx]ai_output (4)'!$J$100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2-051A-7C4B-8DA7-A6CA2798094A}"/>
                </c:ext>
              </c:extLst>
            </c:dLbl>
            <c:dLbl>
              <c:idx val="99"/>
              <c:tx>
                <c:strRef>
                  <c:f>'/Users/el1goluj/Documents/ZURICH/PROJECTS/UPMEM/upmem-workloads/Microbenchmarks/AI/[ai_output.xlsx]ai_output (4)'!$J$101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{3DFDB715-25BE-7B43-AAAA-4B7C20024C57}</c15:txfldGUID>
                      <c15:f>'/Users/el1goluj/Documents/ZURICH/PROJECTS/UPMEM/upmem-workloads/Microbenchmarks/AI/[ai_output.xlsx]ai_output (4)'!$J$101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3-051A-7C4B-8DA7-A6CA2798094A}"/>
                </c:ext>
              </c:extLst>
            </c:dLbl>
            <c:dLbl>
              <c:idx val="100"/>
              <c:tx>
                <c:strRef>
                  <c:f>'/Users/el1goluj/Documents/ZURICH/PROJECTS/UPMEM/upmem-workloads/Microbenchmarks/AI/[ai_output.xlsx]ai_output (4)'!$J$102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{93F737DB-D8FC-3E4E-A423-2C9865F7EDD5}</c15:txfldGUID>
                      <c15:f>'/Users/el1goluj/Documents/ZURICH/PROJECTS/UPMEM/upmem-workloads/Microbenchmarks/AI/[ai_output.xlsx]ai_output (4)'!$J$102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4-051A-7C4B-8DA7-A6CA2798094A}"/>
                </c:ext>
              </c:extLst>
            </c:dLbl>
            <c:dLbl>
              <c:idx val="101"/>
              <c:tx>
                <c:strRef>
                  <c:f>'/Users/el1goluj/Documents/ZURICH/PROJECTS/UPMEM/upmem-workloads/Microbenchmarks/AI/[ai_output.xlsx]ai_output (4)'!$J$103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{1BEDA7D5-618A-BE4A-882B-609BF107736C}</c15:txfldGUID>
                      <c15:f>'/Users/el1goluj/Documents/ZURICH/PROJECTS/UPMEM/upmem-workloads/Microbenchmarks/AI/[ai_output.xlsx]ai_output (4)'!$J$103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5-051A-7C4B-8DA7-A6CA2798094A}"/>
                </c:ext>
              </c:extLst>
            </c:dLbl>
            <c:dLbl>
              <c:idx val="102"/>
              <c:tx>
                <c:strRef>
                  <c:f>'/Users/el1goluj/Documents/ZURICH/PROJECTS/UPMEM/upmem-workloads/Microbenchmarks/AI/[ai_output.xlsx]ai_output (4)'!$J$104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{A1B28045-38B2-8F4F-80F3-9589622D889D}</c15:txfldGUID>
                      <c15:f>'/Users/el1goluj/Documents/ZURICH/PROJECTS/UPMEM/upmem-workloads/Microbenchmarks/AI/[ai_output.xlsx]ai_output (4)'!$J$104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6-051A-7C4B-8DA7-A6CA2798094A}"/>
                </c:ext>
              </c:extLst>
            </c:dLbl>
            <c:dLbl>
              <c:idx val="103"/>
              <c:tx>
                <c:strRef>
                  <c:f>'/Users/el1goluj/Documents/ZURICH/PROJECTS/UPMEM/upmem-workloads/Microbenchmarks/AI/[ai_output.xlsx]ai_output (4)'!$J$105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{BCB1D87E-10BA-FC4A-A7CD-20353C8C1135}</c15:txfldGUID>
                      <c15:f>'/Users/el1goluj/Documents/ZURICH/PROJECTS/UPMEM/upmem-workloads/Microbenchmarks/AI/[ai_output.xlsx]ai_output (4)'!$J$105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7-051A-7C4B-8DA7-A6CA2798094A}"/>
                </c:ext>
              </c:extLst>
            </c:dLbl>
            <c:dLbl>
              <c:idx val="104"/>
              <c:tx>
                <c:strRef>
                  <c:f>'/Users/el1goluj/Documents/ZURICH/PROJECTS/UPMEM/upmem-workloads/Microbenchmarks/AI/[ai_output.xlsx]ai_output (4)'!$J$106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{A75A1A35-35A3-3646-AB7F-C37AD781C810}</c15:txfldGUID>
                      <c15:f>'/Users/el1goluj/Documents/ZURICH/PROJECTS/UPMEM/upmem-workloads/Microbenchmarks/AI/[ai_output.xlsx]ai_output (4)'!$J$106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8-051A-7C4B-8DA7-A6CA2798094A}"/>
                </c:ext>
              </c:extLst>
            </c:dLbl>
            <c:dLbl>
              <c:idx val="105"/>
              <c:tx>
                <c:strRef>
                  <c:f>'/Users/el1goluj/Documents/ZURICH/PROJECTS/UPMEM/upmem-workloads/Microbenchmarks/AI/[ai_output.xlsx]ai_output (4)'!$J$107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{9C9EE0D4-3474-8242-BBA3-A122380E6424}</c15:txfldGUID>
                      <c15:f>'/Users/el1goluj/Documents/ZURICH/PROJECTS/UPMEM/upmem-workloads/Microbenchmarks/AI/[ai_output.xlsx]ai_output (4)'!$J$107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9-051A-7C4B-8DA7-A6CA2798094A}"/>
                </c:ext>
              </c:extLst>
            </c:dLbl>
            <c:dLbl>
              <c:idx val="106"/>
              <c:tx>
                <c:strRef>
                  <c:f>'/Users/el1goluj/Documents/ZURICH/PROJECTS/UPMEM/upmem-workloads/Microbenchmarks/AI/[ai_output.xlsx]ai_output (4)'!$J$108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{A76BD8D3-25E7-5544-A993-4AD87E262490}</c15:txfldGUID>
                      <c15:f>'/Users/el1goluj/Documents/ZURICH/PROJECTS/UPMEM/upmem-workloads/Microbenchmarks/AI/[ai_output.xlsx]ai_output (4)'!$J$108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A-051A-7C4B-8DA7-A6CA2798094A}"/>
                </c:ext>
              </c:extLst>
            </c:dLbl>
            <c:dLbl>
              <c:idx val="107"/>
              <c:tx>
                <c:strRef>
                  <c:f>'/Users/el1goluj/Documents/ZURICH/PROJECTS/UPMEM/upmem-workloads/Microbenchmarks/AI/[ai_output.xlsx]ai_output (4)'!$J$109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{AC939028-4F93-F244-8519-45E05896E342}</c15:txfldGUID>
                      <c15:f>'/Users/el1goluj/Documents/ZURICH/PROJECTS/UPMEM/upmem-workloads/Microbenchmarks/AI/[ai_output.xlsx]ai_output (4)'!$J$109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B-051A-7C4B-8DA7-A6CA2798094A}"/>
                </c:ext>
              </c:extLst>
            </c:dLbl>
            <c:dLbl>
              <c:idx val="108"/>
              <c:tx>
                <c:strRef>
                  <c:f>'/Users/el1goluj/Documents/ZURICH/PROJECTS/UPMEM/upmem-workloads/Microbenchmarks/AI/[ai_output.xlsx]ai_output (4)'!$J$110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{825CD564-6386-A546-B081-8DA71B3ECEEC}</c15:txfldGUID>
                      <c15:f>'/Users/el1goluj/Documents/ZURICH/PROJECTS/UPMEM/upmem-workloads/Microbenchmarks/AI/[ai_output.xlsx]ai_output (4)'!$J$110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C-051A-7C4B-8DA7-A6CA2798094A}"/>
                </c:ext>
              </c:extLst>
            </c:dLbl>
            <c:dLbl>
              <c:idx val="109"/>
              <c:tx>
                <c:strRef>
                  <c:f>'/Users/el1goluj/Documents/ZURICH/PROJECTS/UPMEM/upmem-workloads/Microbenchmarks/AI/[ai_output.xlsx]ai_output (4)'!$J$111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{D4D963A9-4B08-F84B-BA6C-F5C1C4C26EBB}</c15:txfldGUID>
                      <c15:f>'/Users/el1goluj/Documents/ZURICH/PROJECTS/UPMEM/upmem-workloads/Microbenchmarks/AI/[ai_output.xlsx]ai_output (4)'!$J$111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D-051A-7C4B-8DA7-A6CA2798094A}"/>
                </c:ext>
              </c:extLst>
            </c:dLbl>
            <c:dLbl>
              <c:idx val="110"/>
              <c:tx>
                <c:strRef>
                  <c:f>'/Users/el1goluj/Documents/ZURICH/PROJECTS/UPMEM/upmem-workloads/Microbenchmarks/AI/[ai_output.xlsx]ai_output (4)'!$J$112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{26E57978-62D6-A34E-854B-BDA4C77A9EA8}</c15:txfldGUID>
                      <c15:f>'/Users/el1goluj/Documents/ZURICH/PROJECTS/UPMEM/upmem-workloads/Microbenchmarks/AI/[ai_output.xlsx]ai_output (4)'!$J$112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E-051A-7C4B-8DA7-A6CA2798094A}"/>
                </c:ext>
              </c:extLst>
            </c:dLbl>
            <c:dLbl>
              <c:idx val="111"/>
              <c:tx>
                <c:strRef>
                  <c:f>'/Users/el1goluj/Documents/ZURICH/PROJECTS/UPMEM/upmem-workloads/Microbenchmarks/AI/[ai_output.xlsx]ai_output (4)'!$J$113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{2DA7D8AD-D5A2-B246-8BEF-68BB083CAF5C}</c15:txfldGUID>
                      <c15:f>'/Users/el1goluj/Documents/ZURICH/PROJECTS/UPMEM/upmem-workloads/Microbenchmarks/AI/[ai_output.xlsx]ai_output (4)'!$J$113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F-051A-7C4B-8DA7-A6CA2798094A}"/>
                </c:ext>
              </c:extLst>
            </c:dLbl>
            <c:dLbl>
              <c:idx val="112"/>
              <c:tx>
                <c:strRef>
                  <c:f>'/Users/el1goluj/Documents/ZURICH/PROJECTS/UPMEM/upmem-workloads/Microbenchmarks/AI/[ai_output.xlsx]ai_output (4)'!$J$114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{314D5F72-17FF-4C46-9D62-406B3C536738}</c15:txfldGUID>
                      <c15:f>'/Users/el1goluj/Documents/ZURICH/PROJECTS/UPMEM/upmem-workloads/Microbenchmarks/AI/[ai_output.xlsx]ai_output (4)'!$J$114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0-051A-7C4B-8DA7-A6CA2798094A}"/>
                </c:ext>
              </c:extLst>
            </c:dLbl>
            <c:dLbl>
              <c:idx val="113"/>
              <c:tx>
                <c:strRef>
                  <c:f>'/Users/el1goluj/Documents/ZURICH/PROJECTS/UPMEM/upmem-workloads/Microbenchmarks/AI/[ai_output.xlsx]ai_output (4)'!$J$115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{4D364E0C-E3F7-5345-813A-4ABD81C03922}</c15:txfldGUID>
                      <c15:f>'/Users/el1goluj/Documents/ZURICH/PROJECTS/UPMEM/upmem-workloads/Microbenchmarks/AI/[ai_output.xlsx]ai_output (4)'!$J$115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1-051A-7C4B-8DA7-A6CA2798094A}"/>
                </c:ext>
              </c:extLst>
            </c:dLbl>
            <c:dLbl>
              <c:idx val="114"/>
              <c:tx>
                <c:strRef>
                  <c:f>'/Users/el1goluj/Documents/ZURICH/PROJECTS/UPMEM/upmem-workloads/Microbenchmarks/AI/[ai_output.xlsx]ai_output (4)'!$J$116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{D350598B-FFE9-FA42-9F08-0F7F6E24A31D}</c15:txfldGUID>
                      <c15:f>'/Users/el1goluj/Documents/ZURICH/PROJECTS/UPMEM/upmem-workloads/Microbenchmarks/AI/[ai_output.xlsx]ai_output (4)'!$J$116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2-051A-7C4B-8DA7-A6CA2798094A}"/>
                </c:ext>
              </c:extLst>
            </c:dLbl>
            <c:dLbl>
              <c:idx val="115"/>
              <c:tx>
                <c:strRef>
                  <c:f>'/Users/el1goluj/Documents/ZURICH/PROJECTS/UPMEM/upmem-workloads/Microbenchmarks/AI/[ai_output.xlsx]ai_output (4)'!$J$117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{A94485C0-0805-4240-A715-6231CC851947}</c15:txfldGUID>
                      <c15:f>'/Users/el1goluj/Documents/ZURICH/PROJECTS/UPMEM/upmem-workloads/Microbenchmarks/AI/[ai_output.xlsx]ai_output (4)'!$J$117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3-051A-7C4B-8DA7-A6CA2798094A}"/>
                </c:ext>
              </c:extLst>
            </c:dLbl>
            <c:dLbl>
              <c:idx val="116"/>
              <c:tx>
                <c:strRef>
                  <c:f>'/Users/el1goluj/Documents/ZURICH/PROJECTS/UPMEM/upmem-workloads/Microbenchmarks/AI/[ai_output.xlsx]ai_output (4)'!$J$118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{950D3BE3-F83B-C14B-B35B-615A71064687}</c15:txfldGUID>
                      <c15:f>'/Users/el1goluj/Documents/ZURICH/PROJECTS/UPMEM/upmem-workloads/Microbenchmarks/AI/[ai_output.xlsx]ai_output (4)'!$J$118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4-051A-7C4B-8DA7-A6CA2798094A}"/>
                </c:ext>
              </c:extLst>
            </c:dLbl>
            <c:dLbl>
              <c:idx val="117"/>
              <c:tx>
                <c:strRef>
                  <c:f>'/Users/el1goluj/Documents/ZURICH/PROJECTS/UPMEM/upmem-workloads/Microbenchmarks/AI/[ai_output.xlsx]ai_output (4)'!$J$119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{AEA7F88A-018C-2741-94B3-1C9A06F788CA}</c15:txfldGUID>
                      <c15:f>'/Users/el1goluj/Documents/ZURICH/PROJECTS/UPMEM/upmem-workloads/Microbenchmarks/AI/[ai_output.xlsx]ai_output (4)'!$J$119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5-051A-7C4B-8DA7-A6CA2798094A}"/>
                </c:ext>
              </c:extLst>
            </c:dLbl>
            <c:dLbl>
              <c:idx val="118"/>
              <c:tx>
                <c:strRef>
                  <c:f>'/Users/el1goluj/Documents/ZURICH/PROJECTS/UPMEM/upmem-workloads/Microbenchmarks/AI/[ai_output.xlsx]ai_output (4)'!$J$120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{A61B5BE8-6991-F443-AA9D-C0E07DC1564F}</c15:txfldGUID>
                      <c15:f>'/Users/el1goluj/Documents/ZURICH/PROJECTS/UPMEM/upmem-workloads/Microbenchmarks/AI/[ai_output.xlsx]ai_output (4)'!$J$120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6-051A-7C4B-8DA7-A6CA2798094A}"/>
                </c:ext>
              </c:extLst>
            </c:dLbl>
            <c:dLbl>
              <c:idx val="119"/>
              <c:tx>
                <c:strRef>
                  <c:f>'/Users/el1goluj/Documents/ZURICH/PROJECTS/UPMEM/upmem-workloads/Microbenchmarks/AI/[ai_output.xlsx]ai_output (4)'!$J$121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{B98CC50B-926B-0640-AC43-875EDB5C637A}</c15:txfldGUID>
                      <c15:f>'/Users/el1goluj/Documents/ZURICH/PROJECTS/UPMEM/upmem-workloads/Microbenchmarks/AI/[ai_output.xlsx]ai_output (4)'!$J$121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7-051A-7C4B-8DA7-A6CA2798094A}"/>
                </c:ext>
              </c:extLst>
            </c:dLbl>
            <c:dLbl>
              <c:idx val="120"/>
              <c:tx>
                <c:strRef>
                  <c:f>'/Users/el1goluj/Documents/ZURICH/PROJECTS/UPMEM/upmem-workloads/Microbenchmarks/AI/[ai_output.xlsx]ai_output (4)'!$J$122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{7978AAFF-CCD8-734F-886F-3CD05BFDDA75}</c15:txfldGUID>
                      <c15:f>'/Users/el1goluj/Documents/ZURICH/PROJECTS/UPMEM/upmem-workloads/Microbenchmarks/AI/[ai_output.xlsx]ai_output (4)'!$J$122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8-051A-7C4B-8DA7-A6CA2798094A}"/>
                </c:ext>
              </c:extLst>
            </c:dLbl>
            <c:dLbl>
              <c:idx val="121"/>
              <c:tx>
                <c:strRef>
                  <c:f>'/Users/el1goluj/Documents/ZURICH/PROJECTS/UPMEM/upmem-workloads/Microbenchmarks/AI/[ai_output.xlsx]ai_output (4)'!$J$123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{ED3905C7-2409-DB49-A84A-DBC90402F725}</c15:txfldGUID>
                      <c15:f>'/Users/el1goluj/Documents/ZURICH/PROJECTS/UPMEM/upmem-workloads/Microbenchmarks/AI/[ai_output.xlsx]ai_output (4)'!$J$123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9-051A-7C4B-8DA7-A6CA2798094A}"/>
                </c:ext>
              </c:extLst>
            </c:dLbl>
            <c:dLbl>
              <c:idx val="122"/>
              <c:tx>
                <c:strRef>
                  <c:f>'/Users/el1goluj/Documents/ZURICH/PROJECTS/UPMEM/upmem-workloads/Microbenchmarks/AI/[ai_output.xlsx]ai_output (4)'!$J$124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{6F7B1D90-FD25-9744-8E3A-447CDB4D8313}</c15:txfldGUID>
                      <c15:f>'/Users/el1goluj/Documents/ZURICH/PROJECTS/UPMEM/upmem-workloads/Microbenchmarks/AI/[ai_output.xlsx]ai_output (4)'!$J$124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A-051A-7C4B-8DA7-A6CA2798094A}"/>
                </c:ext>
              </c:extLst>
            </c:dLbl>
            <c:dLbl>
              <c:idx val="123"/>
              <c:tx>
                <c:strRef>
                  <c:f>'/Users/el1goluj/Documents/ZURICH/PROJECTS/UPMEM/upmem-workloads/Microbenchmarks/AI/[ai_output.xlsx]ai_output (4)'!$J$125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{F128F476-66E6-5B49-8C4F-4A34E32879F3}</c15:txfldGUID>
                      <c15:f>'/Users/el1goluj/Documents/ZURICH/PROJECTS/UPMEM/upmem-workloads/Microbenchmarks/AI/[ai_output.xlsx]ai_output (4)'!$J$125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B-051A-7C4B-8DA7-A6CA2798094A}"/>
                </c:ext>
              </c:extLst>
            </c:dLbl>
            <c:dLbl>
              <c:idx val="124"/>
              <c:tx>
                <c:strRef>
                  <c:f>'/Users/el1goluj/Documents/ZURICH/PROJECTS/UPMEM/upmem-workloads/Microbenchmarks/AI/[ai_output.xlsx]ai_output (4)'!$J$126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{C0DE9F3B-C2DB-0B47-8966-9AE25430A670}</c15:txfldGUID>
                      <c15:f>'/Users/el1goluj/Documents/ZURICH/PROJECTS/UPMEM/upmem-workloads/Microbenchmarks/AI/[ai_output.xlsx]ai_output (4)'!$J$126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C-051A-7C4B-8DA7-A6CA2798094A}"/>
                </c:ext>
              </c:extLst>
            </c:dLbl>
            <c:dLbl>
              <c:idx val="125"/>
              <c:tx>
                <c:strRef>
                  <c:f>'/Users/el1goluj/Documents/ZURICH/PROJECTS/UPMEM/upmem-workloads/Microbenchmarks/AI/[ai_output.xlsx]ai_output (4)'!$J$127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{E8EB0800-08AD-2745-A26B-30F85BB6EB90}</c15:txfldGUID>
                      <c15:f>'/Users/el1goluj/Documents/ZURICH/PROJECTS/UPMEM/upmem-workloads/Microbenchmarks/AI/[ai_output.xlsx]ai_output (4)'!$J$127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D-051A-7C4B-8DA7-A6CA2798094A}"/>
                </c:ext>
              </c:extLst>
            </c:dLbl>
            <c:dLbl>
              <c:idx val="126"/>
              <c:tx>
                <c:strRef>
                  <c:f>'/Users/el1goluj/Documents/ZURICH/PROJECTS/UPMEM/upmem-workloads/Microbenchmarks/AI/[ai_output.xlsx]ai_output (4)'!$J$128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{F16B26CB-8FB6-8646-9893-7706C9DBE240}</c15:txfldGUID>
                      <c15:f>'/Users/el1goluj/Documents/ZURICH/PROJECTS/UPMEM/upmem-workloads/Microbenchmarks/AI/[ai_output.xlsx]ai_output (4)'!$J$128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E-051A-7C4B-8DA7-A6CA2798094A}"/>
                </c:ext>
              </c:extLst>
            </c:dLbl>
            <c:dLbl>
              <c:idx val="127"/>
              <c:tx>
                <c:strRef>
                  <c:f>'/Users/el1goluj/Documents/ZURICH/PROJECTS/UPMEM/upmem-workloads/Microbenchmarks/AI/[ai_output.xlsx]ai_output (4)'!$J$129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{E1CAE966-150D-6E4D-AD4A-6E4BBE3538D1}</c15:txfldGUID>
                      <c15:f>'/Users/el1goluj/Documents/ZURICH/PROJECTS/UPMEM/upmem-workloads/Microbenchmarks/AI/[ai_output.xlsx]ai_output (4)'!$J$129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F-051A-7C4B-8DA7-A6CA2798094A}"/>
                </c:ext>
              </c:extLst>
            </c:dLbl>
            <c:dLbl>
              <c:idx val="128"/>
              <c:tx>
                <c:strRef>
                  <c:f>'/Users/el1goluj/Documents/ZURICH/PROJECTS/UPMEM/upmem-workloads/Microbenchmarks/AI/[ai_output.xlsx]ai_output (4)'!$J$130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{65E8E8BC-C1F3-024D-9535-CB83755DB2B9}</c15:txfldGUID>
                      <c15:f>'/Users/el1goluj/Documents/ZURICH/PROJECTS/UPMEM/upmem-workloads/Microbenchmarks/AI/[ai_output.xlsx]ai_output (4)'!$J$130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0-051A-7C4B-8DA7-A6CA2798094A}"/>
                </c:ext>
              </c:extLst>
            </c:dLbl>
            <c:dLbl>
              <c:idx val="129"/>
              <c:tx>
                <c:strRef>
                  <c:f>'/Users/el1goluj/Documents/ZURICH/PROJECTS/UPMEM/upmem-workloads/Microbenchmarks/AI/[ai_output.xlsx]ai_output (4)'!$J$131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{BED3ABFE-C5D2-8249-92B5-E8062CEAAE67}</c15:txfldGUID>
                      <c15:f>'/Users/el1goluj/Documents/ZURICH/PROJECTS/UPMEM/upmem-workloads/Microbenchmarks/AI/[ai_output.xlsx]ai_output (4)'!$J$131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1-051A-7C4B-8DA7-A6CA2798094A}"/>
                </c:ext>
              </c:extLst>
            </c:dLbl>
            <c:dLbl>
              <c:idx val="130"/>
              <c:tx>
                <c:strRef>
                  <c:f>'/Users/el1goluj/Documents/ZURICH/PROJECTS/UPMEM/upmem-workloads/Microbenchmarks/AI/[ai_output.xlsx]ai_output (4)'!$J$132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{0C9024C1-C783-0D44-9D3A-4B820AE3BDEF}</c15:txfldGUID>
                      <c15:f>'/Users/el1goluj/Documents/ZURICH/PROJECTS/UPMEM/upmem-workloads/Microbenchmarks/AI/[ai_output.xlsx]ai_output (4)'!$J$132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2-051A-7C4B-8DA7-A6CA2798094A}"/>
                </c:ext>
              </c:extLst>
            </c:dLbl>
            <c:dLbl>
              <c:idx val="131"/>
              <c:tx>
                <c:strRef>
                  <c:f>'/Users/el1goluj/Documents/ZURICH/PROJECTS/UPMEM/upmem-workloads/Microbenchmarks/AI/[ai_output.xlsx]ai_output (4)'!$J$133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{514D9B67-4271-B341-B877-9C8451EFC065}</c15:txfldGUID>
                      <c15:f>'/Users/el1goluj/Documents/ZURICH/PROJECTS/UPMEM/upmem-workloads/Microbenchmarks/AI/[ai_output.xlsx]ai_output (4)'!$J$133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3-051A-7C4B-8DA7-A6CA2798094A}"/>
                </c:ext>
              </c:extLst>
            </c:dLbl>
            <c:dLbl>
              <c:idx val="132"/>
              <c:tx>
                <c:strRef>
                  <c:f>'/Users/el1goluj/Documents/ZURICH/PROJECTS/UPMEM/upmem-workloads/Microbenchmarks/AI/[ai_output.xlsx]ai_output (4)'!$J$134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{6E789CB8-667B-B641-9DC6-7A78032D1A79}</c15:txfldGUID>
                      <c15:f>'/Users/el1goluj/Documents/ZURICH/PROJECTS/UPMEM/upmem-workloads/Microbenchmarks/AI/[ai_output.xlsx]ai_output (4)'!$J$134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4-051A-7C4B-8DA7-A6CA2798094A}"/>
                </c:ext>
              </c:extLst>
            </c:dLbl>
            <c:dLbl>
              <c:idx val="133"/>
              <c:tx>
                <c:strRef>
                  <c:f>'/Users/el1goluj/Documents/ZURICH/PROJECTS/UPMEM/upmem-workloads/Microbenchmarks/AI/[ai_output.xlsx]ai_output (4)'!$J$135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{1838661F-4D43-8A40-8344-4E97A9AE0379}</c15:txfldGUID>
                      <c15:f>'/Users/el1goluj/Documents/ZURICH/PROJECTS/UPMEM/upmem-workloads/Microbenchmarks/AI/[ai_output.xlsx]ai_output (4)'!$J$135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5-051A-7C4B-8DA7-A6CA2798094A}"/>
                </c:ext>
              </c:extLst>
            </c:dLbl>
            <c:dLbl>
              <c:idx val="134"/>
              <c:tx>
                <c:strRef>
                  <c:f>'/Users/el1goluj/Documents/ZURICH/PROJECTS/UPMEM/upmem-workloads/Microbenchmarks/AI/[ai_output.xlsx]ai_output (4)'!$J$136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{3349E81A-F506-7C4F-AD45-4ED2F35FBA91}</c15:txfldGUID>
                      <c15:f>'/Users/el1goluj/Documents/ZURICH/PROJECTS/UPMEM/upmem-workloads/Microbenchmarks/AI/[ai_output.xlsx]ai_output (4)'!$J$136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6-051A-7C4B-8DA7-A6CA2798094A}"/>
                </c:ext>
              </c:extLst>
            </c:dLbl>
            <c:dLbl>
              <c:idx val="135"/>
              <c:tx>
                <c:strRef>
                  <c:f>'/Users/el1goluj/Documents/ZURICH/PROJECTS/UPMEM/upmem-workloads/Microbenchmarks/AI/[ai_output.xlsx]ai_output (4)'!$J$137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{3DDAF0E0-1235-2A44-8554-B1F45CBC6CAB}</c15:txfldGUID>
                      <c15:f>'/Users/el1goluj/Documents/ZURICH/PROJECTS/UPMEM/upmem-workloads/Microbenchmarks/AI/[ai_output.xlsx]ai_output (4)'!$J$137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7-051A-7C4B-8DA7-A6CA2798094A}"/>
                </c:ext>
              </c:extLst>
            </c:dLbl>
            <c:dLbl>
              <c:idx val="136"/>
              <c:tx>
                <c:strRef>
                  <c:f>'/Users/el1goluj/Documents/ZURICH/PROJECTS/UPMEM/upmem-workloads/Microbenchmarks/AI/[ai_output.xlsx]ai_output (4)'!$J$138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{75ECE5C9-AF4E-9040-9A3E-15FAAC2D6FE5}</c15:txfldGUID>
                      <c15:f>'/Users/el1goluj/Documents/ZURICH/PROJECTS/UPMEM/upmem-workloads/Microbenchmarks/AI/[ai_output.xlsx]ai_output (4)'!$J$138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8-051A-7C4B-8DA7-A6CA2798094A}"/>
                </c:ext>
              </c:extLst>
            </c:dLbl>
            <c:dLbl>
              <c:idx val="137"/>
              <c:tx>
                <c:strRef>
                  <c:f>'/Users/el1goluj/Documents/ZURICH/PROJECTS/UPMEM/upmem-workloads/Microbenchmarks/AI/[ai_output.xlsx]ai_output (4)'!$J$139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{9E1E9D0B-E42C-054D-B903-1B919E9D82C4}</c15:txfldGUID>
                      <c15:f>'/Users/el1goluj/Documents/ZURICH/PROJECTS/UPMEM/upmem-workloads/Microbenchmarks/AI/[ai_output.xlsx]ai_output (4)'!$J$139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9-051A-7C4B-8DA7-A6CA2798094A}"/>
                </c:ext>
              </c:extLst>
            </c:dLbl>
            <c:dLbl>
              <c:idx val="138"/>
              <c:tx>
                <c:strRef>
                  <c:f>'/Users/el1goluj/Documents/ZURICH/PROJECTS/UPMEM/upmem-workloads/Microbenchmarks/AI/[ai_output.xlsx]ai_output (4)'!$J$140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{613A048F-6140-524C-91B3-4AAAA3415FE5}</c15:txfldGUID>
                      <c15:f>'/Users/el1goluj/Documents/ZURICH/PROJECTS/UPMEM/upmem-workloads/Microbenchmarks/AI/[ai_output.xlsx]ai_output (4)'!$J$140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A-051A-7C4B-8DA7-A6CA2798094A}"/>
                </c:ext>
              </c:extLst>
            </c:dLbl>
            <c:dLbl>
              <c:idx val="139"/>
              <c:tx>
                <c:strRef>
                  <c:f>'/Users/el1goluj/Documents/ZURICH/PROJECTS/UPMEM/upmem-workloads/Microbenchmarks/AI/[ai_output.xlsx]ai_output (4)'!$J$141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{FACCF6AC-06B4-6C42-A167-4E7E60263733}</c15:txfldGUID>
                      <c15:f>'/Users/el1goluj/Documents/ZURICH/PROJECTS/UPMEM/upmem-workloads/Microbenchmarks/AI/[ai_output.xlsx]ai_output (4)'!$J$141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B-051A-7C4B-8DA7-A6CA2798094A}"/>
                </c:ext>
              </c:extLst>
            </c:dLbl>
            <c:dLbl>
              <c:idx val="140"/>
              <c:tx>
                <c:strRef>
                  <c:f>'/Users/el1goluj/Documents/ZURICH/PROJECTS/UPMEM/upmem-workloads/Microbenchmarks/AI/[ai_output.xlsx]ai_output (4)'!$J$142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{30DC305E-DBFD-8F4C-99C6-6490B05BB572}</c15:txfldGUID>
                      <c15:f>'/Users/el1goluj/Documents/ZURICH/PROJECTS/UPMEM/upmem-workloads/Microbenchmarks/AI/[ai_output.xlsx]ai_output (4)'!$J$142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C-051A-7C4B-8DA7-A6CA2798094A}"/>
                </c:ext>
              </c:extLst>
            </c:dLbl>
            <c:dLbl>
              <c:idx val="141"/>
              <c:tx>
                <c:strRef>
                  <c:f>'/Users/el1goluj/Documents/ZURICH/PROJECTS/UPMEM/upmem-workloads/Microbenchmarks/AI/[ai_output.xlsx]ai_output (4)'!$J$143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{645B0E5C-8EB4-D742-BCB3-71005AC1AB9C}</c15:txfldGUID>
                      <c15:f>'/Users/el1goluj/Documents/ZURICH/PROJECTS/UPMEM/upmem-workloads/Microbenchmarks/AI/[ai_output.xlsx]ai_output (4)'!$J$143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D-051A-7C4B-8DA7-A6CA2798094A}"/>
                </c:ext>
              </c:extLst>
            </c:dLbl>
            <c:dLbl>
              <c:idx val="142"/>
              <c:tx>
                <c:strRef>
                  <c:f>'/Users/el1goluj/Documents/ZURICH/PROJECTS/UPMEM/upmem-workloads/Microbenchmarks/AI/[ai_output.xlsx]ai_output (4)'!$J$144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{5ADDE150-C1A9-B44C-A033-573A7AC9460F}</c15:txfldGUID>
                      <c15:f>'/Users/el1goluj/Documents/ZURICH/PROJECTS/UPMEM/upmem-workloads/Microbenchmarks/AI/[ai_output.xlsx]ai_output (4)'!$J$144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E-051A-7C4B-8DA7-A6CA2798094A}"/>
                </c:ext>
              </c:extLst>
            </c:dLbl>
            <c:dLbl>
              <c:idx val="143"/>
              <c:tx>
                <c:strRef>
                  <c:f>'/Users/el1goluj/Documents/ZURICH/PROJECTS/UPMEM/upmem-workloads/Microbenchmarks/AI/[ai_output.xlsx]ai_output (4)'!$J$145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{9B416EC7-7736-0445-88D0-5D1DE7939871}</c15:txfldGUID>
                      <c15:f>'/Users/el1goluj/Documents/ZURICH/PROJECTS/UPMEM/upmem-workloads/Microbenchmarks/AI/[ai_output.xlsx]ai_output (4)'!$J$145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F-051A-7C4B-8DA7-A6CA2798094A}"/>
                </c:ext>
              </c:extLst>
            </c:dLbl>
            <c:dLbl>
              <c:idx val="144"/>
              <c:tx>
                <c:strRef>
                  <c:f>'/Users/el1goluj/Documents/ZURICH/PROJECTS/UPMEM/upmem-workloads/Microbenchmarks/AI/[ai_output.xlsx]ai_output (4)'!$J$146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{9216DBCA-E826-904E-9F23-E42153723A72}</c15:txfldGUID>
                      <c15:f>'/Users/el1goluj/Documents/ZURICH/PROJECTS/UPMEM/upmem-workloads/Microbenchmarks/AI/[ai_output.xlsx]ai_output (4)'!$J$146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0-051A-7C4B-8DA7-A6CA2798094A}"/>
                </c:ext>
              </c:extLst>
            </c:dLbl>
            <c:dLbl>
              <c:idx val="145"/>
              <c:tx>
                <c:strRef>
                  <c:f>'/Users/el1goluj/Documents/ZURICH/PROJECTS/UPMEM/upmem-workloads/Microbenchmarks/AI/[ai_output.xlsx]ai_output (4)'!$J$147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{D4039EF4-FF83-D948-8688-018D8BA2578B}</c15:txfldGUID>
                      <c15:f>'/Users/el1goluj/Documents/ZURICH/PROJECTS/UPMEM/upmem-workloads/Microbenchmarks/AI/[ai_output.xlsx]ai_output (4)'!$J$147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1-051A-7C4B-8DA7-A6CA2798094A}"/>
                </c:ext>
              </c:extLst>
            </c:dLbl>
            <c:dLbl>
              <c:idx val="146"/>
              <c:tx>
                <c:strRef>
                  <c:f>'/Users/el1goluj/Documents/ZURICH/PROJECTS/UPMEM/upmem-workloads/Microbenchmarks/AI/[ai_output.xlsx]ai_output (4)'!$J$148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{69A75D6D-4B1C-D944-90CA-82D01682C773}</c15:txfldGUID>
                      <c15:f>'/Users/el1goluj/Documents/ZURICH/PROJECTS/UPMEM/upmem-workloads/Microbenchmarks/AI/[ai_output.xlsx]ai_output (4)'!$J$148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2-051A-7C4B-8DA7-A6CA2798094A}"/>
                </c:ext>
              </c:extLst>
            </c:dLbl>
            <c:dLbl>
              <c:idx val="147"/>
              <c:tx>
                <c:strRef>
                  <c:f>'/Users/el1goluj/Documents/ZURICH/PROJECTS/UPMEM/upmem-workloads/Microbenchmarks/AI/[ai_output.xlsx]ai_output (4)'!$J$149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{7EE735CB-BD9E-E645-9858-EDE5B46ED0AA}</c15:txfldGUID>
                      <c15:f>'/Users/el1goluj/Documents/ZURICH/PROJECTS/UPMEM/upmem-workloads/Microbenchmarks/AI/[ai_output.xlsx]ai_output (4)'!$J$149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3-051A-7C4B-8DA7-A6CA2798094A}"/>
                </c:ext>
              </c:extLst>
            </c:dLbl>
            <c:dLbl>
              <c:idx val="148"/>
              <c:tx>
                <c:strRef>
                  <c:f>'/Users/el1goluj/Documents/ZURICH/PROJECTS/UPMEM/upmem-workloads/Microbenchmarks/AI/[ai_output.xlsx]ai_output (4)'!$J$150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{33A6E5B3-B37A-9448-8E20-DDEF02007613}</c15:txfldGUID>
                      <c15:f>'/Users/el1goluj/Documents/ZURICH/PROJECTS/UPMEM/upmem-workloads/Microbenchmarks/AI/[ai_output.xlsx]ai_output (4)'!$J$150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4-051A-7C4B-8DA7-A6CA2798094A}"/>
                </c:ext>
              </c:extLst>
            </c:dLbl>
            <c:dLbl>
              <c:idx val="149"/>
              <c:tx>
                <c:strRef>
                  <c:f>'/Users/el1goluj/Documents/ZURICH/PROJECTS/UPMEM/upmem-workloads/Microbenchmarks/AI/[ai_output.xlsx]ai_output (4)'!$J$151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{40769309-F758-0A44-A5E1-3DE1A0EF1E00}</c15:txfldGUID>
                      <c15:f>'/Users/el1goluj/Documents/ZURICH/PROJECTS/UPMEM/upmem-workloads/Microbenchmarks/AI/[ai_output.xlsx]ai_output (4)'!$J$151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5-051A-7C4B-8DA7-A6CA2798094A}"/>
                </c:ext>
              </c:extLst>
            </c:dLbl>
            <c:dLbl>
              <c:idx val="150"/>
              <c:tx>
                <c:strRef>
                  <c:f>'/Users/el1goluj/Documents/ZURICH/PROJECTS/UPMEM/upmem-workloads/Microbenchmarks/AI/[ai_output.xlsx]ai_output (4)'!$J$152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{0CCC06BD-608D-174F-BE70-921DE8FB06A6}</c15:txfldGUID>
                      <c15:f>'/Users/el1goluj/Documents/ZURICH/PROJECTS/UPMEM/upmem-workloads/Microbenchmarks/AI/[ai_output.xlsx]ai_output (4)'!$J$152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6-051A-7C4B-8DA7-A6CA2798094A}"/>
                </c:ext>
              </c:extLst>
            </c:dLbl>
            <c:dLbl>
              <c:idx val="151"/>
              <c:tx>
                <c:strRef>
                  <c:f>'/Users/el1goluj/Documents/ZURICH/PROJECTS/UPMEM/upmem-workloads/Microbenchmarks/AI/[ai_output.xlsx]ai_output (4)'!$J$153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{67AFB144-BA15-3048-8F44-F0FC8B13ECEA}</c15:txfldGUID>
                      <c15:f>'/Users/el1goluj/Documents/ZURICH/PROJECTS/UPMEM/upmem-workloads/Microbenchmarks/AI/[ai_output.xlsx]ai_output (4)'!$J$153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7-051A-7C4B-8DA7-A6CA2798094A}"/>
                </c:ext>
              </c:extLst>
            </c:dLbl>
            <c:dLbl>
              <c:idx val="152"/>
              <c:tx>
                <c:strRef>
                  <c:f>'/Users/el1goluj/Documents/ZURICH/PROJECTS/UPMEM/upmem-workloads/Microbenchmarks/AI/[ai_output.xlsx]ai_output (4)'!$J$154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{334A64F4-AC44-064D-AEDC-DF3872D38ACD}</c15:txfldGUID>
                      <c15:f>'/Users/el1goluj/Documents/ZURICH/PROJECTS/UPMEM/upmem-workloads/Microbenchmarks/AI/[ai_output.xlsx]ai_output (4)'!$J$154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8-051A-7C4B-8DA7-A6CA2798094A}"/>
                </c:ext>
              </c:extLst>
            </c:dLbl>
            <c:dLbl>
              <c:idx val="153"/>
              <c:tx>
                <c:strRef>
                  <c:f>'/Users/el1goluj/Documents/ZURICH/PROJECTS/UPMEM/upmem-workloads/Microbenchmarks/AI/[ai_output.xlsx]ai_output (4)'!$J$155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{511CD3AB-12C0-BB47-AFB8-18400361B5C4}</c15:txfldGUID>
                      <c15:f>'/Users/el1goluj/Documents/ZURICH/PROJECTS/UPMEM/upmem-workloads/Microbenchmarks/AI/[ai_output.xlsx]ai_output (4)'!$J$155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9-051A-7C4B-8DA7-A6CA2798094A}"/>
                </c:ext>
              </c:extLst>
            </c:dLbl>
            <c:dLbl>
              <c:idx val="154"/>
              <c:tx>
                <c:strRef>
                  <c:f>'/Users/el1goluj/Documents/ZURICH/PROJECTS/UPMEM/upmem-workloads/Microbenchmarks/AI/[ai_output.xlsx]ai_output (4)'!$J$156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{B91A72C5-6D2F-8245-B42B-CCD1A9FE25D4}</c15:txfldGUID>
                      <c15:f>'/Users/el1goluj/Documents/ZURICH/PROJECTS/UPMEM/upmem-workloads/Microbenchmarks/AI/[ai_output.xlsx]ai_output (4)'!$J$156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A-051A-7C4B-8DA7-A6CA2798094A}"/>
                </c:ext>
              </c:extLst>
            </c:dLbl>
            <c:dLbl>
              <c:idx val="155"/>
              <c:tx>
                <c:strRef>
                  <c:f>'/Users/el1goluj/Documents/ZURICH/PROJECTS/UPMEM/upmem-workloads/Microbenchmarks/AI/[ai_output.xlsx]ai_output (4)'!$J$157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{59CE3AB9-EA0F-DF47-8558-5457F9538A92}</c15:txfldGUID>
                      <c15:f>'/Users/el1goluj/Documents/ZURICH/PROJECTS/UPMEM/upmem-workloads/Microbenchmarks/AI/[ai_output.xlsx]ai_output (4)'!$J$157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B-051A-7C4B-8DA7-A6CA2798094A}"/>
                </c:ext>
              </c:extLst>
            </c:dLbl>
            <c:dLbl>
              <c:idx val="156"/>
              <c:tx>
                <c:strRef>
                  <c:f>'/Users/el1goluj/Documents/ZURICH/PROJECTS/UPMEM/upmem-workloads/Microbenchmarks/AI/[ai_output.xlsx]ai_output (4)'!$J$158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{CB6F9B08-4A9C-B74C-8904-A49ECF812F0C}</c15:txfldGUID>
                      <c15:f>'/Users/el1goluj/Documents/ZURICH/PROJECTS/UPMEM/upmem-workloads/Microbenchmarks/AI/[ai_output.xlsx]ai_output (4)'!$J$158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C-051A-7C4B-8DA7-A6CA2798094A}"/>
                </c:ext>
              </c:extLst>
            </c:dLbl>
            <c:dLbl>
              <c:idx val="157"/>
              <c:tx>
                <c:strRef>
                  <c:f>'/Users/el1goluj/Documents/ZURICH/PROJECTS/UPMEM/upmem-workloads/Microbenchmarks/AI/[ai_output.xlsx]ai_output (4)'!$J$159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{A6AD7F00-433D-D84D-979C-53CB5AE39CA2}</c15:txfldGUID>
                      <c15:f>'/Users/el1goluj/Documents/ZURICH/PROJECTS/UPMEM/upmem-workloads/Microbenchmarks/AI/[ai_output.xlsx]ai_output (4)'!$J$159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D-051A-7C4B-8DA7-A6CA2798094A}"/>
                </c:ext>
              </c:extLst>
            </c:dLbl>
            <c:dLbl>
              <c:idx val="158"/>
              <c:tx>
                <c:strRef>
                  <c:f>'/Users/el1goluj/Documents/ZURICH/PROJECTS/UPMEM/upmem-workloads/Microbenchmarks/AI/[ai_output.xlsx]ai_output (4)'!$J$160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{E82AFF4E-0C27-354B-8A6E-452CD0401D94}</c15:txfldGUID>
                      <c15:f>'/Users/el1goluj/Documents/ZURICH/PROJECTS/UPMEM/upmem-workloads/Microbenchmarks/AI/[ai_output.xlsx]ai_output (4)'!$J$160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E-051A-7C4B-8DA7-A6CA2798094A}"/>
                </c:ext>
              </c:extLst>
            </c:dLbl>
            <c:dLbl>
              <c:idx val="159"/>
              <c:tx>
                <c:strRef>
                  <c:f>'/Users/el1goluj/Documents/ZURICH/PROJECTS/UPMEM/upmem-workloads/Microbenchmarks/AI/[ai_output.xlsx]ai_output (4)'!$J$161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{36AF0B41-B7C2-1A4B-B802-AC345868BBC6}</c15:txfldGUID>
                      <c15:f>'/Users/el1goluj/Documents/ZURICH/PROJECTS/UPMEM/upmem-workloads/Microbenchmarks/AI/[ai_output.xlsx]ai_output (4)'!$J$161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F-051A-7C4B-8DA7-A6CA2798094A}"/>
                </c:ext>
              </c:extLst>
            </c:dLbl>
            <c:dLbl>
              <c:idx val="160"/>
              <c:tx>
                <c:strRef>
                  <c:f>'/Users/el1goluj/Documents/ZURICH/PROJECTS/UPMEM/upmem-workloads/Microbenchmarks/AI/[ai_output.xlsx]ai_output (4)'!$J$162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{85D9A17F-E97D-7240-8EA5-E7F346EC459C}</c15:txfldGUID>
                      <c15:f>'/Users/el1goluj/Documents/ZURICH/PROJECTS/UPMEM/upmem-workloads/Microbenchmarks/AI/[ai_output.xlsx]ai_output (4)'!$J$162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0-051A-7C4B-8DA7-A6CA2798094A}"/>
                </c:ext>
              </c:extLst>
            </c:dLbl>
            <c:dLbl>
              <c:idx val="161"/>
              <c:tx>
                <c:strRef>
                  <c:f>'/Users/el1goluj/Documents/ZURICH/PROJECTS/UPMEM/upmem-workloads/Microbenchmarks/AI/[ai_output.xlsx]ai_output (4)'!$J$163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{ACFBC8FC-7A4C-8243-ADA1-D71F5E155497}</c15:txfldGUID>
                      <c15:f>'/Users/el1goluj/Documents/ZURICH/PROJECTS/UPMEM/upmem-workloads/Microbenchmarks/AI/[ai_output.xlsx]ai_output (4)'!$J$163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1-051A-7C4B-8DA7-A6CA2798094A}"/>
                </c:ext>
              </c:extLst>
            </c:dLbl>
            <c:dLbl>
              <c:idx val="162"/>
              <c:tx>
                <c:strRef>
                  <c:f>'/Users/el1goluj/Documents/ZURICH/PROJECTS/UPMEM/upmem-workloads/Microbenchmarks/AI/[ai_output.xlsx]ai_output (4)'!$J$164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{689E910F-0F22-AA41-BDBA-AA7FA1720150}</c15:txfldGUID>
                      <c15:f>'/Users/el1goluj/Documents/ZURICH/PROJECTS/UPMEM/upmem-workloads/Microbenchmarks/AI/[ai_output.xlsx]ai_output (4)'!$J$164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2-051A-7C4B-8DA7-A6CA2798094A}"/>
                </c:ext>
              </c:extLst>
            </c:dLbl>
            <c:dLbl>
              <c:idx val="163"/>
              <c:tx>
                <c:strRef>
                  <c:f>'/Users/el1goluj/Documents/ZURICH/PROJECTS/UPMEM/upmem-workloads/Microbenchmarks/AI/[ai_output.xlsx]ai_output (4)'!$J$165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{3D0B0861-DD95-6640-BDB9-4FB2B4CA39DD}</c15:txfldGUID>
                      <c15:f>'/Users/el1goluj/Documents/ZURICH/PROJECTS/UPMEM/upmem-workloads/Microbenchmarks/AI/[ai_output.xlsx]ai_output (4)'!$J$165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3-051A-7C4B-8DA7-A6CA2798094A}"/>
                </c:ext>
              </c:extLst>
            </c:dLbl>
            <c:dLbl>
              <c:idx val="164"/>
              <c:tx>
                <c:strRef>
                  <c:f>'/Users/el1goluj/Documents/ZURICH/PROJECTS/UPMEM/upmem-workloads/Microbenchmarks/AI/[ai_output.xlsx]ai_output (4)'!$J$166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{23CA7FE7-3FFD-F646-80DC-5A70BCE47BE5}</c15:txfldGUID>
                      <c15:f>'/Users/el1goluj/Documents/ZURICH/PROJECTS/UPMEM/upmem-workloads/Microbenchmarks/AI/[ai_output.xlsx]ai_output (4)'!$J$166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4-051A-7C4B-8DA7-A6CA2798094A}"/>
                </c:ext>
              </c:extLst>
            </c:dLbl>
            <c:dLbl>
              <c:idx val="165"/>
              <c:tx>
                <c:strRef>
                  <c:f>'/Users/el1goluj/Documents/ZURICH/PROJECTS/UPMEM/upmem-workloads/Microbenchmarks/AI/[ai_output.xlsx]ai_output (4)'!$J$167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{556328D2-5F4B-604E-AE44-BBDDE1DC395F}</c15:txfldGUID>
                      <c15:f>'/Users/el1goluj/Documents/ZURICH/PROJECTS/UPMEM/upmem-workloads/Microbenchmarks/AI/[ai_output.xlsx]ai_output (4)'!$J$167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5-051A-7C4B-8DA7-A6CA2798094A}"/>
                </c:ext>
              </c:extLst>
            </c:dLbl>
            <c:dLbl>
              <c:idx val="166"/>
              <c:tx>
                <c:strRef>
                  <c:f>'/Users/el1goluj/Documents/ZURICH/PROJECTS/UPMEM/upmem-workloads/Microbenchmarks/AI/[ai_output.xlsx]ai_output (4)'!$J$168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{A45DAE1A-08D9-3742-AC45-2EFFB6C3EBDA}</c15:txfldGUID>
                      <c15:f>'/Users/el1goluj/Documents/ZURICH/PROJECTS/UPMEM/upmem-workloads/Microbenchmarks/AI/[ai_output.xlsx]ai_output (4)'!$J$168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6-051A-7C4B-8DA7-A6CA2798094A}"/>
                </c:ext>
              </c:extLst>
            </c:dLbl>
            <c:dLbl>
              <c:idx val="167"/>
              <c:tx>
                <c:strRef>
                  <c:f>'/Users/el1goluj/Documents/ZURICH/PROJECTS/UPMEM/upmem-workloads/Microbenchmarks/AI/[ai_output.xlsx]ai_output (4)'!$J$169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{43203A84-B2A1-6946-9E1B-3D7798143754}</c15:txfldGUID>
                      <c15:f>'/Users/el1goluj/Documents/ZURICH/PROJECTS/UPMEM/upmem-workloads/Microbenchmarks/AI/[ai_output.xlsx]ai_output (4)'!$J$169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7-051A-7C4B-8DA7-A6CA2798094A}"/>
                </c:ext>
              </c:extLst>
            </c:dLbl>
            <c:dLbl>
              <c:idx val="168"/>
              <c:tx>
                <c:strRef>
                  <c:f>'/Users/el1goluj/Documents/ZURICH/PROJECTS/UPMEM/upmem-workloads/Microbenchmarks/AI/[ai_output.xlsx]ai_output (4)'!$J$170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{90D2D522-04DE-E146-B766-3994967F6040}</c15:txfldGUID>
                      <c15:f>'/Users/el1goluj/Documents/ZURICH/PROJECTS/UPMEM/upmem-workloads/Microbenchmarks/AI/[ai_output.xlsx]ai_output (4)'!$J$170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8-051A-7C4B-8DA7-A6CA2798094A}"/>
                </c:ext>
              </c:extLst>
            </c:dLbl>
            <c:dLbl>
              <c:idx val="169"/>
              <c:tx>
                <c:strRef>
                  <c:f>'/Users/el1goluj/Documents/ZURICH/PROJECTS/UPMEM/upmem-workloads/Microbenchmarks/AI/[ai_output.xlsx]ai_output (4)'!$J$171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{4845672C-FBFA-5D4C-A28E-6AAA11E5CCFE}</c15:txfldGUID>
                      <c15:f>'/Users/el1goluj/Documents/ZURICH/PROJECTS/UPMEM/upmem-workloads/Microbenchmarks/AI/[ai_output.xlsx]ai_output (4)'!$J$171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9-051A-7C4B-8DA7-A6CA2798094A}"/>
                </c:ext>
              </c:extLst>
            </c:dLbl>
            <c:dLbl>
              <c:idx val="170"/>
              <c:tx>
                <c:strRef>
                  <c:f>'/Users/el1goluj/Documents/ZURICH/PROJECTS/UPMEM/upmem-workloads/Microbenchmarks/AI/[ai_output.xlsx]ai_output (4)'!$J$172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{BB0ECC2D-9374-F94C-BA5B-D1BE6BEF35FA}</c15:txfldGUID>
                      <c15:f>'/Users/el1goluj/Documents/ZURICH/PROJECTS/UPMEM/upmem-workloads/Microbenchmarks/AI/[ai_output.xlsx]ai_output (4)'!$J$172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A-051A-7C4B-8DA7-A6CA2798094A}"/>
                </c:ext>
              </c:extLst>
            </c:dLbl>
            <c:dLbl>
              <c:idx val="171"/>
              <c:tx>
                <c:strRef>
                  <c:f>'/Users/el1goluj/Documents/ZURICH/PROJECTS/UPMEM/upmem-workloads/Microbenchmarks/AI/[ai_output.xlsx]ai_output (4)'!$J$173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{F14208A9-BA81-EF4B-AD1B-1CDF840B007F}</c15:txfldGUID>
                      <c15:f>'/Users/el1goluj/Documents/ZURICH/PROJECTS/UPMEM/upmem-workloads/Microbenchmarks/AI/[ai_output.xlsx]ai_output (4)'!$J$173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B-051A-7C4B-8DA7-A6CA2798094A}"/>
                </c:ext>
              </c:extLst>
            </c:dLbl>
            <c:dLbl>
              <c:idx val="172"/>
              <c:tx>
                <c:strRef>
                  <c:f>'/Users/el1goluj/Documents/ZURICH/PROJECTS/UPMEM/upmem-workloads/Microbenchmarks/AI/[ai_output.xlsx]ai_output (4)'!$J$174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{2BB47B66-AC90-5B47-9BD6-C558472BB54F}</c15:txfldGUID>
                      <c15:f>'/Users/el1goluj/Documents/ZURICH/PROJECTS/UPMEM/upmem-workloads/Microbenchmarks/AI/[ai_output.xlsx]ai_output (4)'!$J$174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C-051A-7C4B-8DA7-A6CA2798094A}"/>
                </c:ext>
              </c:extLst>
            </c:dLbl>
            <c:dLbl>
              <c:idx val="173"/>
              <c:tx>
                <c:strRef>
                  <c:f>'/Users/el1goluj/Documents/ZURICH/PROJECTS/UPMEM/upmem-workloads/Microbenchmarks/AI/[ai_output.xlsx]ai_output (4)'!$J$175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{3B9F6BA3-3BC7-284D-8345-25C2C4D2656B}</c15:txfldGUID>
                      <c15:f>'/Users/el1goluj/Documents/ZURICH/PROJECTS/UPMEM/upmem-workloads/Microbenchmarks/AI/[ai_output.xlsx]ai_output (4)'!$J$175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D-051A-7C4B-8DA7-A6CA2798094A}"/>
                </c:ext>
              </c:extLst>
            </c:dLbl>
            <c:dLbl>
              <c:idx val="174"/>
              <c:tx>
                <c:strRef>
                  <c:f>'/Users/el1goluj/Documents/ZURICH/PROJECTS/UPMEM/upmem-workloads/Microbenchmarks/AI/[ai_output.xlsx]ai_output (4)'!$J$176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{A20E8479-66B2-D44D-BA07-760B03885930}</c15:txfldGUID>
                      <c15:f>'/Users/el1goluj/Documents/ZURICH/PROJECTS/UPMEM/upmem-workloads/Microbenchmarks/AI/[ai_output.xlsx]ai_output (4)'!$J$176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E-051A-7C4B-8DA7-A6CA2798094A}"/>
                </c:ext>
              </c:extLst>
            </c:dLbl>
            <c:dLbl>
              <c:idx val="175"/>
              <c:tx>
                <c:strRef>
                  <c:f>'/Users/el1goluj/Documents/ZURICH/PROJECTS/UPMEM/upmem-workloads/Microbenchmarks/AI/[ai_output.xlsx]ai_output (4)'!$J$177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{4DFB7FBB-8B1A-6249-96C7-93B799DDF8AE}</c15:txfldGUID>
                      <c15:f>'/Users/el1goluj/Documents/ZURICH/PROJECTS/UPMEM/upmem-workloads/Microbenchmarks/AI/[ai_output.xlsx]ai_output (4)'!$J$177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F-051A-7C4B-8DA7-A6CA2798094A}"/>
                </c:ext>
              </c:extLst>
            </c:dLbl>
            <c:dLbl>
              <c:idx val="176"/>
              <c:tx>
                <c:strRef>
                  <c:f>'/Users/el1goluj/Documents/ZURICH/PROJECTS/UPMEM/upmem-workloads/Microbenchmarks/AI/[ai_output.xlsx]ai_output (4)'!$J$178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{48CD53FA-CBAB-134B-8B51-9F15748A309A}</c15:txfldGUID>
                      <c15:f>'/Users/el1goluj/Documents/ZURICH/PROJECTS/UPMEM/upmem-workloads/Microbenchmarks/AI/[ai_output.xlsx]ai_output (4)'!$J$178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0-051A-7C4B-8DA7-A6CA2798094A}"/>
                </c:ext>
              </c:extLst>
            </c:dLbl>
            <c:dLbl>
              <c:idx val="177"/>
              <c:tx>
                <c:strRef>
                  <c:f>'/Users/el1goluj/Documents/ZURICH/PROJECTS/UPMEM/upmem-workloads/Microbenchmarks/AI/[ai_output.xlsx]ai_output (4)'!$J$179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{2FEA6CF8-48DD-5540-B173-28D8C9D07319}</c15:txfldGUID>
                      <c15:f>'/Users/el1goluj/Documents/ZURICH/PROJECTS/UPMEM/upmem-workloads/Microbenchmarks/AI/[ai_output.xlsx]ai_output (4)'!$J$179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1-051A-7C4B-8DA7-A6CA2798094A}"/>
                </c:ext>
              </c:extLst>
            </c:dLbl>
            <c:dLbl>
              <c:idx val="178"/>
              <c:tx>
                <c:strRef>
                  <c:f>'/Users/el1goluj/Documents/ZURICH/PROJECTS/UPMEM/upmem-workloads/Microbenchmarks/AI/[ai_output.xlsx]ai_output (4)'!$J$180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{74BE6F5F-070E-BF4C-902A-F68199B15958}</c15:txfldGUID>
                      <c15:f>'/Users/el1goluj/Documents/ZURICH/PROJECTS/UPMEM/upmem-workloads/Microbenchmarks/AI/[ai_output.xlsx]ai_output (4)'!$J$180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2-051A-7C4B-8DA7-A6CA2798094A}"/>
                </c:ext>
              </c:extLst>
            </c:dLbl>
            <c:dLbl>
              <c:idx val="179"/>
              <c:tx>
                <c:strRef>
                  <c:f>'/Users/el1goluj/Documents/ZURICH/PROJECTS/UPMEM/upmem-workloads/Microbenchmarks/AI/[ai_output.xlsx]ai_output (4)'!$J$181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{CA709358-C4E3-E247-97D7-5ACB4213C14F}</c15:txfldGUID>
                      <c15:f>'/Users/el1goluj/Documents/ZURICH/PROJECTS/UPMEM/upmem-workloads/Microbenchmarks/AI/[ai_output.xlsx]ai_output (4)'!$J$181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3-051A-7C4B-8DA7-A6CA2798094A}"/>
                </c:ext>
              </c:extLst>
            </c:dLbl>
            <c:dLbl>
              <c:idx val="180"/>
              <c:tx>
                <c:strRef>
                  <c:f>'/Users/el1goluj/Documents/ZURICH/PROJECTS/UPMEM/upmem-workloads/Microbenchmarks/AI/[ai_output.xlsx]ai_output (4)'!$J$182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{358A0404-D5F0-9C42-9D3B-DF7F8954AED0}</c15:txfldGUID>
                      <c15:f>'/Users/el1goluj/Documents/ZURICH/PROJECTS/UPMEM/upmem-workloads/Microbenchmarks/AI/[ai_output.xlsx]ai_output (4)'!$J$182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4-051A-7C4B-8DA7-A6CA2798094A}"/>
                </c:ext>
              </c:extLst>
            </c:dLbl>
            <c:dLbl>
              <c:idx val="181"/>
              <c:tx>
                <c:strRef>
                  <c:f>'/Users/el1goluj/Documents/ZURICH/PROJECTS/UPMEM/upmem-workloads/Microbenchmarks/AI/[ai_output.xlsx]ai_output (4)'!$J$183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{6FABFEAC-4285-404E-B9F6-3C5DAE6BFC6E}</c15:txfldGUID>
                      <c15:f>'/Users/el1goluj/Documents/ZURICH/PROJECTS/UPMEM/upmem-workloads/Microbenchmarks/AI/[ai_output.xlsx]ai_output (4)'!$J$183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5-051A-7C4B-8DA7-A6CA2798094A}"/>
                </c:ext>
              </c:extLst>
            </c:dLbl>
            <c:dLbl>
              <c:idx val="182"/>
              <c:tx>
                <c:strRef>
                  <c:f>'/Users/el1goluj/Documents/ZURICH/PROJECTS/UPMEM/upmem-workloads/Microbenchmarks/AI/[ai_output.xlsx]ai_output (4)'!$J$184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{3FEA26BD-531A-A345-84FD-17BE33418128}</c15:txfldGUID>
                      <c15:f>'/Users/el1goluj/Documents/ZURICH/PROJECTS/UPMEM/upmem-workloads/Microbenchmarks/AI/[ai_output.xlsx]ai_output (4)'!$J$184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6-051A-7C4B-8DA7-A6CA2798094A}"/>
                </c:ext>
              </c:extLst>
            </c:dLbl>
            <c:dLbl>
              <c:idx val="183"/>
              <c:tx>
                <c:strRef>
                  <c:f>'/Users/el1goluj/Documents/ZURICH/PROJECTS/UPMEM/upmem-workloads/Microbenchmarks/AI/[ai_output.xlsx]ai_output (4)'!$J$185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{B6F2FF34-7CB4-0B46-9638-FC611BC06046}</c15:txfldGUID>
                      <c15:f>'/Users/el1goluj/Documents/ZURICH/PROJECTS/UPMEM/upmem-workloads/Microbenchmarks/AI/[ai_output.xlsx]ai_output (4)'!$J$185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7-051A-7C4B-8DA7-A6CA2798094A}"/>
                </c:ext>
              </c:extLst>
            </c:dLbl>
            <c:dLbl>
              <c:idx val="184"/>
              <c:tx>
                <c:strRef>
                  <c:f>'/Users/el1goluj/Documents/ZURICH/PROJECTS/UPMEM/upmem-workloads/Microbenchmarks/AI/[ai_output.xlsx]ai_output (4)'!$J$186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{3F7A711B-A5A5-FB46-B590-8C87816941C0}</c15:txfldGUID>
                      <c15:f>'/Users/el1goluj/Documents/ZURICH/PROJECTS/UPMEM/upmem-workloads/Microbenchmarks/AI/[ai_output.xlsx]ai_output (4)'!$J$186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8-051A-7C4B-8DA7-A6CA2798094A}"/>
                </c:ext>
              </c:extLst>
            </c:dLbl>
            <c:dLbl>
              <c:idx val="185"/>
              <c:tx>
                <c:strRef>
                  <c:f>'/Users/el1goluj/Documents/ZURICH/PROJECTS/UPMEM/upmem-workloads/Microbenchmarks/AI/[ai_output.xlsx]ai_output (4)'!$J$187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{481B758F-B62A-0F42-A459-DC4EFA2C2178}</c15:txfldGUID>
                      <c15:f>'/Users/el1goluj/Documents/ZURICH/PROJECTS/UPMEM/upmem-workloads/Microbenchmarks/AI/[ai_output.xlsx]ai_output (4)'!$J$187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9-051A-7C4B-8DA7-A6CA2798094A}"/>
                </c:ext>
              </c:extLst>
            </c:dLbl>
            <c:dLbl>
              <c:idx val="186"/>
              <c:tx>
                <c:strRef>
                  <c:f>'/Users/el1goluj/Documents/ZURICH/PROJECTS/UPMEM/upmem-workloads/Microbenchmarks/AI/[ai_output.xlsx]ai_output (4)'!$J$188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{B6951B0A-6F3E-7C42-AA93-9D543D05518D}</c15:txfldGUID>
                      <c15:f>'/Users/el1goluj/Documents/ZURICH/PROJECTS/UPMEM/upmem-workloads/Microbenchmarks/AI/[ai_output.xlsx]ai_output (4)'!$J$188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A-051A-7C4B-8DA7-A6CA2798094A}"/>
                </c:ext>
              </c:extLst>
            </c:dLbl>
            <c:dLbl>
              <c:idx val="187"/>
              <c:tx>
                <c:strRef>
                  <c:f>'/Users/el1goluj/Documents/ZURICH/PROJECTS/UPMEM/upmem-workloads/Microbenchmarks/AI/[ai_output.xlsx]ai_output (4)'!$J$189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{7890ECC1-974A-594A-A41E-1878337ED2C2}</c15:txfldGUID>
                      <c15:f>'/Users/el1goluj/Documents/ZURICH/PROJECTS/UPMEM/upmem-workloads/Microbenchmarks/AI/[ai_output.xlsx]ai_output (4)'!$J$189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B-051A-7C4B-8DA7-A6CA2798094A}"/>
                </c:ext>
              </c:extLst>
            </c:dLbl>
            <c:dLbl>
              <c:idx val="188"/>
              <c:tx>
                <c:strRef>
                  <c:f>'/Users/el1goluj/Documents/ZURICH/PROJECTS/UPMEM/upmem-workloads/Microbenchmarks/AI/[ai_output.xlsx]ai_output (4)'!$J$190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{0D59D933-AACF-B64A-A95F-757739ECA384}</c15:txfldGUID>
                      <c15:f>'/Users/el1goluj/Documents/ZURICH/PROJECTS/UPMEM/upmem-workloads/Microbenchmarks/AI/[ai_output.xlsx]ai_output (4)'!$J$190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C-051A-7C4B-8DA7-A6CA2798094A}"/>
                </c:ext>
              </c:extLst>
            </c:dLbl>
            <c:dLbl>
              <c:idx val="189"/>
              <c:tx>
                <c:strRef>
                  <c:f>'/Users/el1goluj/Documents/ZURICH/PROJECTS/UPMEM/upmem-workloads/Microbenchmarks/AI/[ai_output.xlsx]ai_output (4)'!$J$191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{59D67F84-6C36-A043-A1DB-3DBD8E0A8370}</c15:txfldGUID>
                      <c15:f>'/Users/el1goluj/Documents/ZURICH/PROJECTS/UPMEM/upmem-workloads/Microbenchmarks/AI/[ai_output.xlsx]ai_output (4)'!$J$191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D-051A-7C4B-8DA7-A6CA2798094A}"/>
                </c:ext>
              </c:extLst>
            </c:dLbl>
            <c:dLbl>
              <c:idx val="190"/>
              <c:tx>
                <c:strRef>
                  <c:f>'/Users/el1goluj/Documents/ZURICH/PROJECTS/UPMEM/upmem-workloads/Microbenchmarks/AI/[ai_output.xlsx]ai_output (4)'!$J$192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{6C7AA83A-C04F-7748-8069-D44085636540}</c15:txfldGUID>
                      <c15:f>'/Users/el1goluj/Documents/ZURICH/PROJECTS/UPMEM/upmem-workloads/Microbenchmarks/AI/[ai_output.xlsx]ai_output (4)'!$J$192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E-051A-7C4B-8DA7-A6CA2798094A}"/>
                </c:ext>
              </c:extLst>
            </c:dLbl>
            <c:dLbl>
              <c:idx val="191"/>
              <c:tx>
                <c:strRef>
                  <c:f>'/Users/el1goluj/Documents/ZURICH/PROJECTS/UPMEM/upmem-workloads/Microbenchmarks/AI/[ai_output.xlsx]ai_output (4)'!$J$193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{3BEB5FD1-1BBF-A04C-A1D8-02003F4E50A9}</c15:txfldGUID>
                      <c15:f>'/Users/el1goluj/Documents/ZURICH/PROJECTS/UPMEM/upmem-workloads/Microbenchmarks/AI/[ai_output.xlsx]ai_output (4)'!$J$193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F-051A-7C4B-8DA7-A6CA2798094A}"/>
                </c:ext>
              </c:extLst>
            </c:dLbl>
            <c:dLbl>
              <c:idx val="192"/>
              <c:tx>
                <c:strRef>
                  <c:f>'/Users/el1goluj/Documents/ZURICH/PROJECTS/UPMEM/upmem-workloads/Microbenchmarks/AI/[ai_output.xlsx]ai_output (4)'!$J$194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{EBE3E23D-32B7-6847-84BD-6801BE696747}</c15:txfldGUID>
                      <c15:f>'/Users/el1goluj/Documents/ZURICH/PROJECTS/UPMEM/upmem-workloads/Microbenchmarks/AI/[ai_output.xlsx]ai_output (4)'!$J$194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0-051A-7C4B-8DA7-A6CA2798094A}"/>
                </c:ext>
              </c:extLst>
            </c:dLbl>
            <c:dLbl>
              <c:idx val="193"/>
              <c:tx>
                <c:strRef>
                  <c:f>'/Users/el1goluj/Documents/ZURICH/PROJECTS/UPMEM/upmem-workloads/Microbenchmarks/AI/[ai_output.xlsx]ai_output (4)'!$J$195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{AB04765C-13C7-6C44-847B-EF610062EB91}</c15:txfldGUID>
                      <c15:f>'/Users/el1goluj/Documents/ZURICH/PROJECTS/UPMEM/upmem-workloads/Microbenchmarks/AI/[ai_output.xlsx]ai_output (4)'!$J$195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1-051A-7C4B-8DA7-A6CA2798094A}"/>
                </c:ext>
              </c:extLst>
            </c:dLbl>
            <c:dLbl>
              <c:idx val="194"/>
              <c:tx>
                <c:strRef>
                  <c:f>'/Users/el1goluj/Documents/ZURICH/PROJECTS/UPMEM/upmem-workloads/Microbenchmarks/AI/[ai_output.xlsx]ai_output (4)'!$J$196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{5F5D83C6-9343-4040-B0D0-8CC0ACC5C1CA}</c15:txfldGUID>
                      <c15:f>'/Users/el1goluj/Documents/ZURICH/PROJECTS/UPMEM/upmem-workloads/Microbenchmarks/AI/[ai_output.xlsx]ai_output (4)'!$J$196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2-051A-7C4B-8DA7-A6CA2798094A}"/>
                </c:ext>
              </c:extLst>
            </c:dLbl>
            <c:dLbl>
              <c:idx val="195"/>
              <c:tx>
                <c:strRef>
                  <c:f>'/Users/el1goluj/Documents/ZURICH/PROJECTS/UPMEM/upmem-workloads/Microbenchmarks/AI/[ai_output.xlsx]ai_output (4)'!$J$197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{FF967D4E-EBFA-0242-B560-7E8C7C1C9484}</c15:txfldGUID>
                      <c15:f>'/Users/el1goluj/Documents/ZURICH/PROJECTS/UPMEM/upmem-workloads/Microbenchmarks/AI/[ai_output.xlsx]ai_output (4)'!$J$197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3-051A-7C4B-8DA7-A6CA2798094A}"/>
                </c:ext>
              </c:extLst>
            </c:dLbl>
            <c:dLbl>
              <c:idx val="196"/>
              <c:tx>
                <c:strRef>
                  <c:f>'/Users/el1goluj/Documents/ZURICH/PROJECTS/UPMEM/upmem-workloads/Microbenchmarks/AI/[ai_output.xlsx]ai_output (4)'!$J$198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{7A0129BD-3D13-B149-855A-CA789D25CB98}</c15:txfldGUID>
                      <c15:f>'/Users/el1goluj/Documents/ZURICH/PROJECTS/UPMEM/upmem-workloads/Microbenchmarks/AI/[ai_output.xlsx]ai_output (4)'!$J$198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4-051A-7C4B-8DA7-A6CA2798094A}"/>
                </c:ext>
              </c:extLst>
            </c:dLbl>
            <c:dLbl>
              <c:idx val="197"/>
              <c:tx>
                <c:strRef>
                  <c:f>'/Users/el1goluj/Documents/ZURICH/PROJECTS/UPMEM/upmem-workloads/Microbenchmarks/AI/[ai_output.xlsx]ai_output (4)'!$J$199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{FBC64EA3-FA75-B941-93E1-9C930A22C817}</c15:txfldGUID>
                      <c15:f>'/Users/el1goluj/Documents/ZURICH/PROJECTS/UPMEM/upmem-workloads/Microbenchmarks/AI/[ai_output.xlsx]ai_output (4)'!$J$199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5-051A-7C4B-8DA7-A6CA2798094A}"/>
                </c:ext>
              </c:extLst>
            </c:dLbl>
            <c:dLbl>
              <c:idx val="198"/>
              <c:tx>
                <c:strRef>
                  <c:f>'/Users/el1goluj/Documents/ZURICH/PROJECTS/UPMEM/upmem-workloads/Microbenchmarks/AI/[ai_output.xlsx]ai_output (4)'!$J$200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{06A5A31B-85FE-2547-BC21-F691DFDA19F7}</c15:txfldGUID>
                      <c15:f>'/Users/el1goluj/Documents/ZURICH/PROJECTS/UPMEM/upmem-workloads/Microbenchmarks/AI/[ai_output.xlsx]ai_output (4)'!$J$200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6-051A-7C4B-8DA7-A6CA2798094A}"/>
                </c:ext>
              </c:extLst>
            </c:dLbl>
            <c:dLbl>
              <c:idx val="199"/>
              <c:tx>
                <c:strRef>
                  <c:f>'/Users/el1goluj/Documents/ZURICH/PROJECTS/UPMEM/upmem-workloads/Microbenchmarks/AI/[ai_output.xlsx]ai_output (4)'!$J$201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{29809D17-9451-EF40-BC24-24720DF5262A}</c15:txfldGUID>
                      <c15:f>'/Users/el1goluj/Documents/ZURICH/PROJECTS/UPMEM/upmem-workloads/Microbenchmarks/AI/[ai_output.xlsx]ai_output (4)'!$J$201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7-051A-7C4B-8DA7-A6CA2798094A}"/>
                </c:ext>
              </c:extLst>
            </c:dLbl>
            <c:dLbl>
              <c:idx val="200"/>
              <c:tx>
                <c:strRef>
                  <c:f>'/Users/el1goluj/Documents/ZURICH/PROJECTS/UPMEM/upmem-workloads/Microbenchmarks/AI/[ai_output.xlsx]ai_output (4)'!$J$202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{E784DA8E-F81B-3249-9930-FB8F7136BAA8}</c15:txfldGUID>
                      <c15:f>'/Users/el1goluj/Documents/ZURICH/PROJECTS/UPMEM/upmem-workloads/Microbenchmarks/AI/[ai_output.xlsx]ai_output (4)'!$J$202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8-051A-7C4B-8DA7-A6CA2798094A}"/>
                </c:ext>
              </c:extLst>
            </c:dLbl>
            <c:dLbl>
              <c:idx val="201"/>
              <c:tx>
                <c:strRef>
                  <c:f>'/Users/el1goluj/Documents/ZURICH/PROJECTS/UPMEM/upmem-workloads/Microbenchmarks/AI/[ai_output.xlsx]ai_output (4)'!$J$203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{A059EF44-F868-8040-B737-93F58F4D4300}</c15:txfldGUID>
                      <c15:f>'/Users/el1goluj/Documents/ZURICH/PROJECTS/UPMEM/upmem-workloads/Microbenchmarks/AI/[ai_output.xlsx]ai_output (4)'!$J$203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9-051A-7C4B-8DA7-A6CA2798094A}"/>
                </c:ext>
              </c:extLst>
            </c:dLbl>
            <c:dLbl>
              <c:idx val="202"/>
              <c:tx>
                <c:strRef>
                  <c:f>'/Users/el1goluj/Documents/ZURICH/PROJECTS/UPMEM/upmem-workloads/Microbenchmarks/AI/[ai_output.xlsx]ai_output (4)'!$J$204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{5B146A06-662B-194F-87B8-56D2B36CB330}</c15:txfldGUID>
                      <c15:f>'/Users/el1goluj/Documents/ZURICH/PROJECTS/UPMEM/upmem-workloads/Microbenchmarks/AI/[ai_output.xlsx]ai_output (4)'!$J$204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A-051A-7C4B-8DA7-A6CA2798094A}"/>
                </c:ext>
              </c:extLst>
            </c:dLbl>
            <c:dLbl>
              <c:idx val="203"/>
              <c:tx>
                <c:strRef>
                  <c:f>'/Users/el1goluj/Documents/ZURICH/PROJECTS/UPMEM/upmem-workloads/Microbenchmarks/AI/[ai_output.xlsx]ai_output (4)'!$J$205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{BF351F9D-C992-B34F-AB8D-70FBA4B4BB99}</c15:txfldGUID>
                      <c15:f>'/Users/el1goluj/Documents/ZURICH/PROJECTS/UPMEM/upmem-workloads/Microbenchmarks/AI/[ai_output.xlsx]ai_output (4)'!$J$205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B-051A-7C4B-8DA7-A6CA2798094A}"/>
                </c:ext>
              </c:extLst>
            </c:dLbl>
            <c:dLbl>
              <c:idx val="204"/>
              <c:tx>
                <c:strRef>
                  <c:f>'/Users/el1goluj/Documents/ZURICH/PROJECTS/UPMEM/upmem-workloads/Microbenchmarks/AI/[ai_output.xlsx]ai_output (4)'!$J$206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{B513EF10-B3BA-5848-B281-E25DBB7F579A}</c15:txfldGUID>
                      <c15:f>'/Users/el1goluj/Documents/ZURICH/PROJECTS/UPMEM/upmem-workloads/Microbenchmarks/AI/[ai_output.xlsx]ai_output (4)'!$J$206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C-051A-7C4B-8DA7-A6CA2798094A}"/>
                </c:ext>
              </c:extLst>
            </c:dLbl>
            <c:dLbl>
              <c:idx val="205"/>
              <c:tx>
                <c:strRef>
                  <c:f>'/Users/el1goluj/Documents/ZURICH/PROJECTS/UPMEM/upmem-workloads/Microbenchmarks/AI/[ai_output.xlsx]ai_output (4)'!$J$207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{D6D50903-50F0-134C-B323-035751F93396}</c15:txfldGUID>
                      <c15:f>'/Users/el1goluj/Documents/ZURICH/PROJECTS/UPMEM/upmem-workloads/Microbenchmarks/AI/[ai_output.xlsx]ai_output (4)'!$J$207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D-051A-7C4B-8DA7-A6CA2798094A}"/>
                </c:ext>
              </c:extLst>
            </c:dLbl>
            <c:dLbl>
              <c:idx val="206"/>
              <c:tx>
                <c:strRef>
                  <c:f>'/Users/el1goluj/Documents/ZURICH/PROJECTS/UPMEM/upmem-workloads/Microbenchmarks/AI/[ai_output.xlsx]ai_output (4)'!$J$208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{9603EECF-F105-924C-A086-56C8B1E414B2}</c15:txfldGUID>
                      <c15:f>'/Users/el1goluj/Documents/ZURICH/PROJECTS/UPMEM/upmem-workloads/Microbenchmarks/AI/[ai_output.xlsx]ai_output (4)'!$J$208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E-051A-7C4B-8DA7-A6CA2798094A}"/>
                </c:ext>
              </c:extLst>
            </c:dLbl>
            <c:dLbl>
              <c:idx val="207"/>
              <c:tx>
                <c:strRef>
                  <c:f>'/Users/el1goluj/Documents/ZURICH/PROJECTS/UPMEM/upmem-workloads/Microbenchmarks/AI/[ai_output.xlsx]ai_output (4)'!$J$209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{17E8DE82-B83E-2543-91FA-3F9F0D6BA5E5}</c15:txfldGUID>
                      <c15:f>'/Users/el1goluj/Documents/ZURICH/PROJECTS/UPMEM/upmem-workloads/Microbenchmarks/AI/[ai_output.xlsx]ai_output (4)'!$J$209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F-051A-7C4B-8DA7-A6CA2798094A}"/>
                </c:ext>
              </c:extLst>
            </c:dLbl>
            <c:dLbl>
              <c:idx val="208"/>
              <c:tx>
                <c:strRef>
                  <c:f>'/Users/el1goluj/Documents/ZURICH/PROJECTS/UPMEM/upmem-workloads/Microbenchmarks/AI/[ai_output.xlsx]ai_output (4)'!$J$210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{FBF739F8-1EAB-9542-B4C0-62335B164B69}</c15:txfldGUID>
                      <c15:f>'/Users/el1goluj/Documents/ZURICH/PROJECTS/UPMEM/upmem-workloads/Microbenchmarks/AI/[ai_output.xlsx]ai_output (4)'!$J$210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0-051A-7C4B-8DA7-A6CA2798094A}"/>
                </c:ext>
              </c:extLst>
            </c:dLbl>
            <c:dLbl>
              <c:idx val="209"/>
              <c:tx>
                <c:strRef>
                  <c:f>'/Users/el1goluj/Documents/ZURICH/PROJECTS/UPMEM/upmem-workloads/Microbenchmarks/AI/[ai_output.xlsx]ai_output (4)'!$J$211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{1BF3F357-A019-5B42-B5A8-26D9FBD4F09A}</c15:txfldGUID>
                      <c15:f>'/Users/el1goluj/Documents/ZURICH/PROJECTS/UPMEM/upmem-workloads/Microbenchmarks/AI/[ai_output.xlsx]ai_output (4)'!$J$211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1-051A-7C4B-8DA7-A6CA2798094A}"/>
                </c:ext>
              </c:extLst>
            </c:dLbl>
            <c:dLbl>
              <c:idx val="210"/>
              <c:tx>
                <c:strRef>
                  <c:f>'/Users/el1goluj/Documents/ZURICH/PROJECTS/UPMEM/upmem-workloads/Microbenchmarks/AI/[ai_output.xlsx]ai_output (4)'!$J$212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{43491EB5-68FD-C34C-B93A-5A1D50D19EB9}</c15:txfldGUID>
                      <c15:f>'/Users/el1goluj/Documents/ZURICH/PROJECTS/UPMEM/upmem-workloads/Microbenchmarks/AI/[ai_output.xlsx]ai_output (4)'!$J$212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2-051A-7C4B-8DA7-A6CA2798094A}"/>
                </c:ext>
              </c:extLst>
            </c:dLbl>
            <c:dLbl>
              <c:idx val="211"/>
              <c:tx>
                <c:strRef>
                  <c:f>'/Users/el1goluj/Documents/ZURICH/PROJECTS/UPMEM/upmem-workloads/Microbenchmarks/AI/[ai_output.xlsx]ai_output (4)'!$J$213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{3672FAC7-A7C2-144E-88E3-279D80CBDCCB}</c15:txfldGUID>
                      <c15:f>'/Users/el1goluj/Documents/ZURICH/PROJECTS/UPMEM/upmem-workloads/Microbenchmarks/AI/[ai_output.xlsx]ai_output (4)'!$J$213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3-051A-7C4B-8DA7-A6CA2798094A}"/>
                </c:ext>
              </c:extLst>
            </c:dLbl>
            <c:dLbl>
              <c:idx val="212"/>
              <c:tx>
                <c:strRef>
                  <c:f>'/Users/el1goluj/Documents/ZURICH/PROJECTS/UPMEM/upmem-workloads/Microbenchmarks/AI/[ai_output.xlsx]ai_output (4)'!$J$214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{1563F8C8-7558-A340-A8D1-82B8864DD633}</c15:txfldGUID>
                      <c15:f>'/Users/el1goluj/Documents/ZURICH/PROJECTS/UPMEM/upmem-workloads/Microbenchmarks/AI/[ai_output.xlsx]ai_output (4)'!$J$214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4-051A-7C4B-8DA7-A6CA2798094A}"/>
                </c:ext>
              </c:extLst>
            </c:dLbl>
            <c:dLbl>
              <c:idx val="213"/>
              <c:tx>
                <c:strRef>
                  <c:f>'/Users/el1goluj/Documents/ZURICH/PROJECTS/UPMEM/upmem-workloads/Microbenchmarks/AI/[ai_output.xlsx]ai_output (4)'!$J$215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{910CB752-85E2-9446-830D-B6F1688C3687}</c15:txfldGUID>
                      <c15:f>'/Users/el1goluj/Documents/ZURICH/PROJECTS/UPMEM/upmem-workloads/Microbenchmarks/AI/[ai_output.xlsx]ai_output (4)'!$J$215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5-051A-7C4B-8DA7-A6CA2798094A}"/>
                </c:ext>
              </c:extLst>
            </c:dLbl>
            <c:dLbl>
              <c:idx val="214"/>
              <c:tx>
                <c:strRef>
                  <c:f>'/Users/el1goluj/Documents/ZURICH/PROJECTS/UPMEM/upmem-workloads/Microbenchmarks/AI/[ai_output.xlsx]ai_output (4)'!$J$216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{15297D1C-2CF1-7749-8E12-94C1CD884F4C}</c15:txfldGUID>
                      <c15:f>'/Users/el1goluj/Documents/ZURICH/PROJECTS/UPMEM/upmem-workloads/Microbenchmarks/AI/[ai_output.xlsx]ai_output (4)'!$J$216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6-051A-7C4B-8DA7-A6CA2798094A}"/>
                </c:ext>
              </c:extLst>
            </c:dLbl>
            <c:dLbl>
              <c:idx val="215"/>
              <c:tx>
                <c:strRef>
                  <c:f>'/Users/el1goluj/Documents/ZURICH/PROJECTS/UPMEM/upmem-workloads/Microbenchmarks/AI/[ai_output.xlsx]ai_output (4)'!$J$217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{1BD4C1B1-C46A-3A45-A9B3-678CB43EFC70}</c15:txfldGUID>
                      <c15:f>'/Users/el1goluj/Documents/ZURICH/PROJECTS/UPMEM/upmem-workloads/Microbenchmarks/AI/[ai_output.xlsx]ai_output (4)'!$J$217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7-051A-7C4B-8DA7-A6CA2798094A}"/>
                </c:ext>
              </c:extLst>
            </c:dLbl>
            <c:dLbl>
              <c:idx val="216"/>
              <c:tx>
                <c:strRef>
                  <c:f>'/Users/el1goluj/Documents/ZURICH/PROJECTS/UPMEM/upmem-workloads/Microbenchmarks/AI/[ai_output.xlsx]ai_output (4)'!$J$218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{946CAFB4-753B-484B-89DA-9DCC3BC5AB2A}</c15:txfldGUID>
                      <c15:f>'/Users/el1goluj/Documents/ZURICH/PROJECTS/UPMEM/upmem-workloads/Microbenchmarks/AI/[ai_output.xlsx]ai_output (4)'!$J$218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8-051A-7C4B-8DA7-A6CA2798094A}"/>
                </c:ext>
              </c:extLst>
            </c:dLbl>
            <c:dLbl>
              <c:idx val="217"/>
              <c:tx>
                <c:strRef>
                  <c:f>'/Users/el1goluj/Documents/ZURICH/PROJECTS/UPMEM/upmem-workloads/Microbenchmarks/AI/[ai_output.xlsx]ai_output (4)'!$J$219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{69BFDE36-6C29-194E-A5A7-C238698C3D0E}</c15:txfldGUID>
                      <c15:f>'/Users/el1goluj/Documents/ZURICH/PROJECTS/UPMEM/upmem-workloads/Microbenchmarks/AI/[ai_output.xlsx]ai_output (4)'!$J$219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9-051A-7C4B-8DA7-A6CA2798094A}"/>
                </c:ext>
              </c:extLst>
            </c:dLbl>
            <c:dLbl>
              <c:idx val="218"/>
              <c:tx>
                <c:strRef>
                  <c:f>'/Users/el1goluj/Documents/ZURICH/PROJECTS/UPMEM/upmem-workloads/Microbenchmarks/AI/[ai_output.xlsx]ai_output (4)'!$J$220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{A99A55AE-C827-8A45-A67D-B71C6CBD7F62}</c15:txfldGUID>
                      <c15:f>'/Users/el1goluj/Documents/ZURICH/PROJECTS/UPMEM/upmem-workloads/Microbenchmarks/AI/[ai_output.xlsx]ai_output (4)'!$J$220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A-051A-7C4B-8DA7-A6CA2798094A}"/>
                </c:ext>
              </c:extLst>
            </c:dLbl>
            <c:dLbl>
              <c:idx val="219"/>
              <c:tx>
                <c:strRef>
                  <c:f>'/Users/el1goluj/Documents/ZURICH/PROJECTS/UPMEM/upmem-workloads/Microbenchmarks/AI/[ai_output.xlsx]ai_output (4)'!$J$221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{74F90D0F-7D93-234F-9519-E3AE1D9E34B5}</c15:txfldGUID>
                      <c15:f>'/Users/el1goluj/Documents/ZURICH/PROJECTS/UPMEM/upmem-workloads/Microbenchmarks/AI/[ai_output.xlsx]ai_output (4)'!$J$221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B-051A-7C4B-8DA7-A6CA2798094A}"/>
                </c:ext>
              </c:extLst>
            </c:dLbl>
            <c:dLbl>
              <c:idx val="220"/>
              <c:tx>
                <c:strRef>
                  <c:f>'/Users/el1goluj/Documents/ZURICH/PROJECTS/UPMEM/upmem-workloads/Microbenchmarks/AI/[ai_output.xlsx]ai_output (4)'!$J$222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{9534827C-785F-894E-9DE5-2BF9278DA0BD}</c15:txfldGUID>
                      <c15:f>'/Users/el1goluj/Documents/ZURICH/PROJECTS/UPMEM/upmem-workloads/Microbenchmarks/AI/[ai_output.xlsx]ai_output (4)'!$J$222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C-051A-7C4B-8DA7-A6CA2798094A}"/>
                </c:ext>
              </c:extLst>
            </c:dLbl>
            <c:dLbl>
              <c:idx val="221"/>
              <c:tx>
                <c:strRef>
                  <c:f>'/Users/el1goluj/Documents/ZURICH/PROJECTS/UPMEM/upmem-workloads/Microbenchmarks/AI/[ai_output.xlsx]ai_output (4)'!$J$223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{B7E69362-6431-7D43-B0A4-B0D89D7DA927}</c15:txfldGUID>
                      <c15:f>'/Users/el1goluj/Documents/ZURICH/PROJECTS/UPMEM/upmem-workloads/Microbenchmarks/AI/[ai_output.xlsx]ai_output (4)'!$J$223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D-051A-7C4B-8DA7-A6CA2798094A}"/>
                </c:ext>
              </c:extLst>
            </c:dLbl>
            <c:dLbl>
              <c:idx val="222"/>
              <c:tx>
                <c:strRef>
                  <c:f>'/Users/el1goluj/Documents/ZURICH/PROJECTS/UPMEM/upmem-workloads/Microbenchmarks/AI/[ai_output.xlsx]ai_output (4)'!$J$224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{375159F8-AAF6-A748-993C-B5F0357B2F5D}</c15:txfldGUID>
                      <c15:f>'/Users/el1goluj/Documents/ZURICH/PROJECTS/UPMEM/upmem-workloads/Microbenchmarks/AI/[ai_output.xlsx]ai_output (4)'!$J$224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E-051A-7C4B-8DA7-A6CA2798094A}"/>
                </c:ext>
              </c:extLst>
            </c:dLbl>
            <c:dLbl>
              <c:idx val="223"/>
              <c:tx>
                <c:strRef>
                  <c:f>'/Users/el1goluj/Documents/ZURICH/PROJECTS/UPMEM/upmem-workloads/Microbenchmarks/AI/[ai_output.xlsx]ai_output (4)'!$J$225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{B6A6E87D-13E6-B647-9967-A4E2D994335B}</c15:txfldGUID>
                      <c15:f>'/Users/el1goluj/Documents/ZURICH/PROJECTS/UPMEM/upmem-workloads/Microbenchmarks/AI/[ai_output.xlsx]ai_output (4)'!$J$225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F-051A-7C4B-8DA7-A6CA2798094A}"/>
                </c:ext>
              </c:extLst>
            </c:dLbl>
            <c:dLbl>
              <c:idx val="224"/>
              <c:tx>
                <c:strRef>
                  <c:f>'/Users/el1goluj/Documents/ZURICH/PROJECTS/UPMEM/upmem-workloads/Microbenchmarks/AI/[ai_output.xlsx]ai_output (4)'!$J$226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{719DE958-B1F6-454E-A81D-C121C5839A9B}</c15:txfldGUID>
                      <c15:f>'/Users/el1goluj/Documents/ZURICH/PROJECTS/UPMEM/upmem-workloads/Microbenchmarks/AI/[ai_output.xlsx]ai_output (4)'!$J$226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0-051A-7C4B-8DA7-A6CA2798094A}"/>
                </c:ext>
              </c:extLst>
            </c:dLbl>
            <c:dLbl>
              <c:idx val="225"/>
              <c:tx>
                <c:strRef>
                  <c:f>'/Users/el1goluj/Documents/ZURICH/PROJECTS/UPMEM/upmem-workloads/Microbenchmarks/AI/[ai_output.xlsx]ai_output (4)'!$J$227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{B65D2EC4-A258-874F-8209-B7DA0D80FDD2}</c15:txfldGUID>
                      <c15:f>'/Users/el1goluj/Documents/ZURICH/PROJECTS/UPMEM/upmem-workloads/Microbenchmarks/AI/[ai_output.xlsx]ai_output (4)'!$J$227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1-051A-7C4B-8DA7-A6CA2798094A}"/>
                </c:ext>
              </c:extLst>
            </c:dLbl>
            <c:dLbl>
              <c:idx val="226"/>
              <c:tx>
                <c:strRef>
                  <c:f>'/Users/el1goluj/Documents/ZURICH/PROJECTS/UPMEM/upmem-workloads/Microbenchmarks/AI/[ai_output.xlsx]ai_output (4)'!$J$228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{12472FE7-76C2-6E41-9FE6-D33622A32C03}</c15:txfldGUID>
                      <c15:f>'/Users/el1goluj/Documents/ZURICH/PROJECTS/UPMEM/upmem-workloads/Microbenchmarks/AI/[ai_output.xlsx]ai_output (4)'!$J$228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2-051A-7C4B-8DA7-A6CA2798094A}"/>
                </c:ext>
              </c:extLst>
            </c:dLbl>
            <c:dLbl>
              <c:idx val="227"/>
              <c:tx>
                <c:strRef>
                  <c:f>'/Users/el1goluj/Documents/ZURICH/PROJECTS/UPMEM/upmem-workloads/Microbenchmarks/AI/[ai_output.xlsx]ai_output (4)'!$J$229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{614E677F-CCFD-834D-95CC-18BA8F5774FE}</c15:txfldGUID>
                      <c15:f>'/Users/el1goluj/Documents/ZURICH/PROJECTS/UPMEM/upmem-workloads/Microbenchmarks/AI/[ai_output.xlsx]ai_output (4)'!$J$229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3-051A-7C4B-8DA7-A6CA2798094A}"/>
                </c:ext>
              </c:extLst>
            </c:dLbl>
            <c:dLbl>
              <c:idx val="228"/>
              <c:tx>
                <c:strRef>
                  <c:f>'/Users/el1goluj/Documents/ZURICH/PROJECTS/UPMEM/upmem-workloads/Microbenchmarks/AI/[ai_output.xlsx]ai_output (4)'!$J$230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{871991F4-33DE-A143-8D79-BEAA281DA5E7}</c15:txfldGUID>
                      <c15:f>'/Users/el1goluj/Documents/ZURICH/PROJECTS/UPMEM/upmem-workloads/Microbenchmarks/AI/[ai_output.xlsx]ai_output (4)'!$J$230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4-051A-7C4B-8DA7-A6CA2798094A}"/>
                </c:ext>
              </c:extLst>
            </c:dLbl>
            <c:dLbl>
              <c:idx val="229"/>
              <c:tx>
                <c:strRef>
                  <c:f>'/Users/el1goluj/Documents/ZURICH/PROJECTS/UPMEM/upmem-workloads/Microbenchmarks/AI/[ai_output.xlsx]ai_output (4)'!$J$231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{CE0C78F3-9084-0C4F-B935-794FDB2A38A1}</c15:txfldGUID>
                      <c15:f>'/Users/el1goluj/Documents/ZURICH/PROJECTS/UPMEM/upmem-workloads/Microbenchmarks/AI/[ai_output.xlsx]ai_output (4)'!$J$231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5-051A-7C4B-8DA7-A6CA2798094A}"/>
                </c:ext>
              </c:extLst>
            </c:dLbl>
            <c:dLbl>
              <c:idx val="230"/>
              <c:tx>
                <c:strRef>
                  <c:f>'/Users/el1goluj/Documents/ZURICH/PROJECTS/UPMEM/upmem-workloads/Microbenchmarks/AI/[ai_output.xlsx]ai_output (4)'!$J$232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{2F3F5308-8BEE-D943-91DC-EA1E1F7D7293}</c15:txfldGUID>
                      <c15:f>'/Users/el1goluj/Documents/ZURICH/PROJECTS/UPMEM/upmem-workloads/Microbenchmarks/AI/[ai_output.xlsx]ai_output (4)'!$J$232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6-051A-7C4B-8DA7-A6CA2798094A}"/>
                </c:ext>
              </c:extLst>
            </c:dLbl>
            <c:dLbl>
              <c:idx val="231"/>
              <c:tx>
                <c:strRef>
                  <c:f>'/Users/el1goluj/Documents/ZURICH/PROJECTS/UPMEM/upmem-workloads/Microbenchmarks/AI/[ai_output.xlsx]ai_output (4)'!$J$233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{772A7713-E8EE-394E-880B-A416512F318C}</c15:txfldGUID>
                      <c15:f>'/Users/el1goluj/Documents/ZURICH/PROJECTS/UPMEM/upmem-workloads/Microbenchmarks/AI/[ai_output.xlsx]ai_output (4)'!$J$233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7-051A-7C4B-8DA7-A6CA2798094A}"/>
                </c:ext>
              </c:extLst>
            </c:dLbl>
            <c:dLbl>
              <c:idx val="232"/>
              <c:tx>
                <c:strRef>
                  <c:f>'/Users/el1goluj/Documents/ZURICH/PROJECTS/UPMEM/upmem-workloads/Microbenchmarks/AI/[ai_output.xlsx]ai_output (4)'!$J$234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{F458554A-0B0D-8D40-B69A-902A1A5F60D4}</c15:txfldGUID>
                      <c15:f>'/Users/el1goluj/Documents/ZURICH/PROJECTS/UPMEM/upmem-workloads/Microbenchmarks/AI/[ai_output.xlsx]ai_output (4)'!$J$234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8-051A-7C4B-8DA7-A6CA2798094A}"/>
                </c:ext>
              </c:extLst>
            </c:dLbl>
            <c:dLbl>
              <c:idx val="233"/>
              <c:tx>
                <c:strRef>
                  <c:f>'/Users/el1goluj/Documents/ZURICH/PROJECTS/UPMEM/upmem-workloads/Microbenchmarks/AI/[ai_output.xlsx]ai_output (4)'!$J$235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{B8A006C9-B574-9146-87B2-124E939D3A3D}</c15:txfldGUID>
                      <c15:f>'/Users/el1goluj/Documents/ZURICH/PROJECTS/UPMEM/upmem-workloads/Microbenchmarks/AI/[ai_output.xlsx]ai_output (4)'!$J$235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9-051A-7C4B-8DA7-A6CA2798094A}"/>
                </c:ext>
              </c:extLst>
            </c:dLbl>
            <c:dLbl>
              <c:idx val="234"/>
              <c:tx>
                <c:strRef>
                  <c:f>'/Users/el1goluj/Documents/ZURICH/PROJECTS/UPMEM/upmem-workloads/Microbenchmarks/AI/[ai_output.xlsx]ai_output (4)'!$J$236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{D73F05D2-5D4A-064B-8B6C-D93E65EA6636}</c15:txfldGUID>
                      <c15:f>'/Users/el1goluj/Documents/ZURICH/PROJECTS/UPMEM/upmem-workloads/Microbenchmarks/AI/[ai_output.xlsx]ai_output (4)'!$J$236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A-051A-7C4B-8DA7-A6CA2798094A}"/>
                </c:ext>
              </c:extLst>
            </c:dLbl>
            <c:dLbl>
              <c:idx val="235"/>
              <c:tx>
                <c:strRef>
                  <c:f>'/Users/el1goluj/Documents/ZURICH/PROJECTS/UPMEM/upmem-workloads/Microbenchmarks/AI/[ai_output.xlsx]ai_output (4)'!$J$237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{6E79ABB1-09DD-1A43-9BC4-37CEDEE02F9E}</c15:txfldGUID>
                      <c15:f>'/Users/el1goluj/Documents/ZURICH/PROJECTS/UPMEM/upmem-workloads/Microbenchmarks/AI/[ai_output.xlsx]ai_output (4)'!$J$237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B-051A-7C4B-8DA7-A6CA2798094A}"/>
                </c:ext>
              </c:extLst>
            </c:dLbl>
            <c:dLbl>
              <c:idx val="236"/>
              <c:tx>
                <c:strRef>
                  <c:f>'/Users/el1goluj/Documents/ZURICH/PROJECTS/UPMEM/upmem-workloads/Microbenchmarks/AI/[ai_output.xlsx]ai_output (4)'!$J$238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{937B0C5F-37C6-F84D-A45E-9E3173255636}</c15:txfldGUID>
                      <c15:f>'/Users/el1goluj/Documents/ZURICH/PROJECTS/UPMEM/upmem-workloads/Microbenchmarks/AI/[ai_output.xlsx]ai_output (4)'!$J$238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C-051A-7C4B-8DA7-A6CA2798094A}"/>
                </c:ext>
              </c:extLst>
            </c:dLbl>
            <c:dLbl>
              <c:idx val="237"/>
              <c:tx>
                <c:strRef>
                  <c:f>'/Users/el1goluj/Documents/ZURICH/PROJECTS/UPMEM/upmem-workloads/Microbenchmarks/AI/[ai_output.xlsx]ai_output (4)'!$J$239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{81AA3E99-0862-A443-8BFA-6B20623D4C25}</c15:txfldGUID>
                      <c15:f>'/Users/el1goluj/Documents/ZURICH/PROJECTS/UPMEM/upmem-workloads/Microbenchmarks/AI/[ai_output.xlsx]ai_output (4)'!$J$239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D-051A-7C4B-8DA7-A6CA2798094A}"/>
                </c:ext>
              </c:extLst>
            </c:dLbl>
            <c:dLbl>
              <c:idx val="238"/>
              <c:tx>
                <c:strRef>
                  <c:f>'/Users/el1goluj/Documents/ZURICH/PROJECTS/UPMEM/upmem-workloads/Microbenchmarks/AI/[ai_output.xlsx]ai_output (4)'!$J$240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{ACB6D8CC-27D9-3A41-B5BD-C1CD03C416B4}</c15:txfldGUID>
                      <c15:f>'/Users/el1goluj/Documents/ZURICH/PROJECTS/UPMEM/upmem-workloads/Microbenchmarks/AI/[ai_output.xlsx]ai_output (4)'!$J$240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E-051A-7C4B-8DA7-A6CA2798094A}"/>
                </c:ext>
              </c:extLst>
            </c:dLbl>
            <c:dLbl>
              <c:idx val="239"/>
              <c:tx>
                <c:strRef>
                  <c:f>'/Users/el1goluj/Documents/ZURICH/PROJECTS/UPMEM/upmem-workloads/Microbenchmarks/AI/[ai_output.xlsx]ai_output (4)'!$J$241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{45D412EC-E298-8D4E-816E-E756FD967648}</c15:txfldGUID>
                      <c15:f>'/Users/el1goluj/Documents/ZURICH/PROJECTS/UPMEM/upmem-workloads/Microbenchmarks/AI/[ai_output.xlsx]ai_output (4)'!$J$241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F-051A-7C4B-8DA7-A6CA2798094A}"/>
                </c:ext>
              </c:extLst>
            </c:dLbl>
            <c:dLbl>
              <c:idx val="240"/>
              <c:tx>
                <c:strRef>
                  <c:f>'/Users/el1goluj/Documents/ZURICH/PROJECTS/UPMEM/upmem-workloads/Microbenchmarks/AI/[ai_output.xlsx]ai_output (4)'!$J$242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{A73AD6D8-CB95-9C4E-A6B4-8D6A4B5A7A12}</c15:txfldGUID>
                      <c15:f>'/Users/el1goluj/Documents/ZURICH/PROJECTS/UPMEM/upmem-workloads/Microbenchmarks/AI/[ai_output.xlsx]ai_output (4)'!$J$242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0-051A-7C4B-8DA7-A6CA2798094A}"/>
                </c:ext>
              </c:extLst>
            </c:dLbl>
            <c:dLbl>
              <c:idx val="241"/>
              <c:tx>
                <c:strRef>
                  <c:f>'/Users/el1goluj/Documents/ZURICH/PROJECTS/UPMEM/upmem-workloads/Microbenchmarks/AI/[ai_output.xlsx]ai_output (4)'!$J$243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{ACA6A99C-2A4E-434D-A5C2-8AEB72B264DA}</c15:txfldGUID>
                      <c15:f>'/Users/el1goluj/Documents/ZURICH/PROJECTS/UPMEM/upmem-workloads/Microbenchmarks/AI/[ai_output.xlsx]ai_output (4)'!$J$243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1-051A-7C4B-8DA7-A6CA2798094A}"/>
                </c:ext>
              </c:extLst>
            </c:dLbl>
            <c:dLbl>
              <c:idx val="242"/>
              <c:tx>
                <c:strRef>
                  <c:f>'/Users/el1goluj/Documents/ZURICH/PROJECTS/UPMEM/upmem-workloads/Microbenchmarks/AI/[ai_output.xlsx]ai_output (4)'!$J$244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{05A93A4B-7AC8-B048-89D2-3F142ADA32DA}</c15:txfldGUID>
                      <c15:f>'/Users/el1goluj/Documents/ZURICH/PROJECTS/UPMEM/upmem-workloads/Microbenchmarks/AI/[ai_output.xlsx]ai_output (4)'!$J$244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2-051A-7C4B-8DA7-A6CA2798094A}"/>
                </c:ext>
              </c:extLst>
            </c:dLbl>
            <c:dLbl>
              <c:idx val="243"/>
              <c:tx>
                <c:strRef>
                  <c:f>'/Users/el1goluj/Documents/ZURICH/PROJECTS/UPMEM/upmem-workloads/Microbenchmarks/AI/[ai_output.xlsx]ai_output (4)'!$J$245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{DFCDD33F-66A4-8440-81FE-88DB5275D3E4}</c15:txfldGUID>
                      <c15:f>'/Users/el1goluj/Documents/ZURICH/PROJECTS/UPMEM/upmem-workloads/Microbenchmarks/AI/[ai_output.xlsx]ai_output (4)'!$J$245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3-051A-7C4B-8DA7-A6CA2798094A}"/>
                </c:ext>
              </c:extLst>
            </c:dLbl>
            <c:dLbl>
              <c:idx val="244"/>
              <c:tx>
                <c:strRef>
                  <c:f>'/Users/el1goluj/Documents/ZURICH/PROJECTS/UPMEM/upmem-workloads/Microbenchmarks/AI/[ai_output.xlsx]ai_output (4)'!$J$246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{6A693A2C-62D3-6046-8E02-774B52103757}</c15:txfldGUID>
                      <c15:f>'/Users/el1goluj/Documents/ZURICH/PROJECTS/UPMEM/upmem-workloads/Microbenchmarks/AI/[ai_output.xlsx]ai_output (4)'!$J$246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4-051A-7C4B-8DA7-A6CA2798094A}"/>
                </c:ext>
              </c:extLst>
            </c:dLbl>
            <c:dLbl>
              <c:idx val="245"/>
              <c:tx>
                <c:strRef>
                  <c:f>'/Users/el1goluj/Documents/ZURICH/PROJECTS/UPMEM/upmem-workloads/Microbenchmarks/AI/[ai_output.xlsx]ai_output (4)'!$J$247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{87BA5586-E98A-7944-9EA8-CEA5BE2E1C56}</c15:txfldGUID>
                      <c15:f>'/Users/el1goluj/Documents/ZURICH/PROJECTS/UPMEM/upmem-workloads/Microbenchmarks/AI/[ai_output.xlsx]ai_output (4)'!$J$247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5-051A-7C4B-8DA7-A6CA2798094A}"/>
                </c:ext>
              </c:extLst>
            </c:dLbl>
            <c:dLbl>
              <c:idx val="246"/>
              <c:tx>
                <c:strRef>
                  <c:f>'/Users/el1goluj/Documents/ZURICH/PROJECTS/UPMEM/upmem-workloads/Microbenchmarks/AI/[ai_output.xlsx]ai_output (4)'!$J$248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{61029AF5-EE91-FA45-AEFE-F06760FE1E42}</c15:txfldGUID>
                      <c15:f>'/Users/el1goluj/Documents/ZURICH/PROJECTS/UPMEM/upmem-workloads/Microbenchmarks/AI/[ai_output.xlsx]ai_output (4)'!$J$248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6-051A-7C4B-8DA7-A6CA2798094A}"/>
                </c:ext>
              </c:extLst>
            </c:dLbl>
            <c:dLbl>
              <c:idx val="247"/>
              <c:tx>
                <c:strRef>
                  <c:f>'/Users/el1goluj/Documents/ZURICH/PROJECTS/UPMEM/upmem-workloads/Microbenchmarks/AI/[ai_output.xlsx]ai_output (4)'!$J$249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{388451AE-F970-304B-9C4F-EDFFD4548781}</c15:txfldGUID>
                      <c15:f>'/Users/el1goluj/Documents/ZURICH/PROJECTS/UPMEM/upmem-workloads/Microbenchmarks/AI/[ai_output.xlsx]ai_output (4)'!$J$249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7-051A-7C4B-8DA7-A6CA2798094A}"/>
                </c:ext>
              </c:extLst>
            </c:dLbl>
            <c:dLbl>
              <c:idx val="248"/>
              <c:tx>
                <c:strRef>
                  <c:f>'/Users/el1goluj/Documents/ZURICH/PROJECTS/UPMEM/upmem-workloads/Microbenchmarks/AI/[ai_output.xlsx]ai_output (4)'!$J$250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{4E311322-7889-5E4E-84B5-8F3DC55864CC}</c15:txfldGUID>
                      <c15:f>'/Users/el1goluj/Documents/ZURICH/PROJECTS/UPMEM/upmem-workloads/Microbenchmarks/AI/[ai_output.xlsx]ai_output (4)'!$J$250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8-051A-7C4B-8DA7-A6CA2798094A}"/>
                </c:ext>
              </c:extLst>
            </c:dLbl>
            <c:dLbl>
              <c:idx val="249"/>
              <c:tx>
                <c:strRef>
                  <c:f>'/Users/el1goluj/Documents/ZURICH/PROJECTS/UPMEM/upmem-workloads/Microbenchmarks/AI/[ai_output.xlsx]ai_output (4)'!$J$251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{58BFC03C-149B-A447-B538-A9482521A60F}</c15:txfldGUID>
                      <c15:f>'/Users/el1goluj/Documents/ZURICH/PROJECTS/UPMEM/upmem-workloads/Microbenchmarks/AI/[ai_output.xlsx]ai_output (4)'!$J$251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9-051A-7C4B-8DA7-A6CA2798094A}"/>
                </c:ext>
              </c:extLst>
            </c:dLbl>
            <c:dLbl>
              <c:idx val="250"/>
              <c:tx>
                <c:strRef>
                  <c:f>'/Users/el1goluj/Documents/ZURICH/PROJECTS/UPMEM/upmem-workloads/Microbenchmarks/AI/[ai_output.xlsx]ai_output (4)'!$J$252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{E9A24375-6646-2C4D-B506-C7C6AD8D899A}</c15:txfldGUID>
                      <c15:f>'/Users/el1goluj/Documents/ZURICH/PROJECTS/UPMEM/upmem-workloads/Microbenchmarks/AI/[ai_output.xlsx]ai_output (4)'!$J$252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A-051A-7C4B-8DA7-A6CA2798094A}"/>
                </c:ext>
              </c:extLst>
            </c:dLbl>
            <c:dLbl>
              <c:idx val="251"/>
              <c:tx>
                <c:strRef>
                  <c:f>'/Users/el1goluj/Documents/ZURICH/PROJECTS/UPMEM/upmem-workloads/Microbenchmarks/AI/[ai_output.xlsx]ai_output (4)'!$J$253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{0B20CE40-550C-764F-A6EE-4DDD19818CC9}</c15:txfldGUID>
                      <c15:f>'/Users/el1goluj/Documents/ZURICH/PROJECTS/UPMEM/upmem-workloads/Microbenchmarks/AI/[ai_output.xlsx]ai_output (4)'!$J$253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B-051A-7C4B-8DA7-A6CA2798094A}"/>
                </c:ext>
              </c:extLst>
            </c:dLbl>
            <c:dLbl>
              <c:idx val="252"/>
              <c:tx>
                <c:strRef>
                  <c:f>'/Users/el1goluj/Documents/ZURICH/PROJECTS/UPMEM/upmem-workloads/Microbenchmarks/AI/[ai_output.xlsx]ai_output (4)'!$J$254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{B2D8285F-0D7A-0847-A7D6-AC374985FCF2}</c15:txfldGUID>
                      <c15:f>'/Users/el1goluj/Documents/ZURICH/PROJECTS/UPMEM/upmem-workloads/Microbenchmarks/AI/[ai_output.xlsx]ai_output (4)'!$J$254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C-051A-7C4B-8DA7-A6CA2798094A}"/>
                </c:ext>
              </c:extLst>
            </c:dLbl>
            <c:dLbl>
              <c:idx val="253"/>
              <c:tx>
                <c:strRef>
                  <c:f>'/Users/el1goluj/Documents/ZURICH/PROJECTS/UPMEM/upmem-workloads/Microbenchmarks/AI/[ai_output.xlsx]ai_output (4)'!$J$255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{8E63895E-4E7D-5643-815D-D6DED6CDF0CB}</c15:txfldGUID>
                      <c15:f>'/Users/el1goluj/Documents/ZURICH/PROJECTS/UPMEM/upmem-workloads/Microbenchmarks/AI/[ai_output.xlsx]ai_output (4)'!$J$255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D-051A-7C4B-8DA7-A6CA2798094A}"/>
                </c:ext>
              </c:extLst>
            </c:dLbl>
            <c:dLbl>
              <c:idx val="254"/>
              <c:tx>
                <c:strRef>
                  <c:f>'/Users/el1goluj/Documents/ZURICH/PROJECTS/UPMEM/upmem-workloads/Microbenchmarks/AI/[ai_output.xlsx]ai_output (4)'!$J$256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{137E5148-00B2-8D4A-A676-7BE546AC528D}</c15:txfldGUID>
                      <c15:f>'/Users/el1goluj/Documents/ZURICH/PROJECTS/UPMEM/upmem-workloads/Microbenchmarks/AI/[ai_output.xlsx]ai_output (4)'!$J$256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E-051A-7C4B-8DA7-A6CA2798094A}"/>
                </c:ext>
              </c:extLst>
            </c:dLbl>
            <c:dLbl>
              <c:idx val="255"/>
              <c:tx>
                <c:strRef>
                  <c:f>'/Users/el1goluj/Documents/ZURICH/PROJECTS/UPMEM/upmem-workloads/Microbenchmarks/AI/[ai_output.xlsx]ai_output (4)'!$J$257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{FC6A9D29-FBAF-DB47-9384-277A1A43899B}</c15:txfldGUID>
                      <c15:f>'/Users/el1goluj/Documents/ZURICH/PROJECTS/UPMEM/upmem-workloads/Microbenchmarks/AI/[ai_output.xlsx]ai_output (4)'!$J$257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F-051A-7C4B-8DA7-A6CA2798094A}"/>
                </c:ext>
              </c:extLst>
            </c:dLbl>
            <c:dLbl>
              <c:idx val="256"/>
              <c:tx>
                <c:strRef>
                  <c:f>'/Users/el1goluj/Documents/ZURICH/PROJECTS/UPMEM/upmem-workloads/Microbenchmarks/AI/[ai_output.xlsx]ai_output (4)'!$J$258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{96A8D9EA-0651-1C4A-A9B3-196B49ADF6B9}</c15:txfldGUID>
                      <c15:f>'/Users/el1goluj/Documents/ZURICH/PROJECTS/UPMEM/upmem-workloads/Microbenchmarks/AI/[ai_output.xlsx]ai_output (4)'!$J$258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0-051A-7C4B-8DA7-A6CA2798094A}"/>
                </c:ext>
              </c:extLst>
            </c:dLbl>
            <c:dLbl>
              <c:idx val="257"/>
              <c:tx>
                <c:strRef>
                  <c:f>'/Users/el1goluj/Documents/ZURICH/PROJECTS/UPMEM/upmem-workloads/Microbenchmarks/AI/[ai_output.xlsx]ai_output (4)'!$J$259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{010C4537-6328-BD40-A97D-8036CD767316}</c15:txfldGUID>
                      <c15:f>'/Users/el1goluj/Documents/ZURICH/PROJECTS/UPMEM/upmem-workloads/Microbenchmarks/AI/[ai_output.xlsx]ai_output (4)'!$J$259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1-051A-7C4B-8DA7-A6CA2798094A}"/>
                </c:ext>
              </c:extLst>
            </c:dLbl>
            <c:dLbl>
              <c:idx val="258"/>
              <c:tx>
                <c:strRef>
                  <c:f>'/Users/el1goluj/Documents/ZURICH/PROJECTS/UPMEM/upmem-workloads/Microbenchmarks/AI/[ai_output.xlsx]ai_output (4)'!$J$260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{D7EE853E-9D0A-8748-89A7-C3D4A7F9D91E}</c15:txfldGUID>
                      <c15:f>'/Users/el1goluj/Documents/ZURICH/PROJECTS/UPMEM/upmem-workloads/Microbenchmarks/AI/[ai_output.xlsx]ai_output (4)'!$J$260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2-051A-7C4B-8DA7-A6CA2798094A}"/>
                </c:ext>
              </c:extLst>
            </c:dLbl>
            <c:dLbl>
              <c:idx val="259"/>
              <c:tx>
                <c:strRef>
                  <c:f>'/Users/el1goluj/Documents/ZURICH/PROJECTS/UPMEM/upmem-workloads/Microbenchmarks/AI/[ai_output.xlsx]ai_output (4)'!$J$261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{F20C1763-7BE7-6D4B-8304-34128FDC12CA}</c15:txfldGUID>
                      <c15:f>'/Users/el1goluj/Documents/ZURICH/PROJECTS/UPMEM/upmem-workloads/Microbenchmarks/AI/[ai_output.xlsx]ai_output (4)'!$J$261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3-051A-7C4B-8DA7-A6CA2798094A}"/>
                </c:ext>
              </c:extLst>
            </c:dLbl>
            <c:dLbl>
              <c:idx val="260"/>
              <c:tx>
                <c:strRef>
                  <c:f>'/Users/el1goluj/Documents/ZURICH/PROJECTS/UPMEM/upmem-workloads/Microbenchmarks/AI/[ai_output.xlsx]ai_output (4)'!$J$262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{168FEE9A-56EE-994F-86AF-C5C12365A1FF}</c15:txfldGUID>
                      <c15:f>'/Users/el1goluj/Documents/ZURICH/PROJECTS/UPMEM/upmem-workloads/Microbenchmarks/AI/[ai_output.xlsx]ai_output (4)'!$J$262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4-051A-7C4B-8DA7-A6CA2798094A}"/>
                </c:ext>
              </c:extLst>
            </c:dLbl>
            <c:dLbl>
              <c:idx val="261"/>
              <c:tx>
                <c:strRef>
                  <c:f>'/Users/el1goluj/Documents/ZURICH/PROJECTS/UPMEM/upmem-workloads/Microbenchmarks/AI/[ai_output.xlsx]ai_output (4)'!$J$263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{8643CF16-D4EB-9B46-8011-AF948A92FF1E}</c15:txfldGUID>
                      <c15:f>'/Users/el1goluj/Documents/ZURICH/PROJECTS/UPMEM/upmem-workloads/Microbenchmarks/AI/[ai_output.xlsx]ai_output (4)'!$J$263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5-051A-7C4B-8DA7-A6CA2798094A}"/>
                </c:ext>
              </c:extLst>
            </c:dLbl>
            <c:dLbl>
              <c:idx val="262"/>
              <c:tx>
                <c:strRef>
                  <c:f>'/Users/el1goluj/Documents/ZURICH/PROJECTS/UPMEM/upmem-workloads/Microbenchmarks/AI/[ai_output.xlsx]ai_output (4)'!$J$264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{8168E338-BEDB-9B4D-A204-AFEBDD97EFBF}</c15:txfldGUID>
                      <c15:f>'/Users/el1goluj/Documents/ZURICH/PROJECTS/UPMEM/upmem-workloads/Microbenchmarks/AI/[ai_output.xlsx]ai_output (4)'!$J$264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6-051A-7C4B-8DA7-A6CA2798094A}"/>
                </c:ext>
              </c:extLst>
            </c:dLbl>
            <c:dLbl>
              <c:idx val="263"/>
              <c:tx>
                <c:strRef>
                  <c:f>'/Users/el1goluj/Documents/ZURICH/PROJECTS/UPMEM/upmem-workloads/Microbenchmarks/AI/[ai_output.xlsx]ai_output (4)'!$J$265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{A85CA9FA-4D2F-894D-8ABC-7B45A178760D}</c15:txfldGUID>
                      <c15:f>'/Users/el1goluj/Documents/ZURICH/PROJECTS/UPMEM/upmem-workloads/Microbenchmarks/AI/[ai_output.xlsx]ai_output (4)'!$J$265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7-051A-7C4B-8DA7-A6CA2798094A}"/>
                </c:ext>
              </c:extLst>
            </c:dLbl>
            <c:dLbl>
              <c:idx val="264"/>
              <c:tx>
                <c:strRef>
                  <c:f>'/Users/el1goluj/Documents/ZURICH/PROJECTS/UPMEM/upmem-workloads/Microbenchmarks/AI/[ai_output.xlsx]ai_output (4)'!$J$266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{0DF5FD17-5FA8-5946-81A6-8D5857BB2077}</c15:txfldGUID>
                      <c15:f>'/Users/el1goluj/Documents/ZURICH/PROJECTS/UPMEM/upmem-workloads/Microbenchmarks/AI/[ai_output.xlsx]ai_output (4)'!$J$266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8-051A-7C4B-8DA7-A6CA2798094A}"/>
                </c:ext>
              </c:extLst>
            </c:dLbl>
            <c:dLbl>
              <c:idx val="265"/>
              <c:tx>
                <c:strRef>
                  <c:f>'/Users/el1goluj/Documents/ZURICH/PROJECTS/UPMEM/upmem-workloads/Microbenchmarks/AI/[ai_output.xlsx]ai_output (4)'!$J$267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{1118CA46-2A34-8944-97FC-F0869FEB5FA2}</c15:txfldGUID>
                      <c15:f>'/Users/el1goluj/Documents/ZURICH/PROJECTS/UPMEM/upmem-workloads/Microbenchmarks/AI/[ai_output.xlsx]ai_output (4)'!$J$267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9-051A-7C4B-8DA7-A6CA2798094A}"/>
                </c:ext>
              </c:extLst>
            </c:dLbl>
            <c:dLbl>
              <c:idx val="266"/>
              <c:tx>
                <c:strRef>
                  <c:f>'/Users/el1goluj/Documents/ZURICH/PROJECTS/UPMEM/upmem-workloads/Microbenchmarks/AI/[ai_output.xlsx]ai_output (4)'!$J$268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{277C1746-BA3A-E640-B61E-7A32461FCD3D}</c15:txfldGUID>
                      <c15:f>'/Users/el1goluj/Documents/ZURICH/PROJECTS/UPMEM/upmem-workloads/Microbenchmarks/AI/[ai_output.xlsx]ai_output (4)'!$J$268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A-051A-7C4B-8DA7-A6CA2798094A}"/>
                </c:ext>
              </c:extLst>
            </c:dLbl>
            <c:dLbl>
              <c:idx val="267"/>
              <c:tx>
                <c:strRef>
                  <c:f>'/Users/el1goluj/Documents/ZURICH/PROJECTS/UPMEM/upmem-workloads/Microbenchmarks/AI/[ai_output.xlsx]ai_output (4)'!$J$269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{47F33035-5755-0B40-AD1C-2825B56196BE}</c15:txfldGUID>
                      <c15:f>'/Users/el1goluj/Documents/ZURICH/PROJECTS/UPMEM/upmem-workloads/Microbenchmarks/AI/[ai_output.xlsx]ai_output (4)'!$J$269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B-051A-7C4B-8DA7-A6CA2798094A}"/>
                </c:ext>
              </c:extLst>
            </c:dLbl>
            <c:dLbl>
              <c:idx val="268"/>
              <c:tx>
                <c:strRef>
                  <c:f>'/Users/el1goluj/Documents/ZURICH/PROJECTS/UPMEM/upmem-workloads/Microbenchmarks/AI/[ai_output.xlsx]ai_output (4)'!$J$270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{79C4498C-BE83-9B44-98E4-2580BAF755E3}</c15:txfldGUID>
                      <c15:f>'/Users/el1goluj/Documents/ZURICH/PROJECTS/UPMEM/upmem-workloads/Microbenchmarks/AI/[ai_output.xlsx]ai_output (4)'!$J$270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C-051A-7C4B-8DA7-A6CA2798094A}"/>
                </c:ext>
              </c:extLst>
            </c:dLbl>
            <c:dLbl>
              <c:idx val="269"/>
              <c:tx>
                <c:strRef>
                  <c:f>'/Users/el1goluj/Documents/ZURICH/PROJECTS/UPMEM/upmem-workloads/Microbenchmarks/AI/[ai_output.xlsx]ai_output (4)'!$J$271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{B92A94CC-CEBC-D84C-A667-CCE2D9DDBA55}</c15:txfldGUID>
                      <c15:f>'/Users/el1goluj/Documents/ZURICH/PROJECTS/UPMEM/upmem-workloads/Microbenchmarks/AI/[ai_output.xlsx]ai_output (4)'!$J$271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D-051A-7C4B-8DA7-A6CA2798094A}"/>
                </c:ext>
              </c:extLst>
            </c:dLbl>
            <c:dLbl>
              <c:idx val="270"/>
              <c:tx>
                <c:strRef>
                  <c:f>'/Users/el1goluj/Documents/ZURICH/PROJECTS/UPMEM/upmem-workloads/Microbenchmarks/AI/[ai_output.xlsx]ai_output (4)'!$J$272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{A99EE250-0980-1849-9F46-1A9FB24E4446}</c15:txfldGUID>
                      <c15:f>'/Users/el1goluj/Documents/ZURICH/PROJECTS/UPMEM/upmem-workloads/Microbenchmarks/AI/[ai_output.xlsx]ai_output (4)'!$J$272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E-051A-7C4B-8DA7-A6CA2798094A}"/>
                </c:ext>
              </c:extLst>
            </c:dLbl>
            <c:dLbl>
              <c:idx val="271"/>
              <c:tx>
                <c:strRef>
                  <c:f>'/Users/el1goluj/Documents/ZURICH/PROJECTS/UPMEM/upmem-workloads/Microbenchmarks/AI/[ai_output.xlsx]ai_output (4)'!$J$273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{BCE5AABC-A0E9-BF45-A95F-DAD988576704}</c15:txfldGUID>
                      <c15:f>'/Users/el1goluj/Documents/ZURICH/PROJECTS/UPMEM/upmem-workloads/Microbenchmarks/AI/[ai_output.xlsx]ai_output (4)'!$J$273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F-051A-7C4B-8DA7-A6CA2798094A}"/>
                </c:ext>
              </c:extLst>
            </c:dLbl>
            <c:dLbl>
              <c:idx val="272"/>
              <c:tx>
                <c:strRef>
                  <c:f>'/Users/el1goluj/Documents/ZURICH/PROJECTS/UPMEM/upmem-workloads/Microbenchmarks/AI/[ai_output.xlsx]ai_output (4)'!$J$274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{18598A80-E09F-4547-8320-996A8B2263B4}</c15:txfldGUID>
                      <c15:f>'/Users/el1goluj/Documents/ZURICH/PROJECTS/UPMEM/upmem-workloads/Microbenchmarks/AI/[ai_output.xlsx]ai_output (4)'!$J$274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0-051A-7C4B-8DA7-A6CA2798094A}"/>
                </c:ext>
              </c:extLst>
            </c:dLbl>
            <c:dLbl>
              <c:idx val="273"/>
              <c:tx>
                <c:strRef>
                  <c:f>'/Users/el1goluj/Documents/ZURICH/PROJECTS/UPMEM/upmem-workloads/Microbenchmarks/AI/[ai_output.xlsx]ai_output (4)'!$J$275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{D2DD408B-A663-F445-9B80-E92216CD2B6B}</c15:txfldGUID>
                      <c15:f>'/Users/el1goluj/Documents/ZURICH/PROJECTS/UPMEM/upmem-workloads/Microbenchmarks/AI/[ai_output.xlsx]ai_output (4)'!$J$275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1-051A-7C4B-8DA7-A6CA2798094A}"/>
                </c:ext>
              </c:extLst>
            </c:dLbl>
            <c:dLbl>
              <c:idx val="274"/>
              <c:tx>
                <c:strRef>
                  <c:f>'/Users/el1goluj/Documents/ZURICH/PROJECTS/UPMEM/upmem-workloads/Microbenchmarks/AI/[ai_output.xlsx]ai_output (4)'!$J$276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{54E5837C-3140-7A4C-A4D6-53F1A5C8DF1E}</c15:txfldGUID>
                      <c15:f>'/Users/el1goluj/Documents/ZURICH/PROJECTS/UPMEM/upmem-workloads/Microbenchmarks/AI/[ai_output.xlsx]ai_output (4)'!$J$276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2-051A-7C4B-8DA7-A6CA2798094A}"/>
                </c:ext>
              </c:extLst>
            </c:dLbl>
            <c:dLbl>
              <c:idx val="275"/>
              <c:tx>
                <c:strRef>
                  <c:f>'/Users/el1goluj/Documents/ZURICH/PROJECTS/UPMEM/upmem-workloads/Microbenchmarks/AI/[ai_output.xlsx]ai_output (4)'!$J$277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{D6247CEB-0AAC-E747-A9C6-7591910CB699}</c15:txfldGUID>
                      <c15:f>'/Users/el1goluj/Documents/ZURICH/PROJECTS/UPMEM/upmem-workloads/Microbenchmarks/AI/[ai_output.xlsx]ai_output (4)'!$J$277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3-051A-7C4B-8DA7-A6CA2798094A}"/>
                </c:ext>
              </c:extLst>
            </c:dLbl>
            <c:dLbl>
              <c:idx val="276"/>
              <c:tx>
                <c:strRef>
                  <c:f>'/Users/el1goluj/Documents/ZURICH/PROJECTS/UPMEM/upmem-workloads/Microbenchmarks/AI/[ai_output.xlsx]ai_output (4)'!$J$278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{72400F88-604A-B147-B5F4-1216BD70525E}</c15:txfldGUID>
                      <c15:f>'/Users/el1goluj/Documents/ZURICH/PROJECTS/UPMEM/upmem-workloads/Microbenchmarks/AI/[ai_output.xlsx]ai_output (4)'!$J$278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4-051A-7C4B-8DA7-A6CA2798094A}"/>
                </c:ext>
              </c:extLst>
            </c:dLbl>
            <c:dLbl>
              <c:idx val="277"/>
              <c:tx>
                <c:strRef>
                  <c:f>'/Users/el1goluj/Documents/ZURICH/PROJECTS/UPMEM/upmem-workloads/Microbenchmarks/AI/[ai_output.xlsx]ai_output (4)'!$J$279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{3AE3745A-EAA0-B44E-B83B-484261034E0B}</c15:txfldGUID>
                      <c15:f>'/Users/el1goluj/Documents/ZURICH/PROJECTS/UPMEM/upmem-workloads/Microbenchmarks/AI/[ai_output.xlsx]ai_output (4)'!$J$279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5-051A-7C4B-8DA7-A6CA2798094A}"/>
                </c:ext>
              </c:extLst>
            </c:dLbl>
            <c:dLbl>
              <c:idx val="278"/>
              <c:tx>
                <c:strRef>
                  <c:f>'/Users/el1goluj/Documents/ZURICH/PROJECTS/UPMEM/upmem-workloads/Microbenchmarks/AI/[ai_output.xlsx]ai_output (4)'!$J$280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{4690BAEE-7D5C-B642-B421-28DBD3154412}</c15:txfldGUID>
                      <c15:f>'/Users/el1goluj/Documents/ZURICH/PROJECTS/UPMEM/upmem-workloads/Microbenchmarks/AI/[ai_output.xlsx]ai_output (4)'!$J$280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6-051A-7C4B-8DA7-A6CA2798094A}"/>
                </c:ext>
              </c:extLst>
            </c:dLbl>
            <c:dLbl>
              <c:idx val="279"/>
              <c:tx>
                <c:strRef>
                  <c:f>'/Users/el1goluj/Documents/ZURICH/PROJECTS/UPMEM/upmem-workloads/Microbenchmarks/AI/[ai_output.xlsx]ai_output (4)'!$J$281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{E750119D-E261-4B46-9E5B-7569ADFB4875}</c15:txfldGUID>
                      <c15:f>'/Users/el1goluj/Documents/ZURICH/PROJECTS/UPMEM/upmem-workloads/Microbenchmarks/AI/[ai_output.xlsx]ai_output (4)'!$J$281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7-051A-7C4B-8DA7-A6CA2798094A}"/>
                </c:ext>
              </c:extLst>
            </c:dLbl>
            <c:dLbl>
              <c:idx val="280"/>
              <c:tx>
                <c:strRef>
                  <c:f>'/Users/el1goluj/Documents/ZURICH/PROJECTS/UPMEM/upmem-workloads/Microbenchmarks/AI/[ai_output.xlsx]ai_output (4)'!$J$282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{48FF9C42-D61C-B34A-A6A3-752AE0208C60}</c15:txfldGUID>
                      <c15:f>'/Users/el1goluj/Documents/ZURICH/PROJECTS/UPMEM/upmem-workloads/Microbenchmarks/AI/[ai_output.xlsx]ai_output (4)'!$J$282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8-051A-7C4B-8DA7-A6CA2798094A}"/>
                </c:ext>
              </c:extLst>
            </c:dLbl>
            <c:dLbl>
              <c:idx val="281"/>
              <c:tx>
                <c:strRef>
                  <c:f>'/Users/el1goluj/Documents/ZURICH/PROJECTS/UPMEM/upmem-workloads/Microbenchmarks/AI/[ai_output.xlsx]ai_output (4)'!$J$283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{3A495252-B008-D74F-9FF4-2B0ED419F8A2}</c15:txfldGUID>
                      <c15:f>'/Users/el1goluj/Documents/ZURICH/PROJECTS/UPMEM/upmem-workloads/Microbenchmarks/AI/[ai_output.xlsx]ai_output (4)'!$J$283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9-051A-7C4B-8DA7-A6CA2798094A}"/>
                </c:ext>
              </c:extLst>
            </c:dLbl>
            <c:dLbl>
              <c:idx val="282"/>
              <c:tx>
                <c:strRef>
                  <c:f>'/Users/el1goluj/Documents/ZURICH/PROJECTS/UPMEM/upmem-workloads/Microbenchmarks/AI/[ai_output.xlsx]ai_output (4)'!$J$284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{6DAA795A-EE3F-3E46-99BD-777C865D9C58}</c15:txfldGUID>
                      <c15:f>'/Users/el1goluj/Documents/ZURICH/PROJECTS/UPMEM/upmem-workloads/Microbenchmarks/AI/[ai_output.xlsx]ai_output (4)'!$J$284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A-051A-7C4B-8DA7-A6CA2798094A}"/>
                </c:ext>
              </c:extLst>
            </c:dLbl>
            <c:dLbl>
              <c:idx val="283"/>
              <c:tx>
                <c:strRef>
                  <c:f>'/Users/el1goluj/Documents/ZURICH/PROJECTS/UPMEM/upmem-workloads/Microbenchmarks/AI/[ai_output.xlsx]ai_output (4)'!$J$285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{A53500AD-4904-194E-863E-D1B871A07C5E}</c15:txfldGUID>
                      <c15:f>'/Users/el1goluj/Documents/ZURICH/PROJECTS/UPMEM/upmem-workloads/Microbenchmarks/AI/[ai_output.xlsx]ai_output (4)'!$J$285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B-051A-7C4B-8DA7-A6CA2798094A}"/>
                </c:ext>
              </c:extLst>
            </c:dLbl>
            <c:dLbl>
              <c:idx val="284"/>
              <c:tx>
                <c:strRef>
                  <c:f>'/Users/el1goluj/Documents/ZURICH/PROJECTS/UPMEM/upmem-workloads/Microbenchmarks/AI/[ai_output.xlsx]ai_output (4)'!$J$286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{07482617-9DB3-2946-9637-9A79D5B96D5C}</c15:txfldGUID>
                      <c15:f>'/Users/el1goluj/Documents/ZURICH/PROJECTS/UPMEM/upmem-workloads/Microbenchmarks/AI/[ai_output.xlsx]ai_output (4)'!$J$286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C-051A-7C4B-8DA7-A6CA2798094A}"/>
                </c:ext>
              </c:extLst>
            </c:dLbl>
            <c:dLbl>
              <c:idx val="285"/>
              <c:tx>
                <c:strRef>
                  <c:f>'/Users/el1goluj/Documents/ZURICH/PROJECTS/UPMEM/upmem-workloads/Microbenchmarks/AI/[ai_output.xlsx]ai_output (4)'!$J$287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{7E9B0879-0287-5644-B7F9-E31528D748F9}</c15:txfldGUID>
                      <c15:f>'/Users/el1goluj/Documents/ZURICH/PROJECTS/UPMEM/upmem-workloads/Microbenchmarks/AI/[ai_output.xlsx]ai_output (4)'!$J$287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D-051A-7C4B-8DA7-A6CA2798094A}"/>
                </c:ext>
              </c:extLst>
            </c:dLbl>
            <c:dLbl>
              <c:idx val="286"/>
              <c:tx>
                <c:strRef>
                  <c:f>'/Users/el1goluj/Documents/ZURICH/PROJECTS/UPMEM/upmem-workloads/Microbenchmarks/AI/[ai_output.xlsx]ai_output (4)'!$J$288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{F70AE097-1C3D-D643-8222-F4C05E2BE3B2}</c15:txfldGUID>
                      <c15:f>'/Users/el1goluj/Documents/ZURICH/PROJECTS/UPMEM/upmem-workloads/Microbenchmarks/AI/[ai_output.xlsx]ai_output (4)'!$J$288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E-051A-7C4B-8DA7-A6CA2798094A}"/>
                </c:ext>
              </c:extLst>
            </c:dLbl>
            <c:dLbl>
              <c:idx val="287"/>
              <c:tx>
                <c:strRef>
                  <c:f>'/Users/el1goluj/Documents/ZURICH/PROJECTS/UPMEM/upmem-workloads/Microbenchmarks/AI/[ai_output.xlsx]ai_output (4)'!$J$289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{8B110BE2-2F1B-8A4F-B21B-A6105308333D}</c15:txfldGUID>
                      <c15:f>'/Users/el1goluj/Documents/ZURICH/PROJECTS/UPMEM/upmem-workloads/Microbenchmarks/AI/[ai_output.xlsx]ai_output (4)'!$J$289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F-051A-7C4B-8DA7-A6CA2798094A}"/>
                </c:ext>
              </c:extLst>
            </c:dLbl>
            <c:dLbl>
              <c:idx val="288"/>
              <c:tx>
                <c:strRef>
                  <c:f>'/Users/el1goluj/Documents/ZURICH/PROJECTS/UPMEM/upmem-workloads/Microbenchmarks/AI/[ai_output.xlsx]ai_output (4)'!$J$290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{51DA7230-89D0-6740-8548-28F82538D5CA}</c15:txfldGUID>
                      <c15:f>'/Users/el1goluj/Documents/ZURICH/PROJECTS/UPMEM/upmem-workloads/Microbenchmarks/AI/[ai_output.xlsx]ai_output (4)'!$J$290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0-051A-7C4B-8DA7-A6CA2798094A}"/>
                </c:ext>
              </c:extLst>
            </c:dLbl>
            <c:dLbl>
              <c:idx val="289"/>
              <c:tx>
                <c:strRef>
                  <c:f>'/Users/el1goluj/Documents/ZURICH/PROJECTS/UPMEM/upmem-workloads/Microbenchmarks/AI/[ai_output.xlsx]ai_output (4)'!$J$291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{EC847C3C-AE51-F146-8389-545BF1B32090}</c15:txfldGUID>
                      <c15:f>'/Users/el1goluj/Documents/ZURICH/PROJECTS/UPMEM/upmem-workloads/Microbenchmarks/AI/[ai_output.xlsx]ai_output (4)'!$J$291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1-051A-7C4B-8DA7-A6CA2798094A}"/>
                </c:ext>
              </c:extLst>
            </c:dLbl>
            <c:dLbl>
              <c:idx val="290"/>
              <c:tx>
                <c:strRef>
                  <c:f>'/Users/el1goluj/Documents/ZURICH/PROJECTS/UPMEM/upmem-workloads/Microbenchmarks/AI/[ai_output.xlsx]ai_output (4)'!$J$292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{49D8E8C1-C02D-A349-9524-1B2DF20B36BC}</c15:txfldGUID>
                      <c15:f>'/Users/el1goluj/Documents/ZURICH/PROJECTS/UPMEM/upmem-workloads/Microbenchmarks/AI/[ai_output.xlsx]ai_output (4)'!$J$292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2-051A-7C4B-8DA7-A6CA2798094A}"/>
                </c:ext>
              </c:extLst>
            </c:dLbl>
            <c:dLbl>
              <c:idx val="291"/>
              <c:tx>
                <c:strRef>
                  <c:f>'/Users/el1goluj/Documents/ZURICH/PROJECTS/UPMEM/upmem-workloads/Microbenchmarks/AI/[ai_output.xlsx]ai_output (4)'!$J$293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{19AABA66-EACE-1148-9B7F-815E81F8E46F}</c15:txfldGUID>
                      <c15:f>'/Users/el1goluj/Documents/ZURICH/PROJECTS/UPMEM/upmem-workloads/Microbenchmarks/AI/[ai_output.xlsx]ai_output (4)'!$J$293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3-051A-7C4B-8DA7-A6CA2798094A}"/>
                </c:ext>
              </c:extLst>
            </c:dLbl>
            <c:dLbl>
              <c:idx val="292"/>
              <c:tx>
                <c:strRef>
                  <c:f>'/Users/el1goluj/Documents/ZURICH/PROJECTS/UPMEM/upmem-workloads/Microbenchmarks/AI/[ai_output.xlsx]ai_output (4)'!$J$294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{3D2FB0DB-455A-F348-B95D-294630C3CB95}</c15:txfldGUID>
                      <c15:f>'/Users/el1goluj/Documents/ZURICH/PROJECTS/UPMEM/upmem-workloads/Microbenchmarks/AI/[ai_output.xlsx]ai_output (4)'!$J$294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4-051A-7C4B-8DA7-A6CA2798094A}"/>
                </c:ext>
              </c:extLst>
            </c:dLbl>
            <c:dLbl>
              <c:idx val="293"/>
              <c:tx>
                <c:strRef>
                  <c:f>'/Users/el1goluj/Documents/ZURICH/PROJECTS/UPMEM/upmem-workloads/Microbenchmarks/AI/[ai_output.xlsx]ai_output (4)'!$J$295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{5BA9808D-6AA0-484F-A0AA-EC2B7EB0BCCD}</c15:txfldGUID>
                      <c15:f>'/Users/el1goluj/Documents/ZURICH/PROJECTS/UPMEM/upmem-workloads/Microbenchmarks/AI/[ai_output.xlsx]ai_output (4)'!$J$295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5-051A-7C4B-8DA7-A6CA2798094A}"/>
                </c:ext>
              </c:extLst>
            </c:dLbl>
            <c:dLbl>
              <c:idx val="294"/>
              <c:tx>
                <c:strRef>
                  <c:f>'/Users/el1goluj/Documents/ZURICH/PROJECTS/UPMEM/upmem-workloads/Microbenchmarks/AI/[ai_output.xlsx]ai_output (4)'!$J$296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{9C28C7DD-29F8-C149-A865-18A04F50E042}</c15:txfldGUID>
                      <c15:f>'/Users/el1goluj/Documents/ZURICH/PROJECTS/UPMEM/upmem-workloads/Microbenchmarks/AI/[ai_output.xlsx]ai_output (4)'!$J$296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6-051A-7C4B-8DA7-A6CA2798094A}"/>
                </c:ext>
              </c:extLst>
            </c:dLbl>
            <c:dLbl>
              <c:idx val="295"/>
              <c:tx>
                <c:strRef>
                  <c:f>'/Users/el1goluj/Documents/ZURICH/PROJECTS/UPMEM/upmem-workloads/Microbenchmarks/AI/[ai_output.xlsx]ai_output (4)'!$J$297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{F62A410E-B802-6448-A2EF-25F26F77B86D}</c15:txfldGUID>
                      <c15:f>'/Users/el1goluj/Documents/ZURICH/PROJECTS/UPMEM/upmem-workloads/Microbenchmarks/AI/[ai_output.xlsx]ai_output (4)'!$J$297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7-051A-7C4B-8DA7-A6CA2798094A}"/>
                </c:ext>
              </c:extLst>
            </c:dLbl>
            <c:dLbl>
              <c:idx val="296"/>
              <c:tx>
                <c:strRef>
                  <c:f>'/Users/el1goluj/Documents/ZURICH/PROJECTS/UPMEM/upmem-workloads/Microbenchmarks/AI/[ai_output.xlsx]ai_output (4)'!$J$298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{31EE75B4-D45C-4142-9DDF-B762C711C2A4}</c15:txfldGUID>
                      <c15:f>'/Users/el1goluj/Documents/ZURICH/PROJECTS/UPMEM/upmem-workloads/Microbenchmarks/AI/[ai_output.xlsx]ai_output (4)'!$J$298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8-051A-7C4B-8DA7-A6CA2798094A}"/>
                </c:ext>
              </c:extLst>
            </c:dLbl>
            <c:dLbl>
              <c:idx val="297"/>
              <c:tx>
                <c:strRef>
                  <c:f>'/Users/el1goluj/Documents/ZURICH/PROJECTS/UPMEM/upmem-workloads/Microbenchmarks/AI/[ai_output.xlsx]ai_output (4)'!$J$299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{CF3FE4E1-4397-954E-9EF8-60A83A2E1E0D}</c15:txfldGUID>
                      <c15:f>'/Users/el1goluj/Documents/ZURICH/PROJECTS/UPMEM/upmem-workloads/Microbenchmarks/AI/[ai_output.xlsx]ai_output (4)'!$J$299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9-051A-7C4B-8DA7-A6CA2798094A}"/>
                </c:ext>
              </c:extLst>
            </c:dLbl>
            <c:dLbl>
              <c:idx val="298"/>
              <c:tx>
                <c:strRef>
                  <c:f>'/Users/el1goluj/Documents/ZURICH/PROJECTS/UPMEM/upmem-workloads/Microbenchmarks/AI/[ai_output.xlsx]ai_output (4)'!$J$300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{6CACB6AE-C29B-6F45-81E3-2E9DF4E4BF2D}</c15:txfldGUID>
                      <c15:f>'/Users/el1goluj/Documents/ZURICH/PROJECTS/UPMEM/upmem-workloads/Microbenchmarks/AI/[ai_output.xlsx]ai_output (4)'!$J$300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A-051A-7C4B-8DA7-A6CA2798094A}"/>
                </c:ext>
              </c:extLst>
            </c:dLbl>
            <c:dLbl>
              <c:idx val="299"/>
              <c:tx>
                <c:strRef>
                  <c:f>'/Users/el1goluj/Documents/ZURICH/PROJECTS/UPMEM/upmem-workloads/Microbenchmarks/AI/[ai_output.xlsx]ai_output (4)'!$J$301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{23E28277-6004-5747-81EF-085E64D673D0}</c15:txfldGUID>
                      <c15:f>'/Users/el1goluj/Documents/ZURICH/PROJECTS/UPMEM/upmem-workloads/Microbenchmarks/AI/[ai_output.xlsx]ai_output (4)'!$J$301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B-051A-7C4B-8DA7-A6CA2798094A}"/>
                </c:ext>
              </c:extLst>
            </c:dLbl>
            <c:dLbl>
              <c:idx val="300"/>
              <c:tx>
                <c:strRef>
                  <c:f>'/Users/el1goluj/Documents/ZURICH/PROJECTS/UPMEM/upmem-workloads/Microbenchmarks/AI/[ai_output.xlsx]ai_output (4)'!$J$302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{970A4A57-ECAD-FC4E-9FF6-74325CBFFC27}</c15:txfldGUID>
                      <c15:f>'/Users/el1goluj/Documents/ZURICH/PROJECTS/UPMEM/upmem-workloads/Microbenchmarks/AI/[ai_output.xlsx]ai_output (4)'!$J$302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C-051A-7C4B-8DA7-A6CA2798094A}"/>
                </c:ext>
              </c:extLst>
            </c:dLbl>
            <c:dLbl>
              <c:idx val="301"/>
              <c:tx>
                <c:strRef>
                  <c:f>'/Users/el1goluj/Documents/ZURICH/PROJECTS/UPMEM/upmem-workloads/Microbenchmarks/AI/[ai_output.xlsx]ai_output (4)'!$J$303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{F4181A13-220C-AC4D-BA36-CCD43C5264DD}</c15:txfldGUID>
                      <c15:f>'/Users/el1goluj/Documents/ZURICH/PROJECTS/UPMEM/upmem-workloads/Microbenchmarks/AI/[ai_output.xlsx]ai_output (4)'!$J$303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D-051A-7C4B-8DA7-A6CA2798094A}"/>
                </c:ext>
              </c:extLst>
            </c:dLbl>
            <c:dLbl>
              <c:idx val="302"/>
              <c:tx>
                <c:strRef>
                  <c:f>'/Users/el1goluj/Documents/ZURICH/PROJECTS/UPMEM/upmem-workloads/Microbenchmarks/AI/[ai_output.xlsx]ai_output (4)'!$J$304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{9181B705-2F7F-C34D-8C83-2AF35D026AC1}</c15:txfldGUID>
                      <c15:f>'/Users/el1goluj/Documents/ZURICH/PROJECTS/UPMEM/upmem-workloads/Microbenchmarks/AI/[ai_output.xlsx]ai_output (4)'!$J$304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E-051A-7C4B-8DA7-A6CA2798094A}"/>
                </c:ext>
              </c:extLst>
            </c:dLbl>
            <c:dLbl>
              <c:idx val="303"/>
              <c:tx>
                <c:strRef>
                  <c:f>'/Users/el1goluj/Documents/ZURICH/PROJECTS/UPMEM/upmem-workloads/Microbenchmarks/AI/[ai_output.xlsx]ai_output (4)'!$J$305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{C6A4C6E6-4BCC-0A41-8192-E0DDF99F4DF9}</c15:txfldGUID>
                      <c15:f>'/Users/el1goluj/Documents/ZURICH/PROJECTS/UPMEM/upmem-workloads/Microbenchmarks/AI/[ai_output.xlsx]ai_output (4)'!$J$305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F-051A-7C4B-8DA7-A6CA279809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'ai_output-frac'!$K$610:$K$849</c:f>
              <c:numCache>
                <c:formatCode>#\ ????/????</c:formatCode>
                <c:ptCount val="240"/>
                <c:pt idx="0">
                  <c:v>4.8825000000000002E-4</c:v>
                </c:pt>
                <c:pt idx="1">
                  <c:v>4.8825000000000002E-4</c:v>
                </c:pt>
                <c:pt idx="2">
                  <c:v>4.8825000000000002E-4</c:v>
                </c:pt>
                <c:pt idx="3">
                  <c:v>4.8825000000000002E-4</c:v>
                </c:pt>
                <c:pt idx="4">
                  <c:v>4.8825000000000002E-4</c:v>
                </c:pt>
                <c:pt idx="5">
                  <c:v>4.8825000000000002E-4</c:v>
                </c:pt>
                <c:pt idx="6">
                  <c:v>4.8825000000000002E-4</c:v>
                </c:pt>
                <c:pt idx="7">
                  <c:v>4.8825000000000002E-4</c:v>
                </c:pt>
                <c:pt idx="8">
                  <c:v>4.8825000000000002E-4</c:v>
                </c:pt>
                <c:pt idx="9">
                  <c:v>4.8825000000000002E-4</c:v>
                </c:pt>
                <c:pt idx="10">
                  <c:v>4.8825000000000002E-4</c:v>
                </c:pt>
                <c:pt idx="11">
                  <c:v>4.8825000000000002E-4</c:v>
                </c:pt>
                <c:pt idx="12">
                  <c:v>4.8825000000000002E-4</c:v>
                </c:pt>
                <c:pt idx="13">
                  <c:v>4.8825000000000002E-4</c:v>
                </c:pt>
                <c:pt idx="14">
                  <c:v>4.8825000000000002E-4</c:v>
                </c:pt>
                <c:pt idx="15">
                  <c:v>4.8825000000000002E-4</c:v>
                </c:pt>
                <c:pt idx="16">
                  <c:v>9.7650000000000005E-4</c:v>
                </c:pt>
                <c:pt idx="17">
                  <c:v>9.7650000000000005E-4</c:v>
                </c:pt>
                <c:pt idx="18">
                  <c:v>9.7650000000000005E-4</c:v>
                </c:pt>
                <c:pt idx="19">
                  <c:v>9.7650000000000005E-4</c:v>
                </c:pt>
                <c:pt idx="20">
                  <c:v>9.7650000000000005E-4</c:v>
                </c:pt>
                <c:pt idx="21">
                  <c:v>9.7650000000000005E-4</c:v>
                </c:pt>
                <c:pt idx="22">
                  <c:v>9.7650000000000005E-4</c:v>
                </c:pt>
                <c:pt idx="23">
                  <c:v>9.7650000000000005E-4</c:v>
                </c:pt>
                <c:pt idx="24">
                  <c:v>9.7650000000000005E-4</c:v>
                </c:pt>
                <c:pt idx="25">
                  <c:v>9.7650000000000005E-4</c:v>
                </c:pt>
                <c:pt idx="26">
                  <c:v>9.7650000000000005E-4</c:v>
                </c:pt>
                <c:pt idx="27">
                  <c:v>9.7650000000000005E-4</c:v>
                </c:pt>
                <c:pt idx="28">
                  <c:v>9.7650000000000005E-4</c:v>
                </c:pt>
                <c:pt idx="29">
                  <c:v>9.7650000000000005E-4</c:v>
                </c:pt>
                <c:pt idx="30">
                  <c:v>9.7650000000000005E-4</c:v>
                </c:pt>
                <c:pt idx="31">
                  <c:v>9.7650000000000005E-4</c:v>
                </c:pt>
                <c:pt idx="32">
                  <c:v>1.9530000000000001E-3</c:v>
                </c:pt>
                <c:pt idx="33">
                  <c:v>1.9530000000000001E-3</c:v>
                </c:pt>
                <c:pt idx="34">
                  <c:v>1.9530000000000001E-3</c:v>
                </c:pt>
                <c:pt idx="35">
                  <c:v>1.9530000000000001E-3</c:v>
                </c:pt>
                <c:pt idx="36">
                  <c:v>1.9530000000000001E-3</c:v>
                </c:pt>
                <c:pt idx="37">
                  <c:v>1.9530000000000001E-3</c:v>
                </c:pt>
                <c:pt idx="38">
                  <c:v>1.9530000000000001E-3</c:v>
                </c:pt>
                <c:pt idx="39">
                  <c:v>1.9530000000000001E-3</c:v>
                </c:pt>
                <c:pt idx="40">
                  <c:v>1.9530000000000001E-3</c:v>
                </c:pt>
                <c:pt idx="41">
                  <c:v>1.9530000000000001E-3</c:v>
                </c:pt>
                <c:pt idx="42">
                  <c:v>1.9530000000000001E-3</c:v>
                </c:pt>
                <c:pt idx="43">
                  <c:v>1.9530000000000001E-3</c:v>
                </c:pt>
                <c:pt idx="44">
                  <c:v>1.9530000000000001E-3</c:v>
                </c:pt>
                <c:pt idx="45">
                  <c:v>1.9530000000000001E-3</c:v>
                </c:pt>
                <c:pt idx="46">
                  <c:v>1.9530000000000001E-3</c:v>
                </c:pt>
                <c:pt idx="47">
                  <c:v>1.9530000000000001E-3</c:v>
                </c:pt>
                <c:pt idx="48">
                  <c:v>3.90625E-3</c:v>
                </c:pt>
                <c:pt idx="49">
                  <c:v>3.90625E-3</c:v>
                </c:pt>
                <c:pt idx="50">
                  <c:v>3.90625E-3</c:v>
                </c:pt>
                <c:pt idx="51">
                  <c:v>3.90625E-3</c:v>
                </c:pt>
                <c:pt idx="52">
                  <c:v>3.90625E-3</c:v>
                </c:pt>
                <c:pt idx="53">
                  <c:v>3.90625E-3</c:v>
                </c:pt>
                <c:pt idx="54">
                  <c:v>3.90625E-3</c:v>
                </c:pt>
                <c:pt idx="55">
                  <c:v>3.90625E-3</c:v>
                </c:pt>
                <c:pt idx="56">
                  <c:v>3.90625E-3</c:v>
                </c:pt>
                <c:pt idx="57">
                  <c:v>3.90625E-3</c:v>
                </c:pt>
                <c:pt idx="58">
                  <c:v>3.90625E-3</c:v>
                </c:pt>
                <c:pt idx="59">
                  <c:v>3.90625E-3</c:v>
                </c:pt>
                <c:pt idx="60">
                  <c:v>3.90625E-3</c:v>
                </c:pt>
                <c:pt idx="61">
                  <c:v>3.90625E-3</c:v>
                </c:pt>
                <c:pt idx="62">
                  <c:v>3.90625E-3</c:v>
                </c:pt>
                <c:pt idx="63">
                  <c:v>3.90625E-3</c:v>
                </c:pt>
                <c:pt idx="64">
                  <c:v>7.8125E-3</c:v>
                </c:pt>
                <c:pt idx="65">
                  <c:v>7.8125E-3</c:v>
                </c:pt>
                <c:pt idx="66">
                  <c:v>7.8125E-3</c:v>
                </c:pt>
                <c:pt idx="67">
                  <c:v>7.8125E-3</c:v>
                </c:pt>
                <c:pt idx="68">
                  <c:v>7.8125E-3</c:v>
                </c:pt>
                <c:pt idx="69">
                  <c:v>7.8125E-3</c:v>
                </c:pt>
                <c:pt idx="70">
                  <c:v>7.8125E-3</c:v>
                </c:pt>
                <c:pt idx="71">
                  <c:v>7.8125E-3</c:v>
                </c:pt>
                <c:pt idx="72">
                  <c:v>7.8125E-3</c:v>
                </c:pt>
                <c:pt idx="73">
                  <c:v>7.8125E-3</c:v>
                </c:pt>
                <c:pt idx="74">
                  <c:v>7.8125E-3</c:v>
                </c:pt>
                <c:pt idx="75">
                  <c:v>7.8125E-3</c:v>
                </c:pt>
                <c:pt idx="76">
                  <c:v>7.8125E-3</c:v>
                </c:pt>
                <c:pt idx="77">
                  <c:v>7.8125E-3</c:v>
                </c:pt>
                <c:pt idx="78">
                  <c:v>7.8125E-3</c:v>
                </c:pt>
                <c:pt idx="79">
                  <c:v>7.8125E-3</c:v>
                </c:pt>
                <c:pt idx="80">
                  <c:v>1.5625E-2</c:v>
                </c:pt>
                <c:pt idx="81">
                  <c:v>1.5625E-2</c:v>
                </c:pt>
                <c:pt idx="82">
                  <c:v>1.5625E-2</c:v>
                </c:pt>
                <c:pt idx="83">
                  <c:v>1.5625E-2</c:v>
                </c:pt>
                <c:pt idx="84">
                  <c:v>1.5625E-2</c:v>
                </c:pt>
                <c:pt idx="85">
                  <c:v>1.5625E-2</c:v>
                </c:pt>
                <c:pt idx="86">
                  <c:v>1.5625E-2</c:v>
                </c:pt>
                <c:pt idx="87">
                  <c:v>1.5625E-2</c:v>
                </c:pt>
                <c:pt idx="88">
                  <c:v>1.5625E-2</c:v>
                </c:pt>
                <c:pt idx="89">
                  <c:v>1.5625E-2</c:v>
                </c:pt>
                <c:pt idx="90">
                  <c:v>1.5625E-2</c:v>
                </c:pt>
                <c:pt idx="91">
                  <c:v>1.5625E-2</c:v>
                </c:pt>
                <c:pt idx="92">
                  <c:v>1.5625E-2</c:v>
                </c:pt>
                <c:pt idx="93">
                  <c:v>1.5625E-2</c:v>
                </c:pt>
                <c:pt idx="94">
                  <c:v>1.5625E-2</c:v>
                </c:pt>
                <c:pt idx="95">
                  <c:v>1.5625E-2</c:v>
                </c:pt>
                <c:pt idx="96">
                  <c:v>3.125E-2</c:v>
                </c:pt>
                <c:pt idx="97">
                  <c:v>3.125E-2</c:v>
                </c:pt>
                <c:pt idx="98">
                  <c:v>3.125E-2</c:v>
                </c:pt>
                <c:pt idx="99">
                  <c:v>3.125E-2</c:v>
                </c:pt>
                <c:pt idx="100">
                  <c:v>3.125E-2</c:v>
                </c:pt>
                <c:pt idx="101">
                  <c:v>3.125E-2</c:v>
                </c:pt>
                <c:pt idx="102">
                  <c:v>3.125E-2</c:v>
                </c:pt>
                <c:pt idx="103">
                  <c:v>3.125E-2</c:v>
                </c:pt>
                <c:pt idx="104">
                  <c:v>3.125E-2</c:v>
                </c:pt>
                <c:pt idx="105">
                  <c:v>3.125E-2</c:v>
                </c:pt>
                <c:pt idx="106">
                  <c:v>3.125E-2</c:v>
                </c:pt>
                <c:pt idx="107">
                  <c:v>3.125E-2</c:v>
                </c:pt>
                <c:pt idx="108">
                  <c:v>3.125E-2</c:v>
                </c:pt>
                <c:pt idx="109">
                  <c:v>3.125E-2</c:v>
                </c:pt>
                <c:pt idx="110">
                  <c:v>3.125E-2</c:v>
                </c:pt>
                <c:pt idx="111">
                  <c:v>3.125E-2</c:v>
                </c:pt>
                <c:pt idx="112">
                  <c:v>6.25E-2</c:v>
                </c:pt>
                <c:pt idx="113">
                  <c:v>6.25E-2</c:v>
                </c:pt>
                <c:pt idx="114">
                  <c:v>6.25E-2</c:v>
                </c:pt>
                <c:pt idx="115">
                  <c:v>6.25E-2</c:v>
                </c:pt>
                <c:pt idx="116">
                  <c:v>6.25E-2</c:v>
                </c:pt>
                <c:pt idx="117">
                  <c:v>6.25E-2</c:v>
                </c:pt>
                <c:pt idx="118">
                  <c:v>6.25E-2</c:v>
                </c:pt>
                <c:pt idx="119">
                  <c:v>6.25E-2</c:v>
                </c:pt>
                <c:pt idx="120">
                  <c:v>6.25E-2</c:v>
                </c:pt>
                <c:pt idx="121">
                  <c:v>6.25E-2</c:v>
                </c:pt>
                <c:pt idx="122">
                  <c:v>6.25E-2</c:v>
                </c:pt>
                <c:pt idx="123">
                  <c:v>6.25E-2</c:v>
                </c:pt>
                <c:pt idx="124">
                  <c:v>6.25E-2</c:v>
                </c:pt>
                <c:pt idx="125">
                  <c:v>6.25E-2</c:v>
                </c:pt>
                <c:pt idx="126">
                  <c:v>6.25E-2</c:v>
                </c:pt>
                <c:pt idx="127">
                  <c:v>6.25E-2</c:v>
                </c:pt>
                <c:pt idx="128">
                  <c:v>0.125</c:v>
                </c:pt>
                <c:pt idx="129">
                  <c:v>0.125</c:v>
                </c:pt>
                <c:pt idx="130">
                  <c:v>0.125</c:v>
                </c:pt>
                <c:pt idx="131">
                  <c:v>0.125</c:v>
                </c:pt>
                <c:pt idx="132">
                  <c:v>0.125</c:v>
                </c:pt>
                <c:pt idx="133">
                  <c:v>0.125</c:v>
                </c:pt>
                <c:pt idx="134">
                  <c:v>0.125</c:v>
                </c:pt>
                <c:pt idx="135">
                  <c:v>0.125</c:v>
                </c:pt>
                <c:pt idx="136">
                  <c:v>0.125</c:v>
                </c:pt>
                <c:pt idx="137">
                  <c:v>0.125</c:v>
                </c:pt>
                <c:pt idx="138">
                  <c:v>0.125</c:v>
                </c:pt>
                <c:pt idx="139">
                  <c:v>0.125</c:v>
                </c:pt>
                <c:pt idx="140">
                  <c:v>0.125</c:v>
                </c:pt>
                <c:pt idx="141">
                  <c:v>0.125</c:v>
                </c:pt>
                <c:pt idx="142">
                  <c:v>0.125</c:v>
                </c:pt>
                <c:pt idx="143">
                  <c:v>0.125</c:v>
                </c:pt>
                <c:pt idx="144">
                  <c:v>0.25</c:v>
                </c:pt>
                <c:pt idx="145">
                  <c:v>0.25</c:v>
                </c:pt>
                <c:pt idx="146">
                  <c:v>0.25</c:v>
                </c:pt>
                <c:pt idx="147">
                  <c:v>0.25</c:v>
                </c:pt>
                <c:pt idx="148">
                  <c:v>0.25</c:v>
                </c:pt>
                <c:pt idx="149">
                  <c:v>0.25</c:v>
                </c:pt>
                <c:pt idx="150">
                  <c:v>0.25</c:v>
                </c:pt>
                <c:pt idx="151">
                  <c:v>0.25</c:v>
                </c:pt>
                <c:pt idx="152">
                  <c:v>0.25</c:v>
                </c:pt>
                <c:pt idx="153">
                  <c:v>0.25</c:v>
                </c:pt>
                <c:pt idx="154">
                  <c:v>0.25</c:v>
                </c:pt>
                <c:pt idx="155">
                  <c:v>0.25</c:v>
                </c:pt>
                <c:pt idx="156">
                  <c:v>0.25</c:v>
                </c:pt>
                <c:pt idx="157">
                  <c:v>0.25</c:v>
                </c:pt>
                <c:pt idx="158">
                  <c:v>0.25</c:v>
                </c:pt>
                <c:pt idx="159">
                  <c:v>0.25</c:v>
                </c:pt>
                <c:pt idx="160">
                  <c:v>0.5</c:v>
                </c:pt>
                <c:pt idx="161">
                  <c:v>0.5</c:v>
                </c:pt>
                <c:pt idx="162">
                  <c:v>0.5</c:v>
                </c:pt>
                <c:pt idx="163">
                  <c:v>0.5</c:v>
                </c:pt>
                <c:pt idx="164">
                  <c:v>0.5</c:v>
                </c:pt>
                <c:pt idx="165">
                  <c:v>0.5</c:v>
                </c:pt>
                <c:pt idx="166">
                  <c:v>0.5</c:v>
                </c:pt>
                <c:pt idx="167">
                  <c:v>0.5</c:v>
                </c:pt>
                <c:pt idx="168">
                  <c:v>0.5</c:v>
                </c:pt>
                <c:pt idx="169">
                  <c:v>0.5</c:v>
                </c:pt>
                <c:pt idx="170">
                  <c:v>0.5</c:v>
                </c:pt>
                <c:pt idx="171">
                  <c:v>0.5</c:v>
                </c:pt>
                <c:pt idx="172">
                  <c:v>0.5</c:v>
                </c:pt>
                <c:pt idx="173">
                  <c:v>0.5</c:v>
                </c:pt>
                <c:pt idx="174">
                  <c:v>0.5</c:v>
                </c:pt>
                <c:pt idx="175">
                  <c:v>0.5</c:v>
                </c:pt>
                <c:pt idx="176">
                  <c:v>1</c:v>
                </c:pt>
                <c:pt idx="177">
                  <c:v>1</c:v>
                </c:pt>
                <c:pt idx="178">
                  <c:v>1</c:v>
                </c:pt>
                <c:pt idx="179">
                  <c:v>1</c:v>
                </c:pt>
                <c:pt idx="180">
                  <c:v>1</c:v>
                </c:pt>
                <c:pt idx="181">
                  <c:v>1</c:v>
                </c:pt>
                <c:pt idx="182">
                  <c:v>1</c:v>
                </c:pt>
                <c:pt idx="183">
                  <c:v>1</c:v>
                </c:pt>
                <c:pt idx="184">
                  <c:v>1</c:v>
                </c:pt>
                <c:pt idx="185">
                  <c:v>1</c:v>
                </c:pt>
                <c:pt idx="186">
                  <c:v>1</c:v>
                </c:pt>
                <c:pt idx="187">
                  <c:v>1</c:v>
                </c:pt>
                <c:pt idx="188">
                  <c:v>1</c:v>
                </c:pt>
                <c:pt idx="189">
                  <c:v>1</c:v>
                </c:pt>
                <c:pt idx="190">
                  <c:v>1</c:v>
                </c:pt>
                <c:pt idx="191">
                  <c:v>1</c:v>
                </c:pt>
                <c:pt idx="192">
                  <c:v>2</c:v>
                </c:pt>
                <c:pt idx="193">
                  <c:v>2</c:v>
                </c:pt>
                <c:pt idx="194">
                  <c:v>2</c:v>
                </c:pt>
                <c:pt idx="195">
                  <c:v>2</c:v>
                </c:pt>
                <c:pt idx="196">
                  <c:v>2</c:v>
                </c:pt>
                <c:pt idx="197">
                  <c:v>2</c:v>
                </c:pt>
                <c:pt idx="198">
                  <c:v>2</c:v>
                </c:pt>
                <c:pt idx="199">
                  <c:v>2</c:v>
                </c:pt>
                <c:pt idx="200">
                  <c:v>2</c:v>
                </c:pt>
                <c:pt idx="201">
                  <c:v>2</c:v>
                </c:pt>
                <c:pt idx="202">
                  <c:v>2</c:v>
                </c:pt>
                <c:pt idx="203">
                  <c:v>2</c:v>
                </c:pt>
                <c:pt idx="204">
                  <c:v>2</c:v>
                </c:pt>
                <c:pt idx="205">
                  <c:v>2</c:v>
                </c:pt>
                <c:pt idx="206">
                  <c:v>2</c:v>
                </c:pt>
                <c:pt idx="207">
                  <c:v>2</c:v>
                </c:pt>
                <c:pt idx="208">
                  <c:v>4</c:v>
                </c:pt>
                <c:pt idx="209">
                  <c:v>4</c:v>
                </c:pt>
                <c:pt idx="210">
                  <c:v>4</c:v>
                </c:pt>
                <c:pt idx="211">
                  <c:v>4</c:v>
                </c:pt>
                <c:pt idx="212">
                  <c:v>4</c:v>
                </c:pt>
                <c:pt idx="213">
                  <c:v>4</c:v>
                </c:pt>
                <c:pt idx="214">
                  <c:v>4</c:v>
                </c:pt>
                <c:pt idx="215">
                  <c:v>4</c:v>
                </c:pt>
                <c:pt idx="216">
                  <c:v>4</c:v>
                </c:pt>
                <c:pt idx="217">
                  <c:v>4</c:v>
                </c:pt>
                <c:pt idx="218">
                  <c:v>4</c:v>
                </c:pt>
                <c:pt idx="219">
                  <c:v>4</c:v>
                </c:pt>
                <c:pt idx="220">
                  <c:v>4</c:v>
                </c:pt>
                <c:pt idx="221">
                  <c:v>4</c:v>
                </c:pt>
                <c:pt idx="222">
                  <c:v>4</c:v>
                </c:pt>
                <c:pt idx="223">
                  <c:v>4</c:v>
                </c:pt>
                <c:pt idx="224">
                  <c:v>8</c:v>
                </c:pt>
                <c:pt idx="225">
                  <c:v>8</c:v>
                </c:pt>
                <c:pt idx="226">
                  <c:v>8</c:v>
                </c:pt>
                <c:pt idx="227">
                  <c:v>8</c:v>
                </c:pt>
                <c:pt idx="228">
                  <c:v>8</c:v>
                </c:pt>
                <c:pt idx="229">
                  <c:v>8</c:v>
                </c:pt>
                <c:pt idx="230">
                  <c:v>8</c:v>
                </c:pt>
                <c:pt idx="231">
                  <c:v>8</c:v>
                </c:pt>
                <c:pt idx="232">
                  <c:v>8</c:v>
                </c:pt>
                <c:pt idx="233">
                  <c:v>8</c:v>
                </c:pt>
                <c:pt idx="234">
                  <c:v>8</c:v>
                </c:pt>
                <c:pt idx="235">
                  <c:v>8</c:v>
                </c:pt>
                <c:pt idx="236">
                  <c:v>8</c:v>
                </c:pt>
                <c:pt idx="237">
                  <c:v>8</c:v>
                </c:pt>
                <c:pt idx="238">
                  <c:v>8</c:v>
                </c:pt>
                <c:pt idx="239">
                  <c:v>8</c:v>
                </c:pt>
              </c:numCache>
            </c:numRef>
          </c:xVal>
          <c:yVal>
            <c:numRef>
              <c:f>'ai_output-frac'!$L$610:$L$849</c:f>
              <c:numCache>
                <c:formatCode>0.0000</c:formatCode>
                <c:ptCount val="240"/>
                <c:pt idx="0">
                  <c:v>0.129720096644761</c:v>
                </c:pt>
                <c:pt idx="1">
                  <c:v>0.15234270051520901</c:v>
                </c:pt>
                <c:pt idx="2">
                  <c:v>0.15231421168950299</c:v>
                </c:pt>
                <c:pt idx="3">
                  <c:v>0.15245416825483199</c:v>
                </c:pt>
                <c:pt idx="4">
                  <c:v>0.15226696963388101</c:v>
                </c:pt>
                <c:pt idx="5">
                  <c:v>0.152366665277819</c:v>
                </c:pt>
                <c:pt idx="6">
                  <c:v>0.152222666403318</c:v>
                </c:pt>
                <c:pt idx="7">
                  <c:v>0.152499904213377</c:v>
                </c:pt>
                <c:pt idx="8">
                  <c:v>0.15219002140309101</c:v>
                </c:pt>
                <c:pt idx="9">
                  <c:v>0.15237832653738001</c:v>
                </c:pt>
                <c:pt idx="10">
                  <c:v>0.15225629569521301</c:v>
                </c:pt>
                <c:pt idx="11">
                  <c:v>0.15219616147245599</c:v>
                </c:pt>
                <c:pt idx="12">
                  <c:v>0.15208507056239801</c:v>
                </c:pt>
                <c:pt idx="13">
                  <c:v>0.152284762857816</c:v>
                </c:pt>
                <c:pt idx="14">
                  <c:v>0.15203087578189101</c:v>
                </c:pt>
                <c:pt idx="15">
                  <c:v>0.15252846255173799</c:v>
                </c:pt>
                <c:pt idx="16">
                  <c:v>0.25947917111950902</c:v>
                </c:pt>
                <c:pt idx="17">
                  <c:v>0.30461936071739698</c:v>
                </c:pt>
                <c:pt idx="18">
                  <c:v>0.30461159315089997</c:v>
                </c:pt>
                <c:pt idx="19">
                  <c:v>0.30490833650966498</c:v>
                </c:pt>
                <c:pt idx="20">
                  <c:v>0.30464072356802602</c:v>
                </c:pt>
                <c:pt idx="21">
                  <c:v>0.30484479259615199</c:v>
                </c:pt>
                <c:pt idx="22">
                  <c:v>0.30444533280663599</c:v>
                </c:pt>
                <c:pt idx="23">
                  <c:v>0.30501927761807501</c:v>
                </c:pt>
                <c:pt idx="24">
                  <c:v>0.30450030154596402</c:v>
                </c:pt>
                <c:pt idx="25">
                  <c:v>0.30483895825846102</c:v>
                </c:pt>
                <c:pt idx="26">
                  <c:v>0.304579879698545</c:v>
                </c:pt>
                <c:pt idx="27">
                  <c:v>0.30443175535168099</c:v>
                </c:pt>
                <c:pt idx="28">
                  <c:v>0.304089486773721</c:v>
                </c:pt>
                <c:pt idx="29">
                  <c:v>0.30475665307476102</c:v>
                </c:pt>
                <c:pt idx="30">
                  <c:v>0.30410432396311299</c:v>
                </c:pt>
                <c:pt idx="31">
                  <c:v>0.30501408559069398</c:v>
                </c:pt>
                <c:pt idx="32">
                  <c:v>0.50430006986635301</c:v>
                </c:pt>
                <c:pt idx="33">
                  <c:v>0.60915717082436505</c:v>
                </c:pt>
                <c:pt idx="34">
                  <c:v>0.60943686385212004</c:v>
                </c:pt>
                <c:pt idx="35">
                  <c:v>0.60953663134620295</c:v>
                </c:pt>
                <c:pt idx="36">
                  <c:v>0.60918694073900903</c:v>
                </c:pt>
                <c:pt idx="37">
                  <c:v>0.60988672364866303</c:v>
                </c:pt>
                <c:pt idx="38">
                  <c:v>0.60904200160597499</c:v>
                </c:pt>
                <c:pt idx="39">
                  <c:v>0.60989191322438796</c:v>
                </c:pt>
                <c:pt idx="40">
                  <c:v>0.60895921020547705</c:v>
                </c:pt>
                <c:pt idx="41">
                  <c:v>0.60982315851269497</c:v>
                </c:pt>
                <c:pt idx="42">
                  <c:v>0.60925425736009697</c:v>
                </c:pt>
                <c:pt idx="43">
                  <c:v>0.60892170276211399</c:v>
                </c:pt>
                <c:pt idx="44">
                  <c:v>0.60829510718832203</c:v>
                </c:pt>
                <c:pt idx="45">
                  <c:v>0.60965328411338104</c:v>
                </c:pt>
                <c:pt idx="46">
                  <c:v>0.60812608292272097</c:v>
                </c:pt>
                <c:pt idx="47">
                  <c:v>0.61032555459050697</c:v>
                </c:pt>
                <c:pt idx="48">
                  <c:v>0.913094847599909</c:v>
                </c:pt>
                <c:pt idx="49">
                  <c:v>1.2192627525690101</c:v>
                </c:pt>
                <c:pt idx="50">
                  <c:v>1.2192627525690101</c:v>
                </c:pt>
                <c:pt idx="51">
                  <c:v>1.22086958002801</c:v>
                </c:pt>
                <c:pt idx="52">
                  <c:v>1.2177222071214999</c:v>
                </c:pt>
                <c:pt idx="53">
                  <c:v>1.21933793760419</c:v>
                </c:pt>
                <c:pt idx="54">
                  <c:v>1.21834313492198</c:v>
                </c:pt>
                <c:pt idx="55">
                  <c:v>1.2204382544736301</c:v>
                </c:pt>
                <c:pt idx="56">
                  <c:v>1.2178308237942499</c:v>
                </c:pt>
                <c:pt idx="57">
                  <c:v>1.21871599564744</c:v>
                </c:pt>
                <c:pt idx="58">
                  <c:v>1.21833795790717</c:v>
                </c:pt>
                <c:pt idx="59">
                  <c:v>1.2181024502671101</c:v>
                </c:pt>
                <c:pt idx="60">
                  <c:v>1.2164899902203901</c:v>
                </c:pt>
                <c:pt idx="61">
                  <c:v>1.2188118369958101</c:v>
                </c:pt>
                <c:pt idx="62">
                  <c:v>1.2161442814030199</c:v>
                </c:pt>
                <c:pt idx="63">
                  <c:v>1.2202356886594501</c:v>
                </c:pt>
                <c:pt idx="64">
                  <c:v>1.5570634539199399</c:v>
                </c:pt>
                <c:pt idx="65">
                  <c:v>2.4137778628990598</c:v>
                </c:pt>
                <c:pt idx="66">
                  <c:v>2.4344621759194398</c:v>
                </c:pt>
                <c:pt idx="67">
                  <c:v>2.4338163984661301</c:v>
                </c:pt>
                <c:pt idx="68">
                  <c:v>2.4362618267715099</c:v>
                </c:pt>
                <c:pt idx="69">
                  <c:v>2.43545992962546</c:v>
                </c:pt>
                <c:pt idx="70">
                  <c:v>2.4341779916248698</c:v>
                </c:pt>
                <c:pt idx="71">
                  <c:v>2.4380537745956699</c:v>
                </c:pt>
                <c:pt idx="72">
                  <c:v>2.4352892712903</c:v>
                </c:pt>
                <c:pt idx="73">
                  <c:v>2.4358685725208602</c:v>
                </c:pt>
                <c:pt idx="74">
                  <c:v>2.4347826086956501</c:v>
                </c:pt>
                <c:pt idx="75">
                  <c:v>2.4337492572786599</c:v>
                </c:pt>
                <c:pt idx="76">
                  <c:v>2.4335013834428199</c:v>
                </c:pt>
                <c:pt idx="77">
                  <c:v>2.4362152505613199</c:v>
                </c:pt>
                <c:pt idx="78">
                  <c:v>2.4324845965407098</c:v>
                </c:pt>
                <c:pt idx="79">
                  <c:v>2.4413597263347402</c:v>
                </c:pt>
                <c:pt idx="80">
                  <c:v>2.4077678055949101</c:v>
                </c:pt>
                <c:pt idx="81">
                  <c:v>4.7512184815637903</c:v>
                </c:pt>
                <c:pt idx="82">
                  <c:v>4.8611234735873898</c:v>
                </c:pt>
                <c:pt idx="83">
                  <c:v>4.8647215641694999</c:v>
                </c:pt>
                <c:pt idx="84">
                  <c:v>4.8658154487773704</c:v>
                </c:pt>
                <c:pt idx="85">
                  <c:v>4.8669821129241004</c:v>
                </c:pt>
                <c:pt idx="86">
                  <c:v>4.8645771256121098</c:v>
                </c:pt>
                <c:pt idx="87">
                  <c:v>4.8673642395910397</c:v>
                </c:pt>
                <c:pt idx="88">
                  <c:v>4.8568312953258097</c:v>
                </c:pt>
                <c:pt idx="89">
                  <c:v>4.8646080760094996</c:v>
                </c:pt>
                <c:pt idx="90">
                  <c:v>4.8616180242046498</c:v>
                </c:pt>
                <c:pt idx="91">
                  <c:v>4.8616386326641301</c:v>
                </c:pt>
                <c:pt idx="92">
                  <c:v>4.85429249855033</c:v>
                </c:pt>
                <c:pt idx="93">
                  <c:v>4.8612883126131203</c:v>
                </c:pt>
                <c:pt idx="94">
                  <c:v>4.8528341485706497</c:v>
                </c:pt>
                <c:pt idx="95">
                  <c:v>4.86849031294041</c:v>
                </c:pt>
                <c:pt idx="96">
                  <c:v>3.3092304584932299</c:v>
                </c:pt>
                <c:pt idx="97">
                  <c:v>6.6138235879277802</c:v>
                </c:pt>
                <c:pt idx="98">
                  <c:v>9.5714911640134304</c:v>
                </c:pt>
                <c:pt idx="99">
                  <c:v>9.7467864958463402</c:v>
                </c:pt>
                <c:pt idx="100">
                  <c:v>9.7215876581406597</c:v>
                </c:pt>
                <c:pt idx="101">
                  <c:v>9.7362780095844794</c:v>
                </c:pt>
                <c:pt idx="102">
                  <c:v>9.7188278562106998</c:v>
                </c:pt>
                <c:pt idx="103">
                  <c:v>9.74720067991076</c:v>
                </c:pt>
                <c:pt idx="104">
                  <c:v>9.7144442303334895</c:v>
                </c:pt>
                <c:pt idx="105">
                  <c:v>9.7321883167577408</c:v>
                </c:pt>
                <c:pt idx="106">
                  <c:v>9.7176132163200108</c:v>
                </c:pt>
                <c:pt idx="107">
                  <c:v>9.7309084121347809</c:v>
                </c:pt>
                <c:pt idx="108">
                  <c:v>9.7075372482134998</c:v>
                </c:pt>
                <c:pt idx="109">
                  <c:v>9.7269675952920593</c:v>
                </c:pt>
                <c:pt idx="110">
                  <c:v>9.7138271359209902</c:v>
                </c:pt>
                <c:pt idx="111">
                  <c:v>9.74595823330713</c:v>
                </c:pt>
                <c:pt idx="112">
                  <c:v>4.0847123351096704</c:v>
                </c:pt>
                <c:pt idx="113">
                  <c:v>8.1625564926515004</c:v>
                </c:pt>
                <c:pt idx="114">
                  <c:v>12.2315274744905</c:v>
                </c:pt>
                <c:pt idx="115">
                  <c:v>16.305790440849702</c:v>
                </c:pt>
                <c:pt idx="116">
                  <c:v>19.191030977431002</c:v>
                </c:pt>
                <c:pt idx="117">
                  <c:v>19.466358883834602</c:v>
                </c:pt>
                <c:pt idx="118">
                  <c:v>19.430205101597799</c:v>
                </c:pt>
                <c:pt idx="119">
                  <c:v>19.476689635262101</c:v>
                </c:pt>
                <c:pt idx="120">
                  <c:v>19.422924666900901</c:v>
                </c:pt>
                <c:pt idx="121">
                  <c:v>19.4533989763422</c:v>
                </c:pt>
                <c:pt idx="122">
                  <c:v>19.431851153728001</c:v>
                </c:pt>
                <c:pt idx="123">
                  <c:v>19.453357730317201</c:v>
                </c:pt>
                <c:pt idx="124">
                  <c:v>19.4368733356918</c:v>
                </c:pt>
                <c:pt idx="125">
                  <c:v>19.447214026520101</c:v>
                </c:pt>
                <c:pt idx="126">
                  <c:v>19.416594714476702</c:v>
                </c:pt>
                <c:pt idx="127">
                  <c:v>19.4604958958152</c:v>
                </c:pt>
                <c:pt idx="128">
                  <c:v>4.6042564722767203</c:v>
                </c:pt>
                <c:pt idx="129">
                  <c:v>9.2057873296811294</c:v>
                </c:pt>
                <c:pt idx="130">
                  <c:v>13.798297590760001</c:v>
                </c:pt>
                <c:pt idx="131">
                  <c:v>18.402896312416601</c:v>
                </c:pt>
                <c:pt idx="132">
                  <c:v>22.969383884950801</c:v>
                </c:pt>
                <c:pt idx="133">
                  <c:v>27.566497312466002</c:v>
                </c:pt>
                <c:pt idx="134">
                  <c:v>32.110199624828503</c:v>
                </c:pt>
                <c:pt idx="135">
                  <c:v>36.681012511469</c:v>
                </c:pt>
                <c:pt idx="136">
                  <c:v>38.758794617303401</c:v>
                </c:pt>
                <c:pt idx="137">
                  <c:v>38.869217831890801</c:v>
                </c:pt>
                <c:pt idx="138">
                  <c:v>38.862138488385803</c:v>
                </c:pt>
                <c:pt idx="139">
                  <c:v>38.839764972822799</c:v>
                </c:pt>
                <c:pt idx="140">
                  <c:v>38.818977425858101</c:v>
                </c:pt>
                <c:pt idx="141">
                  <c:v>38.905643095815499</c:v>
                </c:pt>
                <c:pt idx="142">
                  <c:v>38.803627013127603</c:v>
                </c:pt>
                <c:pt idx="143">
                  <c:v>38.946847865997903</c:v>
                </c:pt>
                <c:pt idx="144">
                  <c:v>4.9238497091989704</c:v>
                </c:pt>
                <c:pt idx="145">
                  <c:v>9.8477126305084504</c:v>
                </c:pt>
                <c:pt idx="146">
                  <c:v>14.7608946591535</c:v>
                </c:pt>
                <c:pt idx="147">
                  <c:v>19.685230777482701</c:v>
                </c:pt>
                <c:pt idx="148">
                  <c:v>24.577536096006</c:v>
                </c:pt>
                <c:pt idx="149">
                  <c:v>29.4981794799662</c:v>
                </c:pt>
                <c:pt idx="150">
                  <c:v>34.377608752669602</c:v>
                </c:pt>
                <c:pt idx="151">
                  <c:v>39.336660321380101</c:v>
                </c:pt>
                <c:pt idx="152">
                  <c:v>44.149081294103702</c:v>
                </c:pt>
                <c:pt idx="153">
                  <c:v>49.0764573103544</c:v>
                </c:pt>
                <c:pt idx="154">
                  <c:v>53.912312813446498</c:v>
                </c:pt>
                <c:pt idx="155">
                  <c:v>57.367484814095697</c:v>
                </c:pt>
                <c:pt idx="156">
                  <c:v>57.3523340110359</c:v>
                </c:pt>
                <c:pt idx="157">
                  <c:v>57.435627774934702</c:v>
                </c:pt>
                <c:pt idx="158">
                  <c:v>57.340684991648899</c:v>
                </c:pt>
                <c:pt idx="159">
                  <c:v>57.539634758177797</c:v>
                </c:pt>
                <c:pt idx="160">
                  <c:v>5.0965012046854197</c:v>
                </c:pt>
                <c:pt idx="161">
                  <c:v>10.193441229651301</c:v>
                </c:pt>
                <c:pt idx="162">
                  <c:v>15.2808139183874</c:v>
                </c:pt>
                <c:pt idx="163">
                  <c:v>20.3819007289135</c:v>
                </c:pt>
                <c:pt idx="164">
                  <c:v>25.451756302229601</c:v>
                </c:pt>
                <c:pt idx="165">
                  <c:v>30.549480369755301</c:v>
                </c:pt>
                <c:pt idx="166">
                  <c:v>35.602706569980299</c:v>
                </c:pt>
                <c:pt idx="167">
                  <c:v>40.743097572077197</c:v>
                </c:pt>
                <c:pt idx="168">
                  <c:v>45.7359910771589</c:v>
                </c:pt>
                <c:pt idx="169">
                  <c:v>50.853433284604698</c:v>
                </c:pt>
                <c:pt idx="170">
                  <c:v>55.8840297234742</c:v>
                </c:pt>
                <c:pt idx="171">
                  <c:v>57.685153603734499</c:v>
                </c:pt>
                <c:pt idx="172">
                  <c:v>57.638949310927003</c:v>
                </c:pt>
                <c:pt idx="173">
                  <c:v>57.723713804872602</c:v>
                </c:pt>
                <c:pt idx="174">
                  <c:v>57.616327171396001</c:v>
                </c:pt>
                <c:pt idx="175">
                  <c:v>57.819201562844597</c:v>
                </c:pt>
                <c:pt idx="176">
                  <c:v>5.1878883831387297</c:v>
                </c:pt>
                <c:pt idx="177">
                  <c:v>10.3751167902299</c:v>
                </c:pt>
                <c:pt idx="178">
                  <c:v>15.5547874735765</c:v>
                </c:pt>
                <c:pt idx="179">
                  <c:v>20.747506211504898</c:v>
                </c:pt>
                <c:pt idx="180">
                  <c:v>25.909180599261902</c:v>
                </c:pt>
                <c:pt idx="181">
                  <c:v>31.1044005754712</c:v>
                </c:pt>
                <c:pt idx="182">
                  <c:v>36.252084238808301</c:v>
                </c:pt>
                <c:pt idx="183">
                  <c:v>41.488679687875297</c:v>
                </c:pt>
                <c:pt idx="184">
                  <c:v>46.579127057658802</c:v>
                </c:pt>
                <c:pt idx="185">
                  <c:v>51.797609134405</c:v>
                </c:pt>
                <c:pt idx="186">
                  <c:v>56.926170801034502</c:v>
                </c:pt>
                <c:pt idx="187">
                  <c:v>57.835146911663898</c:v>
                </c:pt>
                <c:pt idx="188">
                  <c:v>57.789157100792004</c:v>
                </c:pt>
                <c:pt idx="189">
                  <c:v>57.8604497172023</c:v>
                </c:pt>
                <c:pt idx="190">
                  <c:v>57.765962302758403</c:v>
                </c:pt>
                <c:pt idx="191">
                  <c:v>57.963255878230299</c:v>
                </c:pt>
                <c:pt idx="192">
                  <c:v>5.23494345180253</c:v>
                </c:pt>
                <c:pt idx="193">
                  <c:v>10.4696068922234</c:v>
                </c:pt>
                <c:pt idx="194">
                  <c:v>15.696490224486601</c:v>
                </c:pt>
                <c:pt idx="195">
                  <c:v>20.9395124595261</c:v>
                </c:pt>
                <c:pt idx="196">
                  <c:v>26.147863027118401</c:v>
                </c:pt>
                <c:pt idx="197">
                  <c:v>31.388650956729599</c:v>
                </c:pt>
                <c:pt idx="198">
                  <c:v>36.584689573533502</c:v>
                </c:pt>
                <c:pt idx="199">
                  <c:v>41.8739479858233</c:v>
                </c:pt>
                <c:pt idx="200">
                  <c:v>47.013213601747204</c:v>
                </c:pt>
                <c:pt idx="201">
                  <c:v>52.280826589029203</c:v>
                </c:pt>
                <c:pt idx="202">
                  <c:v>57.463641096501703</c:v>
                </c:pt>
                <c:pt idx="203">
                  <c:v>57.921289729471603</c:v>
                </c:pt>
                <c:pt idx="204">
                  <c:v>57.859993614933103</c:v>
                </c:pt>
                <c:pt idx="205">
                  <c:v>57.936033845862397</c:v>
                </c:pt>
                <c:pt idx="206">
                  <c:v>57.840274070294498</c:v>
                </c:pt>
                <c:pt idx="207">
                  <c:v>58.026032546612299</c:v>
                </c:pt>
                <c:pt idx="208">
                  <c:v>5.2584676003868598</c:v>
                </c:pt>
                <c:pt idx="209">
                  <c:v>10.516841021232301</c:v>
                </c:pt>
                <c:pt idx="210">
                  <c:v>15.7676790840178</c:v>
                </c:pt>
                <c:pt idx="211">
                  <c:v>21.035528106954001</c:v>
                </c:pt>
                <c:pt idx="212">
                  <c:v>26.2645841160789</c:v>
                </c:pt>
                <c:pt idx="213">
                  <c:v>31.528162064355399</c:v>
                </c:pt>
                <c:pt idx="214">
                  <c:v>36.756673385329897</c:v>
                </c:pt>
                <c:pt idx="215">
                  <c:v>42.0580989421059</c:v>
                </c:pt>
                <c:pt idx="216">
                  <c:v>47.222517451024501</c:v>
                </c:pt>
                <c:pt idx="217">
                  <c:v>52.528698328070298</c:v>
                </c:pt>
                <c:pt idx="218">
                  <c:v>57.738698131760003</c:v>
                </c:pt>
                <c:pt idx="219">
                  <c:v>57.943808959936803</c:v>
                </c:pt>
                <c:pt idx="220">
                  <c:v>57.898102938276402</c:v>
                </c:pt>
                <c:pt idx="221">
                  <c:v>57.965544609188299</c:v>
                </c:pt>
                <c:pt idx="222">
                  <c:v>57.872424974128997</c:v>
                </c:pt>
                <c:pt idx="223">
                  <c:v>58.074467916765499</c:v>
                </c:pt>
                <c:pt idx="224">
                  <c:v>5.2708579019886797</c:v>
                </c:pt>
                <c:pt idx="225">
                  <c:v>10.5414792474508</c:v>
                </c:pt>
                <c:pt idx="226">
                  <c:v>15.804303101096499</c:v>
                </c:pt>
                <c:pt idx="227">
                  <c:v>21.0829206467746</c:v>
                </c:pt>
                <c:pt idx="228">
                  <c:v>26.3262277038401</c:v>
                </c:pt>
                <c:pt idx="229">
                  <c:v>31.6063944538339</c:v>
                </c:pt>
                <c:pt idx="230">
                  <c:v>36.836685967366499</c:v>
                </c:pt>
                <c:pt idx="231">
                  <c:v>42.1612243359384</c:v>
                </c:pt>
                <c:pt idx="232">
                  <c:v>47.337484481563202</c:v>
                </c:pt>
                <c:pt idx="233">
                  <c:v>52.648560733418499</c:v>
                </c:pt>
                <c:pt idx="234">
                  <c:v>57.861590004335604</c:v>
                </c:pt>
                <c:pt idx="235">
                  <c:v>57.973842774281103</c:v>
                </c:pt>
                <c:pt idx="236">
                  <c:v>57.917233556735802</c:v>
                </c:pt>
                <c:pt idx="237">
                  <c:v>57.990446234143299</c:v>
                </c:pt>
                <c:pt idx="238">
                  <c:v>57.8898264397221</c:v>
                </c:pt>
                <c:pt idx="239">
                  <c:v>58.087681152251903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130-051A-7C4B-8DA7-A6CA279809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3850848"/>
        <c:axId val="119669536"/>
      </c:scatterChart>
      <c:valAx>
        <c:axId val="123850848"/>
        <c:scaling>
          <c:logBase val="2"/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vert="horz"/>
              <a:lstStyle/>
              <a:p>
                <a:pPr>
                  <a:defRPr sz="1200" b="0"/>
                </a:pPr>
                <a:r>
                  <a:rPr lang="en-US" sz="1200" b="0"/>
                  <a:t>Operational Intensity (OP/B)</a:t>
                </a:r>
              </a:p>
            </c:rich>
          </c:tx>
          <c:layout>
            <c:manualLayout>
              <c:xMode val="edge"/>
              <c:yMode val="edge"/>
              <c:x val="0.36643746180033554"/>
              <c:y val="0.93376597222222224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\ ????/????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/>
          <a:lstStyle/>
          <a:p>
            <a:pPr>
              <a:defRPr/>
            </a:pPr>
            <a:endParaRPr lang="en-US"/>
          </a:p>
        </c:txPr>
        <c:crossAx val="119669536"/>
        <c:crossesAt val="1.0000000000000002E-3"/>
        <c:crossBetween val="midCat"/>
        <c:majorUnit val="2"/>
        <c:minorUnit val="2"/>
      </c:valAx>
      <c:valAx>
        <c:axId val="119669536"/>
        <c:scaling>
          <c:logBase val="2"/>
          <c:orientation val="minMax"/>
          <c:max val="64"/>
          <c:min val="3.1250000000000007E-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 sz="1000" b="0"/>
                </a:pPr>
                <a:r>
                  <a:rPr lang="en-US" sz="1000" b="0"/>
                  <a:t>Arithmetic Throughput (MOPS, 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.0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23850848"/>
        <c:crossesAt val="4.8830000000000019E-5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1">
    <c:autoUpdate val="0"/>
  </c:externalData>
  <c:userShapes r:id="rId2"/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Sheet3!$C$2</c:f>
              <c:strCache>
                <c:ptCount val="1"/>
                <c:pt idx="0">
                  <c:v>Performance (GOPS)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10"/>
            <c:spPr>
              <a:solidFill>
                <a:schemeClr val="accent5">
                  <a:lumMod val="60000"/>
                  <a:lumOff val="40000"/>
                </a:schemeClr>
              </a:solidFill>
              <a:ln w="9525">
                <a:solidFill>
                  <a:srgbClr val="00206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1.6729053696268284E-3"/>
                  <c:y val="6.1548611111111109E-2"/>
                </c:manualLayout>
              </c:layout>
              <c:tx>
                <c:strRef>
                  <c:f>Sheet3!$A$3</c:f>
                  <c:strCache>
                    <c:ptCount val="1"/>
                    <c:pt idx="0">
                      <c:v>BFS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{4438B4DA-9D55-404A-BB8E-80E101012FE0}</c15:txfldGUID>
                      <c15:f>Sheet3!$A$3</c15:f>
                      <c15:dlblFieldTableCache>
                        <c:ptCount val="1"/>
                        <c:pt idx="0">
                          <c:v>BFS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0-2654-FD47-8C27-FB62404161D0}"/>
                </c:ext>
              </c:extLst>
            </c:dLbl>
            <c:dLbl>
              <c:idx val="1"/>
              <c:layout>
                <c:manualLayout>
                  <c:x val="-7.8087044231218636E-2"/>
                  <c:y val="-4.5972222222222222E-3"/>
                </c:manualLayout>
              </c:layout>
              <c:tx>
                <c:strRef>
                  <c:f>Sheet3!$A$4</c:f>
                  <c:strCache>
                    <c:ptCount val="1"/>
                    <c:pt idx="0">
                      <c:v>BS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{1336FA1C-338D-D64F-87C7-FFBB8151456B}</c15:txfldGUID>
                      <c15:f>Sheet3!$A$4</c15:f>
                      <c15:dlblFieldTableCache>
                        <c:ptCount val="1"/>
                        <c:pt idx="0">
                          <c:v>BS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1-2654-FD47-8C27-FB62404161D0}"/>
                </c:ext>
              </c:extLst>
            </c:dLbl>
            <c:dLbl>
              <c:idx val="2"/>
              <c:layout>
                <c:manualLayout>
                  <c:x val="-9.9986435487223385E-2"/>
                  <c:y val="-2.1265972222222221E-2"/>
                </c:manualLayout>
              </c:layout>
              <c:tx>
                <c:strRef>
                  <c:f>Sheet3!$A$5</c:f>
                  <c:strCache>
                    <c:ptCount val="1"/>
                    <c:pt idx="0">
                      <c:v>GEMV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{E2761091-E0F8-7243-89C3-287350E120BF}</c15:txfldGUID>
                      <c15:f>Sheet3!$A$5</c15:f>
                      <c15:dlblFieldTableCache>
                        <c:ptCount val="1"/>
                        <c:pt idx="0">
                          <c:v>GEMV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2-2654-FD47-8C27-FB62404161D0}"/>
                </c:ext>
              </c:extLst>
            </c:dLbl>
            <c:dLbl>
              <c:idx val="3"/>
              <c:layout>
                <c:manualLayout>
                  <c:x val="4.7944331116668995E-3"/>
                  <c:y val="-4.5972222222222222E-3"/>
                </c:manualLayout>
              </c:layout>
              <c:tx>
                <c:strRef>
                  <c:f>Sheet3!$A$6</c:f>
                  <c:strCache>
                    <c:ptCount val="1"/>
                    <c:pt idx="0">
                      <c:v>MLP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{A8FCDFFD-9C16-5448-9D9C-F2CE6987A8C8}</c15:txfldGUID>
                      <c15:f>Sheet3!$A$6</c15:f>
                      <c15:dlblFieldTableCache>
                        <c:ptCount val="1"/>
                        <c:pt idx="0">
                          <c:v>MLP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3-2654-FD47-8C27-FB62404161D0}"/>
                </c:ext>
              </c:extLst>
            </c:dLbl>
            <c:dLbl>
              <c:idx val="4"/>
              <c:layout>
                <c:manualLayout>
                  <c:x val="-7.5263075506714433E-2"/>
                  <c:y val="1.7451388888888888E-2"/>
                </c:manualLayout>
              </c:layout>
              <c:tx>
                <c:strRef>
                  <c:f>Sheet3!$A$7</c:f>
                  <c:strCache>
                    <c:ptCount val="1"/>
                    <c:pt idx="0">
                      <c:v>SEL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{2623CA01-801C-B648-8320-CE9337D0A735}</c15:txfldGUID>
                      <c15:f>Sheet3!$A$7</c15:f>
                      <c15:dlblFieldTableCache>
                        <c:ptCount val="1"/>
                        <c:pt idx="0">
                          <c:v>SEL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4-2654-FD47-8C27-FB62404161D0}"/>
                </c:ext>
              </c:extLst>
            </c:dLbl>
            <c:dLbl>
              <c:idx val="5"/>
              <c:layout>
                <c:manualLayout>
                  <c:x val="-0.12572936139410623"/>
                  <c:y val="-2.1265972222222221E-2"/>
                </c:manualLayout>
              </c:layout>
              <c:tx>
                <c:strRef>
                  <c:f>Sheet3!$A$8</c:f>
                  <c:strCache>
                    <c:ptCount val="1"/>
                    <c:pt idx="0">
                      <c:v>SpMV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{325C243D-8DE1-F647-9863-0A06ADBCEDD1}</c15:txfldGUID>
                      <c15:f>Sheet3!$A$8</c15:f>
                      <c15:dlblFieldTableCache>
                        <c:ptCount val="1"/>
                        <c:pt idx="0">
                          <c:v>SpMV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5-2654-FD47-8C27-FB62404161D0}"/>
                </c:ext>
              </c:extLst>
            </c:dLbl>
            <c:dLbl>
              <c:idx val="6"/>
              <c:layout>
                <c:manualLayout>
                  <c:x val="-5.3831759793524461E-2"/>
                  <c:y val="3.5090277777777776E-2"/>
                </c:manualLayout>
              </c:layout>
              <c:tx>
                <c:strRef>
                  <c:f>Sheet3!$A$9</c:f>
                  <c:strCache>
                    <c:ptCount val="1"/>
                    <c:pt idx="0">
                      <c:v>TS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{B674C7ED-16A9-0C45-9A0B-F9C0E0DBDC83}</c15:txfldGUID>
                      <c15:f>Sheet3!$A$9</c15:f>
                      <c15:dlblFieldTableCache>
                        <c:ptCount val="1"/>
                        <c:pt idx="0">
                          <c:v>TS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6-2654-FD47-8C27-FB62404161D0}"/>
                </c:ext>
              </c:extLst>
            </c:dLbl>
            <c:dLbl>
              <c:idx val="7"/>
              <c:layout>
                <c:manualLayout>
                  <c:x val="2.3996744516933599E-3"/>
                  <c:y val="-9.0069444444444442E-3"/>
                </c:manualLayout>
              </c:layout>
              <c:tx>
                <c:strRef>
                  <c:f>Sheet3!$A$10</c:f>
                  <c:strCache>
                    <c:ptCount val="1"/>
                    <c:pt idx="0">
                      <c:v>UNI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{86845C80-A1D6-9645-B049-98061DE970D8}</c15:txfldGUID>
                      <c15:f>Sheet3!$A$10</c15:f>
                      <c15:dlblFieldTableCache>
                        <c:ptCount val="1"/>
                        <c:pt idx="0">
                          <c:v>UNI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7-2654-FD47-8C27-FB62404161D0}"/>
                </c:ext>
              </c:extLst>
            </c:dLbl>
            <c:dLbl>
              <c:idx val="8"/>
              <c:layout>
                <c:manualLayout>
                  <c:x val="5.9496441658078117E-4"/>
                  <c:y val="-1.8750000000004042E-4"/>
                </c:manualLayout>
              </c:layout>
              <c:tx>
                <c:strRef>
                  <c:f>Sheet3!$A$11</c:f>
                  <c:strCache>
                    <c:ptCount val="1"/>
                    <c:pt idx="0">
                      <c:v>VA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{D6736CAA-127F-AB46-8F17-0F912B123C2E}</c15:txfldGUID>
                      <c15:f>Sheet3!$A$11</c15:f>
                      <c15:dlblFieldTableCache>
                        <c:ptCount val="1"/>
                        <c:pt idx="0">
                          <c:v>VA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8-2654-FD47-8C27-FB62404161D0}"/>
                </c:ext>
              </c:extLst>
            </c:dLbl>
            <c:dLbl>
              <c:idx val="9"/>
              <c:layout>
                <c:manualLayout>
                  <c:x val="2.0630963373818464E-3"/>
                  <c:y val="-3.9875000000000001E-2"/>
                </c:manualLayout>
              </c:layout>
              <c:tx>
                <c:strRef>
                  <c:f>Sheet3!$A$12</c:f>
                  <c:strCache>
                    <c:ptCount val="1"/>
                    <c:pt idx="0">
                      <c:v>HST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{130D8ABE-3D73-CB49-8114-15F877E9C9E8}</c15:txfldGUID>
                      <c15:f>Sheet3!$A$12</c15:f>
                      <c15:dlblFieldTableCache>
                        <c:ptCount val="1"/>
                        <c:pt idx="0">
                          <c:v>HST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9-2654-FD47-8C27-FB62404161D0}"/>
                </c:ext>
              </c:extLst>
            </c:dLbl>
            <c:dLbl>
              <c:idx val="10"/>
              <c:layout>
                <c:manualLayout>
                  <c:x val="9.266267391724748E-4"/>
                  <c:y val="4.2222222222222218E-3"/>
                </c:manualLayout>
              </c:layout>
              <c:tx>
                <c:strRef>
                  <c:f>Sheet3!$A$13</c:f>
                  <c:strCache>
                    <c:ptCount val="1"/>
                    <c:pt idx="0">
                      <c:v>RED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{3D1400F1-03E3-5940-A2D1-8607B7DD9D36}</c15:txfldGUID>
                      <c15:f>Sheet3!$A$13</c15:f>
                      <c15:dlblFieldTableCache>
                        <c:ptCount val="1"/>
                        <c:pt idx="0">
                          <c:v>RED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A-2654-FD47-8C27-FB62404161D0}"/>
                </c:ext>
              </c:extLst>
            </c:dLbl>
            <c:dLbl>
              <c:idx val="11"/>
              <c:layout>
                <c:manualLayout>
                  <c:x val="-5.5172311557349002E-2"/>
                  <c:y val="9.3386979166666662E-2"/>
                </c:manualLayout>
              </c:layout>
              <c:tx>
                <c:strRef>
                  <c:f>Sheet3!$A$14</c:f>
                  <c:strCache>
                    <c:ptCount val="1"/>
                    <c:pt idx="0">
                      <c:v>SCAN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3209606440178718E-2"/>
                      <c:h val="6.8990277777777761E-2"/>
                    </c:manualLayout>
                  </c15:layout>
                  <c15:dlblFieldTable>
                    <c15:dlblFTEntry>
                      <c15:txfldGUID>{E1FA22B7-0C31-414A-A303-221D810994F8}</c15:txfldGUID>
                      <c15:f>Sheet3!$A$14</c15:f>
                      <c15:dlblFieldTableCache>
                        <c:ptCount val="1"/>
                        <c:pt idx="0">
                          <c:v>SCAN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B-2654-FD47-8C27-FB62404161D0}"/>
                </c:ext>
              </c:extLst>
            </c:dLbl>
            <c:dLbl>
              <c:idx val="12"/>
              <c:layout>
                <c:manualLayout>
                  <c:x val="6.3502811909673653E-3"/>
                  <c:y val="-9.0069444444444442E-3"/>
                </c:manualLayout>
              </c:layout>
              <c:tx>
                <c:strRef>
                  <c:f>Sheet3!$A$15</c:f>
                  <c:strCache>
                    <c:ptCount val="1"/>
                    <c:pt idx="0">
                      <c:v>NW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{4DAFD89B-19A6-AC4A-AE6C-667FE1E47CD5}</c15:txfldGUID>
                      <c15:f>Sheet3!$A$15</c15:f>
                      <c15:dlblFieldTableCache>
                        <c:ptCount val="1"/>
                        <c:pt idx="0">
                          <c:v>NW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C-2654-FD47-8C27-FB62404161D0}"/>
                </c:ext>
              </c:extLst>
            </c:dLbl>
            <c:dLbl>
              <c:idx val="13"/>
              <c:layout>
                <c:manualLayout>
                  <c:x val="1.2071494660298054E-2"/>
                  <c:y val="-8.0368055555555557E-3"/>
                </c:manualLayout>
              </c:layout>
              <c:tx>
                <c:strRef>
                  <c:f>Sheet3!$A$16</c:f>
                  <c:strCache>
                    <c:ptCount val="1"/>
                    <c:pt idx="0">
                      <c:v>TRNS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{F4D51C33-69F2-8245-972E-11BE06837283}</c15:txfldGUID>
                      <c15:f>Sheet3!$A$16</c15:f>
                      <c15:dlblFieldTableCache>
                        <c:ptCount val="1"/>
                        <c:pt idx="0">
                          <c:v>TRNS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D-2654-FD47-8C27-FB62404161D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rgbClr val="002060"/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Sheet3!$B$3:$B$16</c:f>
              <c:numCache>
                <c:formatCode>General</c:formatCode>
                <c:ptCount val="14"/>
                <c:pt idx="0">
                  <c:v>0.14799999999999999</c:v>
                </c:pt>
                <c:pt idx="1">
                  <c:v>8.3000000000000004E-2</c:v>
                </c:pt>
                <c:pt idx="2">
                  <c:v>8.7999999999999995E-2</c:v>
                </c:pt>
                <c:pt idx="3">
                  <c:v>0.107</c:v>
                </c:pt>
                <c:pt idx="4">
                  <c:v>0.1</c:v>
                </c:pt>
                <c:pt idx="5">
                  <c:v>0.11</c:v>
                </c:pt>
                <c:pt idx="6">
                  <c:v>9.7000000000000003E-2</c:v>
                </c:pt>
                <c:pt idx="7">
                  <c:v>0.125</c:v>
                </c:pt>
                <c:pt idx="8">
                  <c:v>0.15</c:v>
                </c:pt>
                <c:pt idx="9">
                  <c:v>0.14299999999999999</c:v>
                </c:pt>
                <c:pt idx="10">
                  <c:v>0.25</c:v>
                </c:pt>
                <c:pt idx="11">
                  <c:v>0.125</c:v>
                </c:pt>
                <c:pt idx="12">
                  <c:v>0.25</c:v>
                </c:pt>
                <c:pt idx="13">
                  <c:v>0.16300000000000001</c:v>
                </c:pt>
              </c:numCache>
            </c:numRef>
          </c:xVal>
          <c:yVal>
            <c:numRef>
              <c:f>Sheet3!$C$3:$C$16</c:f>
              <c:numCache>
                <c:formatCode>General</c:formatCode>
                <c:ptCount val="14"/>
                <c:pt idx="0">
                  <c:v>0.79100000000000004</c:v>
                </c:pt>
                <c:pt idx="1">
                  <c:v>2.7490000000000001</c:v>
                </c:pt>
                <c:pt idx="2">
                  <c:v>4.774</c:v>
                </c:pt>
                <c:pt idx="3">
                  <c:v>8.9879999999999995</c:v>
                </c:pt>
                <c:pt idx="4">
                  <c:v>0.69299999999999995</c:v>
                </c:pt>
                <c:pt idx="5">
                  <c:v>0.95</c:v>
                </c:pt>
                <c:pt idx="6">
                  <c:v>2.331</c:v>
                </c:pt>
                <c:pt idx="7">
                  <c:v>1.5249999999999999</c:v>
                </c:pt>
                <c:pt idx="8">
                  <c:v>5.5510000000000002</c:v>
                </c:pt>
                <c:pt idx="9">
                  <c:v>2.1190000000000002</c:v>
                </c:pt>
                <c:pt idx="10">
                  <c:v>0.74099999999999999</c:v>
                </c:pt>
                <c:pt idx="11">
                  <c:v>0.76200000000000001</c:v>
                </c:pt>
                <c:pt idx="12">
                  <c:v>1.68</c:v>
                </c:pt>
                <c:pt idx="13">
                  <c:v>1.0669999999999999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E-2654-FD47-8C27-FB62404161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5797215"/>
        <c:axId val="526351823"/>
      </c:scatterChart>
      <c:valAx>
        <c:axId val="525797215"/>
        <c:scaling>
          <c:logBase val="10"/>
          <c:orientation val="minMax"/>
          <c:max val="1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Intensity (OP/B)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6351823"/>
        <c:crossesAt val="1.0000000000000002E-2"/>
        <c:crossBetween val="midCat"/>
      </c:valAx>
      <c:valAx>
        <c:axId val="526351823"/>
        <c:scaling>
          <c:logBase val="2"/>
          <c:orientation val="minMax"/>
          <c:max val="24"/>
          <c:min val="0.1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Performance (GOPS)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5797215"/>
        <c:crossesAt val="1.0000000000000002E-3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baseline="0"/>
              <a:t>VA</a:t>
            </a:r>
            <a:endParaRPr lang="en-US" sz="1800"/>
          </a:p>
        </c:rich>
      </c:tx>
      <c:layout>
        <c:manualLayout>
          <c:xMode val="edge"/>
          <c:yMode val="edge"/>
          <c:x val="6.4999317592466216E-2"/>
          <c:y val="0.79726284722222218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5114861111111109"/>
          <c:y val="5.207888888888889E-2"/>
          <c:w val="0.57778333333333332"/>
          <c:h val="0.73677847222222226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VA!$S$50</c:f>
              <c:strCache>
                <c:ptCount val="1"/>
                <c:pt idx="0">
                  <c:v>DPU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VA!$R$51:$R$55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VA!$S$51:$S$55</c:f>
              <c:numCache>
                <c:formatCode>0.00</c:formatCode>
                <c:ptCount val="5"/>
                <c:pt idx="0">
                  <c:v>883.81200000000001</c:v>
                </c:pt>
                <c:pt idx="1">
                  <c:v>443.16500000000002</c:v>
                </c:pt>
                <c:pt idx="2">
                  <c:v>228.26499999999999</c:v>
                </c:pt>
                <c:pt idx="3">
                  <c:v>114.315</c:v>
                </c:pt>
                <c:pt idx="4">
                  <c:v>76.322999999999993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D5-4249-AB31-39B58F9AFD8A}"/>
            </c:ext>
          </c:extLst>
        </c:ser>
        <c:ser>
          <c:idx val="2"/>
          <c:order val="1"/>
          <c:tx>
            <c:strRef>
              <c:f>VA!$T$50</c:f>
              <c:strCache>
                <c:ptCount val="1"/>
                <c:pt idx="0">
                  <c:v>Inter-DPU</c:v>
                </c:pt>
              </c:strCache>
            </c:strRef>
          </c:tx>
          <c:spPr>
            <a:pattFill prst="narVert">
              <a:fgClr>
                <a:srgbClr val="00206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VA!$R$51:$R$55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VA!$T$51:$T$55</c:f>
              <c:numCache>
                <c:formatCode>0.00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D5-4249-AB31-39B58F9AFD8A}"/>
            </c:ext>
          </c:extLst>
        </c:ser>
        <c:ser>
          <c:idx val="3"/>
          <c:order val="2"/>
          <c:tx>
            <c:strRef>
              <c:f>VA!$U$50</c:f>
              <c:strCache>
                <c:ptCount val="1"/>
                <c:pt idx="0">
                  <c:v>CPU-DPU</c:v>
                </c:pt>
              </c:strCache>
            </c:strRef>
          </c:tx>
          <c:spPr>
            <a:pattFill prst="wdDnDiag">
              <a:fgClr>
                <a:schemeClr val="accent1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VA!$R$51:$R$55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VA!$U$51:$U$55</c:f>
              <c:numCache>
                <c:formatCode>0.00</c:formatCode>
                <c:ptCount val="5"/>
                <c:pt idx="0">
                  <c:v>94.190400000000011</c:v>
                </c:pt>
                <c:pt idx="1">
                  <c:v>94.190400000000011</c:v>
                </c:pt>
                <c:pt idx="2">
                  <c:v>94.190400000000011</c:v>
                </c:pt>
                <c:pt idx="3">
                  <c:v>94.190400000000011</c:v>
                </c:pt>
                <c:pt idx="4">
                  <c:v>94.190400000000011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BD5-4249-AB31-39B58F9AFD8A}"/>
            </c:ext>
          </c:extLst>
        </c:ser>
        <c:ser>
          <c:idx val="4"/>
          <c:order val="3"/>
          <c:tx>
            <c:strRef>
              <c:f>VA!$V$50</c:f>
              <c:strCache>
                <c:ptCount val="1"/>
                <c:pt idx="0">
                  <c:v>DPU-CPU</c:v>
                </c:pt>
              </c:strCache>
            </c:strRef>
          </c:tx>
          <c:spPr>
            <a:pattFill prst="wdUpDiag">
              <a:fgClr>
                <a:srgbClr val="00B0F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VA!$R$51:$R$55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VA!$V$51:$V$55</c:f>
              <c:numCache>
                <c:formatCode>0.00</c:formatCode>
                <c:ptCount val="5"/>
                <c:pt idx="0">
                  <c:v>87.730400000000003</c:v>
                </c:pt>
                <c:pt idx="1">
                  <c:v>87.730400000000003</c:v>
                </c:pt>
                <c:pt idx="2">
                  <c:v>87.730400000000003</c:v>
                </c:pt>
                <c:pt idx="3">
                  <c:v>87.730400000000003</c:v>
                </c:pt>
                <c:pt idx="4">
                  <c:v>87.730400000000003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BD5-4249-AB31-39B58F9AFD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100"/>
        <c:axId val="1598528383"/>
        <c:axId val="1598601583"/>
      </c:barChart>
      <c:lineChart>
        <c:grouping val="standard"/>
        <c:varyColors val="0"/>
        <c:ser>
          <c:idx val="0"/>
          <c:order val="4"/>
          <c:tx>
            <c:strRef>
              <c:f>VA!$W$50</c:f>
              <c:strCache>
                <c:ptCount val="1"/>
                <c:pt idx="0">
                  <c:v>Speedup</c:v>
                </c:pt>
              </c:strCache>
            </c:strRef>
          </c:tx>
          <c:spPr>
            <a:ln w="3810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/>
              </a:solidFill>
              <a:ln w="38100">
                <a:solidFill>
                  <a:srgbClr val="C00000"/>
                </a:solidFill>
              </a:ln>
              <a:effectLst/>
            </c:spPr>
          </c:marker>
          <c:cat>
            <c:numRef>
              <c:f>VA!$R$51:$R$55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VA!$W$51:$W$55</c:f>
              <c:numCache>
                <c:formatCode>0.00</c:formatCode>
                <c:ptCount val="5"/>
                <c:pt idx="0">
                  <c:v>1</c:v>
                </c:pt>
                <c:pt idx="1">
                  <c:v>1.9943181433551838</c:v>
                </c:pt>
                <c:pt idx="2">
                  <c:v>3.8718682233369113</c:v>
                </c:pt>
                <c:pt idx="3">
                  <c:v>7.7313738354546651</c:v>
                </c:pt>
                <c:pt idx="4">
                  <c:v>11.579890727565742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BD5-4249-AB31-39B58F9AFD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20758576"/>
        <c:axId val="1954929296"/>
      </c:lineChart>
      <c:catAx>
        <c:axId val="159852838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#tasklets</a:t>
                </a:r>
                <a:r>
                  <a:rPr lang="en-US" sz="1400" baseline="0"/>
                  <a:t> per DPU</a:t>
                </a:r>
                <a:endParaRPr lang="en-US" sz="14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601583"/>
        <c:crossesAt val="0.1"/>
        <c:auto val="1"/>
        <c:lblAlgn val="ctr"/>
        <c:lblOffset val="100"/>
        <c:noMultiLvlLbl val="0"/>
      </c:catAx>
      <c:valAx>
        <c:axId val="15986015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Execution Time (ms)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528383"/>
        <c:crosses val="autoZero"/>
        <c:crossBetween val="between"/>
      </c:valAx>
      <c:valAx>
        <c:axId val="1954929296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20758576"/>
        <c:crosses val="max"/>
        <c:crossBetween val="between"/>
      </c:valAx>
      <c:catAx>
        <c:axId val="19207585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954929296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38764812720605873"/>
          <c:y val="1.7201388888888891E-3"/>
          <c:w val="0.31607649788453668"/>
          <c:h val="0.24956770833333333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5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u="none" strike="noStrike" baseline="0">
                <a:effectLst/>
              </a:rPr>
              <a:t>HST-L</a:t>
            </a:r>
            <a:r>
              <a:rPr lang="en-US" sz="1800" b="0" i="0" u="none" strike="noStrike" baseline="0"/>
              <a:t> </a:t>
            </a:r>
            <a:endParaRPr lang="en-US" sz="1800"/>
          </a:p>
        </c:rich>
      </c:tx>
      <c:layout>
        <c:manualLayout>
          <c:xMode val="edge"/>
          <c:yMode val="edge"/>
          <c:x val="0"/>
          <c:y val="0.80167256944444443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5114861111111109"/>
          <c:y val="5.207888888888889E-2"/>
          <c:w val="0.57778333333333332"/>
          <c:h val="0.73677847222222226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HSTL!$S$50</c:f>
              <c:strCache>
                <c:ptCount val="1"/>
                <c:pt idx="0">
                  <c:v>DPU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HSTL!$R$51:$R$55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HSTL!$S$51:$S$55</c:f>
              <c:numCache>
                <c:formatCode>0.00</c:formatCode>
                <c:ptCount val="5"/>
                <c:pt idx="0">
                  <c:v>1631.278</c:v>
                </c:pt>
                <c:pt idx="1">
                  <c:v>819.02300000000002</c:v>
                </c:pt>
                <c:pt idx="2">
                  <c:v>411.71</c:v>
                </c:pt>
                <c:pt idx="3">
                  <c:v>303.67399999999998</c:v>
                </c:pt>
                <c:pt idx="4">
                  <c:v>436.30900000000003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29-F247-BA0C-EFA29C2B354D}"/>
            </c:ext>
          </c:extLst>
        </c:ser>
        <c:ser>
          <c:idx val="2"/>
          <c:order val="1"/>
          <c:tx>
            <c:strRef>
              <c:f>HSTL!$T$50</c:f>
              <c:strCache>
                <c:ptCount val="1"/>
                <c:pt idx="0">
                  <c:v>Inter-DPU</c:v>
                </c:pt>
              </c:strCache>
            </c:strRef>
          </c:tx>
          <c:spPr>
            <a:pattFill prst="narVert">
              <a:fgClr>
                <a:srgbClr val="00206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HSTL!$R$51:$R$55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HSTL!$T$51:$T$55</c:f>
              <c:numCache>
                <c:formatCode>0.00</c:formatCode>
                <c:ptCount val="5"/>
                <c:pt idx="0">
                  <c:v>0.185</c:v>
                </c:pt>
                <c:pt idx="1">
                  <c:v>0.127</c:v>
                </c:pt>
                <c:pt idx="2">
                  <c:v>0.151</c:v>
                </c:pt>
                <c:pt idx="3">
                  <c:v>0.14399999999999999</c:v>
                </c:pt>
                <c:pt idx="4">
                  <c:v>0.14199999999999999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929-F247-BA0C-EFA29C2B354D}"/>
            </c:ext>
          </c:extLst>
        </c:ser>
        <c:ser>
          <c:idx val="3"/>
          <c:order val="2"/>
          <c:tx>
            <c:strRef>
              <c:f>HSTL!$U$50</c:f>
              <c:strCache>
                <c:ptCount val="1"/>
                <c:pt idx="0">
                  <c:v>CPU-DPU</c:v>
                </c:pt>
              </c:strCache>
            </c:strRef>
          </c:tx>
          <c:spPr>
            <a:pattFill prst="wdDnDiag">
              <a:fgClr>
                <a:schemeClr val="accent1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HSTL!$R$51:$R$55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HSTL!$U$51:$U$55</c:f>
              <c:numCache>
                <c:formatCode>0.00</c:formatCode>
                <c:ptCount val="5"/>
                <c:pt idx="0">
                  <c:v>19.9726</c:v>
                </c:pt>
                <c:pt idx="1">
                  <c:v>19.9726</c:v>
                </c:pt>
                <c:pt idx="2">
                  <c:v>19.9726</c:v>
                </c:pt>
                <c:pt idx="3">
                  <c:v>19.9726</c:v>
                </c:pt>
                <c:pt idx="4">
                  <c:v>19.9726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929-F247-BA0C-EFA29C2B354D}"/>
            </c:ext>
          </c:extLst>
        </c:ser>
        <c:ser>
          <c:idx val="4"/>
          <c:order val="3"/>
          <c:tx>
            <c:strRef>
              <c:f>HSTL!$V$50</c:f>
              <c:strCache>
                <c:ptCount val="1"/>
                <c:pt idx="0">
                  <c:v>DPU-CPU</c:v>
                </c:pt>
              </c:strCache>
            </c:strRef>
          </c:tx>
          <c:spPr>
            <a:pattFill prst="wdUpDiag">
              <a:fgClr>
                <a:srgbClr val="00B0F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HSTL!$R$51:$R$55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HSTL!$V$51:$V$55</c:f>
              <c:numCache>
                <c:formatCode>0.00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929-F247-BA0C-EFA29C2B35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100"/>
        <c:axId val="1598528383"/>
        <c:axId val="1598601583"/>
      </c:barChart>
      <c:lineChart>
        <c:grouping val="standard"/>
        <c:varyColors val="0"/>
        <c:ser>
          <c:idx val="0"/>
          <c:order val="4"/>
          <c:tx>
            <c:strRef>
              <c:f>HSTL!$W$50</c:f>
              <c:strCache>
                <c:ptCount val="1"/>
                <c:pt idx="0">
                  <c:v>Speedup</c:v>
                </c:pt>
              </c:strCache>
            </c:strRef>
          </c:tx>
          <c:spPr>
            <a:ln w="3810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/>
              </a:solidFill>
              <a:ln w="38100">
                <a:solidFill>
                  <a:srgbClr val="C00000"/>
                </a:solidFill>
              </a:ln>
              <a:effectLst/>
            </c:spPr>
          </c:marker>
          <c:cat>
            <c:numRef>
              <c:f>HSTL!$R$51:$R$55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HSTL!$W$51:$W$55</c:f>
              <c:numCache>
                <c:formatCode>0.00</c:formatCode>
                <c:ptCount val="5"/>
                <c:pt idx="0">
                  <c:v>1</c:v>
                </c:pt>
                <c:pt idx="1">
                  <c:v>1.9917364958004842</c:v>
                </c:pt>
                <c:pt idx="2">
                  <c:v>3.9622015496344516</c:v>
                </c:pt>
                <c:pt idx="3">
                  <c:v>5.3718066084024318</c:v>
                </c:pt>
                <c:pt idx="4">
                  <c:v>3.7388135472795656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929-F247-BA0C-EFA29C2B35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20758576"/>
        <c:axId val="1954929296"/>
      </c:lineChart>
      <c:catAx>
        <c:axId val="159852838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#tasklets</a:t>
                </a:r>
                <a:r>
                  <a:rPr lang="en-US" sz="1400" baseline="0"/>
                  <a:t> per DPU</a:t>
                </a:r>
                <a:endParaRPr lang="en-US" sz="14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601583"/>
        <c:crossesAt val="0.1"/>
        <c:auto val="1"/>
        <c:lblAlgn val="ctr"/>
        <c:lblOffset val="100"/>
        <c:noMultiLvlLbl val="0"/>
      </c:catAx>
      <c:valAx>
        <c:axId val="15986015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Execution Time (ms)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528383"/>
        <c:crosses val="autoZero"/>
        <c:crossBetween val="between"/>
      </c:valAx>
      <c:valAx>
        <c:axId val="1954929296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20758576"/>
        <c:crosses val="max"/>
        <c:crossBetween val="between"/>
      </c:valAx>
      <c:catAx>
        <c:axId val="19207585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954929296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30495733525239027"/>
          <c:y val="1.7201388888888891E-3"/>
          <c:w val="0.28986943559165212"/>
          <c:h val="0.24956770833333333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5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0" i="0" u="none" strike="noStrike" baseline="0">
                <a:effectLst/>
              </a:rPr>
              <a:t>SCAN-SSA</a:t>
            </a:r>
            <a:r>
              <a:rPr lang="en-US" sz="1400" b="0" i="0" u="none" strike="noStrike" baseline="0"/>
              <a:t>  </a:t>
            </a:r>
            <a:endParaRPr lang="en-US" sz="1400"/>
          </a:p>
        </c:rich>
      </c:tx>
      <c:layout>
        <c:manualLayout>
          <c:xMode val="edge"/>
          <c:yMode val="edge"/>
          <c:x val="0"/>
          <c:y val="0.81931145833333319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4709166666666665"/>
          <c:y val="0.162321875"/>
          <c:w val="0.59506944444444454"/>
          <c:h val="0.62653541666666668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SSA!$U$50</c:f>
              <c:strCache>
                <c:ptCount val="1"/>
                <c:pt idx="0">
                  <c:v>DPU (Add)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SSA!$T$51:$T$55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SSA!$U$51:$U$55</c:f>
              <c:numCache>
                <c:formatCode>0.00</c:formatCode>
                <c:ptCount val="5"/>
                <c:pt idx="0">
                  <c:v>602.75099999999998</c:v>
                </c:pt>
                <c:pt idx="1">
                  <c:v>301.53399999999999</c:v>
                </c:pt>
                <c:pt idx="2">
                  <c:v>150.881</c:v>
                </c:pt>
                <c:pt idx="3">
                  <c:v>101.075</c:v>
                </c:pt>
                <c:pt idx="4">
                  <c:v>101.071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5F-814A-9C51-6C0807B8E9CF}"/>
            </c:ext>
          </c:extLst>
        </c:ser>
        <c:ser>
          <c:idx val="2"/>
          <c:order val="1"/>
          <c:tx>
            <c:strRef>
              <c:f>SSA!$V$50</c:f>
              <c:strCache>
                <c:ptCount val="1"/>
                <c:pt idx="0">
                  <c:v>DPU (Scan)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SSA!$T$51:$T$55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SSA!$V$51:$V$55</c:f>
              <c:numCache>
                <c:formatCode>0.00</c:formatCode>
                <c:ptCount val="5"/>
                <c:pt idx="0">
                  <c:v>1123.9739999999999</c:v>
                </c:pt>
                <c:pt idx="1">
                  <c:v>617.625</c:v>
                </c:pt>
                <c:pt idx="2">
                  <c:v>359.495</c:v>
                </c:pt>
                <c:pt idx="3">
                  <c:v>230.09</c:v>
                </c:pt>
                <c:pt idx="4">
                  <c:v>179.01400000000001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5F-814A-9C51-6C0807B8E9CF}"/>
            </c:ext>
          </c:extLst>
        </c:ser>
        <c:ser>
          <c:idx val="3"/>
          <c:order val="2"/>
          <c:tx>
            <c:strRef>
              <c:f>SSA!$W$50</c:f>
              <c:strCache>
                <c:ptCount val="1"/>
                <c:pt idx="0">
                  <c:v>Inter-DPU</c:v>
                </c:pt>
              </c:strCache>
            </c:strRef>
          </c:tx>
          <c:spPr>
            <a:pattFill prst="narVert">
              <a:fgClr>
                <a:srgbClr val="00206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SSA!$T$51:$T$55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SSA!$W$51:$W$55</c:f>
              <c:numCache>
                <c:formatCode>0.00</c:formatCode>
                <c:ptCount val="5"/>
                <c:pt idx="0">
                  <c:v>0.151</c:v>
                </c:pt>
                <c:pt idx="1">
                  <c:v>9.0999999999999998E-2</c:v>
                </c:pt>
                <c:pt idx="2">
                  <c:v>0.107</c:v>
                </c:pt>
                <c:pt idx="3">
                  <c:v>0.13800000000000001</c:v>
                </c:pt>
                <c:pt idx="4">
                  <c:v>0.20100000000000001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5F-814A-9C51-6C0807B8E9CF}"/>
            </c:ext>
          </c:extLst>
        </c:ser>
        <c:ser>
          <c:idx val="4"/>
          <c:order val="3"/>
          <c:tx>
            <c:strRef>
              <c:f>SSA!$X$50</c:f>
              <c:strCache>
                <c:ptCount val="1"/>
                <c:pt idx="0">
                  <c:v>CPU-DPU</c:v>
                </c:pt>
              </c:strCache>
            </c:strRef>
          </c:tx>
          <c:spPr>
            <a:pattFill prst="wdDnDiag">
              <a:fgClr>
                <a:srgbClr val="0070C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SSA!$T$51:$T$55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SSA!$X$51:$X$55</c:f>
              <c:numCache>
                <c:formatCode>0.00</c:formatCode>
                <c:ptCount val="5"/>
                <c:pt idx="0">
                  <c:v>141.44540000000001</c:v>
                </c:pt>
                <c:pt idx="1">
                  <c:v>141.44540000000001</c:v>
                </c:pt>
                <c:pt idx="2">
                  <c:v>141.44540000000001</c:v>
                </c:pt>
                <c:pt idx="3">
                  <c:v>141.44540000000001</c:v>
                </c:pt>
                <c:pt idx="4">
                  <c:v>141.44540000000001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5F-814A-9C51-6C0807B8E9CF}"/>
            </c:ext>
          </c:extLst>
        </c:ser>
        <c:ser>
          <c:idx val="0"/>
          <c:order val="4"/>
          <c:tx>
            <c:strRef>
              <c:f>SSA!$Y$50</c:f>
              <c:strCache>
                <c:ptCount val="1"/>
                <c:pt idx="0">
                  <c:v>DPU-CPU</c:v>
                </c:pt>
              </c:strCache>
            </c:strRef>
          </c:tx>
          <c:spPr>
            <a:pattFill prst="wdUpDiag">
              <a:fgClr>
                <a:srgbClr val="00B0F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SSA!$T$51:$T$55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SSA!$Y$51:$Y$55</c:f>
              <c:numCache>
                <c:formatCode>0.00</c:formatCode>
                <c:ptCount val="5"/>
                <c:pt idx="0">
                  <c:v>265.36820000000006</c:v>
                </c:pt>
                <c:pt idx="1">
                  <c:v>265.36820000000006</c:v>
                </c:pt>
                <c:pt idx="2">
                  <c:v>265.36820000000006</c:v>
                </c:pt>
                <c:pt idx="3">
                  <c:v>265.36820000000006</c:v>
                </c:pt>
                <c:pt idx="4">
                  <c:v>265.36820000000006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5F-814A-9C51-6C0807B8E9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100"/>
        <c:axId val="1598528383"/>
        <c:axId val="1598601583"/>
      </c:barChart>
      <c:lineChart>
        <c:grouping val="standard"/>
        <c:varyColors val="0"/>
        <c:ser>
          <c:idx val="6"/>
          <c:order val="5"/>
          <c:tx>
            <c:strRef>
              <c:f>SSA!$AA$50</c:f>
              <c:strCache>
                <c:ptCount val="1"/>
                <c:pt idx="0">
                  <c:v>Speedup (Scan)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12"/>
            <c:spPr>
              <a:solidFill>
                <a:schemeClr val="bg1"/>
              </a:solidFill>
              <a:ln w="38100">
                <a:solidFill>
                  <a:schemeClr val="accent2"/>
                </a:solidFill>
              </a:ln>
              <a:effectLst/>
            </c:spPr>
          </c:marker>
          <c:cat>
            <c:numRef>
              <c:f>SSA!$T$51:$T$55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SSA!$AA$51:$AA$55</c:f>
              <c:numCache>
                <c:formatCode>0.00</c:formatCode>
                <c:ptCount val="5"/>
                <c:pt idx="0">
                  <c:v>1</c:v>
                </c:pt>
                <c:pt idx="1">
                  <c:v>1.8198324225865208</c:v>
                </c:pt>
                <c:pt idx="2">
                  <c:v>3.1265358349907508</c:v>
                </c:pt>
                <c:pt idx="3">
                  <c:v>4.884931983137033</c:v>
                </c:pt>
                <c:pt idx="4">
                  <c:v>6.2786932865585925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55F-814A-9C51-6C0807B8E9CF}"/>
            </c:ext>
          </c:extLst>
        </c:ser>
        <c:ser>
          <c:idx val="5"/>
          <c:order val="6"/>
          <c:tx>
            <c:strRef>
              <c:f>SSA!$Z$50</c:f>
              <c:strCache>
                <c:ptCount val="1"/>
                <c:pt idx="0">
                  <c:v>Speedup (Add)</c:v>
                </c:pt>
              </c:strCache>
            </c:strRef>
          </c:tx>
          <c:spPr>
            <a:ln w="3810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/>
              </a:solidFill>
              <a:ln w="38100">
                <a:solidFill>
                  <a:srgbClr val="C00000"/>
                </a:solidFill>
              </a:ln>
              <a:effectLst/>
            </c:spPr>
          </c:marker>
          <c:cat>
            <c:numRef>
              <c:f>SSA!$T$51:$T$55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SSA!$Z$51:$Z$55</c:f>
              <c:numCache>
                <c:formatCode>0.00</c:formatCode>
                <c:ptCount val="5"/>
                <c:pt idx="0">
                  <c:v>1</c:v>
                </c:pt>
                <c:pt idx="1">
                  <c:v>1.9989487089349791</c:v>
                </c:pt>
                <c:pt idx="2">
                  <c:v>3.9948767571794987</c:v>
                </c:pt>
                <c:pt idx="3">
                  <c:v>5.96340341330695</c:v>
                </c:pt>
                <c:pt idx="4">
                  <c:v>5.9636394217926014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55F-814A-9C51-6C0807B8E9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43065360"/>
        <c:axId val="2000852352"/>
      </c:lineChart>
      <c:catAx>
        <c:axId val="159852838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#tasklets</a:t>
                </a:r>
                <a:r>
                  <a:rPr lang="en-US" sz="1400" baseline="0"/>
                  <a:t> per DPU</a:t>
                </a:r>
                <a:endParaRPr lang="en-US" sz="14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601583"/>
        <c:crossesAt val="0.1"/>
        <c:auto val="1"/>
        <c:lblAlgn val="ctr"/>
        <c:lblOffset val="100"/>
        <c:noMultiLvlLbl val="0"/>
      </c:catAx>
      <c:valAx>
        <c:axId val="15986015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Execution Time (ms)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528383"/>
        <c:crosses val="autoZero"/>
        <c:crossBetween val="between"/>
      </c:valAx>
      <c:valAx>
        <c:axId val="2000852352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3065360"/>
        <c:crosses val="max"/>
        <c:crossBetween val="between"/>
      </c:valAx>
      <c:catAx>
        <c:axId val="16430653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00852352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"/>
          <c:y val="2.4260416666666666E-3"/>
          <c:w val="0.74302936373875805"/>
          <c:h val="0.18816840277777774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5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u="none" strike="noStrike" baseline="0">
                <a:effectLst/>
              </a:rPr>
              <a:t>TRNS</a:t>
            </a:r>
            <a:r>
              <a:rPr lang="en-US" sz="1800" b="0" i="0" u="none" strike="noStrike" baseline="0"/>
              <a:t> </a:t>
            </a:r>
            <a:endParaRPr lang="en-US" sz="1800"/>
          </a:p>
        </c:rich>
      </c:tx>
      <c:layout>
        <c:manualLayout>
          <c:xMode val="edge"/>
          <c:yMode val="edge"/>
          <c:x val="0"/>
          <c:y val="0.8104920138888889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6473055555555558"/>
          <c:y val="0.162321875"/>
          <c:w val="0.57302083333333342"/>
          <c:h val="0.62653541666666668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TRNS!$U$50</c:f>
              <c:strCache>
                <c:ptCount val="1"/>
                <c:pt idx="0">
                  <c:v>DPU (Step 2)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TRNS!$T$51:$T$55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TRNS!$U$51:$U$55</c:f>
              <c:numCache>
                <c:formatCode>0.00</c:formatCode>
                <c:ptCount val="5"/>
                <c:pt idx="0">
                  <c:v>2632.5010000000002</c:v>
                </c:pt>
                <c:pt idx="1">
                  <c:v>1319.6179999999999</c:v>
                </c:pt>
                <c:pt idx="2">
                  <c:v>659.93499999999995</c:v>
                </c:pt>
                <c:pt idx="3">
                  <c:v>330.185</c:v>
                </c:pt>
                <c:pt idx="4">
                  <c:v>236.16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74-4D4A-A2F3-1BA450D2AC9E}"/>
            </c:ext>
          </c:extLst>
        </c:ser>
        <c:ser>
          <c:idx val="2"/>
          <c:order val="1"/>
          <c:tx>
            <c:strRef>
              <c:f>TRNS!$V$50</c:f>
              <c:strCache>
                <c:ptCount val="1"/>
                <c:pt idx="0">
                  <c:v>DPU (Step 3)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TRNS!$T$51:$T$55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TRNS!$V$51:$V$55</c:f>
              <c:numCache>
                <c:formatCode>0.00</c:formatCode>
                <c:ptCount val="5"/>
                <c:pt idx="0">
                  <c:v>1158.8879999999999</c:v>
                </c:pt>
                <c:pt idx="1">
                  <c:v>581.71299999999997</c:v>
                </c:pt>
                <c:pt idx="2">
                  <c:v>292.73399999999998</c:v>
                </c:pt>
                <c:pt idx="3">
                  <c:v>156.28899999999999</c:v>
                </c:pt>
                <c:pt idx="4">
                  <c:v>169.42500000000001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974-4D4A-A2F3-1BA450D2AC9E}"/>
            </c:ext>
          </c:extLst>
        </c:ser>
        <c:ser>
          <c:idx val="3"/>
          <c:order val="2"/>
          <c:tx>
            <c:strRef>
              <c:f>TRNS!$W$50</c:f>
              <c:strCache>
                <c:ptCount val="1"/>
                <c:pt idx="0">
                  <c:v>Inter-DPU</c:v>
                </c:pt>
              </c:strCache>
            </c:strRef>
          </c:tx>
          <c:spPr>
            <a:pattFill prst="narVert">
              <a:fgClr>
                <a:srgbClr val="00206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TRNS!$T$51:$T$55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TRNS!$W$51:$W$55</c:f>
              <c:numCache>
                <c:formatCode>0.00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974-4D4A-A2F3-1BA450D2AC9E}"/>
            </c:ext>
          </c:extLst>
        </c:ser>
        <c:ser>
          <c:idx val="4"/>
          <c:order val="3"/>
          <c:tx>
            <c:strRef>
              <c:f>TRNS!$X$50</c:f>
              <c:strCache>
                <c:ptCount val="1"/>
                <c:pt idx="0">
                  <c:v>CPU-DPU (Step 1)</c:v>
                </c:pt>
              </c:strCache>
            </c:strRef>
          </c:tx>
          <c:spPr>
            <a:pattFill prst="wdDnDiag">
              <a:fgClr>
                <a:srgbClr val="0070C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TRNS!$T$51:$T$55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TRNS!$X$51:$X$55</c:f>
              <c:numCache>
                <c:formatCode>0.00</c:formatCode>
                <c:ptCount val="5"/>
                <c:pt idx="0">
                  <c:v>10590.0262</c:v>
                </c:pt>
                <c:pt idx="1">
                  <c:v>10590.0262</c:v>
                </c:pt>
                <c:pt idx="2">
                  <c:v>10590.0262</c:v>
                </c:pt>
                <c:pt idx="3">
                  <c:v>10590.0262</c:v>
                </c:pt>
                <c:pt idx="4">
                  <c:v>10590.0262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974-4D4A-A2F3-1BA450D2AC9E}"/>
            </c:ext>
          </c:extLst>
        </c:ser>
        <c:ser>
          <c:idx val="0"/>
          <c:order val="4"/>
          <c:tx>
            <c:strRef>
              <c:f>TRNS!$Y$50</c:f>
              <c:strCache>
                <c:ptCount val="1"/>
                <c:pt idx="0">
                  <c:v>DPU-CPU</c:v>
                </c:pt>
              </c:strCache>
            </c:strRef>
          </c:tx>
          <c:spPr>
            <a:pattFill prst="wdUpDiag">
              <a:fgClr>
                <a:srgbClr val="00B0F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TRNS!$T$51:$T$55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TRNS!$Y$51:$Y$55</c:f>
              <c:numCache>
                <c:formatCode>0.00</c:formatCode>
                <c:ptCount val="5"/>
                <c:pt idx="0">
                  <c:v>113.50700000000002</c:v>
                </c:pt>
                <c:pt idx="1">
                  <c:v>113.50700000000002</c:v>
                </c:pt>
                <c:pt idx="2">
                  <c:v>113.50700000000002</c:v>
                </c:pt>
                <c:pt idx="3">
                  <c:v>113.50700000000002</c:v>
                </c:pt>
                <c:pt idx="4">
                  <c:v>113.50700000000002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974-4D4A-A2F3-1BA450D2AC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100"/>
        <c:axId val="1598528383"/>
        <c:axId val="1598601583"/>
      </c:barChart>
      <c:lineChart>
        <c:grouping val="standard"/>
        <c:varyColors val="0"/>
        <c:ser>
          <c:idx val="6"/>
          <c:order val="5"/>
          <c:tx>
            <c:strRef>
              <c:f>TRNS!$AA$50</c:f>
              <c:strCache>
                <c:ptCount val="1"/>
                <c:pt idx="0">
                  <c:v>Speedup (Step 3)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12"/>
            <c:spPr>
              <a:solidFill>
                <a:schemeClr val="bg1"/>
              </a:solidFill>
              <a:ln w="38100">
                <a:solidFill>
                  <a:schemeClr val="accent2"/>
                </a:solidFill>
              </a:ln>
              <a:effectLst/>
            </c:spPr>
          </c:marker>
          <c:cat>
            <c:numRef>
              <c:f>TRNS!$T$51:$T$55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TRNS!$AA$51:$AA$55</c:f>
              <c:numCache>
                <c:formatCode>0.00</c:formatCode>
                <c:ptCount val="5"/>
                <c:pt idx="0">
                  <c:v>1</c:v>
                </c:pt>
                <c:pt idx="1">
                  <c:v>1.9921989022077897</c:v>
                </c:pt>
                <c:pt idx="2">
                  <c:v>3.9588431818647645</c:v>
                </c:pt>
                <c:pt idx="3">
                  <c:v>7.4150324079109859</c:v>
                </c:pt>
                <c:pt idx="4">
                  <c:v>6.8401239486498442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974-4D4A-A2F3-1BA450D2AC9E}"/>
            </c:ext>
          </c:extLst>
        </c:ser>
        <c:ser>
          <c:idx val="5"/>
          <c:order val="6"/>
          <c:tx>
            <c:strRef>
              <c:f>TRNS!$Z$50</c:f>
              <c:strCache>
                <c:ptCount val="1"/>
                <c:pt idx="0">
                  <c:v>Speedup (Step 2)</c:v>
                </c:pt>
              </c:strCache>
            </c:strRef>
          </c:tx>
          <c:spPr>
            <a:ln w="3810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/>
              </a:solidFill>
              <a:ln w="38100">
                <a:solidFill>
                  <a:srgbClr val="C00000"/>
                </a:solidFill>
              </a:ln>
              <a:effectLst/>
            </c:spPr>
          </c:marker>
          <c:cat>
            <c:numRef>
              <c:f>TRNS!$T$51:$T$55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TRNS!$Z$51:$Z$55</c:f>
              <c:numCache>
                <c:formatCode>0.00</c:formatCode>
                <c:ptCount val="5"/>
                <c:pt idx="0">
                  <c:v>1</c:v>
                </c:pt>
                <c:pt idx="1">
                  <c:v>1.9948962502784899</c:v>
                </c:pt>
                <c:pt idx="2">
                  <c:v>3.9890307378757006</c:v>
                </c:pt>
                <c:pt idx="3">
                  <c:v>7.9728061541257178</c:v>
                </c:pt>
                <c:pt idx="4">
                  <c:v>11.147107892953931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974-4D4A-A2F3-1BA450D2AC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43065360"/>
        <c:axId val="2000852352"/>
      </c:lineChart>
      <c:catAx>
        <c:axId val="159852838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#tasklets</a:t>
                </a:r>
                <a:r>
                  <a:rPr lang="en-US" sz="1400" baseline="0"/>
                  <a:t> per DPU</a:t>
                </a:r>
                <a:endParaRPr lang="en-US" sz="14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601583"/>
        <c:crossesAt val="0.1"/>
        <c:auto val="1"/>
        <c:lblAlgn val="ctr"/>
        <c:lblOffset val="100"/>
        <c:noMultiLvlLbl val="0"/>
      </c:catAx>
      <c:valAx>
        <c:axId val="15986015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Execution Time (ms)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528383"/>
        <c:crosses val="autoZero"/>
        <c:crossBetween val="between"/>
      </c:valAx>
      <c:valAx>
        <c:axId val="2000852352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3065360"/>
        <c:crosses val="max"/>
        <c:crossBetween val="between"/>
      </c:valAx>
      <c:catAx>
        <c:axId val="16430653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00852352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1.5729412974195922E-3"/>
          <c:y val="1.1465277777777845E-3"/>
          <c:w val="0.82854237750784765"/>
          <c:h val="0.18190833333333331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6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u="none" strike="noStrike" baseline="0">
                <a:effectLst/>
              </a:rPr>
              <a:t>NW</a:t>
            </a:r>
            <a:r>
              <a:rPr lang="en-US" sz="1800" b="0" i="0" u="none" strike="noStrike" baseline="0"/>
              <a:t> </a:t>
            </a:r>
            <a:endParaRPr lang="en-US" sz="1800"/>
          </a:p>
        </c:rich>
      </c:tx>
      <c:layout>
        <c:manualLayout>
          <c:xMode val="edge"/>
          <c:yMode val="edge"/>
          <c:x val="3.4666302715981985E-2"/>
          <c:y val="0.80167256944444443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5114861111111109"/>
          <c:y val="5.207888888888889E-2"/>
          <c:w val="0.56364305555555561"/>
          <c:h val="0.73677847222222226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NW!$S$25</c:f>
              <c:strCache>
                <c:ptCount val="1"/>
                <c:pt idx="0">
                  <c:v>DPU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NW!$R$26:$R$29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16</c:v>
                </c:pt>
                <c:pt idx="3">
                  <c:v>64</c:v>
                </c:pt>
              </c:numCache>
            </c:numRef>
          </c:cat>
          <c:val>
            <c:numRef>
              <c:f>NW!$S$26:$S$29</c:f>
              <c:numCache>
                <c:formatCode>0.00</c:formatCode>
                <c:ptCount val="4"/>
                <c:pt idx="0">
                  <c:v>1379.001</c:v>
                </c:pt>
                <c:pt idx="1">
                  <c:v>615.10299999999995</c:v>
                </c:pt>
                <c:pt idx="2">
                  <c:v>187.60900000000001</c:v>
                </c:pt>
                <c:pt idx="3">
                  <c:v>80.096000000000004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60-9446-8C16-310EF5DDE354}"/>
            </c:ext>
          </c:extLst>
        </c:ser>
        <c:ser>
          <c:idx val="2"/>
          <c:order val="1"/>
          <c:tx>
            <c:strRef>
              <c:f>NW!$T$25</c:f>
              <c:strCache>
                <c:ptCount val="1"/>
                <c:pt idx="0">
                  <c:v>Inter-DPU</c:v>
                </c:pt>
              </c:strCache>
            </c:strRef>
          </c:tx>
          <c:spPr>
            <a:pattFill prst="narVert">
              <a:fgClr>
                <a:srgbClr val="002060"/>
              </a:fgClr>
              <a:bgClr>
                <a:schemeClr val="accent5">
                  <a:lumMod val="20000"/>
                  <a:lumOff val="80000"/>
                </a:schemeClr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NW!$R$26:$R$29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16</c:v>
                </c:pt>
                <c:pt idx="3">
                  <c:v>64</c:v>
                </c:pt>
              </c:numCache>
            </c:numRef>
          </c:cat>
          <c:val>
            <c:numRef>
              <c:f>NW!$T$26:$T$29</c:f>
              <c:numCache>
                <c:formatCode>0.00</c:formatCode>
                <c:ptCount val="4"/>
                <c:pt idx="0">
                  <c:v>0.56599999999999995</c:v>
                </c:pt>
                <c:pt idx="1">
                  <c:v>189.892</c:v>
                </c:pt>
                <c:pt idx="2">
                  <c:v>243.12700000000001</c:v>
                </c:pt>
                <c:pt idx="3">
                  <c:v>288.78199999999998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60-9446-8C16-310EF5DDE354}"/>
            </c:ext>
          </c:extLst>
        </c:ser>
        <c:ser>
          <c:idx val="3"/>
          <c:order val="2"/>
          <c:tx>
            <c:strRef>
              <c:f>NW!$U$25</c:f>
              <c:strCache>
                <c:ptCount val="1"/>
                <c:pt idx="0">
                  <c:v>CPU-DPU</c:v>
                </c:pt>
              </c:strCache>
            </c:strRef>
          </c:tx>
          <c:spPr>
            <a:pattFill prst="wdDnDiag">
              <a:fgClr>
                <a:schemeClr val="accent1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NW!$R$26:$R$29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16</c:v>
                </c:pt>
                <c:pt idx="3">
                  <c:v>64</c:v>
                </c:pt>
              </c:numCache>
            </c:numRef>
          </c:cat>
          <c:val>
            <c:numRef>
              <c:f>NW!$U$26:$U$29</c:f>
              <c:numCache>
                <c:formatCode>0.00</c:formatCode>
                <c:ptCount val="4"/>
                <c:pt idx="0">
                  <c:v>213.6558</c:v>
                </c:pt>
                <c:pt idx="1">
                  <c:v>258.88819999999998</c:v>
                </c:pt>
                <c:pt idx="2">
                  <c:v>260.38839999999999</c:v>
                </c:pt>
                <c:pt idx="3">
                  <c:v>287.07979999999998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60-9446-8C16-310EF5DDE354}"/>
            </c:ext>
          </c:extLst>
        </c:ser>
        <c:ser>
          <c:idx val="4"/>
          <c:order val="3"/>
          <c:tx>
            <c:strRef>
              <c:f>NW!$V$25</c:f>
              <c:strCache>
                <c:ptCount val="1"/>
                <c:pt idx="0">
                  <c:v>DPU-CPU</c:v>
                </c:pt>
              </c:strCache>
            </c:strRef>
          </c:tx>
          <c:spPr>
            <a:pattFill prst="wdUpDiag">
              <a:fgClr>
                <a:srgbClr val="00B0F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NW!$R$26:$R$29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16</c:v>
                </c:pt>
                <c:pt idx="3">
                  <c:v>64</c:v>
                </c:pt>
              </c:numCache>
            </c:numRef>
          </c:cat>
          <c:val>
            <c:numRef>
              <c:f>NW!$V$26:$V$29</c:f>
              <c:numCache>
                <c:formatCode>0.00</c:formatCode>
                <c:ptCount val="4"/>
                <c:pt idx="0">
                  <c:v>318.87199999999996</c:v>
                </c:pt>
                <c:pt idx="1">
                  <c:v>318.94619999999998</c:v>
                </c:pt>
                <c:pt idx="2">
                  <c:v>299.822</c:v>
                </c:pt>
                <c:pt idx="3">
                  <c:v>309.99380000000002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E60-9446-8C16-310EF5DDE3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100"/>
        <c:axId val="1598528383"/>
        <c:axId val="1598601583"/>
      </c:barChart>
      <c:lineChart>
        <c:grouping val="standard"/>
        <c:varyColors val="0"/>
        <c:ser>
          <c:idx val="0"/>
          <c:order val="4"/>
          <c:tx>
            <c:strRef>
              <c:f>NW!$W$25</c:f>
              <c:strCache>
                <c:ptCount val="1"/>
                <c:pt idx="0">
                  <c:v>Speedup</c:v>
                </c:pt>
              </c:strCache>
            </c:strRef>
          </c:tx>
          <c:spPr>
            <a:ln w="3810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/>
              </a:solidFill>
              <a:ln w="38100">
                <a:solidFill>
                  <a:srgbClr val="C00000"/>
                </a:solidFill>
              </a:ln>
              <a:effectLst/>
            </c:spPr>
          </c:marker>
          <c:cat>
            <c:numRef>
              <c:f>NW!$R$26:$R$29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16</c:v>
                </c:pt>
                <c:pt idx="3">
                  <c:v>64</c:v>
                </c:pt>
              </c:numCache>
            </c:numRef>
          </c:cat>
          <c:val>
            <c:numRef>
              <c:f>NW!$W$26:$W$29</c:f>
              <c:numCache>
                <c:formatCode>0.00</c:formatCode>
                <c:ptCount val="4"/>
                <c:pt idx="0">
                  <c:v>1</c:v>
                </c:pt>
                <c:pt idx="1">
                  <c:v>2.2419025756661894</c:v>
                </c:pt>
                <c:pt idx="2">
                  <c:v>7.3503989680665631</c:v>
                </c:pt>
                <c:pt idx="3">
                  <c:v>17.216852277267279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E60-9446-8C16-310EF5DDE3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55004064"/>
        <c:axId val="2038231744"/>
      </c:lineChart>
      <c:catAx>
        <c:axId val="159852838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#DPUs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601583"/>
        <c:crossesAt val="0.1"/>
        <c:auto val="1"/>
        <c:lblAlgn val="ctr"/>
        <c:lblOffset val="100"/>
        <c:noMultiLvlLbl val="0"/>
      </c:catAx>
      <c:valAx>
        <c:axId val="15986015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Execution Time (ms)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528383"/>
        <c:crosses val="autoZero"/>
        <c:crossBetween val="between"/>
      </c:valAx>
      <c:valAx>
        <c:axId val="2038231744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55004064"/>
        <c:crosses val="max"/>
        <c:crossBetween val="between"/>
      </c:valAx>
      <c:catAx>
        <c:axId val="19550040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38231744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36123345161730591"/>
          <c:y val="1.7201388888888891E-3"/>
          <c:w val="0.32433942950730182"/>
          <c:h val="0.23633854166666671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6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u="none" strike="noStrike" baseline="0">
                <a:effectLst/>
              </a:rPr>
              <a:t>MLP</a:t>
            </a:r>
            <a:r>
              <a:rPr lang="en-US" sz="1800" b="0" i="0" u="none" strike="noStrike" baseline="0"/>
              <a:t> </a:t>
            </a:r>
            <a:endParaRPr lang="en-US" sz="1800"/>
          </a:p>
        </c:rich>
      </c:tx>
      <c:layout>
        <c:manualLayout>
          <c:xMode val="edge"/>
          <c:yMode val="edge"/>
          <c:x val="0"/>
          <c:y val="0.7575754419191920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3812240841643534"/>
          <c:y val="5.207888888888889E-2"/>
          <c:w val="0.59508687159453078"/>
          <c:h val="0.68827152777777767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MLP!$S$1</c:f>
              <c:strCache>
                <c:ptCount val="1"/>
                <c:pt idx="0">
                  <c:v>DPU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MLP!$R$2:$R$5</c:f>
              <c:numCache>
                <c:formatCode>General</c:formatCode>
                <c:ptCount val="4"/>
                <c:pt idx="0">
                  <c:v>256</c:v>
                </c:pt>
                <c:pt idx="1">
                  <c:v>512</c:v>
                </c:pt>
                <c:pt idx="2">
                  <c:v>1024</c:v>
                </c:pt>
                <c:pt idx="3">
                  <c:v>2048</c:v>
                </c:pt>
              </c:numCache>
            </c:numRef>
          </c:cat>
          <c:val>
            <c:numRef>
              <c:f>MLP!$S$2:$S$5</c:f>
              <c:numCache>
                <c:formatCode>0.00</c:formatCode>
                <c:ptCount val="4"/>
                <c:pt idx="0">
                  <c:v>286.02266700000001</c:v>
                </c:pt>
                <c:pt idx="1">
                  <c:v>143.48566700000001</c:v>
                </c:pt>
                <c:pt idx="2">
                  <c:v>72.242666999999997</c:v>
                </c:pt>
                <c:pt idx="3">
                  <c:v>39.745333000000002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54-6444-98B1-509CA49AD829}"/>
            </c:ext>
          </c:extLst>
        </c:ser>
        <c:ser>
          <c:idx val="2"/>
          <c:order val="1"/>
          <c:tx>
            <c:strRef>
              <c:f>MLP!$T$1</c:f>
              <c:strCache>
                <c:ptCount val="1"/>
                <c:pt idx="0">
                  <c:v>Inter-DPU</c:v>
                </c:pt>
              </c:strCache>
            </c:strRef>
          </c:tx>
          <c:spPr>
            <a:pattFill prst="narVert">
              <a:fgClr>
                <a:srgbClr val="002060"/>
              </a:fgClr>
              <a:bgClr>
                <a:schemeClr val="accent5">
                  <a:lumMod val="20000"/>
                  <a:lumOff val="80000"/>
                </a:schemeClr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MLP!$R$2:$R$5</c:f>
              <c:numCache>
                <c:formatCode>General</c:formatCode>
                <c:ptCount val="4"/>
                <c:pt idx="0">
                  <c:v>256</c:v>
                </c:pt>
                <c:pt idx="1">
                  <c:v>512</c:v>
                </c:pt>
                <c:pt idx="2">
                  <c:v>1024</c:v>
                </c:pt>
                <c:pt idx="3">
                  <c:v>2048</c:v>
                </c:pt>
              </c:numCache>
            </c:numRef>
          </c:cat>
          <c:val>
            <c:numRef>
              <c:f>MLP!$T$2:$T$5</c:f>
              <c:numCache>
                <c:formatCode>0.00</c:formatCode>
                <c:ptCount val="4"/>
                <c:pt idx="0">
                  <c:v>828.31166700000006</c:v>
                </c:pt>
                <c:pt idx="1">
                  <c:v>940.81066699999997</c:v>
                </c:pt>
                <c:pt idx="2">
                  <c:v>705.39300000000003</c:v>
                </c:pt>
                <c:pt idx="3">
                  <c:v>502.61766699999998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54-6444-98B1-509CA49AD8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100"/>
        <c:axId val="1598528383"/>
        <c:axId val="1598601583"/>
      </c:barChart>
      <c:lineChart>
        <c:grouping val="standard"/>
        <c:varyColors val="0"/>
        <c:ser>
          <c:idx val="0"/>
          <c:order val="2"/>
          <c:tx>
            <c:strRef>
              <c:f>MLP!$W$1</c:f>
              <c:strCache>
                <c:ptCount val="1"/>
                <c:pt idx="0">
                  <c:v>Speedup</c:v>
                </c:pt>
              </c:strCache>
            </c:strRef>
          </c:tx>
          <c:spPr>
            <a:ln w="3810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/>
              </a:solidFill>
              <a:ln w="38100">
                <a:solidFill>
                  <a:srgbClr val="C00000"/>
                </a:solidFill>
              </a:ln>
              <a:effectLst/>
            </c:spPr>
          </c:marker>
          <c:val>
            <c:numRef>
              <c:f>MLP!$W$2:$W$5</c:f>
              <c:numCache>
                <c:formatCode>0.00</c:formatCode>
                <c:ptCount val="4"/>
                <c:pt idx="0">
                  <c:v>1</c:v>
                </c:pt>
                <c:pt idx="1">
                  <c:v>1.9933884197646028</c:v>
                </c:pt>
                <c:pt idx="2">
                  <c:v>3.959193076302125</c:v>
                </c:pt>
                <c:pt idx="3">
                  <c:v>7.1963837112649172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F54-6444-98B1-509CA49AD8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27076016"/>
        <c:axId val="1923268192"/>
      </c:lineChart>
      <c:catAx>
        <c:axId val="159852838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#DPUs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601583"/>
        <c:crosses val="autoZero"/>
        <c:auto val="1"/>
        <c:lblAlgn val="ctr"/>
        <c:lblOffset val="100"/>
        <c:noMultiLvlLbl val="0"/>
      </c:catAx>
      <c:valAx>
        <c:axId val="15986015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Execution Time (ms)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528383"/>
        <c:crosses val="autoZero"/>
        <c:crossBetween val="between"/>
      </c:valAx>
      <c:valAx>
        <c:axId val="1923268192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27076016"/>
        <c:crosses val="max"/>
        <c:crossBetween val="between"/>
      </c:valAx>
      <c:catAx>
        <c:axId val="1927076016"/>
        <c:scaling>
          <c:orientation val="minMax"/>
        </c:scaling>
        <c:delete val="1"/>
        <c:axPos val="b"/>
        <c:majorTickMark val="out"/>
        <c:minorTickMark val="none"/>
        <c:tickLblPos val="nextTo"/>
        <c:crossAx val="1923268192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2409355807288113"/>
          <c:y val="0.30759438131313133"/>
          <c:w val="0.29799406305445614"/>
          <c:h val="0.16208784722222219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6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baseline="0"/>
              <a:t>VA</a:t>
            </a:r>
            <a:endParaRPr lang="en-US" sz="1800"/>
          </a:p>
        </c:rich>
      </c:tx>
      <c:layout>
        <c:manualLayout>
          <c:xMode val="edge"/>
          <c:yMode val="edge"/>
          <c:x val="6.933260543196397E-2"/>
          <c:y val="0.80167256944444443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5114861111111109"/>
          <c:y val="5.207888888888889E-2"/>
          <c:w val="0.73121250000000004"/>
          <c:h val="0.73677847222222226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VA!$M$82</c:f>
              <c:strCache>
                <c:ptCount val="1"/>
                <c:pt idx="0">
                  <c:v>DPU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VA!$L$83:$L$86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16</c:v>
                </c:pt>
                <c:pt idx="3">
                  <c:v>64</c:v>
                </c:pt>
              </c:numCache>
            </c:numRef>
          </c:cat>
          <c:val>
            <c:numRef>
              <c:f>VA!$M$83:$M$86</c:f>
              <c:numCache>
                <c:formatCode>0.00</c:formatCode>
                <c:ptCount val="4"/>
                <c:pt idx="0">
                  <c:v>76.322999999999993</c:v>
                </c:pt>
                <c:pt idx="1">
                  <c:v>76.335999999999999</c:v>
                </c:pt>
                <c:pt idx="2">
                  <c:v>76.245000000000005</c:v>
                </c:pt>
                <c:pt idx="3">
                  <c:v>76.203999999999994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2B-024F-A8D6-3C783DFCDBD1}"/>
            </c:ext>
          </c:extLst>
        </c:ser>
        <c:ser>
          <c:idx val="2"/>
          <c:order val="1"/>
          <c:tx>
            <c:strRef>
              <c:f>VA!$N$82</c:f>
              <c:strCache>
                <c:ptCount val="1"/>
                <c:pt idx="0">
                  <c:v>Inter-DPU</c:v>
                </c:pt>
              </c:strCache>
            </c:strRef>
          </c:tx>
          <c:spPr>
            <a:pattFill prst="narVert">
              <a:fgClr>
                <a:srgbClr val="002060"/>
              </a:fgClr>
              <a:bgClr>
                <a:schemeClr val="accent5">
                  <a:lumMod val="20000"/>
                  <a:lumOff val="80000"/>
                </a:schemeClr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VA!$L$83:$L$86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16</c:v>
                </c:pt>
                <c:pt idx="3">
                  <c:v>64</c:v>
                </c:pt>
              </c:numCache>
            </c:numRef>
          </c:cat>
          <c:val>
            <c:numRef>
              <c:f>VA!$N$83:$N$86</c:f>
              <c:numCache>
                <c:formatCode>0.00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2B-024F-A8D6-3C783DFCDBD1}"/>
            </c:ext>
          </c:extLst>
        </c:ser>
        <c:ser>
          <c:idx val="3"/>
          <c:order val="2"/>
          <c:tx>
            <c:strRef>
              <c:f>VA!$O$82</c:f>
              <c:strCache>
                <c:ptCount val="1"/>
                <c:pt idx="0">
                  <c:v>CPU-DPU</c:v>
                </c:pt>
              </c:strCache>
            </c:strRef>
          </c:tx>
          <c:spPr>
            <a:pattFill prst="wdDnDiag">
              <a:fgClr>
                <a:schemeClr val="accent1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VA!$L$83:$L$86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16</c:v>
                </c:pt>
                <c:pt idx="3">
                  <c:v>64</c:v>
                </c:pt>
              </c:numCache>
            </c:numRef>
          </c:cat>
          <c:val>
            <c:numRef>
              <c:f>VA!$O$83:$O$86</c:f>
              <c:numCache>
                <c:formatCode>0.00</c:formatCode>
                <c:ptCount val="4"/>
                <c:pt idx="0">
                  <c:v>94.190400000000011</c:v>
                </c:pt>
                <c:pt idx="1">
                  <c:v>145.67559999999997</c:v>
                </c:pt>
                <c:pt idx="2">
                  <c:v>221.94479999999999</c:v>
                </c:pt>
                <c:pt idx="3">
                  <c:v>298.30840000000001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F2B-024F-A8D6-3C783DFCDBD1}"/>
            </c:ext>
          </c:extLst>
        </c:ser>
        <c:ser>
          <c:idx val="4"/>
          <c:order val="3"/>
          <c:tx>
            <c:strRef>
              <c:f>VA!$P$82</c:f>
              <c:strCache>
                <c:ptCount val="1"/>
                <c:pt idx="0">
                  <c:v>DPU-CPU</c:v>
                </c:pt>
              </c:strCache>
            </c:strRef>
          </c:tx>
          <c:spPr>
            <a:pattFill prst="wdUpDiag">
              <a:fgClr>
                <a:srgbClr val="00B0F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VA!$L$83:$L$86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16</c:v>
                </c:pt>
                <c:pt idx="3">
                  <c:v>64</c:v>
                </c:pt>
              </c:numCache>
            </c:numRef>
          </c:cat>
          <c:val>
            <c:numRef>
              <c:f>VA!$P$83:$P$86</c:f>
              <c:numCache>
                <c:formatCode>0.00</c:formatCode>
                <c:ptCount val="4"/>
                <c:pt idx="0">
                  <c:v>87.730400000000003</c:v>
                </c:pt>
                <c:pt idx="1">
                  <c:v>103.5604</c:v>
                </c:pt>
                <c:pt idx="2">
                  <c:v>156.1164</c:v>
                </c:pt>
                <c:pt idx="3">
                  <c:v>282.08780000000002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F2B-024F-A8D6-3C783DFCDB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100"/>
        <c:axId val="1598528383"/>
        <c:axId val="1598601583"/>
      </c:barChart>
      <c:catAx>
        <c:axId val="159852838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#DPUs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601583"/>
        <c:crossesAt val="0.1"/>
        <c:auto val="1"/>
        <c:lblAlgn val="ctr"/>
        <c:lblOffset val="100"/>
        <c:noMultiLvlLbl val="0"/>
      </c:catAx>
      <c:valAx>
        <c:axId val="15986015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Execution Time (ms)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528383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25570208333333333"/>
          <c:y val="6.3456249999999992E-2"/>
          <c:w val="0.3350054592602702"/>
          <c:h val="0.27602604166666672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6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49567901234568"/>
          <c:y val="7.2466666666666665E-2"/>
          <c:w val="0.84894567901234563"/>
          <c:h val="0.58538282828282828"/>
        </c:manualLayout>
      </c:layout>
      <c:barChart>
        <c:barDir val="col"/>
        <c:grouping val="clustered"/>
        <c:varyColors val="0"/>
        <c:ser>
          <c:idx val="3"/>
          <c:order val="0"/>
          <c:tx>
            <c:strRef>
              <c:f>'2021-06-09'!$F$2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'2021-06-09'!$F$3:$F$23</c:f>
              <c:numCache>
                <c:formatCode>0.00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 formatCode="0.0">
                  <c:v>1</c:v>
                </c:pt>
                <c:pt idx="5" formatCode="0.0">
                  <c:v>1</c:v>
                </c:pt>
                <c:pt idx="6">
                  <c:v>1</c:v>
                </c:pt>
                <c:pt idx="7" formatCode="0.0">
                  <c:v>1</c:v>
                </c:pt>
                <c:pt idx="8" formatCode="0.0">
                  <c:v>1</c:v>
                </c:pt>
                <c:pt idx="9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8" formatCode="0.0">
                  <c:v>1</c:v>
                </c:pt>
                <c:pt idx="19" formatCode="0.0">
                  <c:v>1</c:v>
                </c:pt>
                <c:pt idx="20" formatCode="0.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54-C944-B59C-21B120ECDAA8}"/>
            </c:ext>
          </c:extLst>
        </c:ser>
        <c:ser>
          <c:idx val="0"/>
          <c:order val="1"/>
          <c:tx>
            <c:strRef>
              <c:f>'2021-06-09'!$E$2</c:f>
              <c:strCache>
                <c:ptCount val="1"/>
                <c:pt idx="0">
                  <c:v>GPU</c:v>
                </c:pt>
              </c:strCache>
            </c:strRef>
          </c:tx>
          <c:spPr>
            <a:pattFill prst="wdUpDiag">
              <a:fgClr>
                <a:schemeClr val="accent6">
                  <a:lumMod val="60000"/>
                  <a:lumOff val="40000"/>
                </a:schemeClr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solidFill>
                <a:schemeClr val="accent6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'2021-06-09'!$E$3:$E$23</c:f>
              <c:numCache>
                <c:formatCode>0.0</c:formatCode>
                <c:ptCount val="21"/>
                <c:pt idx="0">
                  <c:v>93.4</c:v>
                </c:pt>
                <c:pt idx="1">
                  <c:v>410.1</c:v>
                </c:pt>
                <c:pt idx="2">
                  <c:v>439.4</c:v>
                </c:pt>
                <c:pt idx="3">
                  <c:v>0.4</c:v>
                </c:pt>
                <c:pt idx="4">
                  <c:v>71.099999999999994</c:v>
                </c:pt>
                <c:pt idx="5">
                  <c:v>71.099999999999994</c:v>
                </c:pt>
                <c:pt idx="6">
                  <c:v>26.1</c:v>
                </c:pt>
                <c:pt idx="7">
                  <c:v>57.6</c:v>
                </c:pt>
                <c:pt idx="8">
                  <c:v>57.6</c:v>
                </c:pt>
                <c:pt idx="9">
                  <c:v>51.3</c:v>
                </c:pt>
                <c:pt idx="11">
                  <c:v>447.2</c:v>
                </c:pt>
                <c:pt idx="12">
                  <c:v>30.7</c:v>
                </c:pt>
                <c:pt idx="13">
                  <c:v>1552.7</c:v>
                </c:pt>
                <c:pt idx="14">
                  <c:v>1.6</c:v>
                </c:pt>
                <c:pt idx="15">
                  <c:v>305</c:v>
                </c:pt>
                <c:pt idx="16">
                  <c:v>68.8</c:v>
                </c:pt>
                <c:pt idx="18">
                  <c:v>52.233589665378666</c:v>
                </c:pt>
                <c:pt idx="19">
                  <c:v>94.577826795981181</c:v>
                </c:pt>
                <c:pt idx="20">
                  <c:v>65.638241188110143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54-C944-B59C-21B120ECDAA8}"/>
            </c:ext>
          </c:extLst>
        </c:ser>
        <c:ser>
          <c:idx val="2"/>
          <c:order val="2"/>
          <c:tx>
            <c:strRef>
              <c:f>'2021-06-09'!$C$2</c:f>
              <c:strCache>
                <c:ptCount val="1"/>
                <c:pt idx="0">
                  <c:v>640 DPUs</c:v>
                </c:pt>
              </c:strCache>
            </c:strRef>
          </c:tx>
          <c:spPr>
            <a:solidFill>
              <a:srgbClr val="FFFD78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'2021-06-09'!$C$3:$C$23</c:f>
              <c:numCache>
                <c:formatCode>0.0</c:formatCode>
                <c:ptCount val="21"/>
                <c:pt idx="0">
                  <c:v>38.6</c:v>
                </c:pt>
                <c:pt idx="1">
                  <c:v>167</c:v>
                </c:pt>
                <c:pt idx="2">
                  <c:v>234.4</c:v>
                </c:pt>
                <c:pt idx="3">
                  <c:v>4.4000000000000004</c:v>
                </c:pt>
                <c:pt idx="4">
                  <c:v>134.4</c:v>
                </c:pt>
                <c:pt idx="5">
                  <c:v>33.6</c:v>
                </c:pt>
                <c:pt idx="6">
                  <c:v>9.1</c:v>
                </c:pt>
                <c:pt idx="7">
                  <c:v>13.5</c:v>
                </c:pt>
                <c:pt idx="8">
                  <c:v>16</c:v>
                </c:pt>
                <c:pt idx="9">
                  <c:v>36.6</c:v>
                </c:pt>
                <c:pt idx="11">
                  <c:v>25.2</c:v>
                </c:pt>
                <c:pt idx="12">
                  <c:v>0.4</c:v>
                </c:pt>
                <c:pt idx="13">
                  <c:v>20.100000000000001</c:v>
                </c:pt>
                <c:pt idx="14" formatCode="0.0000">
                  <c:v>3.6799999999999999E-2</c:v>
                </c:pt>
                <c:pt idx="15">
                  <c:v>5.6</c:v>
                </c:pt>
                <c:pt idx="16">
                  <c:v>0.1</c:v>
                </c:pt>
                <c:pt idx="18">
                  <c:v>34.154102972882662</c:v>
                </c:pt>
                <c:pt idx="19">
                  <c:v>1.2689623569961614</c:v>
                </c:pt>
                <c:pt idx="20">
                  <c:v>10.100450522505204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154-C944-B59C-21B120ECDAA8}"/>
            </c:ext>
          </c:extLst>
        </c:ser>
        <c:ser>
          <c:idx val="1"/>
          <c:order val="3"/>
          <c:tx>
            <c:strRef>
              <c:f>'2021-06-09'!$D$2</c:f>
              <c:strCache>
                <c:ptCount val="1"/>
                <c:pt idx="0">
                  <c:v>2556 DPUs</c:v>
                </c:pt>
              </c:strCache>
            </c:strRef>
          </c:tx>
          <c:spPr>
            <a:pattFill prst="wdDnDiag">
              <a:fgClr>
                <a:schemeClr val="accent2"/>
              </a:fgClr>
              <a:bgClr>
                <a:schemeClr val="accent2">
                  <a:lumMod val="40000"/>
                  <a:lumOff val="60000"/>
                </a:schemeClr>
              </a:bgClr>
            </a:pattFill>
            <a:ln>
              <a:solidFill>
                <a:schemeClr val="accent2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'2021-06-09'!$D$3:$D$23</c:f>
              <c:numCache>
                <c:formatCode>0.0</c:formatCode>
                <c:ptCount val="21"/>
                <c:pt idx="0">
                  <c:v>149.1</c:v>
                </c:pt>
                <c:pt idx="1">
                  <c:v>498.2</c:v>
                </c:pt>
                <c:pt idx="2">
                  <c:v>629.5</c:v>
                </c:pt>
                <c:pt idx="3">
                  <c:v>23</c:v>
                </c:pt>
                <c:pt idx="4">
                  <c:v>496.6</c:v>
                </c:pt>
                <c:pt idx="5">
                  <c:v>167.1</c:v>
                </c:pt>
                <c:pt idx="6">
                  <c:v>45.3</c:v>
                </c:pt>
                <c:pt idx="7">
                  <c:v>61.3</c:v>
                </c:pt>
                <c:pt idx="8">
                  <c:v>70.2</c:v>
                </c:pt>
                <c:pt idx="9">
                  <c:v>96.3</c:v>
                </c:pt>
                <c:pt idx="11">
                  <c:v>46.3</c:v>
                </c:pt>
                <c:pt idx="12">
                  <c:v>0.9</c:v>
                </c:pt>
                <c:pt idx="13">
                  <c:v>86.6</c:v>
                </c:pt>
                <c:pt idx="14" formatCode="0.0000">
                  <c:v>1.9E-3</c:v>
                </c:pt>
                <c:pt idx="15">
                  <c:v>5.8</c:v>
                </c:pt>
                <c:pt idx="16">
                  <c:v>0.1</c:v>
                </c:pt>
                <c:pt idx="18">
                  <c:v>132.55954898885241</c:v>
                </c:pt>
                <c:pt idx="19">
                  <c:v>1.2586949733620922</c:v>
                </c:pt>
                <c:pt idx="20">
                  <c:v>23.226702722854029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154-C944-B59C-21B120ECDA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25439"/>
        <c:axId val="41607039"/>
      </c:barChart>
      <c:catAx>
        <c:axId val="419254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07039"/>
        <c:crossesAt val="1.0000000000000003E-4"/>
        <c:auto val="1"/>
        <c:lblAlgn val="ctr"/>
        <c:lblOffset val="100"/>
        <c:noMultiLvlLbl val="0"/>
      </c:catAx>
      <c:valAx>
        <c:axId val="41607039"/>
        <c:scaling>
          <c:logBase val="2"/>
          <c:orientation val="minMax"/>
          <c:max val="204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Speedup over CPU (log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25439"/>
        <c:crosses val="autoZero"/>
        <c:crossBetween val="between"/>
        <c:majorUnit val="4"/>
        <c:minorUnit val="4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2842992551563362"/>
          <c:y val="9.4994949494949521E-3"/>
          <c:w val="0.52368132716049387"/>
          <c:h val="6.4185101010101012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6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49567901234568"/>
          <c:y val="7.2466666666666665E-2"/>
          <c:w val="0.84894567901234563"/>
          <c:h val="0.58538282828282828"/>
        </c:manualLayout>
      </c:layout>
      <c:barChart>
        <c:barDir val="col"/>
        <c:grouping val="clustered"/>
        <c:varyColors val="0"/>
        <c:ser>
          <c:idx val="3"/>
          <c:order val="0"/>
          <c:tx>
            <c:strRef>
              <c:f>'2021-06-09'!$F$2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'2021-06-09'!$F$3:$F$23</c:f>
              <c:numCache>
                <c:formatCode>0.00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 formatCode="0.0">
                  <c:v>1</c:v>
                </c:pt>
                <c:pt idx="5" formatCode="0.0">
                  <c:v>1</c:v>
                </c:pt>
                <c:pt idx="6">
                  <c:v>1</c:v>
                </c:pt>
                <c:pt idx="7" formatCode="0.0">
                  <c:v>1</c:v>
                </c:pt>
                <c:pt idx="8" formatCode="0.0">
                  <c:v>1</c:v>
                </c:pt>
                <c:pt idx="9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8" formatCode="0.0">
                  <c:v>1</c:v>
                </c:pt>
                <c:pt idx="19" formatCode="0.0">
                  <c:v>1</c:v>
                </c:pt>
                <c:pt idx="20" formatCode="0.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54-C944-B59C-21B120ECDAA8}"/>
            </c:ext>
          </c:extLst>
        </c:ser>
        <c:ser>
          <c:idx val="0"/>
          <c:order val="1"/>
          <c:tx>
            <c:strRef>
              <c:f>'2021-06-09'!$E$2</c:f>
              <c:strCache>
                <c:ptCount val="1"/>
                <c:pt idx="0">
                  <c:v>GPU</c:v>
                </c:pt>
              </c:strCache>
            </c:strRef>
          </c:tx>
          <c:spPr>
            <a:pattFill prst="wdUpDiag">
              <a:fgClr>
                <a:schemeClr val="accent6">
                  <a:lumMod val="60000"/>
                  <a:lumOff val="40000"/>
                </a:schemeClr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solidFill>
                <a:schemeClr val="accent6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'2021-06-09'!$E$3:$E$23</c:f>
              <c:numCache>
                <c:formatCode>0.0</c:formatCode>
                <c:ptCount val="21"/>
                <c:pt idx="0">
                  <c:v>93.4</c:v>
                </c:pt>
                <c:pt idx="1">
                  <c:v>410.1</c:v>
                </c:pt>
                <c:pt idx="2">
                  <c:v>439.4</c:v>
                </c:pt>
                <c:pt idx="3">
                  <c:v>0.4</c:v>
                </c:pt>
                <c:pt idx="4">
                  <c:v>71.099999999999994</c:v>
                </c:pt>
                <c:pt idx="5">
                  <c:v>71.099999999999994</c:v>
                </c:pt>
                <c:pt idx="6">
                  <c:v>26.1</c:v>
                </c:pt>
                <c:pt idx="7">
                  <c:v>57.6</c:v>
                </c:pt>
                <c:pt idx="8">
                  <c:v>57.6</c:v>
                </c:pt>
                <c:pt idx="9">
                  <c:v>51.3</c:v>
                </c:pt>
                <c:pt idx="11">
                  <c:v>447.2</c:v>
                </c:pt>
                <c:pt idx="12">
                  <c:v>30.7</c:v>
                </c:pt>
                <c:pt idx="13">
                  <c:v>1552.7</c:v>
                </c:pt>
                <c:pt idx="14">
                  <c:v>1.6</c:v>
                </c:pt>
                <c:pt idx="15">
                  <c:v>305</c:v>
                </c:pt>
                <c:pt idx="16">
                  <c:v>68.8</c:v>
                </c:pt>
                <c:pt idx="18">
                  <c:v>52.233589665378666</c:v>
                </c:pt>
                <c:pt idx="19">
                  <c:v>94.577826795981181</c:v>
                </c:pt>
                <c:pt idx="20">
                  <c:v>65.638241188110143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54-C944-B59C-21B120ECDAA8}"/>
            </c:ext>
          </c:extLst>
        </c:ser>
        <c:ser>
          <c:idx val="2"/>
          <c:order val="2"/>
          <c:tx>
            <c:strRef>
              <c:f>'2021-06-09'!$C$2</c:f>
              <c:strCache>
                <c:ptCount val="1"/>
                <c:pt idx="0">
                  <c:v>640 DPUs</c:v>
                </c:pt>
              </c:strCache>
            </c:strRef>
          </c:tx>
          <c:spPr>
            <a:solidFill>
              <a:srgbClr val="FFFD78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'2021-06-09'!$C$3:$C$23</c:f>
              <c:numCache>
                <c:formatCode>0.0</c:formatCode>
                <c:ptCount val="21"/>
                <c:pt idx="0">
                  <c:v>38.6</c:v>
                </c:pt>
                <c:pt idx="1">
                  <c:v>167</c:v>
                </c:pt>
                <c:pt idx="2">
                  <c:v>234.4</c:v>
                </c:pt>
                <c:pt idx="3">
                  <c:v>4.4000000000000004</c:v>
                </c:pt>
                <c:pt idx="4">
                  <c:v>134.4</c:v>
                </c:pt>
                <c:pt idx="5">
                  <c:v>33.6</c:v>
                </c:pt>
                <c:pt idx="6">
                  <c:v>9.1</c:v>
                </c:pt>
                <c:pt idx="7">
                  <c:v>13.5</c:v>
                </c:pt>
                <c:pt idx="8">
                  <c:v>16</c:v>
                </c:pt>
                <c:pt idx="9">
                  <c:v>36.6</c:v>
                </c:pt>
                <c:pt idx="11">
                  <c:v>25.2</c:v>
                </c:pt>
                <c:pt idx="12">
                  <c:v>0.4</c:v>
                </c:pt>
                <c:pt idx="13">
                  <c:v>20.100000000000001</c:v>
                </c:pt>
                <c:pt idx="14" formatCode="0.0000">
                  <c:v>3.6799999999999999E-2</c:v>
                </c:pt>
                <c:pt idx="15">
                  <c:v>5.6</c:v>
                </c:pt>
                <c:pt idx="16">
                  <c:v>0.1</c:v>
                </c:pt>
                <c:pt idx="18">
                  <c:v>34.154102972882662</c:v>
                </c:pt>
                <c:pt idx="19">
                  <c:v>1.2689623569961614</c:v>
                </c:pt>
                <c:pt idx="20">
                  <c:v>10.100450522505204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154-C944-B59C-21B120ECDAA8}"/>
            </c:ext>
          </c:extLst>
        </c:ser>
        <c:ser>
          <c:idx val="1"/>
          <c:order val="3"/>
          <c:tx>
            <c:strRef>
              <c:f>'2021-06-09'!$D$2</c:f>
              <c:strCache>
                <c:ptCount val="1"/>
                <c:pt idx="0">
                  <c:v>2556 DPUs</c:v>
                </c:pt>
              </c:strCache>
            </c:strRef>
          </c:tx>
          <c:spPr>
            <a:pattFill prst="wdDnDiag">
              <a:fgClr>
                <a:schemeClr val="accent2"/>
              </a:fgClr>
              <a:bgClr>
                <a:schemeClr val="accent2">
                  <a:lumMod val="40000"/>
                  <a:lumOff val="60000"/>
                </a:schemeClr>
              </a:bgClr>
            </a:pattFill>
            <a:ln>
              <a:solidFill>
                <a:schemeClr val="accent2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'2021-06-09'!$D$3:$D$23</c:f>
              <c:numCache>
                <c:formatCode>0.0</c:formatCode>
                <c:ptCount val="21"/>
                <c:pt idx="0">
                  <c:v>149.1</c:v>
                </c:pt>
                <c:pt idx="1">
                  <c:v>498.2</c:v>
                </c:pt>
                <c:pt idx="2">
                  <c:v>629.5</c:v>
                </c:pt>
                <c:pt idx="3">
                  <c:v>23</c:v>
                </c:pt>
                <c:pt idx="4">
                  <c:v>496.6</c:v>
                </c:pt>
                <c:pt idx="5">
                  <c:v>167.1</c:v>
                </c:pt>
                <c:pt idx="6">
                  <c:v>45.3</c:v>
                </c:pt>
                <c:pt idx="7">
                  <c:v>61.3</c:v>
                </c:pt>
                <c:pt idx="8">
                  <c:v>70.2</c:v>
                </c:pt>
                <c:pt idx="9">
                  <c:v>96.3</c:v>
                </c:pt>
                <c:pt idx="11">
                  <c:v>46.3</c:v>
                </c:pt>
                <c:pt idx="12">
                  <c:v>0.9</c:v>
                </c:pt>
                <c:pt idx="13">
                  <c:v>86.6</c:v>
                </c:pt>
                <c:pt idx="14" formatCode="0.0000">
                  <c:v>1.9E-3</c:v>
                </c:pt>
                <c:pt idx="15">
                  <c:v>5.8</c:v>
                </c:pt>
                <c:pt idx="16">
                  <c:v>0.1</c:v>
                </c:pt>
                <c:pt idx="18">
                  <c:v>132.55954898885241</c:v>
                </c:pt>
                <c:pt idx="19">
                  <c:v>1.2586949733620922</c:v>
                </c:pt>
                <c:pt idx="20">
                  <c:v>23.226702722854029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154-C944-B59C-21B120ECDA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25439"/>
        <c:axId val="41607039"/>
      </c:barChart>
      <c:catAx>
        <c:axId val="419254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07039"/>
        <c:crossesAt val="1.0000000000000003E-4"/>
        <c:auto val="1"/>
        <c:lblAlgn val="ctr"/>
        <c:lblOffset val="100"/>
        <c:noMultiLvlLbl val="0"/>
      </c:catAx>
      <c:valAx>
        <c:axId val="41607039"/>
        <c:scaling>
          <c:logBase val="2"/>
          <c:orientation val="minMax"/>
          <c:max val="204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Speedup over CPU (log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25439"/>
        <c:crosses val="autoZero"/>
        <c:crossBetween val="between"/>
        <c:majorUnit val="4"/>
        <c:minorUnit val="4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2842992551563362"/>
          <c:y val="9.4994949494949521E-3"/>
          <c:w val="0.52368132716049387"/>
          <c:h val="6.4185101010101012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6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49567901234568"/>
          <c:y val="7.2466666666666665E-2"/>
          <c:w val="0.84894567901234563"/>
          <c:h val="0.58538282828282828"/>
        </c:manualLayout>
      </c:layout>
      <c:barChart>
        <c:barDir val="col"/>
        <c:grouping val="clustered"/>
        <c:varyColors val="0"/>
        <c:ser>
          <c:idx val="3"/>
          <c:order val="0"/>
          <c:tx>
            <c:strRef>
              <c:f>'2021-06-09'!$F$2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'2021-06-09'!$F$3:$F$23</c:f>
              <c:numCache>
                <c:formatCode>0.00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 formatCode="0.0">
                  <c:v>1</c:v>
                </c:pt>
                <c:pt idx="5" formatCode="0.0">
                  <c:v>1</c:v>
                </c:pt>
                <c:pt idx="6">
                  <c:v>1</c:v>
                </c:pt>
                <c:pt idx="7" formatCode="0.0">
                  <c:v>1</c:v>
                </c:pt>
                <c:pt idx="8" formatCode="0.0">
                  <c:v>1</c:v>
                </c:pt>
                <c:pt idx="9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8" formatCode="0.0">
                  <c:v>1</c:v>
                </c:pt>
                <c:pt idx="19" formatCode="0.0">
                  <c:v>1</c:v>
                </c:pt>
                <c:pt idx="20" formatCode="0.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54-C944-B59C-21B120ECDAA8}"/>
            </c:ext>
          </c:extLst>
        </c:ser>
        <c:ser>
          <c:idx val="0"/>
          <c:order val="1"/>
          <c:tx>
            <c:strRef>
              <c:f>'2021-06-09'!$E$2</c:f>
              <c:strCache>
                <c:ptCount val="1"/>
                <c:pt idx="0">
                  <c:v>GPU</c:v>
                </c:pt>
              </c:strCache>
            </c:strRef>
          </c:tx>
          <c:spPr>
            <a:pattFill prst="wdUpDiag">
              <a:fgClr>
                <a:schemeClr val="accent6">
                  <a:lumMod val="60000"/>
                  <a:lumOff val="40000"/>
                </a:schemeClr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solidFill>
                <a:schemeClr val="accent6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'2021-06-09'!$E$3:$E$23</c:f>
              <c:numCache>
                <c:formatCode>0.0</c:formatCode>
                <c:ptCount val="21"/>
                <c:pt idx="0">
                  <c:v>93.4</c:v>
                </c:pt>
                <c:pt idx="1">
                  <c:v>410.1</c:v>
                </c:pt>
                <c:pt idx="2">
                  <c:v>439.4</c:v>
                </c:pt>
                <c:pt idx="3">
                  <c:v>0.4</c:v>
                </c:pt>
                <c:pt idx="4">
                  <c:v>71.099999999999994</c:v>
                </c:pt>
                <c:pt idx="5">
                  <c:v>71.099999999999994</c:v>
                </c:pt>
                <c:pt idx="6">
                  <c:v>26.1</c:v>
                </c:pt>
                <c:pt idx="7">
                  <c:v>57.6</c:v>
                </c:pt>
                <c:pt idx="8">
                  <c:v>57.6</c:v>
                </c:pt>
                <c:pt idx="9">
                  <c:v>51.3</c:v>
                </c:pt>
                <c:pt idx="11">
                  <c:v>447.2</c:v>
                </c:pt>
                <c:pt idx="12">
                  <c:v>30.7</c:v>
                </c:pt>
                <c:pt idx="13">
                  <c:v>1552.7</c:v>
                </c:pt>
                <c:pt idx="14">
                  <c:v>1.6</c:v>
                </c:pt>
                <c:pt idx="15">
                  <c:v>305</c:v>
                </c:pt>
                <c:pt idx="16">
                  <c:v>68.8</c:v>
                </c:pt>
                <c:pt idx="18">
                  <c:v>52.233589665378666</c:v>
                </c:pt>
                <c:pt idx="19">
                  <c:v>94.577826795981181</c:v>
                </c:pt>
                <c:pt idx="20">
                  <c:v>65.638241188110143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54-C944-B59C-21B120ECDAA8}"/>
            </c:ext>
          </c:extLst>
        </c:ser>
        <c:ser>
          <c:idx val="2"/>
          <c:order val="2"/>
          <c:tx>
            <c:strRef>
              <c:f>'2021-06-09'!$C$2</c:f>
              <c:strCache>
                <c:ptCount val="1"/>
                <c:pt idx="0">
                  <c:v>640 DPUs</c:v>
                </c:pt>
              </c:strCache>
            </c:strRef>
          </c:tx>
          <c:spPr>
            <a:solidFill>
              <a:srgbClr val="FFFD78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'2021-06-09'!$C$3:$C$23</c:f>
              <c:numCache>
                <c:formatCode>0.0</c:formatCode>
                <c:ptCount val="21"/>
                <c:pt idx="0">
                  <c:v>38.6</c:v>
                </c:pt>
                <c:pt idx="1">
                  <c:v>167</c:v>
                </c:pt>
                <c:pt idx="2">
                  <c:v>234.4</c:v>
                </c:pt>
                <c:pt idx="3">
                  <c:v>4.4000000000000004</c:v>
                </c:pt>
                <c:pt idx="4">
                  <c:v>134.4</c:v>
                </c:pt>
                <c:pt idx="5">
                  <c:v>33.6</c:v>
                </c:pt>
                <c:pt idx="6">
                  <c:v>9.1</c:v>
                </c:pt>
                <c:pt idx="7">
                  <c:v>13.5</c:v>
                </c:pt>
                <c:pt idx="8">
                  <c:v>16</c:v>
                </c:pt>
                <c:pt idx="9">
                  <c:v>36.6</c:v>
                </c:pt>
                <c:pt idx="11">
                  <c:v>25.2</c:v>
                </c:pt>
                <c:pt idx="12">
                  <c:v>0.4</c:v>
                </c:pt>
                <c:pt idx="13">
                  <c:v>20.100000000000001</c:v>
                </c:pt>
                <c:pt idx="14" formatCode="0.0000">
                  <c:v>3.6799999999999999E-2</c:v>
                </c:pt>
                <c:pt idx="15">
                  <c:v>5.6</c:v>
                </c:pt>
                <c:pt idx="16">
                  <c:v>0.1</c:v>
                </c:pt>
                <c:pt idx="18">
                  <c:v>34.154102972882662</c:v>
                </c:pt>
                <c:pt idx="19">
                  <c:v>1.2689623569961614</c:v>
                </c:pt>
                <c:pt idx="20">
                  <c:v>10.100450522505204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154-C944-B59C-21B120ECDAA8}"/>
            </c:ext>
          </c:extLst>
        </c:ser>
        <c:ser>
          <c:idx val="1"/>
          <c:order val="3"/>
          <c:tx>
            <c:strRef>
              <c:f>'2021-06-09'!$D$2</c:f>
              <c:strCache>
                <c:ptCount val="1"/>
                <c:pt idx="0">
                  <c:v>2556 DPUs</c:v>
                </c:pt>
              </c:strCache>
            </c:strRef>
          </c:tx>
          <c:spPr>
            <a:pattFill prst="wdDnDiag">
              <a:fgClr>
                <a:schemeClr val="accent2"/>
              </a:fgClr>
              <a:bgClr>
                <a:schemeClr val="accent2">
                  <a:lumMod val="40000"/>
                  <a:lumOff val="60000"/>
                </a:schemeClr>
              </a:bgClr>
            </a:pattFill>
            <a:ln>
              <a:solidFill>
                <a:schemeClr val="accent2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'2021-06-09'!$D$3:$D$23</c:f>
              <c:numCache>
                <c:formatCode>0.0</c:formatCode>
                <c:ptCount val="21"/>
                <c:pt idx="0">
                  <c:v>149.1</c:v>
                </c:pt>
                <c:pt idx="1">
                  <c:v>498.2</c:v>
                </c:pt>
                <c:pt idx="2">
                  <c:v>629.5</c:v>
                </c:pt>
                <c:pt idx="3">
                  <c:v>23</c:v>
                </c:pt>
                <c:pt idx="4">
                  <c:v>496.6</c:v>
                </c:pt>
                <c:pt idx="5">
                  <c:v>167.1</c:v>
                </c:pt>
                <c:pt idx="6">
                  <c:v>45.3</c:v>
                </c:pt>
                <c:pt idx="7">
                  <c:v>61.3</c:v>
                </c:pt>
                <c:pt idx="8">
                  <c:v>70.2</c:v>
                </c:pt>
                <c:pt idx="9">
                  <c:v>96.3</c:v>
                </c:pt>
                <c:pt idx="11">
                  <c:v>46.3</c:v>
                </c:pt>
                <c:pt idx="12">
                  <c:v>0.9</c:v>
                </c:pt>
                <c:pt idx="13">
                  <c:v>86.6</c:v>
                </c:pt>
                <c:pt idx="14" formatCode="0.0000">
                  <c:v>1.9E-3</c:v>
                </c:pt>
                <c:pt idx="15">
                  <c:v>5.8</c:v>
                </c:pt>
                <c:pt idx="16">
                  <c:v>0.1</c:v>
                </c:pt>
                <c:pt idx="18">
                  <c:v>132.55954898885241</c:v>
                </c:pt>
                <c:pt idx="19">
                  <c:v>1.2586949733620922</c:v>
                </c:pt>
                <c:pt idx="20">
                  <c:v>23.226702722854029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154-C944-B59C-21B120ECDA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25439"/>
        <c:axId val="41607039"/>
      </c:barChart>
      <c:catAx>
        <c:axId val="419254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07039"/>
        <c:crossesAt val="1.0000000000000003E-4"/>
        <c:auto val="1"/>
        <c:lblAlgn val="ctr"/>
        <c:lblOffset val="100"/>
        <c:noMultiLvlLbl val="0"/>
      </c:catAx>
      <c:valAx>
        <c:axId val="41607039"/>
        <c:scaling>
          <c:logBase val="2"/>
          <c:orientation val="minMax"/>
          <c:max val="204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Speedup over CPU (log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25439"/>
        <c:crosses val="autoZero"/>
        <c:crossBetween val="between"/>
        <c:majorUnit val="4"/>
        <c:minorUnit val="4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2842992551563362"/>
          <c:y val="9.4994949494949521E-3"/>
          <c:w val="0.52368132716049387"/>
          <c:h val="6.4185101010101012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6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399305555555556"/>
          <c:y val="8.6959999999999996E-2"/>
          <c:w val="0.86444830246913584"/>
          <c:h val="0.57604772727272724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'2021-06-09'!$E$24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multiLvlStrRef>
              <c:f>'2021-06-09'!$A$25:$B$45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'2021-06-09'!$E$25:$E$45</c:f>
              <c:numCache>
                <c:formatCode>0.00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 formatCode="General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8" formatCode="0.0">
                  <c:v>1</c:v>
                </c:pt>
                <c:pt idx="19" formatCode="0.0">
                  <c:v>1</c:v>
                </c:pt>
                <c:pt idx="2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9A-BC4F-8AC6-005105DA6D2A}"/>
            </c:ext>
          </c:extLst>
        </c:ser>
        <c:ser>
          <c:idx val="1"/>
          <c:order val="1"/>
          <c:tx>
            <c:strRef>
              <c:f>'2021-06-09'!$D$24</c:f>
              <c:strCache>
                <c:ptCount val="1"/>
                <c:pt idx="0">
                  <c:v>GPU</c:v>
                </c:pt>
              </c:strCache>
            </c:strRef>
          </c:tx>
          <c:spPr>
            <a:pattFill prst="wdUpDiag">
              <a:fgClr>
                <a:schemeClr val="accent6">
                  <a:lumMod val="60000"/>
                  <a:lumOff val="40000"/>
                </a:schemeClr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solidFill>
                <a:schemeClr val="accent6"/>
              </a:solidFill>
            </a:ln>
            <a:effectLst/>
          </c:spPr>
          <c:invertIfNegative val="0"/>
          <c:cat>
            <c:multiLvlStrRef>
              <c:f>'2021-06-09'!$A$25:$B$45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'2021-06-09'!$D$25:$D$45</c:f>
              <c:numCache>
                <c:formatCode>0.00</c:formatCode>
                <c:ptCount val="21"/>
                <c:pt idx="0">
                  <c:v>23.54</c:v>
                </c:pt>
                <c:pt idx="1">
                  <c:v>93.55</c:v>
                </c:pt>
                <c:pt idx="2">
                  <c:v>120.25</c:v>
                </c:pt>
                <c:pt idx="3">
                  <c:v>0.06</c:v>
                </c:pt>
                <c:pt idx="4">
                  <c:v>13.74</c:v>
                </c:pt>
                <c:pt idx="5">
                  <c:v>13.74</c:v>
                </c:pt>
                <c:pt idx="6">
                  <c:v>6.56</c:v>
                </c:pt>
                <c:pt idx="7">
                  <c:v>6.73</c:v>
                </c:pt>
                <c:pt idx="8">
                  <c:v>6.73</c:v>
                </c:pt>
                <c:pt idx="9">
                  <c:v>9.75</c:v>
                </c:pt>
                <c:pt idx="11">
                  <c:v>156.18</c:v>
                </c:pt>
                <c:pt idx="12">
                  <c:v>6.23</c:v>
                </c:pt>
                <c:pt idx="13">
                  <c:v>243.97</c:v>
                </c:pt>
                <c:pt idx="14">
                  <c:v>0.36</c:v>
                </c:pt>
                <c:pt idx="15">
                  <c:v>79.239999999999995</c:v>
                </c:pt>
                <c:pt idx="16">
                  <c:v>15.82</c:v>
                </c:pt>
                <c:pt idx="18" formatCode="0.0">
                  <c:v>9.8605210255326767</c:v>
                </c:pt>
                <c:pt idx="19" formatCode="0.0">
                  <c:v>21.793010245270111</c:v>
                </c:pt>
                <c:pt idx="20">
                  <c:v>13.210080701562879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9A-BC4F-8AC6-005105DA6D2A}"/>
            </c:ext>
          </c:extLst>
        </c:ser>
        <c:ser>
          <c:idx val="0"/>
          <c:order val="2"/>
          <c:tx>
            <c:strRef>
              <c:f>'2021-06-09'!$C$24</c:f>
              <c:strCache>
                <c:ptCount val="1"/>
                <c:pt idx="0">
                  <c:v>640 DPUs</c:v>
                </c:pt>
              </c:strCache>
            </c:strRef>
          </c:tx>
          <c:spPr>
            <a:solidFill>
              <a:srgbClr val="FFFD78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multiLvlStrRef>
              <c:f>'2021-06-09'!$A$25:$B$45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'2021-06-09'!$C$25:$C$45</c:f>
              <c:numCache>
                <c:formatCode>0.00</c:formatCode>
                <c:ptCount val="21"/>
                <c:pt idx="0">
                  <c:v>5.22</c:v>
                </c:pt>
                <c:pt idx="1">
                  <c:v>28.54</c:v>
                </c:pt>
                <c:pt idx="2">
                  <c:v>39.14</c:v>
                </c:pt>
                <c:pt idx="3">
                  <c:v>1.6306</c:v>
                </c:pt>
                <c:pt idx="4">
                  <c:v>16.350000000000001</c:v>
                </c:pt>
                <c:pt idx="5">
                  <c:v>4.13</c:v>
                </c:pt>
                <c:pt idx="6">
                  <c:v>1.28</c:v>
                </c:pt>
                <c:pt idx="7">
                  <c:v>1.79</c:v>
                </c:pt>
                <c:pt idx="8">
                  <c:v>2.4700000000000002</c:v>
                </c:pt>
                <c:pt idx="9">
                  <c:v>6.57</c:v>
                </c:pt>
                <c:pt idx="11">
                  <c:v>4.8550000000000004</c:v>
                </c:pt>
                <c:pt idx="12">
                  <c:v>0.06</c:v>
                </c:pt>
                <c:pt idx="13">
                  <c:v>3.5886</c:v>
                </c:pt>
                <c:pt idx="14" formatCode="0.0000">
                  <c:v>3.7000000000000002E-3</c:v>
                </c:pt>
                <c:pt idx="15">
                  <c:v>0.81679999999999997</c:v>
                </c:pt>
                <c:pt idx="16">
                  <c:v>3.6600000000000001E-2</c:v>
                </c:pt>
                <c:pt idx="18" formatCode="0.0">
                  <c:v>5.4674974142595438</c:v>
                </c:pt>
                <c:pt idx="19" formatCode="0.0">
                  <c:v>0.2207211817262667</c:v>
                </c:pt>
                <c:pt idx="20">
                  <c:v>1.6353742533980469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9A-BC4F-8AC6-005105DA6D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25439"/>
        <c:axId val="41607039"/>
      </c:barChart>
      <c:catAx>
        <c:axId val="419254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07039"/>
        <c:crossesAt val="1.0000000000000002E-2"/>
        <c:auto val="1"/>
        <c:lblAlgn val="ctr"/>
        <c:lblOffset val="100"/>
        <c:noMultiLvlLbl val="0"/>
      </c:catAx>
      <c:valAx>
        <c:axId val="41607039"/>
        <c:scaling>
          <c:logBase val="2"/>
          <c:orientation val="minMax"/>
          <c:max val="256"/>
          <c:min val="3.1250000000000007E-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Energy savings over CPU (log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25439"/>
        <c:crosses val="autoZero"/>
        <c:crossBetween val="between"/>
        <c:majorUnit val="2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1217125"/>
          <c:y val="1.9815656565656564E-2"/>
          <c:w val="0.35107685185185183"/>
          <c:h val="6.8767171717171727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6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399305555555556"/>
          <c:y val="8.6959999999999996E-2"/>
          <c:w val="0.86444830246913584"/>
          <c:h val="0.57604772727272724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'2021-06-09'!$E$24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multiLvlStrRef>
              <c:f>'2021-06-09'!$A$25:$B$45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'2021-06-09'!$E$25:$E$45</c:f>
              <c:numCache>
                <c:formatCode>0.00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 formatCode="General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8" formatCode="0.0">
                  <c:v>1</c:v>
                </c:pt>
                <c:pt idx="19" formatCode="0.0">
                  <c:v>1</c:v>
                </c:pt>
                <c:pt idx="2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9A-BC4F-8AC6-005105DA6D2A}"/>
            </c:ext>
          </c:extLst>
        </c:ser>
        <c:ser>
          <c:idx val="1"/>
          <c:order val="1"/>
          <c:tx>
            <c:strRef>
              <c:f>'2021-06-09'!$D$24</c:f>
              <c:strCache>
                <c:ptCount val="1"/>
                <c:pt idx="0">
                  <c:v>GPU</c:v>
                </c:pt>
              </c:strCache>
            </c:strRef>
          </c:tx>
          <c:spPr>
            <a:pattFill prst="wdUpDiag">
              <a:fgClr>
                <a:schemeClr val="accent6">
                  <a:lumMod val="60000"/>
                  <a:lumOff val="40000"/>
                </a:schemeClr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solidFill>
                <a:schemeClr val="accent6"/>
              </a:solidFill>
            </a:ln>
            <a:effectLst/>
          </c:spPr>
          <c:invertIfNegative val="0"/>
          <c:cat>
            <c:multiLvlStrRef>
              <c:f>'2021-06-09'!$A$25:$B$45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'2021-06-09'!$D$25:$D$45</c:f>
              <c:numCache>
                <c:formatCode>0.00</c:formatCode>
                <c:ptCount val="21"/>
                <c:pt idx="0">
                  <c:v>23.54</c:v>
                </c:pt>
                <c:pt idx="1">
                  <c:v>93.55</c:v>
                </c:pt>
                <c:pt idx="2">
                  <c:v>120.25</c:v>
                </c:pt>
                <c:pt idx="3">
                  <c:v>0.06</c:v>
                </c:pt>
                <c:pt idx="4">
                  <c:v>13.74</c:v>
                </c:pt>
                <c:pt idx="5">
                  <c:v>13.74</c:v>
                </c:pt>
                <c:pt idx="6">
                  <c:v>6.56</c:v>
                </c:pt>
                <c:pt idx="7">
                  <c:v>6.73</c:v>
                </c:pt>
                <c:pt idx="8">
                  <c:v>6.73</c:v>
                </c:pt>
                <c:pt idx="9">
                  <c:v>9.75</c:v>
                </c:pt>
                <c:pt idx="11">
                  <c:v>156.18</c:v>
                </c:pt>
                <c:pt idx="12">
                  <c:v>6.23</c:v>
                </c:pt>
                <c:pt idx="13">
                  <c:v>243.97</c:v>
                </c:pt>
                <c:pt idx="14">
                  <c:v>0.36</c:v>
                </c:pt>
                <c:pt idx="15">
                  <c:v>79.239999999999995</c:v>
                </c:pt>
                <c:pt idx="16">
                  <c:v>15.82</c:v>
                </c:pt>
                <c:pt idx="18" formatCode="0.0">
                  <c:v>9.8605210255326767</c:v>
                </c:pt>
                <c:pt idx="19" formatCode="0.0">
                  <c:v>21.793010245270111</c:v>
                </c:pt>
                <c:pt idx="20">
                  <c:v>13.210080701562879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9A-BC4F-8AC6-005105DA6D2A}"/>
            </c:ext>
          </c:extLst>
        </c:ser>
        <c:ser>
          <c:idx val="0"/>
          <c:order val="2"/>
          <c:tx>
            <c:strRef>
              <c:f>'2021-06-09'!$C$24</c:f>
              <c:strCache>
                <c:ptCount val="1"/>
                <c:pt idx="0">
                  <c:v>640 DPUs</c:v>
                </c:pt>
              </c:strCache>
            </c:strRef>
          </c:tx>
          <c:spPr>
            <a:solidFill>
              <a:srgbClr val="FFFD78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multiLvlStrRef>
              <c:f>'2021-06-09'!$A$25:$B$45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'2021-06-09'!$C$25:$C$45</c:f>
              <c:numCache>
                <c:formatCode>0.00</c:formatCode>
                <c:ptCount val="21"/>
                <c:pt idx="0">
                  <c:v>5.22</c:v>
                </c:pt>
                <c:pt idx="1">
                  <c:v>28.54</c:v>
                </c:pt>
                <c:pt idx="2">
                  <c:v>39.14</c:v>
                </c:pt>
                <c:pt idx="3">
                  <c:v>1.6306</c:v>
                </c:pt>
                <c:pt idx="4">
                  <c:v>16.350000000000001</c:v>
                </c:pt>
                <c:pt idx="5">
                  <c:v>4.13</c:v>
                </c:pt>
                <c:pt idx="6">
                  <c:v>1.28</c:v>
                </c:pt>
                <c:pt idx="7">
                  <c:v>1.79</c:v>
                </c:pt>
                <c:pt idx="8">
                  <c:v>2.4700000000000002</c:v>
                </c:pt>
                <c:pt idx="9">
                  <c:v>6.57</c:v>
                </c:pt>
                <c:pt idx="11">
                  <c:v>4.8550000000000004</c:v>
                </c:pt>
                <c:pt idx="12">
                  <c:v>0.06</c:v>
                </c:pt>
                <c:pt idx="13">
                  <c:v>3.5886</c:v>
                </c:pt>
                <c:pt idx="14" formatCode="0.0000">
                  <c:v>3.7000000000000002E-3</c:v>
                </c:pt>
                <c:pt idx="15">
                  <c:v>0.81679999999999997</c:v>
                </c:pt>
                <c:pt idx="16">
                  <c:v>3.6600000000000001E-2</c:v>
                </c:pt>
                <c:pt idx="18" formatCode="0.0">
                  <c:v>5.4674974142595438</c:v>
                </c:pt>
                <c:pt idx="19" formatCode="0.0">
                  <c:v>0.2207211817262667</c:v>
                </c:pt>
                <c:pt idx="20">
                  <c:v>1.6353742533980469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9A-BC4F-8AC6-005105DA6D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25439"/>
        <c:axId val="41607039"/>
      </c:barChart>
      <c:catAx>
        <c:axId val="419254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07039"/>
        <c:crossesAt val="1.0000000000000002E-2"/>
        <c:auto val="1"/>
        <c:lblAlgn val="ctr"/>
        <c:lblOffset val="100"/>
        <c:noMultiLvlLbl val="0"/>
      </c:catAx>
      <c:valAx>
        <c:axId val="41607039"/>
        <c:scaling>
          <c:logBase val="2"/>
          <c:orientation val="minMax"/>
          <c:max val="256"/>
          <c:min val="3.1250000000000007E-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Energy savings over CPU (log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25439"/>
        <c:crosses val="autoZero"/>
        <c:crossBetween val="between"/>
        <c:majorUnit val="2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1217125"/>
          <c:y val="1.9815656565656564E-2"/>
          <c:w val="0.35107685185185183"/>
          <c:h val="6.8767171717171727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6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305042735042736"/>
          <c:y val="3.4725185185185185E-2"/>
          <c:w val="0.80509358974358969"/>
          <c:h val="0.68869192724792083"/>
        </c:manualLayout>
      </c:layout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15"/>
            <c:spPr>
              <a:solidFill>
                <a:schemeClr val="accent6">
                  <a:lumMod val="20000"/>
                  <a:lumOff val="8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dLbls>
            <c:dLbl>
              <c:idx val="0"/>
              <c:tx>
                <c:strRef>
                  <c:f>'/Users/el1goluj/Documents/ZURICH/PROJECTS/UPMEM/upmem-workloads/Microbenchmarks/AI/[ai_output.xlsx]ai_output (4)'!$J$2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{A8F615D8-5D23-4B48-960C-C2102AA7538E}</c15:txfldGUID>
                      <c15:f>'/Users/el1goluj/Documents/ZURICH/PROJECTS/UPMEM/upmem-workloads/Microbenchmarks/AI/[ai_output.xlsx]ai_output (4)'!$J$2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0-FF8B-5F4C-8BBF-ED4DE736661E}"/>
                </c:ext>
              </c:extLst>
            </c:dLbl>
            <c:dLbl>
              <c:idx val="1"/>
              <c:tx>
                <c:strRef>
                  <c:f>'/Users/el1goluj/Documents/ZURICH/PROJECTS/UPMEM/upmem-workloads/Microbenchmarks/AI/[ai_output.xlsx]ai_output (4)'!$J$3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{F5BCB6B8-EF7B-6A4A-BD0E-BA0D28725DBF}</c15:txfldGUID>
                      <c15:f>'/Users/el1goluj/Documents/ZURICH/PROJECTS/UPMEM/upmem-workloads/Microbenchmarks/AI/[ai_output.xlsx]ai_output (4)'!$J$3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1-FF8B-5F4C-8BBF-ED4DE736661E}"/>
                </c:ext>
              </c:extLst>
            </c:dLbl>
            <c:dLbl>
              <c:idx val="2"/>
              <c:tx>
                <c:strRef>
                  <c:f>'/Users/el1goluj/Documents/ZURICH/PROJECTS/UPMEM/upmem-workloads/Microbenchmarks/AI/[ai_output.xlsx]ai_output (4)'!$J$4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{420CBDC6-D4D6-434E-BEFE-4CA9C31C24E7}</c15:txfldGUID>
                      <c15:f>'/Users/el1goluj/Documents/ZURICH/PROJECTS/UPMEM/upmem-workloads/Microbenchmarks/AI/[ai_output.xlsx]ai_output (4)'!$J$4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2-FF8B-5F4C-8BBF-ED4DE736661E}"/>
                </c:ext>
              </c:extLst>
            </c:dLbl>
            <c:dLbl>
              <c:idx val="3"/>
              <c:tx>
                <c:strRef>
                  <c:f>'/Users/el1goluj/Documents/ZURICH/PROJECTS/UPMEM/upmem-workloads/Microbenchmarks/AI/[ai_output.xlsx]ai_output (4)'!$J$5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{E6E4B28A-EEBA-F446-B285-B5F1E809479F}</c15:txfldGUID>
                      <c15:f>'/Users/el1goluj/Documents/ZURICH/PROJECTS/UPMEM/upmem-workloads/Microbenchmarks/AI/[ai_output.xlsx]ai_output (4)'!$J$5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3-FF8B-5F4C-8BBF-ED4DE736661E}"/>
                </c:ext>
              </c:extLst>
            </c:dLbl>
            <c:dLbl>
              <c:idx val="4"/>
              <c:tx>
                <c:strRef>
                  <c:f>'/Users/el1goluj/Documents/ZURICH/PROJECTS/UPMEM/upmem-workloads/Microbenchmarks/AI/[ai_output.xlsx]ai_output (4)'!$J$6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{A717BC5A-DB58-B144-96A2-87ED48886EFF}</c15:txfldGUID>
                      <c15:f>'/Users/el1goluj/Documents/ZURICH/PROJECTS/UPMEM/upmem-workloads/Microbenchmarks/AI/[ai_output.xlsx]ai_output (4)'!$J$6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4-FF8B-5F4C-8BBF-ED4DE736661E}"/>
                </c:ext>
              </c:extLst>
            </c:dLbl>
            <c:dLbl>
              <c:idx val="5"/>
              <c:tx>
                <c:strRef>
                  <c:f>'/Users/el1goluj/Documents/ZURICH/PROJECTS/UPMEM/upmem-workloads/Microbenchmarks/AI/[ai_output.xlsx]ai_output (4)'!$J$7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{221780B2-E76F-8643-9EAE-06486D31B2E8}</c15:txfldGUID>
                      <c15:f>'/Users/el1goluj/Documents/ZURICH/PROJECTS/UPMEM/upmem-workloads/Microbenchmarks/AI/[ai_output.xlsx]ai_output (4)'!$J$7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5-FF8B-5F4C-8BBF-ED4DE736661E}"/>
                </c:ext>
              </c:extLst>
            </c:dLbl>
            <c:dLbl>
              <c:idx val="6"/>
              <c:tx>
                <c:strRef>
                  <c:f>'/Users/el1goluj/Documents/ZURICH/PROJECTS/UPMEM/upmem-workloads/Microbenchmarks/AI/[ai_output.xlsx]ai_output (4)'!$J$8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{5727C62B-A7B5-5746-84D9-089D70596419}</c15:txfldGUID>
                      <c15:f>'/Users/el1goluj/Documents/ZURICH/PROJECTS/UPMEM/upmem-workloads/Microbenchmarks/AI/[ai_output.xlsx]ai_output (4)'!$J$8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6-FF8B-5F4C-8BBF-ED4DE736661E}"/>
                </c:ext>
              </c:extLst>
            </c:dLbl>
            <c:dLbl>
              <c:idx val="7"/>
              <c:tx>
                <c:strRef>
                  <c:f>'/Users/el1goluj/Documents/ZURICH/PROJECTS/UPMEM/upmem-workloads/Microbenchmarks/AI/[ai_output.xlsx]ai_output (4)'!$J$9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{1820CB29-4B14-4549-889D-9A0CCB5FCD54}</c15:txfldGUID>
                      <c15:f>'/Users/el1goluj/Documents/ZURICH/PROJECTS/UPMEM/upmem-workloads/Microbenchmarks/AI/[ai_output.xlsx]ai_output (4)'!$J$9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7-FF8B-5F4C-8BBF-ED4DE736661E}"/>
                </c:ext>
              </c:extLst>
            </c:dLbl>
            <c:dLbl>
              <c:idx val="8"/>
              <c:tx>
                <c:strRef>
                  <c:f>'/Users/el1goluj/Documents/ZURICH/PROJECTS/UPMEM/upmem-workloads/Microbenchmarks/AI/[ai_output.xlsx]ai_output (4)'!$J$10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{A784F4DB-3C04-004E-88B8-A5B010615A42}</c15:txfldGUID>
                      <c15:f>'/Users/el1goluj/Documents/ZURICH/PROJECTS/UPMEM/upmem-workloads/Microbenchmarks/AI/[ai_output.xlsx]ai_output (4)'!$J$10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8-FF8B-5F4C-8BBF-ED4DE736661E}"/>
                </c:ext>
              </c:extLst>
            </c:dLbl>
            <c:dLbl>
              <c:idx val="9"/>
              <c:tx>
                <c:strRef>
                  <c:f>'/Users/el1goluj/Documents/ZURICH/PROJECTS/UPMEM/upmem-workloads/Microbenchmarks/AI/[ai_output.xlsx]ai_output (4)'!$J$11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{274356A0-37A6-054F-9963-F96A97747B30}</c15:txfldGUID>
                      <c15:f>'/Users/el1goluj/Documents/ZURICH/PROJECTS/UPMEM/upmem-workloads/Microbenchmarks/AI/[ai_output.xlsx]ai_output (4)'!$J$11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9-FF8B-5F4C-8BBF-ED4DE736661E}"/>
                </c:ext>
              </c:extLst>
            </c:dLbl>
            <c:dLbl>
              <c:idx val="10"/>
              <c:tx>
                <c:strRef>
                  <c:f>'/Users/el1goluj/Documents/ZURICH/PROJECTS/UPMEM/upmem-workloads/Microbenchmarks/AI/[ai_output.xlsx]ai_output (4)'!$J$12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{1C37533A-D452-AD4F-B5E7-E1147E938866}</c15:txfldGUID>
                      <c15:f>'/Users/el1goluj/Documents/ZURICH/PROJECTS/UPMEM/upmem-workloads/Microbenchmarks/AI/[ai_output.xlsx]ai_output (4)'!$J$12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A-FF8B-5F4C-8BBF-ED4DE736661E}"/>
                </c:ext>
              </c:extLst>
            </c:dLbl>
            <c:dLbl>
              <c:idx val="11"/>
              <c:tx>
                <c:strRef>
                  <c:f>'/Users/el1goluj/Documents/ZURICH/PROJECTS/UPMEM/upmem-workloads/Microbenchmarks/AI/[ai_output.xlsx]ai_output (4)'!$J$13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{88219910-38FF-3046-927A-584CC20FDD13}</c15:txfldGUID>
                      <c15:f>'/Users/el1goluj/Documents/ZURICH/PROJECTS/UPMEM/upmem-workloads/Microbenchmarks/AI/[ai_output.xlsx]ai_output (4)'!$J$13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B-FF8B-5F4C-8BBF-ED4DE736661E}"/>
                </c:ext>
              </c:extLst>
            </c:dLbl>
            <c:dLbl>
              <c:idx val="12"/>
              <c:tx>
                <c:strRef>
                  <c:f>'/Users/el1goluj/Documents/ZURICH/PROJECTS/UPMEM/upmem-workloads/Microbenchmarks/AI/[ai_output.xlsx]ai_output (4)'!$J$14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{90D5BBC2-F81D-8C4E-8A8E-7A3607F08FC7}</c15:txfldGUID>
                      <c15:f>'/Users/el1goluj/Documents/ZURICH/PROJECTS/UPMEM/upmem-workloads/Microbenchmarks/AI/[ai_output.xlsx]ai_output (4)'!$J$14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C-FF8B-5F4C-8BBF-ED4DE736661E}"/>
                </c:ext>
              </c:extLst>
            </c:dLbl>
            <c:dLbl>
              <c:idx val="13"/>
              <c:tx>
                <c:strRef>
                  <c:f>'/Users/el1goluj/Documents/ZURICH/PROJECTS/UPMEM/upmem-workloads/Microbenchmarks/AI/[ai_output.xlsx]ai_output (4)'!$J$15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{D3A191FC-536A-C047-83A4-AD40855DB2F1}</c15:txfldGUID>
                      <c15:f>'/Users/el1goluj/Documents/ZURICH/PROJECTS/UPMEM/upmem-workloads/Microbenchmarks/AI/[ai_output.xlsx]ai_output (4)'!$J$15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D-FF8B-5F4C-8BBF-ED4DE736661E}"/>
                </c:ext>
              </c:extLst>
            </c:dLbl>
            <c:dLbl>
              <c:idx val="14"/>
              <c:tx>
                <c:strRef>
                  <c:f>'/Users/el1goluj/Documents/ZURICH/PROJECTS/UPMEM/upmem-workloads/Microbenchmarks/AI/[ai_output.xlsx]ai_output (4)'!$J$16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{EFAB2BBD-0EA7-B846-9E72-F8053D9DCC6C}</c15:txfldGUID>
                      <c15:f>'/Users/el1goluj/Documents/ZURICH/PROJECTS/UPMEM/upmem-workloads/Microbenchmarks/AI/[ai_output.xlsx]ai_output (4)'!$J$16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E-FF8B-5F4C-8BBF-ED4DE736661E}"/>
                </c:ext>
              </c:extLst>
            </c:dLbl>
            <c:dLbl>
              <c:idx val="15"/>
              <c:tx>
                <c:strRef>
                  <c:f>'/Users/el1goluj/Documents/ZURICH/PROJECTS/UPMEM/upmem-workloads/Microbenchmarks/AI/[ai_output.xlsx]ai_output (4)'!$J$17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{C3D52049-C596-F44B-9F7C-95654C2A4C46}</c15:txfldGUID>
                      <c15:f>'/Users/el1goluj/Documents/ZURICH/PROJECTS/UPMEM/upmem-workloads/Microbenchmarks/AI/[ai_output.xlsx]ai_output (4)'!$J$17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F-FF8B-5F4C-8BBF-ED4DE736661E}"/>
                </c:ext>
              </c:extLst>
            </c:dLbl>
            <c:dLbl>
              <c:idx val="16"/>
              <c:tx>
                <c:strRef>
                  <c:f>'/Users/el1goluj/Documents/ZURICH/PROJECTS/UPMEM/upmem-workloads/Microbenchmarks/AI/[ai_output.xlsx]ai_output (4)'!$J$18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{59B2F7E8-7E0D-C540-AABB-C61ABA3FE099}</c15:txfldGUID>
                      <c15:f>'/Users/el1goluj/Documents/ZURICH/PROJECTS/UPMEM/upmem-workloads/Microbenchmarks/AI/[ai_output.xlsx]ai_output (4)'!$J$18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0-FF8B-5F4C-8BBF-ED4DE736661E}"/>
                </c:ext>
              </c:extLst>
            </c:dLbl>
            <c:dLbl>
              <c:idx val="17"/>
              <c:tx>
                <c:strRef>
                  <c:f>'/Users/el1goluj/Documents/ZURICH/PROJECTS/UPMEM/upmem-workloads/Microbenchmarks/AI/[ai_output.xlsx]ai_output (4)'!$J$19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{4D8DD4B1-F82A-3D42-AA67-84435A8BE0C1}</c15:txfldGUID>
                      <c15:f>'/Users/el1goluj/Documents/ZURICH/PROJECTS/UPMEM/upmem-workloads/Microbenchmarks/AI/[ai_output.xlsx]ai_output (4)'!$J$19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1-FF8B-5F4C-8BBF-ED4DE736661E}"/>
                </c:ext>
              </c:extLst>
            </c:dLbl>
            <c:dLbl>
              <c:idx val="18"/>
              <c:tx>
                <c:strRef>
                  <c:f>'/Users/el1goluj/Documents/ZURICH/PROJECTS/UPMEM/upmem-workloads/Microbenchmarks/AI/[ai_output.xlsx]ai_output (4)'!$J$20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{3B08061F-5CFE-CC4A-A39E-D4AC9922F656}</c15:txfldGUID>
                      <c15:f>'/Users/el1goluj/Documents/ZURICH/PROJECTS/UPMEM/upmem-workloads/Microbenchmarks/AI/[ai_output.xlsx]ai_output (4)'!$J$20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2-FF8B-5F4C-8BBF-ED4DE736661E}"/>
                </c:ext>
              </c:extLst>
            </c:dLbl>
            <c:dLbl>
              <c:idx val="19"/>
              <c:tx>
                <c:strRef>
                  <c:f>'/Users/el1goluj/Documents/ZURICH/PROJECTS/UPMEM/upmem-workloads/Microbenchmarks/AI/[ai_output.xlsx]ai_output (4)'!$J$21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{2A5EA329-2C96-3143-84E7-9B3AC2DBBF9E}</c15:txfldGUID>
                      <c15:f>'/Users/el1goluj/Documents/ZURICH/PROJECTS/UPMEM/upmem-workloads/Microbenchmarks/AI/[ai_output.xlsx]ai_output (4)'!$J$21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3-FF8B-5F4C-8BBF-ED4DE736661E}"/>
                </c:ext>
              </c:extLst>
            </c:dLbl>
            <c:dLbl>
              <c:idx val="20"/>
              <c:tx>
                <c:strRef>
                  <c:f>'/Users/el1goluj/Documents/ZURICH/PROJECTS/UPMEM/upmem-workloads/Microbenchmarks/AI/[ai_output.xlsx]ai_output (4)'!$J$22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{1595B224-09F7-8C4B-9CD9-FB791C0C90F0}</c15:txfldGUID>
                      <c15:f>'/Users/el1goluj/Documents/ZURICH/PROJECTS/UPMEM/upmem-workloads/Microbenchmarks/AI/[ai_output.xlsx]ai_output (4)'!$J$22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4-FF8B-5F4C-8BBF-ED4DE736661E}"/>
                </c:ext>
              </c:extLst>
            </c:dLbl>
            <c:dLbl>
              <c:idx val="21"/>
              <c:tx>
                <c:strRef>
                  <c:f>'/Users/el1goluj/Documents/ZURICH/PROJECTS/UPMEM/upmem-workloads/Microbenchmarks/AI/[ai_output.xlsx]ai_output (4)'!$J$23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{8AF474E8-7560-894A-9342-A2E413ABB506}</c15:txfldGUID>
                      <c15:f>'/Users/el1goluj/Documents/ZURICH/PROJECTS/UPMEM/upmem-workloads/Microbenchmarks/AI/[ai_output.xlsx]ai_output (4)'!$J$23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5-FF8B-5F4C-8BBF-ED4DE736661E}"/>
                </c:ext>
              </c:extLst>
            </c:dLbl>
            <c:dLbl>
              <c:idx val="22"/>
              <c:tx>
                <c:strRef>
                  <c:f>'/Users/el1goluj/Documents/ZURICH/PROJECTS/UPMEM/upmem-workloads/Microbenchmarks/AI/[ai_output.xlsx]ai_output (4)'!$J$24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{4960E83C-1907-D045-ACD5-3F78D3A18FB4}</c15:txfldGUID>
                      <c15:f>'/Users/el1goluj/Documents/ZURICH/PROJECTS/UPMEM/upmem-workloads/Microbenchmarks/AI/[ai_output.xlsx]ai_output (4)'!$J$24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6-FF8B-5F4C-8BBF-ED4DE736661E}"/>
                </c:ext>
              </c:extLst>
            </c:dLbl>
            <c:dLbl>
              <c:idx val="23"/>
              <c:tx>
                <c:strRef>
                  <c:f>'/Users/el1goluj/Documents/ZURICH/PROJECTS/UPMEM/upmem-workloads/Microbenchmarks/AI/[ai_output.xlsx]ai_output (4)'!$J$25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{E1E27C9D-862A-0D4D-A808-6E05C0BC5919}</c15:txfldGUID>
                      <c15:f>'/Users/el1goluj/Documents/ZURICH/PROJECTS/UPMEM/upmem-workloads/Microbenchmarks/AI/[ai_output.xlsx]ai_output (4)'!$J$25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7-FF8B-5F4C-8BBF-ED4DE736661E}"/>
                </c:ext>
              </c:extLst>
            </c:dLbl>
            <c:dLbl>
              <c:idx val="24"/>
              <c:tx>
                <c:strRef>
                  <c:f>'/Users/el1goluj/Documents/ZURICH/PROJECTS/UPMEM/upmem-workloads/Microbenchmarks/AI/[ai_output.xlsx]ai_output (4)'!$J$26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{6C3760AD-9334-584D-ACD4-A0B61F472854}</c15:txfldGUID>
                      <c15:f>'/Users/el1goluj/Documents/ZURICH/PROJECTS/UPMEM/upmem-workloads/Microbenchmarks/AI/[ai_output.xlsx]ai_output (4)'!$J$26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8-FF8B-5F4C-8BBF-ED4DE736661E}"/>
                </c:ext>
              </c:extLst>
            </c:dLbl>
            <c:dLbl>
              <c:idx val="25"/>
              <c:tx>
                <c:strRef>
                  <c:f>'/Users/el1goluj/Documents/ZURICH/PROJECTS/UPMEM/upmem-workloads/Microbenchmarks/AI/[ai_output.xlsx]ai_output (4)'!$J$27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{14A648C8-3F31-BE4F-B35B-4F27954505AC}</c15:txfldGUID>
                      <c15:f>'/Users/el1goluj/Documents/ZURICH/PROJECTS/UPMEM/upmem-workloads/Microbenchmarks/AI/[ai_output.xlsx]ai_output (4)'!$J$27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9-FF8B-5F4C-8BBF-ED4DE736661E}"/>
                </c:ext>
              </c:extLst>
            </c:dLbl>
            <c:dLbl>
              <c:idx val="26"/>
              <c:tx>
                <c:strRef>
                  <c:f>'/Users/el1goluj/Documents/ZURICH/PROJECTS/UPMEM/upmem-workloads/Microbenchmarks/AI/[ai_output.xlsx]ai_output (4)'!$J$28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{E608FA7D-C036-EF4A-B850-44F8F4EB5BB6}</c15:txfldGUID>
                      <c15:f>'/Users/el1goluj/Documents/ZURICH/PROJECTS/UPMEM/upmem-workloads/Microbenchmarks/AI/[ai_output.xlsx]ai_output (4)'!$J$28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A-FF8B-5F4C-8BBF-ED4DE736661E}"/>
                </c:ext>
              </c:extLst>
            </c:dLbl>
            <c:dLbl>
              <c:idx val="27"/>
              <c:tx>
                <c:strRef>
                  <c:f>'/Users/el1goluj/Documents/ZURICH/PROJECTS/UPMEM/upmem-workloads/Microbenchmarks/AI/[ai_output.xlsx]ai_output (4)'!$J$29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{ACD9E2A4-FE19-0C48-92D1-584A05FD4784}</c15:txfldGUID>
                      <c15:f>'/Users/el1goluj/Documents/ZURICH/PROJECTS/UPMEM/upmem-workloads/Microbenchmarks/AI/[ai_output.xlsx]ai_output (4)'!$J$29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B-FF8B-5F4C-8BBF-ED4DE736661E}"/>
                </c:ext>
              </c:extLst>
            </c:dLbl>
            <c:dLbl>
              <c:idx val="28"/>
              <c:tx>
                <c:strRef>
                  <c:f>'/Users/el1goluj/Documents/ZURICH/PROJECTS/UPMEM/upmem-workloads/Microbenchmarks/AI/[ai_output.xlsx]ai_output (4)'!$J$30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{8910FB0D-190A-6F44-876A-467BBEC0B3C8}</c15:txfldGUID>
                      <c15:f>'/Users/el1goluj/Documents/ZURICH/PROJECTS/UPMEM/upmem-workloads/Microbenchmarks/AI/[ai_output.xlsx]ai_output (4)'!$J$30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C-FF8B-5F4C-8BBF-ED4DE736661E}"/>
                </c:ext>
              </c:extLst>
            </c:dLbl>
            <c:dLbl>
              <c:idx val="29"/>
              <c:tx>
                <c:strRef>
                  <c:f>'/Users/el1goluj/Documents/ZURICH/PROJECTS/UPMEM/upmem-workloads/Microbenchmarks/AI/[ai_output.xlsx]ai_output (4)'!$J$31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{B3F551D4-CE10-6C48-8C0D-EF6D6682BAF1}</c15:txfldGUID>
                      <c15:f>'/Users/el1goluj/Documents/ZURICH/PROJECTS/UPMEM/upmem-workloads/Microbenchmarks/AI/[ai_output.xlsx]ai_output (4)'!$J$31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D-FF8B-5F4C-8BBF-ED4DE736661E}"/>
                </c:ext>
              </c:extLst>
            </c:dLbl>
            <c:dLbl>
              <c:idx val="30"/>
              <c:tx>
                <c:strRef>
                  <c:f>'/Users/el1goluj/Documents/ZURICH/PROJECTS/UPMEM/upmem-workloads/Microbenchmarks/AI/[ai_output.xlsx]ai_output (4)'!$J$32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{68410AB4-7305-BF46-AE26-A101A03E8C34}</c15:txfldGUID>
                      <c15:f>'/Users/el1goluj/Documents/ZURICH/PROJECTS/UPMEM/upmem-workloads/Microbenchmarks/AI/[ai_output.xlsx]ai_output (4)'!$J$32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E-FF8B-5F4C-8BBF-ED4DE736661E}"/>
                </c:ext>
              </c:extLst>
            </c:dLbl>
            <c:dLbl>
              <c:idx val="31"/>
              <c:tx>
                <c:strRef>
                  <c:f>'/Users/el1goluj/Documents/ZURICH/PROJECTS/UPMEM/upmem-workloads/Microbenchmarks/AI/[ai_output.xlsx]ai_output (4)'!$J$33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{F2004C36-A279-8648-9875-528D5EA04931}</c15:txfldGUID>
                      <c15:f>'/Users/el1goluj/Documents/ZURICH/PROJECTS/UPMEM/upmem-workloads/Microbenchmarks/AI/[ai_output.xlsx]ai_output (4)'!$J$33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F-FF8B-5F4C-8BBF-ED4DE736661E}"/>
                </c:ext>
              </c:extLst>
            </c:dLbl>
            <c:dLbl>
              <c:idx val="32"/>
              <c:tx>
                <c:strRef>
                  <c:f>'/Users/el1goluj/Documents/ZURICH/PROJECTS/UPMEM/upmem-workloads/Microbenchmarks/AI/[ai_output.xlsx]ai_output (4)'!$J$34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{D0107AB1-9440-2442-9C38-615254DC55CF}</c15:txfldGUID>
                      <c15:f>'/Users/el1goluj/Documents/ZURICH/PROJECTS/UPMEM/upmem-workloads/Microbenchmarks/AI/[ai_output.xlsx]ai_output (4)'!$J$34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0-FF8B-5F4C-8BBF-ED4DE736661E}"/>
                </c:ext>
              </c:extLst>
            </c:dLbl>
            <c:dLbl>
              <c:idx val="33"/>
              <c:tx>
                <c:strRef>
                  <c:f>'/Users/el1goluj/Documents/ZURICH/PROJECTS/UPMEM/upmem-workloads/Microbenchmarks/AI/[ai_output.xlsx]ai_output (4)'!$J$35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{F25F3709-5C36-B741-A008-C1B6A355786E}</c15:txfldGUID>
                      <c15:f>'/Users/el1goluj/Documents/ZURICH/PROJECTS/UPMEM/upmem-workloads/Microbenchmarks/AI/[ai_output.xlsx]ai_output (4)'!$J$35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1-FF8B-5F4C-8BBF-ED4DE736661E}"/>
                </c:ext>
              </c:extLst>
            </c:dLbl>
            <c:dLbl>
              <c:idx val="34"/>
              <c:tx>
                <c:strRef>
                  <c:f>'/Users/el1goluj/Documents/ZURICH/PROJECTS/UPMEM/upmem-workloads/Microbenchmarks/AI/[ai_output.xlsx]ai_output (4)'!$J$36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{00438C4A-542F-7D4F-BBCC-1948DC9C33B1}</c15:txfldGUID>
                      <c15:f>'/Users/el1goluj/Documents/ZURICH/PROJECTS/UPMEM/upmem-workloads/Microbenchmarks/AI/[ai_output.xlsx]ai_output (4)'!$J$36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2-FF8B-5F4C-8BBF-ED4DE736661E}"/>
                </c:ext>
              </c:extLst>
            </c:dLbl>
            <c:dLbl>
              <c:idx val="35"/>
              <c:tx>
                <c:strRef>
                  <c:f>'/Users/el1goluj/Documents/ZURICH/PROJECTS/UPMEM/upmem-workloads/Microbenchmarks/AI/[ai_output.xlsx]ai_output (4)'!$J$37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{7DCEB864-5AE1-934A-9B4B-B1F1AE9F9B3D}</c15:txfldGUID>
                      <c15:f>'/Users/el1goluj/Documents/ZURICH/PROJECTS/UPMEM/upmem-workloads/Microbenchmarks/AI/[ai_output.xlsx]ai_output (4)'!$J$37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3-FF8B-5F4C-8BBF-ED4DE736661E}"/>
                </c:ext>
              </c:extLst>
            </c:dLbl>
            <c:dLbl>
              <c:idx val="36"/>
              <c:tx>
                <c:strRef>
                  <c:f>'/Users/el1goluj/Documents/ZURICH/PROJECTS/UPMEM/upmem-workloads/Microbenchmarks/AI/[ai_output.xlsx]ai_output (4)'!$J$38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{E5F7D116-6289-7D42-A1C7-34ED06540007}</c15:txfldGUID>
                      <c15:f>'/Users/el1goluj/Documents/ZURICH/PROJECTS/UPMEM/upmem-workloads/Microbenchmarks/AI/[ai_output.xlsx]ai_output (4)'!$J$38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4-FF8B-5F4C-8BBF-ED4DE736661E}"/>
                </c:ext>
              </c:extLst>
            </c:dLbl>
            <c:dLbl>
              <c:idx val="37"/>
              <c:tx>
                <c:strRef>
                  <c:f>'/Users/el1goluj/Documents/ZURICH/PROJECTS/UPMEM/upmem-workloads/Microbenchmarks/AI/[ai_output.xlsx]ai_output (4)'!$J$39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{F054D2C7-01A4-614C-B01F-A41248C5CED9}</c15:txfldGUID>
                      <c15:f>'/Users/el1goluj/Documents/ZURICH/PROJECTS/UPMEM/upmem-workloads/Microbenchmarks/AI/[ai_output.xlsx]ai_output (4)'!$J$39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5-FF8B-5F4C-8BBF-ED4DE736661E}"/>
                </c:ext>
              </c:extLst>
            </c:dLbl>
            <c:dLbl>
              <c:idx val="38"/>
              <c:tx>
                <c:strRef>
                  <c:f>'/Users/el1goluj/Documents/ZURICH/PROJECTS/UPMEM/upmem-workloads/Microbenchmarks/AI/[ai_output.xlsx]ai_output (4)'!$J$40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{2DC25A6F-E591-954C-A553-1B628853A241}</c15:txfldGUID>
                      <c15:f>'/Users/el1goluj/Documents/ZURICH/PROJECTS/UPMEM/upmem-workloads/Microbenchmarks/AI/[ai_output.xlsx]ai_output (4)'!$J$40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6-FF8B-5F4C-8BBF-ED4DE736661E}"/>
                </c:ext>
              </c:extLst>
            </c:dLbl>
            <c:dLbl>
              <c:idx val="39"/>
              <c:tx>
                <c:strRef>
                  <c:f>'/Users/el1goluj/Documents/ZURICH/PROJECTS/UPMEM/upmem-workloads/Microbenchmarks/AI/[ai_output.xlsx]ai_output (4)'!$J$41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{7F780A86-D7CB-7D42-AB87-C142A0E484CA}</c15:txfldGUID>
                      <c15:f>'/Users/el1goluj/Documents/ZURICH/PROJECTS/UPMEM/upmem-workloads/Microbenchmarks/AI/[ai_output.xlsx]ai_output (4)'!$J$41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7-FF8B-5F4C-8BBF-ED4DE736661E}"/>
                </c:ext>
              </c:extLst>
            </c:dLbl>
            <c:dLbl>
              <c:idx val="40"/>
              <c:tx>
                <c:strRef>
                  <c:f>'/Users/el1goluj/Documents/ZURICH/PROJECTS/UPMEM/upmem-workloads/Microbenchmarks/AI/[ai_output.xlsx]ai_output (4)'!$J$42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{3E2AE18A-DE16-6C47-8D10-A3203F841B46}</c15:txfldGUID>
                      <c15:f>'/Users/el1goluj/Documents/ZURICH/PROJECTS/UPMEM/upmem-workloads/Microbenchmarks/AI/[ai_output.xlsx]ai_output (4)'!$J$42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8-FF8B-5F4C-8BBF-ED4DE736661E}"/>
                </c:ext>
              </c:extLst>
            </c:dLbl>
            <c:dLbl>
              <c:idx val="41"/>
              <c:tx>
                <c:strRef>
                  <c:f>'/Users/el1goluj/Documents/ZURICH/PROJECTS/UPMEM/upmem-workloads/Microbenchmarks/AI/[ai_output.xlsx]ai_output (4)'!$J$43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{E9FD185E-2633-1A48-A3E5-321AC4383069}</c15:txfldGUID>
                      <c15:f>'/Users/el1goluj/Documents/ZURICH/PROJECTS/UPMEM/upmem-workloads/Microbenchmarks/AI/[ai_output.xlsx]ai_output (4)'!$J$43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9-FF8B-5F4C-8BBF-ED4DE736661E}"/>
                </c:ext>
              </c:extLst>
            </c:dLbl>
            <c:dLbl>
              <c:idx val="42"/>
              <c:tx>
                <c:strRef>
                  <c:f>'/Users/el1goluj/Documents/ZURICH/PROJECTS/UPMEM/upmem-workloads/Microbenchmarks/AI/[ai_output.xlsx]ai_output (4)'!$J$44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{4DE9100A-BCAD-9941-A0A1-745EE779256C}</c15:txfldGUID>
                      <c15:f>'/Users/el1goluj/Documents/ZURICH/PROJECTS/UPMEM/upmem-workloads/Microbenchmarks/AI/[ai_output.xlsx]ai_output (4)'!$J$44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A-FF8B-5F4C-8BBF-ED4DE736661E}"/>
                </c:ext>
              </c:extLst>
            </c:dLbl>
            <c:dLbl>
              <c:idx val="43"/>
              <c:tx>
                <c:strRef>
                  <c:f>'/Users/el1goluj/Documents/ZURICH/PROJECTS/UPMEM/upmem-workloads/Microbenchmarks/AI/[ai_output.xlsx]ai_output (4)'!$J$45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{DF3D43E9-9815-CA4A-877B-4C0816EEFDD4}</c15:txfldGUID>
                      <c15:f>'/Users/el1goluj/Documents/ZURICH/PROJECTS/UPMEM/upmem-workloads/Microbenchmarks/AI/[ai_output.xlsx]ai_output (4)'!$J$45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B-FF8B-5F4C-8BBF-ED4DE736661E}"/>
                </c:ext>
              </c:extLst>
            </c:dLbl>
            <c:dLbl>
              <c:idx val="44"/>
              <c:tx>
                <c:strRef>
                  <c:f>'/Users/el1goluj/Documents/ZURICH/PROJECTS/UPMEM/upmem-workloads/Microbenchmarks/AI/[ai_output.xlsx]ai_output (4)'!$J$46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{CF3926DB-5577-DC47-B475-63B1F559F5F4}</c15:txfldGUID>
                      <c15:f>'/Users/el1goluj/Documents/ZURICH/PROJECTS/UPMEM/upmem-workloads/Microbenchmarks/AI/[ai_output.xlsx]ai_output (4)'!$J$46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C-FF8B-5F4C-8BBF-ED4DE736661E}"/>
                </c:ext>
              </c:extLst>
            </c:dLbl>
            <c:dLbl>
              <c:idx val="45"/>
              <c:tx>
                <c:strRef>
                  <c:f>'/Users/el1goluj/Documents/ZURICH/PROJECTS/UPMEM/upmem-workloads/Microbenchmarks/AI/[ai_output.xlsx]ai_output (4)'!$J$47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{1388E0BE-1CED-3548-B722-1EA92FC5A473}</c15:txfldGUID>
                      <c15:f>'/Users/el1goluj/Documents/ZURICH/PROJECTS/UPMEM/upmem-workloads/Microbenchmarks/AI/[ai_output.xlsx]ai_output (4)'!$J$47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D-FF8B-5F4C-8BBF-ED4DE736661E}"/>
                </c:ext>
              </c:extLst>
            </c:dLbl>
            <c:dLbl>
              <c:idx val="46"/>
              <c:tx>
                <c:strRef>
                  <c:f>'/Users/el1goluj/Documents/ZURICH/PROJECTS/UPMEM/upmem-workloads/Microbenchmarks/AI/[ai_output.xlsx]ai_output (4)'!$J$48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{2EFA412D-9FE3-5C4E-BE26-C85EAC5BDC39}</c15:txfldGUID>
                      <c15:f>'/Users/el1goluj/Documents/ZURICH/PROJECTS/UPMEM/upmem-workloads/Microbenchmarks/AI/[ai_output.xlsx]ai_output (4)'!$J$48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E-FF8B-5F4C-8BBF-ED4DE736661E}"/>
                </c:ext>
              </c:extLst>
            </c:dLbl>
            <c:dLbl>
              <c:idx val="47"/>
              <c:tx>
                <c:strRef>
                  <c:f>'/Users/el1goluj/Documents/ZURICH/PROJECTS/UPMEM/upmem-workloads/Microbenchmarks/AI/[ai_output.xlsx]ai_output (4)'!$J$49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{0BF8B0C4-3918-5540-A7D9-7730FC23E13B}</c15:txfldGUID>
                      <c15:f>'/Users/el1goluj/Documents/ZURICH/PROJECTS/UPMEM/upmem-workloads/Microbenchmarks/AI/[ai_output.xlsx]ai_output (4)'!$J$49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F-FF8B-5F4C-8BBF-ED4DE736661E}"/>
                </c:ext>
              </c:extLst>
            </c:dLbl>
            <c:dLbl>
              <c:idx val="48"/>
              <c:tx>
                <c:strRef>
                  <c:f>'/Users/el1goluj/Documents/ZURICH/PROJECTS/UPMEM/upmem-workloads/Microbenchmarks/AI/[ai_output.xlsx]ai_output (4)'!$J$50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{6F25C08D-9BD2-244D-84A6-52FFABAD023E}</c15:txfldGUID>
                      <c15:f>'/Users/el1goluj/Documents/ZURICH/PROJECTS/UPMEM/upmem-workloads/Microbenchmarks/AI/[ai_output.xlsx]ai_output (4)'!$J$50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0-FF8B-5F4C-8BBF-ED4DE736661E}"/>
                </c:ext>
              </c:extLst>
            </c:dLbl>
            <c:dLbl>
              <c:idx val="49"/>
              <c:tx>
                <c:strRef>
                  <c:f>'/Users/el1goluj/Documents/ZURICH/PROJECTS/UPMEM/upmem-workloads/Microbenchmarks/AI/[ai_output.xlsx]ai_output (4)'!$J$51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{24804520-E899-6D42-AB3D-4B733F679222}</c15:txfldGUID>
                      <c15:f>'/Users/el1goluj/Documents/ZURICH/PROJECTS/UPMEM/upmem-workloads/Microbenchmarks/AI/[ai_output.xlsx]ai_output (4)'!$J$51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1-FF8B-5F4C-8BBF-ED4DE736661E}"/>
                </c:ext>
              </c:extLst>
            </c:dLbl>
            <c:dLbl>
              <c:idx val="50"/>
              <c:tx>
                <c:strRef>
                  <c:f>'/Users/el1goluj/Documents/ZURICH/PROJECTS/UPMEM/upmem-workloads/Microbenchmarks/AI/[ai_output.xlsx]ai_output (4)'!$J$52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{B29D9988-D4A0-B44B-9EAD-63660244D8D5}</c15:txfldGUID>
                      <c15:f>'/Users/el1goluj/Documents/ZURICH/PROJECTS/UPMEM/upmem-workloads/Microbenchmarks/AI/[ai_output.xlsx]ai_output (4)'!$J$52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2-FF8B-5F4C-8BBF-ED4DE736661E}"/>
                </c:ext>
              </c:extLst>
            </c:dLbl>
            <c:dLbl>
              <c:idx val="51"/>
              <c:tx>
                <c:strRef>
                  <c:f>'/Users/el1goluj/Documents/ZURICH/PROJECTS/UPMEM/upmem-workloads/Microbenchmarks/AI/[ai_output.xlsx]ai_output (4)'!$J$53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{CFE655E7-4BC8-4448-9E46-64961D8B7750}</c15:txfldGUID>
                      <c15:f>'/Users/el1goluj/Documents/ZURICH/PROJECTS/UPMEM/upmem-workloads/Microbenchmarks/AI/[ai_output.xlsx]ai_output (4)'!$J$53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3-FF8B-5F4C-8BBF-ED4DE736661E}"/>
                </c:ext>
              </c:extLst>
            </c:dLbl>
            <c:dLbl>
              <c:idx val="52"/>
              <c:tx>
                <c:strRef>
                  <c:f>'/Users/el1goluj/Documents/ZURICH/PROJECTS/UPMEM/upmem-workloads/Microbenchmarks/AI/[ai_output.xlsx]ai_output (4)'!$J$54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{6905B236-BA28-DA42-B11E-524C056E36AD}</c15:txfldGUID>
                      <c15:f>'/Users/el1goluj/Documents/ZURICH/PROJECTS/UPMEM/upmem-workloads/Microbenchmarks/AI/[ai_output.xlsx]ai_output (4)'!$J$54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4-FF8B-5F4C-8BBF-ED4DE736661E}"/>
                </c:ext>
              </c:extLst>
            </c:dLbl>
            <c:dLbl>
              <c:idx val="53"/>
              <c:tx>
                <c:strRef>
                  <c:f>'/Users/el1goluj/Documents/ZURICH/PROJECTS/UPMEM/upmem-workloads/Microbenchmarks/AI/[ai_output.xlsx]ai_output (4)'!$J$55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{DFF64C30-EB0B-2D4D-9A28-F459C1E22593}</c15:txfldGUID>
                      <c15:f>'/Users/el1goluj/Documents/ZURICH/PROJECTS/UPMEM/upmem-workloads/Microbenchmarks/AI/[ai_output.xlsx]ai_output (4)'!$J$55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5-FF8B-5F4C-8BBF-ED4DE736661E}"/>
                </c:ext>
              </c:extLst>
            </c:dLbl>
            <c:dLbl>
              <c:idx val="54"/>
              <c:tx>
                <c:strRef>
                  <c:f>'/Users/el1goluj/Documents/ZURICH/PROJECTS/UPMEM/upmem-workloads/Microbenchmarks/AI/[ai_output.xlsx]ai_output (4)'!$J$56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{39309726-0B5C-7543-8DA5-AB93EE9B029A}</c15:txfldGUID>
                      <c15:f>'/Users/el1goluj/Documents/ZURICH/PROJECTS/UPMEM/upmem-workloads/Microbenchmarks/AI/[ai_output.xlsx]ai_output (4)'!$J$56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6-FF8B-5F4C-8BBF-ED4DE736661E}"/>
                </c:ext>
              </c:extLst>
            </c:dLbl>
            <c:dLbl>
              <c:idx val="55"/>
              <c:tx>
                <c:strRef>
                  <c:f>'/Users/el1goluj/Documents/ZURICH/PROJECTS/UPMEM/upmem-workloads/Microbenchmarks/AI/[ai_output.xlsx]ai_output (4)'!$J$57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{2F9C71E0-6554-1A45-B2F1-DC3759522307}</c15:txfldGUID>
                      <c15:f>'/Users/el1goluj/Documents/ZURICH/PROJECTS/UPMEM/upmem-workloads/Microbenchmarks/AI/[ai_output.xlsx]ai_output (4)'!$J$57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7-FF8B-5F4C-8BBF-ED4DE736661E}"/>
                </c:ext>
              </c:extLst>
            </c:dLbl>
            <c:dLbl>
              <c:idx val="56"/>
              <c:tx>
                <c:strRef>
                  <c:f>'/Users/el1goluj/Documents/ZURICH/PROJECTS/UPMEM/upmem-workloads/Microbenchmarks/AI/[ai_output.xlsx]ai_output (4)'!$J$58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{D743752B-3301-0E48-B3AE-AFD239FB4389}</c15:txfldGUID>
                      <c15:f>'/Users/el1goluj/Documents/ZURICH/PROJECTS/UPMEM/upmem-workloads/Microbenchmarks/AI/[ai_output.xlsx]ai_output (4)'!$J$58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8-FF8B-5F4C-8BBF-ED4DE736661E}"/>
                </c:ext>
              </c:extLst>
            </c:dLbl>
            <c:dLbl>
              <c:idx val="57"/>
              <c:tx>
                <c:strRef>
                  <c:f>'/Users/el1goluj/Documents/ZURICH/PROJECTS/UPMEM/upmem-workloads/Microbenchmarks/AI/[ai_output.xlsx]ai_output (4)'!$J$59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{E584A7FC-8209-9B42-829C-BC98148E9C3D}</c15:txfldGUID>
                      <c15:f>'/Users/el1goluj/Documents/ZURICH/PROJECTS/UPMEM/upmem-workloads/Microbenchmarks/AI/[ai_output.xlsx]ai_output (4)'!$J$59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9-FF8B-5F4C-8BBF-ED4DE736661E}"/>
                </c:ext>
              </c:extLst>
            </c:dLbl>
            <c:dLbl>
              <c:idx val="58"/>
              <c:tx>
                <c:strRef>
                  <c:f>'/Users/el1goluj/Documents/ZURICH/PROJECTS/UPMEM/upmem-workloads/Microbenchmarks/AI/[ai_output.xlsx]ai_output (4)'!$J$60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{E246034A-17BC-5B40-8C26-2F53220C2FEB}</c15:txfldGUID>
                      <c15:f>'/Users/el1goluj/Documents/ZURICH/PROJECTS/UPMEM/upmem-workloads/Microbenchmarks/AI/[ai_output.xlsx]ai_output (4)'!$J$60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A-FF8B-5F4C-8BBF-ED4DE736661E}"/>
                </c:ext>
              </c:extLst>
            </c:dLbl>
            <c:dLbl>
              <c:idx val="59"/>
              <c:tx>
                <c:strRef>
                  <c:f>'/Users/el1goluj/Documents/ZURICH/PROJECTS/UPMEM/upmem-workloads/Microbenchmarks/AI/[ai_output.xlsx]ai_output (4)'!$J$61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{999606CD-3E8A-2647-A5BB-60F175E913BF}</c15:txfldGUID>
                      <c15:f>'/Users/el1goluj/Documents/ZURICH/PROJECTS/UPMEM/upmem-workloads/Microbenchmarks/AI/[ai_output.xlsx]ai_output (4)'!$J$61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B-FF8B-5F4C-8BBF-ED4DE736661E}"/>
                </c:ext>
              </c:extLst>
            </c:dLbl>
            <c:dLbl>
              <c:idx val="60"/>
              <c:tx>
                <c:strRef>
                  <c:f>'/Users/el1goluj/Documents/ZURICH/PROJECTS/UPMEM/upmem-workloads/Microbenchmarks/AI/[ai_output.xlsx]ai_output (4)'!$J$62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{19096CCA-238A-E849-89D5-5EF9A7C7A486}</c15:txfldGUID>
                      <c15:f>'/Users/el1goluj/Documents/ZURICH/PROJECTS/UPMEM/upmem-workloads/Microbenchmarks/AI/[ai_output.xlsx]ai_output (4)'!$J$62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C-FF8B-5F4C-8BBF-ED4DE736661E}"/>
                </c:ext>
              </c:extLst>
            </c:dLbl>
            <c:dLbl>
              <c:idx val="61"/>
              <c:tx>
                <c:strRef>
                  <c:f>'/Users/el1goluj/Documents/ZURICH/PROJECTS/UPMEM/upmem-workloads/Microbenchmarks/AI/[ai_output.xlsx]ai_output (4)'!$J$63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{CFBE9632-83AD-9E49-A4B9-E36FB398F5D2}</c15:txfldGUID>
                      <c15:f>'/Users/el1goluj/Documents/ZURICH/PROJECTS/UPMEM/upmem-workloads/Microbenchmarks/AI/[ai_output.xlsx]ai_output (4)'!$J$63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D-FF8B-5F4C-8BBF-ED4DE736661E}"/>
                </c:ext>
              </c:extLst>
            </c:dLbl>
            <c:dLbl>
              <c:idx val="62"/>
              <c:tx>
                <c:strRef>
                  <c:f>'/Users/el1goluj/Documents/ZURICH/PROJECTS/UPMEM/upmem-workloads/Microbenchmarks/AI/[ai_output.xlsx]ai_output (4)'!$J$64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{AE1677A3-20CE-8F45-9E44-05A569F1657B}</c15:txfldGUID>
                      <c15:f>'/Users/el1goluj/Documents/ZURICH/PROJECTS/UPMEM/upmem-workloads/Microbenchmarks/AI/[ai_output.xlsx]ai_output (4)'!$J$64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E-FF8B-5F4C-8BBF-ED4DE736661E}"/>
                </c:ext>
              </c:extLst>
            </c:dLbl>
            <c:dLbl>
              <c:idx val="63"/>
              <c:tx>
                <c:strRef>
                  <c:f>'/Users/el1goluj/Documents/ZURICH/PROJECTS/UPMEM/upmem-workloads/Microbenchmarks/AI/[ai_output.xlsx]ai_output (4)'!$J$65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{544EFEDE-75C4-7341-8B0E-45F1B7E610AB}</c15:txfldGUID>
                      <c15:f>'/Users/el1goluj/Documents/ZURICH/PROJECTS/UPMEM/upmem-workloads/Microbenchmarks/AI/[ai_output.xlsx]ai_output (4)'!$J$65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F-FF8B-5F4C-8BBF-ED4DE736661E}"/>
                </c:ext>
              </c:extLst>
            </c:dLbl>
            <c:dLbl>
              <c:idx val="64"/>
              <c:tx>
                <c:strRef>
                  <c:f>'/Users/el1goluj/Documents/ZURICH/PROJECTS/UPMEM/upmem-workloads/Microbenchmarks/AI/[ai_output.xlsx]ai_output (4)'!$J$66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{07A2EEB2-A820-6643-B16F-EFB337AB0059}</c15:txfldGUID>
                      <c15:f>'/Users/el1goluj/Documents/ZURICH/PROJECTS/UPMEM/upmem-workloads/Microbenchmarks/AI/[ai_output.xlsx]ai_output (4)'!$J$66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0-FF8B-5F4C-8BBF-ED4DE736661E}"/>
                </c:ext>
              </c:extLst>
            </c:dLbl>
            <c:dLbl>
              <c:idx val="65"/>
              <c:tx>
                <c:strRef>
                  <c:f>'/Users/el1goluj/Documents/ZURICH/PROJECTS/UPMEM/upmem-workloads/Microbenchmarks/AI/[ai_output.xlsx]ai_output (4)'!$J$67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{E77FEC36-C7E0-2F46-98E9-13D396BD30A6}</c15:txfldGUID>
                      <c15:f>'/Users/el1goluj/Documents/ZURICH/PROJECTS/UPMEM/upmem-workloads/Microbenchmarks/AI/[ai_output.xlsx]ai_output (4)'!$J$67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1-FF8B-5F4C-8BBF-ED4DE736661E}"/>
                </c:ext>
              </c:extLst>
            </c:dLbl>
            <c:dLbl>
              <c:idx val="66"/>
              <c:tx>
                <c:strRef>
                  <c:f>'/Users/el1goluj/Documents/ZURICH/PROJECTS/UPMEM/upmem-workloads/Microbenchmarks/AI/[ai_output.xlsx]ai_output (4)'!$J$68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{435161DD-E77B-B241-9D74-90FABBCDC29D}</c15:txfldGUID>
                      <c15:f>'/Users/el1goluj/Documents/ZURICH/PROJECTS/UPMEM/upmem-workloads/Microbenchmarks/AI/[ai_output.xlsx]ai_output (4)'!$J$68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2-FF8B-5F4C-8BBF-ED4DE736661E}"/>
                </c:ext>
              </c:extLst>
            </c:dLbl>
            <c:dLbl>
              <c:idx val="67"/>
              <c:tx>
                <c:strRef>
                  <c:f>'/Users/el1goluj/Documents/ZURICH/PROJECTS/UPMEM/upmem-workloads/Microbenchmarks/AI/[ai_output.xlsx]ai_output (4)'!$J$69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{E488CCA4-8660-7048-A335-597FDC8579EA}</c15:txfldGUID>
                      <c15:f>'/Users/el1goluj/Documents/ZURICH/PROJECTS/UPMEM/upmem-workloads/Microbenchmarks/AI/[ai_output.xlsx]ai_output (4)'!$J$69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3-FF8B-5F4C-8BBF-ED4DE736661E}"/>
                </c:ext>
              </c:extLst>
            </c:dLbl>
            <c:dLbl>
              <c:idx val="68"/>
              <c:tx>
                <c:strRef>
                  <c:f>'/Users/el1goluj/Documents/ZURICH/PROJECTS/UPMEM/upmem-workloads/Microbenchmarks/AI/[ai_output.xlsx]ai_output (4)'!$J$70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{E46E040D-10DA-BD48-8C69-E33ADBC13FDD}</c15:txfldGUID>
                      <c15:f>'/Users/el1goluj/Documents/ZURICH/PROJECTS/UPMEM/upmem-workloads/Microbenchmarks/AI/[ai_output.xlsx]ai_output (4)'!$J$70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4-FF8B-5F4C-8BBF-ED4DE736661E}"/>
                </c:ext>
              </c:extLst>
            </c:dLbl>
            <c:dLbl>
              <c:idx val="69"/>
              <c:tx>
                <c:strRef>
                  <c:f>'/Users/el1goluj/Documents/ZURICH/PROJECTS/UPMEM/upmem-workloads/Microbenchmarks/AI/[ai_output.xlsx]ai_output (4)'!$J$71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{BF0BA796-C17A-C94D-8A73-AF9F0DD6FA0C}</c15:txfldGUID>
                      <c15:f>'/Users/el1goluj/Documents/ZURICH/PROJECTS/UPMEM/upmem-workloads/Microbenchmarks/AI/[ai_output.xlsx]ai_output (4)'!$J$71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5-FF8B-5F4C-8BBF-ED4DE736661E}"/>
                </c:ext>
              </c:extLst>
            </c:dLbl>
            <c:dLbl>
              <c:idx val="70"/>
              <c:tx>
                <c:strRef>
                  <c:f>'/Users/el1goluj/Documents/ZURICH/PROJECTS/UPMEM/upmem-workloads/Microbenchmarks/AI/[ai_output.xlsx]ai_output (4)'!$J$72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{5F7677FB-2839-C146-847C-FCD71F85DB55}</c15:txfldGUID>
                      <c15:f>'/Users/el1goluj/Documents/ZURICH/PROJECTS/UPMEM/upmem-workloads/Microbenchmarks/AI/[ai_output.xlsx]ai_output (4)'!$J$72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6-FF8B-5F4C-8BBF-ED4DE736661E}"/>
                </c:ext>
              </c:extLst>
            </c:dLbl>
            <c:dLbl>
              <c:idx val="71"/>
              <c:tx>
                <c:strRef>
                  <c:f>'/Users/el1goluj/Documents/ZURICH/PROJECTS/UPMEM/upmem-workloads/Microbenchmarks/AI/[ai_output.xlsx]ai_output (4)'!$J$73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{36E003F5-F288-804F-954B-33024B393D2B}</c15:txfldGUID>
                      <c15:f>'/Users/el1goluj/Documents/ZURICH/PROJECTS/UPMEM/upmem-workloads/Microbenchmarks/AI/[ai_output.xlsx]ai_output (4)'!$J$73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7-FF8B-5F4C-8BBF-ED4DE736661E}"/>
                </c:ext>
              </c:extLst>
            </c:dLbl>
            <c:dLbl>
              <c:idx val="72"/>
              <c:tx>
                <c:strRef>
                  <c:f>'/Users/el1goluj/Documents/ZURICH/PROJECTS/UPMEM/upmem-workloads/Microbenchmarks/AI/[ai_output.xlsx]ai_output (4)'!$J$74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{C882A732-8A84-304D-A194-BC5E965C08F2}</c15:txfldGUID>
                      <c15:f>'/Users/el1goluj/Documents/ZURICH/PROJECTS/UPMEM/upmem-workloads/Microbenchmarks/AI/[ai_output.xlsx]ai_output (4)'!$J$74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8-FF8B-5F4C-8BBF-ED4DE736661E}"/>
                </c:ext>
              </c:extLst>
            </c:dLbl>
            <c:dLbl>
              <c:idx val="73"/>
              <c:tx>
                <c:strRef>
                  <c:f>'/Users/el1goluj/Documents/ZURICH/PROJECTS/UPMEM/upmem-workloads/Microbenchmarks/AI/[ai_output.xlsx]ai_output (4)'!$J$75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{829616DC-236C-B44A-8543-9F82A8F6258C}</c15:txfldGUID>
                      <c15:f>'/Users/el1goluj/Documents/ZURICH/PROJECTS/UPMEM/upmem-workloads/Microbenchmarks/AI/[ai_output.xlsx]ai_output (4)'!$J$75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9-FF8B-5F4C-8BBF-ED4DE736661E}"/>
                </c:ext>
              </c:extLst>
            </c:dLbl>
            <c:dLbl>
              <c:idx val="74"/>
              <c:tx>
                <c:strRef>
                  <c:f>'/Users/el1goluj/Documents/ZURICH/PROJECTS/UPMEM/upmem-workloads/Microbenchmarks/AI/[ai_output.xlsx]ai_output (4)'!$J$76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{E3508978-CC2F-8A49-8355-F76F4C494314}</c15:txfldGUID>
                      <c15:f>'/Users/el1goluj/Documents/ZURICH/PROJECTS/UPMEM/upmem-workloads/Microbenchmarks/AI/[ai_output.xlsx]ai_output (4)'!$J$76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A-FF8B-5F4C-8BBF-ED4DE736661E}"/>
                </c:ext>
              </c:extLst>
            </c:dLbl>
            <c:dLbl>
              <c:idx val="75"/>
              <c:tx>
                <c:strRef>
                  <c:f>'/Users/el1goluj/Documents/ZURICH/PROJECTS/UPMEM/upmem-workloads/Microbenchmarks/AI/[ai_output.xlsx]ai_output (4)'!$J$77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{4B1534A0-B3B7-754A-A318-6B3DAC945B89}</c15:txfldGUID>
                      <c15:f>'/Users/el1goluj/Documents/ZURICH/PROJECTS/UPMEM/upmem-workloads/Microbenchmarks/AI/[ai_output.xlsx]ai_output (4)'!$J$77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B-FF8B-5F4C-8BBF-ED4DE736661E}"/>
                </c:ext>
              </c:extLst>
            </c:dLbl>
            <c:dLbl>
              <c:idx val="76"/>
              <c:tx>
                <c:strRef>
                  <c:f>'/Users/el1goluj/Documents/ZURICH/PROJECTS/UPMEM/upmem-workloads/Microbenchmarks/AI/[ai_output.xlsx]ai_output (4)'!$J$78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{C7905AC7-8BED-FE45-B0A0-9DFE82FEC95D}</c15:txfldGUID>
                      <c15:f>'/Users/el1goluj/Documents/ZURICH/PROJECTS/UPMEM/upmem-workloads/Microbenchmarks/AI/[ai_output.xlsx]ai_output (4)'!$J$78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C-FF8B-5F4C-8BBF-ED4DE736661E}"/>
                </c:ext>
              </c:extLst>
            </c:dLbl>
            <c:dLbl>
              <c:idx val="77"/>
              <c:tx>
                <c:strRef>
                  <c:f>'/Users/el1goluj/Documents/ZURICH/PROJECTS/UPMEM/upmem-workloads/Microbenchmarks/AI/[ai_output.xlsx]ai_output (4)'!$J$79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{E1E9E214-5AC1-5846-AB9D-08EE22A363C9}</c15:txfldGUID>
                      <c15:f>'/Users/el1goluj/Documents/ZURICH/PROJECTS/UPMEM/upmem-workloads/Microbenchmarks/AI/[ai_output.xlsx]ai_output (4)'!$J$79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D-FF8B-5F4C-8BBF-ED4DE736661E}"/>
                </c:ext>
              </c:extLst>
            </c:dLbl>
            <c:dLbl>
              <c:idx val="78"/>
              <c:tx>
                <c:strRef>
                  <c:f>'/Users/el1goluj/Documents/ZURICH/PROJECTS/UPMEM/upmem-workloads/Microbenchmarks/AI/[ai_output.xlsx]ai_output (4)'!$J$80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{41CA4743-E5F3-9042-A1BF-1691C3A273A5}</c15:txfldGUID>
                      <c15:f>'/Users/el1goluj/Documents/ZURICH/PROJECTS/UPMEM/upmem-workloads/Microbenchmarks/AI/[ai_output.xlsx]ai_output (4)'!$J$80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E-FF8B-5F4C-8BBF-ED4DE736661E}"/>
                </c:ext>
              </c:extLst>
            </c:dLbl>
            <c:dLbl>
              <c:idx val="79"/>
              <c:tx>
                <c:strRef>
                  <c:f>'/Users/el1goluj/Documents/ZURICH/PROJECTS/UPMEM/upmem-workloads/Microbenchmarks/AI/[ai_output.xlsx]ai_output (4)'!$J$81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{03B446BA-A846-354B-AF4E-122F16FAA385}</c15:txfldGUID>
                      <c15:f>'/Users/el1goluj/Documents/ZURICH/PROJECTS/UPMEM/upmem-workloads/Microbenchmarks/AI/[ai_output.xlsx]ai_output (4)'!$J$81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F-FF8B-5F4C-8BBF-ED4DE736661E}"/>
                </c:ext>
              </c:extLst>
            </c:dLbl>
            <c:dLbl>
              <c:idx val="80"/>
              <c:tx>
                <c:strRef>
                  <c:f>'/Users/el1goluj/Documents/ZURICH/PROJECTS/UPMEM/upmem-workloads/Microbenchmarks/AI/[ai_output.xlsx]ai_output (4)'!$J$82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{9883FEEB-B86C-F644-A5DD-B839637BC6A5}</c15:txfldGUID>
                      <c15:f>'/Users/el1goluj/Documents/ZURICH/PROJECTS/UPMEM/upmem-workloads/Microbenchmarks/AI/[ai_output.xlsx]ai_output (4)'!$J$82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0-FF8B-5F4C-8BBF-ED4DE736661E}"/>
                </c:ext>
              </c:extLst>
            </c:dLbl>
            <c:dLbl>
              <c:idx val="81"/>
              <c:tx>
                <c:strRef>
                  <c:f>'/Users/el1goluj/Documents/ZURICH/PROJECTS/UPMEM/upmem-workloads/Microbenchmarks/AI/[ai_output.xlsx]ai_output (4)'!$J$83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{94CACC05-41C0-A84E-9435-CAB5266CEEA1}</c15:txfldGUID>
                      <c15:f>'/Users/el1goluj/Documents/ZURICH/PROJECTS/UPMEM/upmem-workloads/Microbenchmarks/AI/[ai_output.xlsx]ai_output (4)'!$J$83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1-FF8B-5F4C-8BBF-ED4DE736661E}"/>
                </c:ext>
              </c:extLst>
            </c:dLbl>
            <c:dLbl>
              <c:idx val="82"/>
              <c:tx>
                <c:strRef>
                  <c:f>'/Users/el1goluj/Documents/ZURICH/PROJECTS/UPMEM/upmem-workloads/Microbenchmarks/AI/[ai_output.xlsx]ai_output (4)'!$J$84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{F5653885-59EC-AB4E-9A1A-83A4B0DADB4F}</c15:txfldGUID>
                      <c15:f>'/Users/el1goluj/Documents/ZURICH/PROJECTS/UPMEM/upmem-workloads/Microbenchmarks/AI/[ai_output.xlsx]ai_output (4)'!$J$84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2-FF8B-5F4C-8BBF-ED4DE736661E}"/>
                </c:ext>
              </c:extLst>
            </c:dLbl>
            <c:dLbl>
              <c:idx val="83"/>
              <c:tx>
                <c:strRef>
                  <c:f>'/Users/el1goluj/Documents/ZURICH/PROJECTS/UPMEM/upmem-workloads/Microbenchmarks/AI/[ai_output.xlsx]ai_output (4)'!$J$85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{6A5D95DD-FD7A-274E-A0EA-3947AC0B1AF3}</c15:txfldGUID>
                      <c15:f>'/Users/el1goluj/Documents/ZURICH/PROJECTS/UPMEM/upmem-workloads/Microbenchmarks/AI/[ai_output.xlsx]ai_output (4)'!$J$85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3-FF8B-5F4C-8BBF-ED4DE736661E}"/>
                </c:ext>
              </c:extLst>
            </c:dLbl>
            <c:dLbl>
              <c:idx val="84"/>
              <c:tx>
                <c:strRef>
                  <c:f>'/Users/el1goluj/Documents/ZURICH/PROJECTS/UPMEM/upmem-workloads/Microbenchmarks/AI/[ai_output.xlsx]ai_output (4)'!$J$86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{297552AB-AAB4-9649-BFA0-26B43C47250C}</c15:txfldGUID>
                      <c15:f>'/Users/el1goluj/Documents/ZURICH/PROJECTS/UPMEM/upmem-workloads/Microbenchmarks/AI/[ai_output.xlsx]ai_output (4)'!$J$86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4-FF8B-5F4C-8BBF-ED4DE736661E}"/>
                </c:ext>
              </c:extLst>
            </c:dLbl>
            <c:dLbl>
              <c:idx val="85"/>
              <c:tx>
                <c:strRef>
                  <c:f>'/Users/el1goluj/Documents/ZURICH/PROJECTS/UPMEM/upmem-workloads/Microbenchmarks/AI/[ai_output.xlsx]ai_output (4)'!$J$87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{7B6A3B17-871D-7245-B988-D024224C3814}</c15:txfldGUID>
                      <c15:f>'/Users/el1goluj/Documents/ZURICH/PROJECTS/UPMEM/upmem-workloads/Microbenchmarks/AI/[ai_output.xlsx]ai_output (4)'!$J$87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5-FF8B-5F4C-8BBF-ED4DE736661E}"/>
                </c:ext>
              </c:extLst>
            </c:dLbl>
            <c:dLbl>
              <c:idx val="86"/>
              <c:tx>
                <c:strRef>
                  <c:f>'/Users/el1goluj/Documents/ZURICH/PROJECTS/UPMEM/upmem-workloads/Microbenchmarks/AI/[ai_output.xlsx]ai_output (4)'!$J$88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{562A3311-81FC-6D48-9DC1-26F78AC98C7B}</c15:txfldGUID>
                      <c15:f>'/Users/el1goluj/Documents/ZURICH/PROJECTS/UPMEM/upmem-workloads/Microbenchmarks/AI/[ai_output.xlsx]ai_output (4)'!$J$88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6-FF8B-5F4C-8BBF-ED4DE736661E}"/>
                </c:ext>
              </c:extLst>
            </c:dLbl>
            <c:dLbl>
              <c:idx val="87"/>
              <c:tx>
                <c:strRef>
                  <c:f>'/Users/el1goluj/Documents/ZURICH/PROJECTS/UPMEM/upmem-workloads/Microbenchmarks/AI/[ai_output.xlsx]ai_output (4)'!$J$89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{6DACD09B-2F91-E143-A9B8-5C9A021F8248}</c15:txfldGUID>
                      <c15:f>'/Users/el1goluj/Documents/ZURICH/PROJECTS/UPMEM/upmem-workloads/Microbenchmarks/AI/[ai_output.xlsx]ai_output (4)'!$J$89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7-FF8B-5F4C-8BBF-ED4DE736661E}"/>
                </c:ext>
              </c:extLst>
            </c:dLbl>
            <c:dLbl>
              <c:idx val="88"/>
              <c:tx>
                <c:strRef>
                  <c:f>'/Users/el1goluj/Documents/ZURICH/PROJECTS/UPMEM/upmem-workloads/Microbenchmarks/AI/[ai_output.xlsx]ai_output (4)'!$J$90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{E330EBC4-2D11-CC4F-9F36-79653157DE36}</c15:txfldGUID>
                      <c15:f>'/Users/el1goluj/Documents/ZURICH/PROJECTS/UPMEM/upmem-workloads/Microbenchmarks/AI/[ai_output.xlsx]ai_output (4)'!$J$90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8-FF8B-5F4C-8BBF-ED4DE736661E}"/>
                </c:ext>
              </c:extLst>
            </c:dLbl>
            <c:dLbl>
              <c:idx val="89"/>
              <c:tx>
                <c:strRef>
                  <c:f>'/Users/el1goluj/Documents/ZURICH/PROJECTS/UPMEM/upmem-workloads/Microbenchmarks/AI/[ai_output.xlsx]ai_output (4)'!$J$91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{57B0E387-B584-5047-A74C-F52280C2107D}</c15:txfldGUID>
                      <c15:f>'/Users/el1goluj/Documents/ZURICH/PROJECTS/UPMEM/upmem-workloads/Microbenchmarks/AI/[ai_output.xlsx]ai_output (4)'!$J$91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9-FF8B-5F4C-8BBF-ED4DE736661E}"/>
                </c:ext>
              </c:extLst>
            </c:dLbl>
            <c:dLbl>
              <c:idx val="90"/>
              <c:tx>
                <c:strRef>
                  <c:f>'/Users/el1goluj/Documents/ZURICH/PROJECTS/UPMEM/upmem-workloads/Microbenchmarks/AI/[ai_output.xlsx]ai_output (4)'!$J$92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{3897AD23-052B-D749-900C-C954BE2B87AE}</c15:txfldGUID>
                      <c15:f>'/Users/el1goluj/Documents/ZURICH/PROJECTS/UPMEM/upmem-workloads/Microbenchmarks/AI/[ai_output.xlsx]ai_output (4)'!$J$92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A-FF8B-5F4C-8BBF-ED4DE736661E}"/>
                </c:ext>
              </c:extLst>
            </c:dLbl>
            <c:dLbl>
              <c:idx val="91"/>
              <c:tx>
                <c:strRef>
                  <c:f>'/Users/el1goluj/Documents/ZURICH/PROJECTS/UPMEM/upmem-workloads/Microbenchmarks/AI/[ai_output.xlsx]ai_output (4)'!$J$93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{A70F3211-452F-4144-8BB1-3C157AB6FE08}</c15:txfldGUID>
                      <c15:f>'/Users/el1goluj/Documents/ZURICH/PROJECTS/UPMEM/upmem-workloads/Microbenchmarks/AI/[ai_output.xlsx]ai_output (4)'!$J$93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B-FF8B-5F4C-8BBF-ED4DE736661E}"/>
                </c:ext>
              </c:extLst>
            </c:dLbl>
            <c:dLbl>
              <c:idx val="92"/>
              <c:tx>
                <c:strRef>
                  <c:f>'/Users/el1goluj/Documents/ZURICH/PROJECTS/UPMEM/upmem-workloads/Microbenchmarks/AI/[ai_output.xlsx]ai_output (4)'!$J$94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{EE8F717C-30AC-E540-AE52-4AEFB8AFEAE0}</c15:txfldGUID>
                      <c15:f>'/Users/el1goluj/Documents/ZURICH/PROJECTS/UPMEM/upmem-workloads/Microbenchmarks/AI/[ai_output.xlsx]ai_output (4)'!$J$94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C-FF8B-5F4C-8BBF-ED4DE736661E}"/>
                </c:ext>
              </c:extLst>
            </c:dLbl>
            <c:dLbl>
              <c:idx val="93"/>
              <c:tx>
                <c:strRef>
                  <c:f>'/Users/el1goluj/Documents/ZURICH/PROJECTS/UPMEM/upmem-workloads/Microbenchmarks/AI/[ai_output.xlsx]ai_output (4)'!$J$95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{2552ADF9-DF60-C344-B627-1BE42C5AC4E9}</c15:txfldGUID>
                      <c15:f>'/Users/el1goluj/Documents/ZURICH/PROJECTS/UPMEM/upmem-workloads/Microbenchmarks/AI/[ai_output.xlsx]ai_output (4)'!$J$95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D-FF8B-5F4C-8BBF-ED4DE736661E}"/>
                </c:ext>
              </c:extLst>
            </c:dLbl>
            <c:dLbl>
              <c:idx val="94"/>
              <c:tx>
                <c:strRef>
                  <c:f>'/Users/el1goluj/Documents/ZURICH/PROJECTS/UPMEM/upmem-workloads/Microbenchmarks/AI/[ai_output.xlsx]ai_output (4)'!$J$96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{D5C8E025-3761-554A-A31B-76F6C3C6ED09}</c15:txfldGUID>
                      <c15:f>'/Users/el1goluj/Documents/ZURICH/PROJECTS/UPMEM/upmem-workloads/Microbenchmarks/AI/[ai_output.xlsx]ai_output (4)'!$J$96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E-FF8B-5F4C-8BBF-ED4DE736661E}"/>
                </c:ext>
              </c:extLst>
            </c:dLbl>
            <c:dLbl>
              <c:idx val="95"/>
              <c:tx>
                <c:strRef>
                  <c:f>'/Users/el1goluj/Documents/ZURICH/PROJECTS/UPMEM/upmem-workloads/Microbenchmarks/AI/[ai_output.xlsx]ai_output (4)'!$J$97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{29A44DD5-5E45-FC4E-9DF2-E4418AF1463D}</c15:txfldGUID>
                      <c15:f>'/Users/el1goluj/Documents/ZURICH/PROJECTS/UPMEM/upmem-workloads/Microbenchmarks/AI/[ai_output.xlsx]ai_output (4)'!$J$97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F-FF8B-5F4C-8BBF-ED4DE736661E}"/>
                </c:ext>
              </c:extLst>
            </c:dLbl>
            <c:dLbl>
              <c:idx val="96"/>
              <c:tx>
                <c:strRef>
                  <c:f>'/Users/el1goluj/Documents/ZURICH/PROJECTS/UPMEM/upmem-workloads/Microbenchmarks/AI/[ai_output.xlsx]ai_output (4)'!$J$98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{752168C5-FB5A-654D-817E-D9EA70A96F3B}</c15:txfldGUID>
                      <c15:f>'/Users/el1goluj/Documents/ZURICH/PROJECTS/UPMEM/upmem-workloads/Microbenchmarks/AI/[ai_output.xlsx]ai_output (4)'!$J$98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0-FF8B-5F4C-8BBF-ED4DE736661E}"/>
                </c:ext>
              </c:extLst>
            </c:dLbl>
            <c:dLbl>
              <c:idx val="97"/>
              <c:tx>
                <c:strRef>
                  <c:f>'/Users/el1goluj/Documents/ZURICH/PROJECTS/UPMEM/upmem-workloads/Microbenchmarks/AI/[ai_output.xlsx]ai_output (4)'!$J$99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{306535F6-EE45-0C43-A171-CDA70B86F182}</c15:txfldGUID>
                      <c15:f>'/Users/el1goluj/Documents/ZURICH/PROJECTS/UPMEM/upmem-workloads/Microbenchmarks/AI/[ai_output.xlsx]ai_output (4)'!$J$99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1-FF8B-5F4C-8BBF-ED4DE736661E}"/>
                </c:ext>
              </c:extLst>
            </c:dLbl>
            <c:dLbl>
              <c:idx val="98"/>
              <c:tx>
                <c:strRef>
                  <c:f>'/Users/el1goluj/Documents/ZURICH/PROJECTS/UPMEM/upmem-workloads/Microbenchmarks/AI/[ai_output.xlsx]ai_output (4)'!$J$100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{8E50EF75-E58B-FA4D-AD0E-F4C8555E90FA}</c15:txfldGUID>
                      <c15:f>'/Users/el1goluj/Documents/ZURICH/PROJECTS/UPMEM/upmem-workloads/Microbenchmarks/AI/[ai_output.xlsx]ai_output (4)'!$J$100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2-FF8B-5F4C-8BBF-ED4DE736661E}"/>
                </c:ext>
              </c:extLst>
            </c:dLbl>
            <c:dLbl>
              <c:idx val="99"/>
              <c:tx>
                <c:strRef>
                  <c:f>'/Users/el1goluj/Documents/ZURICH/PROJECTS/UPMEM/upmem-workloads/Microbenchmarks/AI/[ai_output.xlsx]ai_output (4)'!$J$101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{9E955C78-0C2D-D643-8407-7E40C98EE120}</c15:txfldGUID>
                      <c15:f>'/Users/el1goluj/Documents/ZURICH/PROJECTS/UPMEM/upmem-workloads/Microbenchmarks/AI/[ai_output.xlsx]ai_output (4)'!$J$101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3-FF8B-5F4C-8BBF-ED4DE736661E}"/>
                </c:ext>
              </c:extLst>
            </c:dLbl>
            <c:dLbl>
              <c:idx val="100"/>
              <c:tx>
                <c:strRef>
                  <c:f>'/Users/el1goluj/Documents/ZURICH/PROJECTS/UPMEM/upmem-workloads/Microbenchmarks/AI/[ai_output.xlsx]ai_output (4)'!$J$102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{EC57DC9B-6326-2F4B-9869-CA8510A9B496}</c15:txfldGUID>
                      <c15:f>'/Users/el1goluj/Documents/ZURICH/PROJECTS/UPMEM/upmem-workloads/Microbenchmarks/AI/[ai_output.xlsx]ai_output (4)'!$J$102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4-FF8B-5F4C-8BBF-ED4DE736661E}"/>
                </c:ext>
              </c:extLst>
            </c:dLbl>
            <c:dLbl>
              <c:idx val="101"/>
              <c:tx>
                <c:strRef>
                  <c:f>'/Users/el1goluj/Documents/ZURICH/PROJECTS/UPMEM/upmem-workloads/Microbenchmarks/AI/[ai_output.xlsx]ai_output (4)'!$J$103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{92B08E36-44CA-4E4F-B834-9402653AC37E}</c15:txfldGUID>
                      <c15:f>'/Users/el1goluj/Documents/ZURICH/PROJECTS/UPMEM/upmem-workloads/Microbenchmarks/AI/[ai_output.xlsx]ai_output (4)'!$J$103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5-FF8B-5F4C-8BBF-ED4DE736661E}"/>
                </c:ext>
              </c:extLst>
            </c:dLbl>
            <c:dLbl>
              <c:idx val="102"/>
              <c:tx>
                <c:strRef>
                  <c:f>'/Users/el1goluj/Documents/ZURICH/PROJECTS/UPMEM/upmem-workloads/Microbenchmarks/AI/[ai_output.xlsx]ai_output (4)'!$J$104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{179F852A-4CCB-CE48-A862-461DA1E9596B}</c15:txfldGUID>
                      <c15:f>'/Users/el1goluj/Documents/ZURICH/PROJECTS/UPMEM/upmem-workloads/Microbenchmarks/AI/[ai_output.xlsx]ai_output (4)'!$J$104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6-FF8B-5F4C-8BBF-ED4DE736661E}"/>
                </c:ext>
              </c:extLst>
            </c:dLbl>
            <c:dLbl>
              <c:idx val="103"/>
              <c:tx>
                <c:strRef>
                  <c:f>'/Users/el1goluj/Documents/ZURICH/PROJECTS/UPMEM/upmem-workloads/Microbenchmarks/AI/[ai_output.xlsx]ai_output (4)'!$J$105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{61B6239C-E551-5D4D-85B4-697C5D5E1CE0}</c15:txfldGUID>
                      <c15:f>'/Users/el1goluj/Documents/ZURICH/PROJECTS/UPMEM/upmem-workloads/Microbenchmarks/AI/[ai_output.xlsx]ai_output (4)'!$J$105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7-FF8B-5F4C-8BBF-ED4DE736661E}"/>
                </c:ext>
              </c:extLst>
            </c:dLbl>
            <c:dLbl>
              <c:idx val="104"/>
              <c:tx>
                <c:strRef>
                  <c:f>'/Users/el1goluj/Documents/ZURICH/PROJECTS/UPMEM/upmem-workloads/Microbenchmarks/AI/[ai_output.xlsx]ai_output (4)'!$J$106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{4E6389EE-8CFA-634B-ABAE-FBC2E247F06B}</c15:txfldGUID>
                      <c15:f>'/Users/el1goluj/Documents/ZURICH/PROJECTS/UPMEM/upmem-workloads/Microbenchmarks/AI/[ai_output.xlsx]ai_output (4)'!$J$106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8-FF8B-5F4C-8BBF-ED4DE736661E}"/>
                </c:ext>
              </c:extLst>
            </c:dLbl>
            <c:dLbl>
              <c:idx val="105"/>
              <c:tx>
                <c:strRef>
                  <c:f>'/Users/el1goluj/Documents/ZURICH/PROJECTS/UPMEM/upmem-workloads/Microbenchmarks/AI/[ai_output.xlsx]ai_output (4)'!$J$107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{9EC3075D-5716-8F4D-B568-A2E507927598}</c15:txfldGUID>
                      <c15:f>'/Users/el1goluj/Documents/ZURICH/PROJECTS/UPMEM/upmem-workloads/Microbenchmarks/AI/[ai_output.xlsx]ai_output (4)'!$J$107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9-FF8B-5F4C-8BBF-ED4DE736661E}"/>
                </c:ext>
              </c:extLst>
            </c:dLbl>
            <c:dLbl>
              <c:idx val="106"/>
              <c:tx>
                <c:strRef>
                  <c:f>'/Users/el1goluj/Documents/ZURICH/PROJECTS/UPMEM/upmem-workloads/Microbenchmarks/AI/[ai_output.xlsx]ai_output (4)'!$J$108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{D0518156-0671-A64B-9615-1432460AE170}</c15:txfldGUID>
                      <c15:f>'/Users/el1goluj/Documents/ZURICH/PROJECTS/UPMEM/upmem-workloads/Microbenchmarks/AI/[ai_output.xlsx]ai_output (4)'!$J$108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A-FF8B-5F4C-8BBF-ED4DE736661E}"/>
                </c:ext>
              </c:extLst>
            </c:dLbl>
            <c:dLbl>
              <c:idx val="107"/>
              <c:tx>
                <c:strRef>
                  <c:f>'/Users/el1goluj/Documents/ZURICH/PROJECTS/UPMEM/upmem-workloads/Microbenchmarks/AI/[ai_output.xlsx]ai_output (4)'!$J$109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{54279D81-0D9D-5F40-9DA9-7BBFAD5548CC}</c15:txfldGUID>
                      <c15:f>'/Users/el1goluj/Documents/ZURICH/PROJECTS/UPMEM/upmem-workloads/Microbenchmarks/AI/[ai_output.xlsx]ai_output (4)'!$J$109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B-FF8B-5F4C-8BBF-ED4DE736661E}"/>
                </c:ext>
              </c:extLst>
            </c:dLbl>
            <c:dLbl>
              <c:idx val="108"/>
              <c:tx>
                <c:strRef>
                  <c:f>'/Users/el1goluj/Documents/ZURICH/PROJECTS/UPMEM/upmem-workloads/Microbenchmarks/AI/[ai_output.xlsx]ai_output (4)'!$J$110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{2180D589-03D0-224D-997B-3BD5947961E1}</c15:txfldGUID>
                      <c15:f>'/Users/el1goluj/Documents/ZURICH/PROJECTS/UPMEM/upmem-workloads/Microbenchmarks/AI/[ai_output.xlsx]ai_output (4)'!$J$110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C-FF8B-5F4C-8BBF-ED4DE736661E}"/>
                </c:ext>
              </c:extLst>
            </c:dLbl>
            <c:dLbl>
              <c:idx val="109"/>
              <c:tx>
                <c:strRef>
                  <c:f>'/Users/el1goluj/Documents/ZURICH/PROJECTS/UPMEM/upmem-workloads/Microbenchmarks/AI/[ai_output.xlsx]ai_output (4)'!$J$111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{21507C8C-4444-E447-B577-00416634A2F3}</c15:txfldGUID>
                      <c15:f>'/Users/el1goluj/Documents/ZURICH/PROJECTS/UPMEM/upmem-workloads/Microbenchmarks/AI/[ai_output.xlsx]ai_output (4)'!$J$111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D-FF8B-5F4C-8BBF-ED4DE736661E}"/>
                </c:ext>
              </c:extLst>
            </c:dLbl>
            <c:dLbl>
              <c:idx val="110"/>
              <c:tx>
                <c:strRef>
                  <c:f>'/Users/el1goluj/Documents/ZURICH/PROJECTS/UPMEM/upmem-workloads/Microbenchmarks/AI/[ai_output.xlsx]ai_output (4)'!$J$112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{C4C6A0B0-7E4E-B140-B538-DEE7753741B7}</c15:txfldGUID>
                      <c15:f>'/Users/el1goluj/Documents/ZURICH/PROJECTS/UPMEM/upmem-workloads/Microbenchmarks/AI/[ai_output.xlsx]ai_output (4)'!$J$112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E-FF8B-5F4C-8BBF-ED4DE736661E}"/>
                </c:ext>
              </c:extLst>
            </c:dLbl>
            <c:dLbl>
              <c:idx val="111"/>
              <c:tx>
                <c:strRef>
                  <c:f>'/Users/el1goluj/Documents/ZURICH/PROJECTS/UPMEM/upmem-workloads/Microbenchmarks/AI/[ai_output.xlsx]ai_output (4)'!$J$113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{BA7E5545-6AC9-7942-AEEF-2B40C058A77F}</c15:txfldGUID>
                      <c15:f>'/Users/el1goluj/Documents/ZURICH/PROJECTS/UPMEM/upmem-workloads/Microbenchmarks/AI/[ai_output.xlsx]ai_output (4)'!$J$113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F-FF8B-5F4C-8BBF-ED4DE736661E}"/>
                </c:ext>
              </c:extLst>
            </c:dLbl>
            <c:dLbl>
              <c:idx val="112"/>
              <c:tx>
                <c:strRef>
                  <c:f>'/Users/el1goluj/Documents/ZURICH/PROJECTS/UPMEM/upmem-workloads/Microbenchmarks/AI/[ai_output.xlsx]ai_output (4)'!$J$114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{964DFF39-53CC-6E42-A143-8B2CA690903C}</c15:txfldGUID>
                      <c15:f>'/Users/el1goluj/Documents/ZURICH/PROJECTS/UPMEM/upmem-workloads/Microbenchmarks/AI/[ai_output.xlsx]ai_output (4)'!$J$114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0-FF8B-5F4C-8BBF-ED4DE736661E}"/>
                </c:ext>
              </c:extLst>
            </c:dLbl>
            <c:dLbl>
              <c:idx val="113"/>
              <c:tx>
                <c:strRef>
                  <c:f>'/Users/el1goluj/Documents/ZURICH/PROJECTS/UPMEM/upmem-workloads/Microbenchmarks/AI/[ai_output.xlsx]ai_output (4)'!$J$115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{058D4FDB-0004-1346-92B1-DDEDF2812D4D}</c15:txfldGUID>
                      <c15:f>'/Users/el1goluj/Documents/ZURICH/PROJECTS/UPMEM/upmem-workloads/Microbenchmarks/AI/[ai_output.xlsx]ai_output (4)'!$J$115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1-FF8B-5F4C-8BBF-ED4DE736661E}"/>
                </c:ext>
              </c:extLst>
            </c:dLbl>
            <c:dLbl>
              <c:idx val="114"/>
              <c:tx>
                <c:strRef>
                  <c:f>'/Users/el1goluj/Documents/ZURICH/PROJECTS/UPMEM/upmem-workloads/Microbenchmarks/AI/[ai_output.xlsx]ai_output (4)'!$J$116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{0ECEFE04-FCED-9648-891D-2E8EF287E538}</c15:txfldGUID>
                      <c15:f>'/Users/el1goluj/Documents/ZURICH/PROJECTS/UPMEM/upmem-workloads/Microbenchmarks/AI/[ai_output.xlsx]ai_output (4)'!$J$116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2-FF8B-5F4C-8BBF-ED4DE736661E}"/>
                </c:ext>
              </c:extLst>
            </c:dLbl>
            <c:dLbl>
              <c:idx val="115"/>
              <c:tx>
                <c:strRef>
                  <c:f>'/Users/el1goluj/Documents/ZURICH/PROJECTS/UPMEM/upmem-workloads/Microbenchmarks/AI/[ai_output.xlsx]ai_output (4)'!$J$117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{883A1D3C-DF76-5541-9783-1C7A62B49C92}</c15:txfldGUID>
                      <c15:f>'/Users/el1goluj/Documents/ZURICH/PROJECTS/UPMEM/upmem-workloads/Microbenchmarks/AI/[ai_output.xlsx]ai_output (4)'!$J$117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3-FF8B-5F4C-8BBF-ED4DE736661E}"/>
                </c:ext>
              </c:extLst>
            </c:dLbl>
            <c:dLbl>
              <c:idx val="116"/>
              <c:tx>
                <c:strRef>
                  <c:f>'/Users/el1goluj/Documents/ZURICH/PROJECTS/UPMEM/upmem-workloads/Microbenchmarks/AI/[ai_output.xlsx]ai_output (4)'!$J$118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{D89B56D0-4484-2343-B7C5-602A0B9EBD7D}</c15:txfldGUID>
                      <c15:f>'/Users/el1goluj/Documents/ZURICH/PROJECTS/UPMEM/upmem-workloads/Microbenchmarks/AI/[ai_output.xlsx]ai_output (4)'!$J$118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4-FF8B-5F4C-8BBF-ED4DE736661E}"/>
                </c:ext>
              </c:extLst>
            </c:dLbl>
            <c:dLbl>
              <c:idx val="117"/>
              <c:tx>
                <c:strRef>
                  <c:f>'/Users/el1goluj/Documents/ZURICH/PROJECTS/UPMEM/upmem-workloads/Microbenchmarks/AI/[ai_output.xlsx]ai_output (4)'!$J$119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{89A9B82C-CD5F-084F-8A59-9EB0AD8ACCD4}</c15:txfldGUID>
                      <c15:f>'/Users/el1goluj/Documents/ZURICH/PROJECTS/UPMEM/upmem-workloads/Microbenchmarks/AI/[ai_output.xlsx]ai_output (4)'!$J$119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5-FF8B-5F4C-8BBF-ED4DE736661E}"/>
                </c:ext>
              </c:extLst>
            </c:dLbl>
            <c:dLbl>
              <c:idx val="118"/>
              <c:tx>
                <c:strRef>
                  <c:f>'/Users/el1goluj/Documents/ZURICH/PROJECTS/UPMEM/upmem-workloads/Microbenchmarks/AI/[ai_output.xlsx]ai_output (4)'!$J$120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{1C4C2E95-BEE9-6440-A3C8-AB91EB8D540E}</c15:txfldGUID>
                      <c15:f>'/Users/el1goluj/Documents/ZURICH/PROJECTS/UPMEM/upmem-workloads/Microbenchmarks/AI/[ai_output.xlsx]ai_output (4)'!$J$120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6-FF8B-5F4C-8BBF-ED4DE736661E}"/>
                </c:ext>
              </c:extLst>
            </c:dLbl>
            <c:dLbl>
              <c:idx val="119"/>
              <c:tx>
                <c:strRef>
                  <c:f>'/Users/el1goluj/Documents/ZURICH/PROJECTS/UPMEM/upmem-workloads/Microbenchmarks/AI/[ai_output.xlsx]ai_output (4)'!$J$121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{73C4E6EB-2801-A344-A8F0-8072F141577D}</c15:txfldGUID>
                      <c15:f>'/Users/el1goluj/Documents/ZURICH/PROJECTS/UPMEM/upmem-workloads/Microbenchmarks/AI/[ai_output.xlsx]ai_output (4)'!$J$121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7-FF8B-5F4C-8BBF-ED4DE736661E}"/>
                </c:ext>
              </c:extLst>
            </c:dLbl>
            <c:dLbl>
              <c:idx val="120"/>
              <c:tx>
                <c:strRef>
                  <c:f>'/Users/el1goluj/Documents/ZURICH/PROJECTS/UPMEM/upmem-workloads/Microbenchmarks/AI/[ai_output.xlsx]ai_output (4)'!$J$122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{F606A5C7-E534-7948-A83F-5FDF60D0BFE8}</c15:txfldGUID>
                      <c15:f>'/Users/el1goluj/Documents/ZURICH/PROJECTS/UPMEM/upmem-workloads/Microbenchmarks/AI/[ai_output.xlsx]ai_output (4)'!$J$122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8-FF8B-5F4C-8BBF-ED4DE736661E}"/>
                </c:ext>
              </c:extLst>
            </c:dLbl>
            <c:dLbl>
              <c:idx val="121"/>
              <c:tx>
                <c:strRef>
                  <c:f>'/Users/el1goluj/Documents/ZURICH/PROJECTS/UPMEM/upmem-workloads/Microbenchmarks/AI/[ai_output.xlsx]ai_output (4)'!$J$123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{2EAF9B65-EE6C-A341-9D86-646C45CB9A24}</c15:txfldGUID>
                      <c15:f>'/Users/el1goluj/Documents/ZURICH/PROJECTS/UPMEM/upmem-workloads/Microbenchmarks/AI/[ai_output.xlsx]ai_output (4)'!$J$123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9-FF8B-5F4C-8BBF-ED4DE736661E}"/>
                </c:ext>
              </c:extLst>
            </c:dLbl>
            <c:dLbl>
              <c:idx val="122"/>
              <c:tx>
                <c:strRef>
                  <c:f>'/Users/el1goluj/Documents/ZURICH/PROJECTS/UPMEM/upmem-workloads/Microbenchmarks/AI/[ai_output.xlsx]ai_output (4)'!$J$124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{2F2F6892-69D8-514F-A8F9-F8854B644058}</c15:txfldGUID>
                      <c15:f>'/Users/el1goluj/Documents/ZURICH/PROJECTS/UPMEM/upmem-workloads/Microbenchmarks/AI/[ai_output.xlsx]ai_output (4)'!$J$124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A-FF8B-5F4C-8BBF-ED4DE736661E}"/>
                </c:ext>
              </c:extLst>
            </c:dLbl>
            <c:dLbl>
              <c:idx val="123"/>
              <c:tx>
                <c:strRef>
                  <c:f>'/Users/el1goluj/Documents/ZURICH/PROJECTS/UPMEM/upmem-workloads/Microbenchmarks/AI/[ai_output.xlsx]ai_output (4)'!$J$125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{D5C5DDB5-7EB9-0A4A-8A6B-7DF52155B853}</c15:txfldGUID>
                      <c15:f>'/Users/el1goluj/Documents/ZURICH/PROJECTS/UPMEM/upmem-workloads/Microbenchmarks/AI/[ai_output.xlsx]ai_output (4)'!$J$125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B-FF8B-5F4C-8BBF-ED4DE736661E}"/>
                </c:ext>
              </c:extLst>
            </c:dLbl>
            <c:dLbl>
              <c:idx val="124"/>
              <c:tx>
                <c:strRef>
                  <c:f>'/Users/el1goluj/Documents/ZURICH/PROJECTS/UPMEM/upmem-workloads/Microbenchmarks/AI/[ai_output.xlsx]ai_output (4)'!$J$126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{E1A8ECCE-2DB5-4043-958D-422816C7E64E}</c15:txfldGUID>
                      <c15:f>'/Users/el1goluj/Documents/ZURICH/PROJECTS/UPMEM/upmem-workloads/Microbenchmarks/AI/[ai_output.xlsx]ai_output (4)'!$J$126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C-FF8B-5F4C-8BBF-ED4DE736661E}"/>
                </c:ext>
              </c:extLst>
            </c:dLbl>
            <c:dLbl>
              <c:idx val="125"/>
              <c:tx>
                <c:strRef>
                  <c:f>'/Users/el1goluj/Documents/ZURICH/PROJECTS/UPMEM/upmem-workloads/Microbenchmarks/AI/[ai_output.xlsx]ai_output (4)'!$J$127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{F58904C1-6313-1844-8911-A8A82262E559}</c15:txfldGUID>
                      <c15:f>'/Users/el1goluj/Documents/ZURICH/PROJECTS/UPMEM/upmem-workloads/Microbenchmarks/AI/[ai_output.xlsx]ai_output (4)'!$J$127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D-FF8B-5F4C-8BBF-ED4DE736661E}"/>
                </c:ext>
              </c:extLst>
            </c:dLbl>
            <c:dLbl>
              <c:idx val="126"/>
              <c:tx>
                <c:strRef>
                  <c:f>'/Users/el1goluj/Documents/ZURICH/PROJECTS/UPMEM/upmem-workloads/Microbenchmarks/AI/[ai_output.xlsx]ai_output (4)'!$J$128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{7AF428C9-4ED2-9E47-9D3E-3B37348D4170}</c15:txfldGUID>
                      <c15:f>'/Users/el1goluj/Documents/ZURICH/PROJECTS/UPMEM/upmem-workloads/Microbenchmarks/AI/[ai_output.xlsx]ai_output (4)'!$J$128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E-FF8B-5F4C-8BBF-ED4DE736661E}"/>
                </c:ext>
              </c:extLst>
            </c:dLbl>
            <c:dLbl>
              <c:idx val="127"/>
              <c:tx>
                <c:strRef>
                  <c:f>'/Users/el1goluj/Documents/ZURICH/PROJECTS/UPMEM/upmem-workloads/Microbenchmarks/AI/[ai_output.xlsx]ai_output (4)'!$J$129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{46EF45A3-C21E-1847-921F-B220BE8C5214}</c15:txfldGUID>
                      <c15:f>'/Users/el1goluj/Documents/ZURICH/PROJECTS/UPMEM/upmem-workloads/Microbenchmarks/AI/[ai_output.xlsx]ai_output (4)'!$J$129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F-FF8B-5F4C-8BBF-ED4DE736661E}"/>
                </c:ext>
              </c:extLst>
            </c:dLbl>
            <c:dLbl>
              <c:idx val="128"/>
              <c:tx>
                <c:strRef>
                  <c:f>'/Users/el1goluj/Documents/ZURICH/PROJECTS/UPMEM/upmem-workloads/Microbenchmarks/AI/[ai_output.xlsx]ai_output (4)'!$J$130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{1D52B703-AB59-A34E-8C2D-2FD6C7A3AAE7}</c15:txfldGUID>
                      <c15:f>'/Users/el1goluj/Documents/ZURICH/PROJECTS/UPMEM/upmem-workloads/Microbenchmarks/AI/[ai_output.xlsx]ai_output (4)'!$J$130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0-FF8B-5F4C-8BBF-ED4DE736661E}"/>
                </c:ext>
              </c:extLst>
            </c:dLbl>
            <c:dLbl>
              <c:idx val="129"/>
              <c:tx>
                <c:strRef>
                  <c:f>'/Users/el1goluj/Documents/ZURICH/PROJECTS/UPMEM/upmem-workloads/Microbenchmarks/AI/[ai_output.xlsx]ai_output (4)'!$J$131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{47BB78C8-1D21-1D49-834A-9459394A87A8}</c15:txfldGUID>
                      <c15:f>'/Users/el1goluj/Documents/ZURICH/PROJECTS/UPMEM/upmem-workloads/Microbenchmarks/AI/[ai_output.xlsx]ai_output (4)'!$J$131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1-FF8B-5F4C-8BBF-ED4DE736661E}"/>
                </c:ext>
              </c:extLst>
            </c:dLbl>
            <c:dLbl>
              <c:idx val="130"/>
              <c:tx>
                <c:strRef>
                  <c:f>'/Users/el1goluj/Documents/ZURICH/PROJECTS/UPMEM/upmem-workloads/Microbenchmarks/AI/[ai_output.xlsx]ai_output (4)'!$J$132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{DDE32B62-8437-D847-97E3-FDCC90501B96}</c15:txfldGUID>
                      <c15:f>'/Users/el1goluj/Documents/ZURICH/PROJECTS/UPMEM/upmem-workloads/Microbenchmarks/AI/[ai_output.xlsx]ai_output (4)'!$J$132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2-FF8B-5F4C-8BBF-ED4DE736661E}"/>
                </c:ext>
              </c:extLst>
            </c:dLbl>
            <c:dLbl>
              <c:idx val="131"/>
              <c:tx>
                <c:strRef>
                  <c:f>'/Users/el1goluj/Documents/ZURICH/PROJECTS/UPMEM/upmem-workloads/Microbenchmarks/AI/[ai_output.xlsx]ai_output (4)'!$J$133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{AE3F6A5B-87DC-1C4D-B1FC-0078462CC721}</c15:txfldGUID>
                      <c15:f>'/Users/el1goluj/Documents/ZURICH/PROJECTS/UPMEM/upmem-workloads/Microbenchmarks/AI/[ai_output.xlsx]ai_output (4)'!$J$133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3-FF8B-5F4C-8BBF-ED4DE736661E}"/>
                </c:ext>
              </c:extLst>
            </c:dLbl>
            <c:dLbl>
              <c:idx val="132"/>
              <c:tx>
                <c:strRef>
                  <c:f>'/Users/el1goluj/Documents/ZURICH/PROJECTS/UPMEM/upmem-workloads/Microbenchmarks/AI/[ai_output.xlsx]ai_output (4)'!$J$134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{F6B7EF0B-B741-7C44-BF37-1D3E583677DE}</c15:txfldGUID>
                      <c15:f>'/Users/el1goluj/Documents/ZURICH/PROJECTS/UPMEM/upmem-workloads/Microbenchmarks/AI/[ai_output.xlsx]ai_output (4)'!$J$134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4-FF8B-5F4C-8BBF-ED4DE736661E}"/>
                </c:ext>
              </c:extLst>
            </c:dLbl>
            <c:dLbl>
              <c:idx val="133"/>
              <c:tx>
                <c:strRef>
                  <c:f>'/Users/el1goluj/Documents/ZURICH/PROJECTS/UPMEM/upmem-workloads/Microbenchmarks/AI/[ai_output.xlsx]ai_output (4)'!$J$135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{C17436F4-2B2D-C34B-B8F3-ABAC5C442791}</c15:txfldGUID>
                      <c15:f>'/Users/el1goluj/Documents/ZURICH/PROJECTS/UPMEM/upmem-workloads/Microbenchmarks/AI/[ai_output.xlsx]ai_output (4)'!$J$135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5-FF8B-5F4C-8BBF-ED4DE736661E}"/>
                </c:ext>
              </c:extLst>
            </c:dLbl>
            <c:dLbl>
              <c:idx val="134"/>
              <c:tx>
                <c:strRef>
                  <c:f>'/Users/el1goluj/Documents/ZURICH/PROJECTS/UPMEM/upmem-workloads/Microbenchmarks/AI/[ai_output.xlsx]ai_output (4)'!$J$136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{3EFC5A34-C7A8-6946-89F0-5243E4C1AE7D}</c15:txfldGUID>
                      <c15:f>'/Users/el1goluj/Documents/ZURICH/PROJECTS/UPMEM/upmem-workloads/Microbenchmarks/AI/[ai_output.xlsx]ai_output (4)'!$J$136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6-FF8B-5F4C-8BBF-ED4DE736661E}"/>
                </c:ext>
              </c:extLst>
            </c:dLbl>
            <c:dLbl>
              <c:idx val="135"/>
              <c:tx>
                <c:strRef>
                  <c:f>'/Users/el1goluj/Documents/ZURICH/PROJECTS/UPMEM/upmem-workloads/Microbenchmarks/AI/[ai_output.xlsx]ai_output (4)'!$J$137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{AE43FEF9-E881-8042-9266-6F609B6A4F00}</c15:txfldGUID>
                      <c15:f>'/Users/el1goluj/Documents/ZURICH/PROJECTS/UPMEM/upmem-workloads/Microbenchmarks/AI/[ai_output.xlsx]ai_output (4)'!$J$137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7-FF8B-5F4C-8BBF-ED4DE736661E}"/>
                </c:ext>
              </c:extLst>
            </c:dLbl>
            <c:dLbl>
              <c:idx val="136"/>
              <c:tx>
                <c:strRef>
                  <c:f>'/Users/el1goluj/Documents/ZURICH/PROJECTS/UPMEM/upmem-workloads/Microbenchmarks/AI/[ai_output.xlsx]ai_output (4)'!$J$138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{2B2F9559-2D3E-654C-B508-9F434EF1578D}</c15:txfldGUID>
                      <c15:f>'/Users/el1goluj/Documents/ZURICH/PROJECTS/UPMEM/upmem-workloads/Microbenchmarks/AI/[ai_output.xlsx]ai_output (4)'!$J$138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8-FF8B-5F4C-8BBF-ED4DE736661E}"/>
                </c:ext>
              </c:extLst>
            </c:dLbl>
            <c:dLbl>
              <c:idx val="137"/>
              <c:tx>
                <c:strRef>
                  <c:f>'/Users/el1goluj/Documents/ZURICH/PROJECTS/UPMEM/upmem-workloads/Microbenchmarks/AI/[ai_output.xlsx]ai_output (4)'!$J$139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{71B2FDBA-23A5-5548-9357-B0CCBE6C96F9}</c15:txfldGUID>
                      <c15:f>'/Users/el1goluj/Documents/ZURICH/PROJECTS/UPMEM/upmem-workloads/Microbenchmarks/AI/[ai_output.xlsx]ai_output (4)'!$J$139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9-FF8B-5F4C-8BBF-ED4DE736661E}"/>
                </c:ext>
              </c:extLst>
            </c:dLbl>
            <c:dLbl>
              <c:idx val="138"/>
              <c:tx>
                <c:strRef>
                  <c:f>'/Users/el1goluj/Documents/ZURICH/PROJECTS/UPMEM/upmem-workloads/Microbenchmarks/AI/[ai_output.xlsx]ai_output (4)'!$J$140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{B5F7957A-044D-C04D-AE6E-6CBEA2812834}</c15:txfldGUID>
                      <c15:f>'/Users/el1goluj/Documents/ZURICH/PROJECTS/UPMEM/upmem-workloads/Microbenchmarks/AI/[ai_output.xlsx]ai_output (4)'!$J$140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A-FF8B-5F4C-8BBF-ED4DE736661E}"/>
                </c:ext>
              </c:extLst>
            </c:dLbl>
            <c:dLbl>
              <c:idx val="139"/>
              <c:tx>
                <c:strRef>
                  <c:f>'/Users/el1goluj/Documents/ZURICH/PROJECTS/UPMEM/upmem-workloads/Microbenchmarks/AI/[ai_output.xlsx]ai_output (4)'!$J$141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{EC6738BA-9A71-CD42-957D-8A2346F8E641}</c15:txfldGUID>
                      <c15:f>'/Users/el1goluj/Documents/ZURICH/PROJECTS/UPMEM/upmem-workloads/Microbenchmarks/AI/[ai_output.xlsx]ai_output (4)'!$J$141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B-FF8B-5F4C-8BBF-ED4DE736661E}"/>
                </c:ext>
              </c:extLst>
            </c:dLbl>
            <c:dLbl>
              <c:idx val="140"/>
              <c:tx>
                <c:strRef>
                  <c:f>'/Users/el1goluj/Documents/ZURICH/PROJECTS/UPMEM/upmem-workloads/Microbenchmarks/AI/[ai_output.xlsx]ai_output (4)'!$J$142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{3C295287-BD7A-A14F-89D3-2319D10AD8F1}</c15:txfldGUID>
                      <c15:f>'/Users/el1goluj/Documents/ZURICH/PROJECTS/UPMEM/upmem-workloads/Microbenchmarks/AI/[ai_output.xlsx]ai_output (4)'!$J$142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C-FF8B-5F4C-8BBF-ED4DE736661E}"/>
                </c:ext>
              </c:extLst>
            </c:dLbl>
            <c:dLbl>
              <c:idx val="141"/>
              <c:tx>
                <c:strRef>
                  <c:f>'/Users/el1goluj/Documents/ZURICH/PROJECTS/UPMEM/upmem-workloads/Microbenchmarks/AI/[ai_output.xlsx]ai_output (4)'!$J$143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{C022E85F-F492-B347-962F-4D5E4B600F2A}</c15:txfldGUID>
                      <c15:f>'/Users/el1goluj/Documents/ZURICH/PROJECTS/UPMEM/upmem-workloads/Microbenchmarks/AI/[ai_output.xlsx]ai_output (4)'!$J$143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D-FF8B-5F4C-8BBF-ED4DE736661E}"/>
                </c:ext>
              </c:extLst>
            </c:dLbl>
            <c:dLbl>
              <c:idx val="142"/>
              <c:tx>
                <c:strRef>
                  <c:f>'/Users/el1goluj/Documents/ZURICH/PROJECTS/UPMEM/upmem-workloads/Microbenchmarks/AI/[ai_output.xlsx]ai_output (4)'!$J$144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{FF5E92CC-93F8-8941-86CF-7DC588D1C314}</c15:txfldGUID>
                      <c15:f>'/Users/el1goluj/Documents/ZURICH/PROJECTS/UPMEM/upmem-workloads/Microbenchmarks/AI/[ai_output.xlsx]ai_output (4)'!$J$144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E-FF8B-5F4C-8BBF-ED4DE736661E}"/>
                </c:ext>
              </c:extLst>
            </c:dLbl>
            <c:dLbl>
              <c:idx val="143"/>
              <c:tx>
                <c:strRef>
                  <c:f>'/Users/el1goluj/Documents/ZURICH/PROJECTS/UPMEM/upmem-workloads/Microbenchmarks/AI/[ai_output.xlsx]ai_output (4)'!$J$145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{BBDD98E5-4C87-4B44-908C-3C2FB0184DAA}</c15:txfldGUID>
                      <c15:f>'/Users/el1goluj/Documents/ZURICH/PROJECTS/UPMEM/upmem-workloads/Microbenchmarks/AI/[ai_output.xlsx]ai_output (4)'!$J$145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F-FF8B-5F4C-8BBF-ED4DE736661E}"/>
                </c:ext>
              </c:extLst>
            </c:dLbl>
            <c:dLbl>
              <c:idx val="144"/>
              <c:tx>
                <c:strRef>
                  <c:f>'/Users/el1goluj/Documents/ZURICH/PROJECTS/UPMEM/upmem-workloads/Microbenchmarks/AI/[ai_output.xlsx]ai_output (4)'!$J$146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{DC4801D1-80B3-4040-BFBD-59DE445BDBFF}</c15:txfldGUID>
                      <c15:f>'/Users/el1goluj/Documents/ZURICH/PROJECTS/UPMEM/upmem-workloads/Microbenchmarks/AI/[ai_output.xlsx]ai_output (4)'!$J$146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0-FF8B-5F4C-8BBF-ED4DE736661E}"/>
                </c:ext>
              </c:extLst>
            </c:dLbl>
            <c:dLbl>
              <c:idx val="145"/>
              <c:tx>
                <c:strRef>
                  <c:f>'/Users/el1goluj/Documents/ZURICH/PROJECTS/UPMEM/upmem-workloads/Microbenchmarks/AI/[ai_output.xlsx]ai_output (4)'!$J$147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{2070B8FF-CB0C-6144-A857-5458FFADFA20}</c15:txfldGUID>
                      <c15:f>'/Users/el1goluj/Documents/ZURICH/PROJECTS/UPMEM/upmem-workloads/Microbenchmarks/AI/[ai_output.xlsx]ai_output (4)'!$J$147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1-FF8B-5F4C-8BBF-ED4DE736661E}"/>
                </c:ext>
              </c:extLst>
            </c:dLbl>
            <c:dLbl>
              <c:idx val="146"/>
              <c:tx>
                <c:strRef>
                  <c:f>'/Users/el1goluj/Documents/ZURICH/PROJECTS/UPMEM/upmem-workloads/Microbenchmarks/AI/[ai_output.xlsx]ai_output (4)'!$J$148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{E0B69852-2B9C-4649-96CE-E9CC55D06A7A}</c15:txfldGUID>
                      <c15:f>'/Users/el1goluj/Documents/ZURICH/PROJECTS/UPMEM/upmem-workloads/Microbenchmarks/AI/[ai_output.xlsx]ai_output (4)'!$J$148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2-FF8B-5F4C-8BBF-ED4DE736661E}"/>
                </c:ext>
              </c:extLst>
            </c:dLbl>
            <c:dLbl>
              <c:idx val="147"/>
              <c:tx>
                <c:strRef>
                  <c:f>'/Users/el1goluj/Documents/ZURICH/PROJECTS/UPMEM/upmem-workloads/Microbenchmarks/AI/[ai_output.xlsx]ai_output (4)'!$J$149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{B3B29F18-A039-C747-9529-C3D126108711}</c15:txfldGUID>
                      <c15:f>'/Users/el1goluj/Documents/ZURICH/PROJECTS/UPMEM/upmem-workloads/Microbenchmarks/AI/[ai_output.xlsx]ai_output (4)'!$J$149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3-FF8B-5F4C-8BBF-ED4DE736661E}"/>
                </c:ext>
              </c:extLst>
            </c:dLbl>
            <c:dLbl>
              <c:idx val="148"/>
              <c:tx>
                <c:strRef>
                  <c:f>'/Users/el1goluj/Documents/ZURICH/PROJECTS/UPMEM/upmem-workloads/Microbenchmarks/AI/[ai_output.xlsx]ai_output (4)'!$J$150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{6F6D5833-D242-3244-8FCF-38B0849A3C17}</c15:txfldGUID>
                      <c15:f>'/Users/el1goluj/Documents/ZURICH/PROJECTS/UPMEM/upmem-workloads/Microbenchmarks/AI/[ai_output.xlsx]ai_output (4)'!$J$150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4-FF8B-5F4C-8BBF-ED4DE736661E}"/>
                </c:ext>
              </c:extLst>
            </c:dLbl>
            <c:dLbl>
              <c:idx val="149"/>
              <c:tx>
                <c:strRef>
                  <c:f>'/Users/el1goluj/Documents/ZURICH/PROJECTS/UPMEM/upmem-workloads/Microbenchmarks/AI/[ai_output.xlsx]ai_output (4)'!$J$151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{1250DC0F-DA8E-4A46-BA96-971FEE9EBC6D}</c15:txfldGUID>
                      <c15:f>'/Users/el1goluj/Documents/ZURICH/PROJECTS/UPMEM/upmem-workloads/Microbenchmarks/AI/[ai_output.xlsx]ai_output (4)'!$J$151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5-FF8B-5F4C-8BBF-ED4DE736661E}"/>
                </c:ext>
              </c:extLst>
            </c:dLbl>
            <c:dLbl>
              <c:idx val="150"/>
              <c:tx>
                <c:strRef>
                  <c:f>'/Users/el1goluj/Documents/ZURICH/PROJECTS/UPMEM/upmem-workloads/Microbenchmarks/AI/[ai_output.xlsx]ai_output (4)'!$J$152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{DCFEDFE1-97BA-2A4B-9094-EA3B01A77F2C}</c15:txfldGUID>
                      <c15:f>'/Users/el1goluj/Documents/ZURICH/PROJECTS/UPMEM/upmem-workloads/Microbenchmarks/AI/[ai_output.xlsx]ai_output (4)'!$J$152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6-FF8B-5F4C-8BBF-ED4DE736661E}"/>
                </c:ext>
              </c:extLst>
            </c:dLbl>
            <c:dLbl>
              <c:idx val="151"/>
              <c:tx>
                <c:strRef>
                  <c:f>'/Users/el1goluj/Documents/ZURICH/PROJECTS/UPMEM/upmem-workloads/Microbenchmarks/AI/[ai_output.xlsx]ai_output (4)'!$J$153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{D56DA3CA-94E1-1742-BC66-CF3FA062DC14}</c15:txfldGUID>
                      <c15:f>'/Users/el1goluj/Documents/ZURICH/PROJECTS/UPMEM/upmem-workloads/Microbenchmarks/AI/[ai_output.xlsx]ai_output (4)'!$J$153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7-FF8B-5F4C-8BBF-ED4DE736661E}"/>
                </c:ext>
              </c:extLst>
            </c:dLbl>
            <c:dLbl>
              <c:idx val="152"/>
              <c:tx>
                <c:strRef>
                  <c:f>'/Users/el1goluj/Documents/ZURICH/PROJECTS/UPMEM/upmem-workloads/Microbenchmarks/AI/[ai_output.xlsx]ai_output (4)'!$J$154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{B7874D41-237F-A849-A9FC-E10A08C35180}</c15:txfldGUID>
                      <c15:f>'/Users/el1goluj/Documents/ZURICH/PROJECTS/UPMEM/upmem-workloads/Microbenchmarks/AI/[ai_output.xlsx]ai_output (4)'!$J$154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8-FF8B-5F4C-8BBF-ED4DE736661E}"/>
                </c:ext>
              </c:extLst>
            </c:dLbl>
            <c:dLbl>
              <c:idx val="153"/>
              <c:tx>
                <c:strRef>
                  <c:f>'/Users/el1goluj/Documents/ZURICH/PROJECTS/UPMEM/upmem-workloads/Microbenchmarks/AI/[ai_output.xlsx]ai_output (4)'!$J$155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{66377F95-97FE-E54E-84EB-3316E37FD0DA}</c15:txfldGUID>
                      <c15:f>'/Users/el1goluj/Documents/ZURICH/PROJECTS/UPMEM/upmem-workloads/Microbenchmarks/AI/[ai_output.xlsx]ai_output (4)'!$J$155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9-FF8B-5F4C-8BBF-ED4DE736661E}"/>
                </c:ext>
              </c:extLst>
            </c:dLbl>
            <c:dLbl>
              <c:idx val="154"/>
              <c:tx>
                <c:strRef>
                  <c:f>'/Users/el1goluj/Documents/ZURICH/PROJECTS/UPMEM/upmem-workloads/Microbenchmarks/AI/[ai_output.xlsx]ai_output (4)'!$J$156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{6D49AC1B-C5DC-4149-982F-099343DF72C6}</c15:txfldGUID>
                      <c15:f>'/Users/el1goluj/Documents/ZURICH/PROJECTS/UPMEM/upmem-workloads/Microbenchmarks/AI/[ai_output.xlsx]ai_output (4)'!$J$156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A-FF8B-5F4C-8BBF-ED4DE736661E}"/>
                </c:ext>
              </c:extLst>
            </c:dLbl>
            <c:dLbl>
              <c:idx val="155"/>
              <c:tx>
                <c:strRef>
                  <c:f>'/Users/el1goluj/Documents/ZURICH/PROJECTS/UPMEM/upmem-workloads/Microbenchmarks/AI/[ai_output.xlsx]ai_output (4)'!$J$157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{1AB6CC75-F68B-8B4F-AB35-2811C6937E50}</c15:txfldGUID>
                      <c15:f>'/Users/el1goluj/Documents/ZURICH/PROJECTS/UPMEM/upmem-workloads/Microbenchmarks/AI/[ai_output.xlsx]ai_output (4)'!$J$157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B-FF8B-5F4C-8BBF-ED4DE736661E}"/>
                </c:ext>
              </c:extLst>
            </c:dLbl>
            <c:dLbl>
              <c:idx val="156"/>
              <c:tx>
                <c:strRef>
                  <c:f>'/Users/el1goluj/Documents/ZURICH/PROJECTS/UPMEM/upmem-workloads/Microbenchmarks/AI/[ai_output.xlsx]ai_output (4)'!$J$158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{CEEE9BCF-4B86-1244-8296-AE32503E2D12}</c15:txfldGUID>
                      <c15:f>'/Users/el1goluj/Documents/ZURICH/PROJECTS/UPMEM/upmem-workloads/Microbenchmarks/AI/[ai_output.xlsx]ai_output (4)'!$J$158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C-FF8B-5F4C-8BBF-ED4DE736661E}"/>
                </c:ext>
              </c:extLst>
            </c:dLbl>
            <c:dLbl>
              <c:idx val="157"/>
              <c:tx>
                <c:strRef>
                  <c:f>'/Users/el1goluj/Documents/ZURICH/PROJECTS/UPMEM/upmem-workloads/Microbenchmarks/AI/[ai_output.xlsx]ai_output (4)'!$J$159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{E9D0606A-2420-0742-AB53-9496AA72951E}</c15:txfldGUID>
                      <c15:f>'/Users/el1goluj/Documents/ZURICH/PROJECTS/UPMEM/upmem-workloads/Microbenchmarks/AI/[ai_output.xlsx]ai_output (4)'!$J$159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D-FF8B-5F4C-8BBF-ED4DE736661E}"/>
                </c:ext>
              </c:extLst>
            </c:dLbl>
            <c:dLbl>
              <c:idx val="158"/>
              <c:tx>
                <c:strRef>
                  <c:f>'/Users/el1goluj/Documents/ZURICH/PROJECTS/UPMEM/upmem-workloads/Microbenchmarks/AI/[ai_output.xlsx]ai_output (4)'!$J$160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{A16382FB-0302-614D-A4D4-DF89275F496A}</c15:txfldGUID>
                      <c15:f>'/Users/el1goluj/Documents/ZURICH/PROJECTS/UPMEM/upmem-workloads/Microbenchmarks/AI/[ai_output.xlsx]ai_output (4)'!$J$160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E-FF8B-5F4C-8BBF-ED4DE736661E}"/>
                </c:ext>
              </c:extLst>
            </c:dLbl>
            <c:dLbl>
              <c:idx val="159"/>
              <c:tx>
                <c:strRef>
                  <c:f>'/Users/el1goluj/Documents/ZURICH/PROJECTS/UPMEM/upmem-workloads/Microbenchmarks/AI/[ai_output.xlsx]ai_output (4)'!$J$161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{C623AB16-D56A-E74B-B096-A14F2E71F54C}</c15:txfldGUID>
                      <c15:f>'/Users/el1goluj/Documents/ZURICH/PROJECTS/UPMEM/upmem-workloads/Microbenchmarks/AI/[ai_output.xlsx]ai_output (4)'!$J$161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F-FF8B-5F4C-8BBF-ED4DE736661E}"/>
                </c:ext>
              </c:extLst>
            </c:dLbl>
            <c:dLbl>
              <c:idx val="160"/>
              <c:tx>
                <c:strRef>
                  <c:f>'/Users/el1goluj/Documents/ZURICH/PROJECTS/UPMEM/upmem-workloads/Microbenchmarks/AI/[ai_output.xlsx]ai_output (4)'!$J$162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{52E25281-AC93-F44D-865E-14CCA3BFB4D4}</c15:txfldGUID>
                      <c15:f>'/Users/el1goluj/Documents/ZURICH/PROJECTS/UPMEM/upmem-workloads/Microbenchmarks/AI/[ai_output.xlsx]ai_output (4)'!$J$162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0-FF8B-5F4C-8BBF-ED4DE736661E}"/>
                </c:ext>
              </c:extLst>
            </c:dLbl>
            <c:dLbl>
              <c:idx val="161"/>
              <c:tx>
                <c:strRef>
                  <c:f>'/Users/el1goluj/Documents/ZURICH/PROJECTS/UPMEM/upmem-workloads/Microbenchmarks/AI/[ai_output.xlsx]ai_output (4)'!$J$163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{4CC3B113-28D1-AF47-9532-FF4D49712BFE}</c15:txfldGUID>
                      <c15:f>'/Users/el1goluj/Documents/ZURICH/PROJECTS/UPMEM/upmem-workloads/Microbenchmarks/AI/[ai_output.xlsx]ai_output (4)'!$J$163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1-FF8B-5F4C-8BBF-ED4DE736661E}"/>
                </c:ext>
              </c:extLst>
            </c:dLbl>
            <c:dLbl>
              <c:idx val="162"/>
              <c:tx>
                <c:strRef>
                  <c:f>'/Users/el1goluj/Documents/ZURICH/PROJECTS/UPMEM/upmem-workloads/Microbenchmarks/AI/[ai_output.xlsx]ai_output (4)'!$J$164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{391E1902-6257-D14A-9281-AF935CEFE7E3}</c15:txfldGUID>
                      <c15:f>'/Users/el1goluj/Documents/ZURICH/PROJECTS/UPMEM/upmem-workloads/Microbenchmarks/AI/[ai_output.xlsx]ai_output (4)'!$J$164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2-FF8B-5F4C-8BBF-ED4DE736661E}"/>
                </c:ext>
              </c:extLst>
            </c:dLbl>
            <c:dLbl>
              <c:idx val="163"/>
              <c:tx>
                <c:strRef>
                  <c:f>'/Users/el1goluj/Documents/ZURICH/PROJECTS/UPMEM/upmem-workloads/Microbenchmarks/AI/[ai_output.xlsx]ai_output (4)'!$J$165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{214B7B2A-44AD-FC48-BD0E-5AB740D7A3AA}</c15:txfldGUID>
                      <c15:f>'/Users/el1goluj/Documents/ZURICH/PROJECTS/UPMEM/upmem-workloads/Microbenchmarks/AI/[ai_output.xlsx]ai_output (4)'!$J$165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3-FF8B-5F4C-8BBF-ED4DE736661E}"/>
                </c:ext>
              </c:extLst>
            </c:dLbl>
            <c:dLbl>
              <c:idx val="164"/>
              <c:tx>
                <c:strRef>
                  <c:f>'/Users/el1goluj/Documents/ZURICH/PROJECTS/UPMEM/upmem-workloads/Microbenchmarks/AI/[ai_output.xlsx]ai_output (4)'!$J$166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{B3809FA6-1BDF-C445-BBFA-5C4E637B4D84}</c15:txfldGUID>
                      <c15:f>'/Users/el1goluj/Documents/ZURICH/PROJECTS/UPMEM/upmem-workloads/Microbenchmarks/AI/[ai_output.xlsx]ai_output (4)'!$J$166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4-FF8B-5F4C-8BBF-ED4DE736661E}"/>
                </c:ext>
              </c:extLst>
            </c:dLbl>
            <c:dLbl>
              <c:idx val="165"/>
              <c:tx>
                <c:strRef>
                  <c:f>'/Users/el1goluj/Documents/ZURICH/PROJECTS/UPMEM/upmem-workloads/Microbenchmarks/AI/[ai_output.xlsx]ai_output (4)'!$J$167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{ADCD9E19-8EAF-3B4A-8886-6FBEF8020D3B}</c15:txfldGUID>
                      <c15:f>'/Users/el1goluj/Documents/ZURICH/PROJECTS/UPMEM/upmem-workloads/Microbenchmarks/AI/[ai_output.xlsx]ai_output (4)'!$J$167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5-FF8B-5F4C-8BBF-ED4DE736661E}"/>
                </c:ext>
              </c:extLst>
            </c:dLbl>
            <c:dLbl>
              <c:idx val="166"/>
              <c:tx>
                <c:strRef>
                  <c:f>'/Users/el1goluj/Documents/ZURICH/PROJECTS/UPMEM/upmem-workloads/Microbenchmarks/AI/[ai_output.xlsx]ai_output (4)'!$J$168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{11A69295-06BB-4440-BD69-8C081F34D39E}</c15:txfldGUID>
                      <c15:f>'/Users/el1goluj/Documents/ZURICH/PROJECTS/UPMEM/upmem-workloads/Microbenchmarks/AI/[ai_output.xlsx]ai_output (4)'!$J$168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6-FF8B-5F4C-8BBF-ED4DE736661E}"/>
                </c:ext>
              </c:extLst>
            </c:dLbl>
            <c:dLbl>
              <c:idx val="167"/>
              <c:tx>
                <c:strRef>
                  <c:f>'/Users/el1goluj/Documents/ZURICH/PROJECTS/UPMEM/upmem-workloads/Microbenchmarks/AI/[ai_output.xlsx]ai_output (4)'!$J$169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{15CA95BF-9070-0846-B215-C9B75FCC2295}</c15:txfldGUID>
                      <c15:f>'/Users/el1goluj/Documents/ZURICH/PROJECTS/UPMEM/upmem-workloads/Microbenchmarks/AI/[ai_output.xlsx]ai_output (4)'!$J$169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7-FF8B-5F4C-8BBF-ED4DE736661E}"/>
                </c:ext>
              </c:extLst>
            </c:dLbl>
            <c:dLbl>
              <c:idx val="168"/>
              <c:tx>
                <c:strRef>
                  <c:f>'/Users/el1goluj/Documents/ZURICH/PROJECTS/UPMEM/upmem-workloads/Microbenchmarks/AI/[ai_output.xlsx]ai_output (4)'!$J$170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{42C20EE7-1DEA-8047-B3C8-9EB22E476E2C}</c15:txfldGUID>
                      <c15:f>'/Users/el1goluj/Documents/ZURICH/PROJECTS/UPMEM/upmem-workloads/Microbenchmarks/AI/[ai_output.xlsx]ai_output (4)'!$J$170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8-FF8B-5F4C-8BBF-ED4DE736661E}"/>
                </c:ext>
              </c:extLst>
            </c:dLbl>
            <c:dLbl>
              <c:idx val="169"/>
              <c:tx>
                <c:strRef>
                  <c:f>'/Users/el1goluj/Documents/ZURICH/PROJECTS/UPMEM/upmem-workloads/Microbenchmarks/AI/[ai_output.xlsx]ai_output (4)'!$J$171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{F87F5097-F597-7340-92D5-F4EB39CA86E2}</c15:txfldGUID>
                      <c15:f>'/Users/el1goluj/Documents/ZURICH/PROJECTS/UPMEM/upmem-workloads/Microbenchmarks/AI/[ai_output.xlsx]ai_output (4)'!$J$171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9-FF8B-5F4C-8BBF-ED4DE736661E}"/>
                </c:ext>
              </c:extLst>
            </c:dLbl>
            <c:dLbl>
              <c:idx val="170"/>
              <c:tx>
                <c:strRef>
                  <c:f>'/Users/el1goluj/Documents/ZURICH/PROJECTS/UPMEM/upmem-workloads/Microbenchmarks/AI/[ai_output.xlsx]ai_output (4)'!$J$172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{C70848E5-384C-1A48-8B4E-12F80EF086B6}</c15:txfldGUID>
                      <c15:f>'/Users/el1goluj/Documents/ZURICH/PROJECTS/UPMEM/upmem-workloads/Microbenchmarks/AI/[ai_output.xlsx]ai_output (4)'!$J$172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A-FF8B-5F4C-8BBF-ED4DE736661E}"/>
                </c:ext>
              </c:extLst>
            </c:dLbl>
            <c:dLbl>
              <c:idx val="171"/>
              <c:tx>
                <c:strRef>
                  <c:f>'/Users/el1goluj/Documents/ZURICH/PROJECTS/UPMEM/upmem-workloads/Microbenchmarks/AI/[ai_output.xlsx]ai_output (4)'!$J$173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{B048E09C-050E-2146-85BB-2AA08671A44F}</c15:txfldGUID>
                      <c15:f>'/Users/el1goluj/Documents/ZURICH/PROJECTS/UPMEM/upmem-workloads/Microbenchmarks/AI/[ai_output.xlsx]ai_output (4)'!$J$173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B-FF8B-5F4C-8BBF-ED4DE736661E}"/>
                </c:ext>
              </c:extLst>
            </c:dLbl>
            <c:dLbl>
              <c:idx val="172"/>
              <c:tx>
                <c:strRef>
                  <c:f>'/Users/el1goluj/Documents/ZURICH/PROJECTS/UPMEM/upmem-workloads/Microbenchmarks/AI/[ai_output.xlsx]ai_output (4)'!$J$174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{C115773A-A640-4549-97AE-A77C00E6C7E7}</c15:txfldGUID>
                      <c15:f>'/Users/el1goluj/Documents/ZURICH/PROJECTS/UPMEM/upmem-workloads/Microbenchmarks/AI/[ai_output.xlsx]ai_output (4)'!$J$174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C-FF8B-5F4C-8BBF-ED4DE736661E}"/>
                </c:ext>
              </c:extLst>
            </c:dLbl>
            <c:dLbl>
              <c:idx val="173"/>
              <c:tx>
                <c:strRef>
                  <c:f>'/Users/el1goluj/Documents/ZURICH/PROJECTS/UPMEM/upmem-workloads/Microbenchmarks/AI/[ai_output.xlsx]ai_output (4)'!$J$175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{E2D02866-A86D-154D-9531-827C51025F2B}</c15:txfldGUID>
                      <c15:f>'/Users/el1goluj/Documents/ZURICH/PROJECTS/UPMEM/upmem-workloads/Microbenchmarks/AI/[ai_output.xlsx]ai_output (4)'!$J$175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D-FF8B-5F4C-8BBF-ED4DE736661E}"/>
                </c:ext>
              </c:extLst>
            </c:dLbl>
            <c:dLbl>
              <c:idx val="174"/>
              <c:tx>
                <c:strRef>
                  <c:f>'/Users/el1goluj/Documents/ZURICH/PROJECTS/UPMEM/upmem-workloads/Microbenchmarks/AI/[ai_output.xlsx]ai_output (4)'!$J$176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{E34983F6-44BC-2441-BB0E-A4F2C83A8E16}</c15:txfldGUID>
                      <c15:f>'/Users/el1goluj/Documents/ZURICH/PROJECTS/UPMEM/upmem-workloads/Microbenchmarks/AI/[ai_output.xlsx]ai_output (4)'!$J$176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E-FF8B-5F4C-8BBF-ED4DE736661E}"/>
                </c:ext>
              </c:extLst>
            </c:dLbl>
            <c:dLbl>
              <c:idx val="175"/>
              <c:tx>
                <c:strRef>
                  <c:f>'/Users/el1goluj/Documents/ZURICH/PROJECTS/UPMEM/upmem-workloads/Microbenchmarks/AI/[ai_output.xlsx]ai_output (4)'!$J$177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{E1546962-4448-A646-8845-70E4B418EDAB}</c15:txfldGUID>
                      <c15:f>'/Users/el1goluj/Documents/ZURICH/PROJECTS/UPMEM/upmem-workloads/Microbenchmarks/AI/[ai_output.xlsx]ai_output (4)'!$J$177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F-FF8B-5F4C-8BBF-ED4DE736661E}"/>
                </c:ext>
              </c:extLst>
            </c:dLbl>
            <c:dLbl>
              <c:idx val="176"/>
              <c:tx>
                <c:strRef>
                  <c:f>'/Users/el1goluj/Documents/ZURICH/PROJECTS/UPMEM/upmem-workloads/Microbenchmarks/AI/[ai_output.xlsx]ai_output (4)'!$J$178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{9D0A658C-964F-1E4E-BF0F-DB0388AC2AFD}</c15:txfldGUID>
                      <c15:f>'/Users/el1goluj/Documents/ZURICH/PROJECTS/UPMEM/upmem-workloads/Microbenchmarks/AI/[ai_output.xlsx]ai_output (4)'!$J$178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0-FF8B-5F4C-8BBF-ED4DE736661E}"/>
                </c:ext>
              </c:extLst>
            </c:dLbl>
            <c:dLbl>
              <c:idx val="177"/>
              <c:tx>
                <c:strRef>
                  <c:f>'/Users/el1goluj/Documents/ZURICH/PROJECTS/UPMEM/upmem-workloads/Microbenchmarks/AI/[ai_output.xlsx]ai_output (4)'!$J$179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{FEF603D3-5ADB-1141-98E3-4B6154EFFB7C}</c15:txfldGUID>
                      <c15:f>'/Users/el1goluj/Documents/ZURICH/PROJECTS/UPMEM/upmem-workloads/Microbenchmarks/AI/[ai_output.xlsx]ai_output (4)'!$J$179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1-FF8B-5F4C-8BBF-ED4DE736661E}"/>
                </c:ext>
              </c:extLst>
            </c:dLbl>
            <c:dLbl>
              <c:idx val="178"/>
              <c:tx>
                <c:strRef>
                  <c:f>'/Users/el1goluj/Documents/ZURICH/PROJECTS/UPMEM/upmem-workloads/Microbenchmarks/AI/[ai_output.xlsx]ai_output (4)'!$J$180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{2B99F276-3517-8F4B-A476-283B7CF26C4D}</c15:txfldGUID>
                      <c15:f>'/Users/el1goluj/Documents/ZURICH/PROJECTS/UPMEM/upmem-workloads/Microbenchmarks/AI/[ai_output.xlsx]ai_output (4)'!$J$180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2-FF8B-5F4C-8BBF-ED4DE736661E}"/>
                </c:ext>
              </c:extLst>
            </c:dLbl>
            <c:dLbl>
              <c:idx val="179"/>
              <c:tx>
                <c:strRef>
                  <c:f>'/Users/el1goluj/Documents/ZURICH/PROJECTS/UPMEM/upmem-workloads/Microbenchmarks/AI/[ai_output.xlsx]ai_output (4)'!$J$181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{57131501-F8FD-554C-891B-B563CBD3FF8E}</c15:txfldGUID>
                      <c15:f>'/Users/el1goluj/Documents/ZURICH/PROJECTS/UPMEM/upmem-workloads/Microbenchmarks/AI/[ai_output.xlsx]ai_output (4)'!$J$181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3-FF8B-5F4C-8BBF-ED4DE736661E}"/>
                </c:ext>
              </c:extLst>
            </c:dLbl>
            <c:dLbl>
              <c:idx val="180"/>
              <c:tx>
                <c:strRef>
                  <c:f>'/Users/el1goluj/Documents/ZURICH/PROJECTS/UPMEM/upmem-workloads/Microbenchmarks/AI/[ai_output.xlsx]ai_output (4)'!$J$182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{5A08C0E2-B4FC-DD48-94F7-25DE40D5D344}</c15:txfldGUID>
                      <c15:f>'/Users/el1goluj/Documents/ZURICH/PROJECTS/UPMEM/upmem-workloads/Microbenchmarks/AI/[ai_output.xlsx]ai_output (4)'!$J$182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4-FF8B-5F4C-8BBF-ED4DE736661E}"/>
                </c:ext>
              </c:extLst>
            </c:dLbl>
            <c:dLbl>
              <c:idx val="181"/>
              <c:tx>
                <c:strRef>
                  <c:f>'/Users/el1goluj/Documents/ZURICH/PROJECTS/UPMEM/upmem-workloads/Microbenchmarks/AI/[ai_output.xlsx]ai_output (4)'!$J$183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{26AEC166-1A0E-5F48-9758-1EF956AF6F26}</c15:txfldGUID>
                      <c15:f>'/Users/el1goluj/Documents/ZURICH/PROJECTS/UPMEM/upmem-workloads/Microbenchmarks/AI/[ai_output.xlsx]ai_output (4)'!$J$183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5-FF8B-5F4C-8BBF-ED4DE736661E}"/>
                </c:ext>
              </c:extLst>
            </c:dLbl>
            <c:dLbl>
              <c:idx val="182"/>
              <c:tx>
                <c:strRef>
                  <c:f>'/Users/el1goluj/Documents/ZURICH/PROJECTS/UPMEM/upmem-workloads/Microbenchmarks/AI/[ai_output.xlsx]ai_output (4)'!$J$184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{222BD13C-9F3E-AC4F-8F55-E18582D9357F}</c15:txfldGUID>
                      <c15:f>'/Users/el1goluj/Documents/ZURICH/PROJECTS/UPMEM/upmem-workloads/Microbenchmarks/AI/[ai_output.xlsx]ai_output (4)'!$J$184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6-FF8B-5F4C-8BBF-ED4DE736661E}"/>
                </c:ext>
              </c:extLst>
            </c:dLbl>
            <c:dLbl>
              <c:idx val="183"/>
              <c:tx>
                <c:strRef>
                  <c:f>'/Users/el1goluj/Documents/ZURICH/PROJECTS/UPMEM/upmem-workloads/Microbenchmarks/AI/[ai_output.xlsx]ai_output (4)'!$J$185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{402A822B-8C22-9F47-B2EF-DB9A009CAC73}</c15:txfldGUID>
                      <c15:f>'/Users/el1goluj/Documents/ZURICH/PROJECTS/UPMEM/upmem-workloads/Microbenchmarks/AI/[ai_output.xlsx]ai_output (4)'!$J$185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7-FF8B-5F4C-8BBF-ED4DE736661E}"/>
                </c:ext>
              </c:extLst>
            </c:dLbl>
            <c:dLbl>
              <c:idx val="184"/>
              <c:tx>
                <c:strRef>
                  <c:f>'/Users/el1goluj/Documents/ZURICH/PROJECTS/UPMEM/upmem-workloads/Microbenchmarks/AI/[ai_output.xlsx]ai_output (4)'!$J$186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{7C2B89C6-F4A1-FD47-A21A-E4E609819D36}</c15:txfldGUID>
                      <c15:f>'/Users/el1goluj/Documents/ZURICH/PROJECTS/UPMEM/upmem-workloads/Microbenchmarks/AI/[ai_output.xlsx]ai_output (4)'!$J$186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8-FF8B-5F4C-8BBF-ED4DE736661E}"/>
                </c:ext>
              </c:extLst>
            </c:dLbl>
            <c:dLbl>
              <c:idx val="185"/>
              <c:tx>
                <c:strRef>
                  <c:f>'/Users/el1goluj/Documents/ZURICH/PROJECTS/UPMEM/upmem-workloads/Microbenchmarks/AI/[ai_output.xlsx]ai_output (4)'!$J$187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{ECDAB0EE-8CE3-8A45-AD4A-EC30D036B016}</c15:txfldGUID>
                      <c15:f>'/Users/el1goluj/Documents/ZURICH/PROJECTS/UPMEM/upmem-workloads/Microbenchmarks/AI/[ai_output.xlsx]ai_output (4)'!$J$187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9-FF8B-5F4C-8BBF-ED4DE736661E}"/>
                </c:ext>
              </c:extLst>
            </c:dLbl>
            <c:dLbl>
              <c:idx val="186"/>
              <c:tx>
                <c:strRef>
                  <c:f>'/Users/el1goluj/Documents/ZURICH/PROJECTS/UPMEM/upmem-workloads/Microbenchmarks/AI/[ai_output.xlsx]ai_output (4)'!$J$188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{63A7CF70-ED49-F643-9917-D8D8D2AD3450}</c15:txfldGUID>
                      <c15:f>'/Users/el1goluj/Documents/ZURICH/PROJECTS/UPMEM/upmem-workloads/Microbenchmarks/AI/[ai_output.xlsx]ai_output (4)'!$J$188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A-FF8B-5F4C-8BBF-ED4DE736661E}"/>
                </c:ext>
              </c:extLst>
            </c:dLbl>
            <c:dLbl>
              <c:idx val="187"/>
              <c:tx>
                <c:strRef>
                  <c:f>'/Users/el1goluj/Documents/ZURICH/PROJECTS/UPMEM/upmem-workloads/Microbenchmarks/AI/[ai_output.xlsx]ai_output (4)'!$J$189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{7107C9CB-FDAB-9242-B33B-0B5CCE9919B9}</c15:txfldGUID>
                      <c15:f>'/Users/el1goluj/Documents/ZURICH/PROJECTS/UPMEM/upmem-workloads/Microbenchmarks/AI/[ai_output.xlsx]ai_output (4)'!$J$189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B-FF8B-5F4C-8BBF-ED4DE736661E}"/>
                </c:ext>
              </c:extLst>
            </c:dLbl>
            <c:dLbl>
              <c:idx val="188"/>
              <c:tx>
                <c:strRef>
                  <c:f>'/Users/el1goluj/Documents/ZURICH/PROJECTS/UPMEM/upmem-workloads/Microbenchmarks/AI/[ai_output.xlsx]ai_output (4)'!$J$190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{11BBBD04-4739-AC4D-8669-F749307B1435}</c15:txfldGUID>
                      <c15:f>'/Users/el1goluj/Documents/ZURICH/PROJECTS/UPMEM/upmem-workloads/Microbenchmarks/AI/[ai_output.xlsx]ai_output (4)'!$J$190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C-FF8B-5F4C-8BBF-ED4DE736661E}"/>
                </c:ext>
              </c:extLst>
            </c:dLbl>
            <c:dLbl>
              <c:idx val="189"/>
              <c:tx>
                <c:strRef>
                  <c:f>'/Users/el1goluj/Documents/ZURICH/PROJECTS/UPMEM/upmem-workloads/Microbenchmarks/AI/[ai_output.xlsx]ai_output (4)'!$J$191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{3A4750BA-5D40-CB4B-A43B-5D76B65BF802}</c15:txfldGUID>
                      <c15:f>'/Users/el1goluj/Documents/ZURICH/PROJECTS/UPMEM/upmem-workloads/Microbenchmarks/AI/[ai_output.xlsx]ai_output (4)'!$J$191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D-FF8B-5F4C-8BBF-ED4DE736661E}"/>
                </c:ext>
              </c:extLst>
            </c:dLbl>
            <c:dLbl>
              <c:idx val="190"/>
              <c:tx>
                <c:strRef>
                  <c:f>'/Users/el1goluj/Documents/ZURICH/PROJECTS/UPMEM/upmem-workloads/Microbenchmarks/AI/[ai_output.xlsx]ai_output (4)'!$J$192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{FB67DEAC-5C2E-ED45-A249-5303A0A0E6F6}</c15:txfldGUID>
                      <c15:f>'/Users/el1goluj/Documents/ZURICH/PROJECTS/UPMEM/upmem-workloads/Microbenchmarks/AI/[ai_output.xlsx]ai_output (4)'!$J$192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E-FF8B-5F4C-8BBF-ED4DE736661E}"/>
                </c:ext>
              </c:extLst>
            </c:dLbl>
            <c:dLbl>
              <c:idx val="191"/>
              <c:tx>
                <c:strRef>
                  <c:f>'/Users/el1goluj/Documents/ZURICH/PROJECTS/UPMEM/upmem-workloads/Microbenchmarks/AI/[ai_output.xlsx]ai_output (4)'!$J$193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{D1BB449B-7DD4-464C-997E-0443FA793558}</c15:txfldGUID>
                      <c15:f>'/Users/el1goluj/Documents/ZURICH/PROJECTS/UPMEM/upmem-workloads/Microbenchmarks/AI/[ai_output.xlsx]ai_output (4)'!$J$193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F-FF8B-5F4C-8BBF-ED4DE736661E}"/>
                </c:ext>
              </c:extLst>
            </c:dLbl>
            <c:dLbl>
              <c:idx val="192"/>
              <c:tx>
                <c:strRef>
                  <c:f>'/Users/el1goluj/Documents/ZURICH/PROJECTS/UPMEM/upmem-workloads/Microbenchmarks/AI/[ai_output.xlsx]ai_output (4)'!$J$194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{A02BD359-CAE7-244D-8045-6BFB51342380}</c15:txfldGUID>
                      <c15:f>'/Users/el1goluj/Documents/ZURICH/PROJECTS/UPMEM/upmem-workloads/Microbenchmarks/AI/[ai_output.xlsx]ai_output (4)'!$J$194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0-FF8B-5F4C-8BBF-ED4DE736661E}"/>
                </c:ext>
              </c:extLst>
            </c:dLbl>
            <c:dLbl>
              <c:idx val="193"/>
              <c:tx>
                <c:strRef>
                  <c:f>'/Users/el1goluj/Documents/ZURICH/PROJECTS/UPMEM/upmem-workloads/Microbenchmarks/AI/[ai_output.xlsx]ai_output (4)'!$J$195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{B444FC64-DCF2-3F4E-8E3F-2BF6A4A0F114}</c15:txfldGUID>
                      <c15:f>'/Users/el1goluj/Documents/ZURICH/PROJECTS/UPMEM/upmem-workloads/Microbenchmarks/AI/[ai_output.xlsx]ai_output (4)'!$J$195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1-FF8B-5F4C-8BBF-ED4DE736661E}"/>
                </c:ext>
              </c:extLst>
            </c:dLbl>
            <c:dLbl>
              <c:idx val="194"/>
              <c:tx>
                <c:strRef>
                  <c:f>'/Users/el1goluj/Documents/ZURICH/PROJECTS/UPMEM/upmem-workloads/Microbenchmarks/AI/[ai_output.xlsx]ai_output (4)'!$J$196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{078D758E-E2D8-7747-85D5-C01FF35B3EEB}</c15:txfldGUID>
                      <c15:f>'/Users/el1goluj/Documents/ZURICH/PROJECTS/UPMEM/upmem-workloads/Microbenchmarks/AI/[ai_output.xlsx]ai_output (4)'!$J$196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2-FF8B-5F4C-8BBF-ED4DE736661E}"/>
                </c:ext>
              </c:extLst>
            </c:dLbl>
            <c:dLbl>
              <c:idx val="195"/>
              <c:tx>
                <c:strRef>
                  <c:f>'/Users/el1goluj/Documents/ZURICH/PROJECTS/UPMEM/upmem-workloads/Microbenchmarks/AI/[ai_output.xlsx]ai_output (4)'!$J$197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{BD4FAA67-209A-BF49-B437-BE24EFA1AD0E}</c15:txfldGUID>
                      <c15:f>'/Users/el1goluj/Documents/ZURICH/PROJECTS/UPMEM/upmem-workloads/Microbenchmarks/AI/[ai_output.xlsx]ai_output (4)'!$J$197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3-FF8B-5F4C-8BBF-ED4DE736661E}"/>
                </c:ext>
              </c:extLst>
            </c:dLbl>
            <c:dLbl>
              <c:idx val="196"/>
              <c:tx>
                <c:strRef>
                  <c:f>'/Users/el1goluj/Documents/ZURICH/PROJECTS/UPMEM/upmem-workloads/Microbenchmarks/AI/[ai_output.xlsx]ai_output (4)'!$J$198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{B573925B-7986-6F43-A181-C7668FB77B5F}</c15:txfldGUID>
                      <c15:f>'/Users/el1goluj/Documents/ZURICH/PROJECTS/UPMEM/upmem-workloads/Microbenchmarks/AI/[ai_output.xlsx]ai_output (4)'!$J$198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4-FF8B-5F4C-8BBF-ED4DE736661E}"/>
                </c:ext>
              </c:extLst>
            </c:dLbl>
            <c:dLbl>
              <c:idx val="197"/>
              <c:tx>
                <c:strRef>
                  <c:f>'/Users/el1goluj/Documents/ZURICH/PROJECTS/UPMEM/upmem-workloads/Microbenchmarks/AI/[ai_output.xlsx]ai_output (4)'!$J$199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{E9F75E1C-A7B9-7E4F-AEA3-16159C3532EF}</c15:txfldGUID>
                      <c15:f>'/Users/el1goluj/Documents/ZURICH/PROJECTS/UPMEM/upmem-workloads/Microbenchmarks/AI/[ai_output.xlsx]ai_output (4)'!$J$199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5-FF8B-5F4C-8BBF-ED4DE736661E}"/>
                </c:ext>
              </c:extLst>
            </c:dLbl>
            <c:dLbl>
              <c:idx val="198"/>
              <c:tx>
                <c:strRef>
                  <c:f>'/Users/el1goluj/Documents/ZURICH/PROJECTS/UPMEM/upmem-workloads/Microbenchmarks/AI/[ai_output.xlsx]ai_output (4)'!$J$200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{26493C56-DA1E-3244-A3FC-4B95A37BAEFA}</c15:txfldGUID>
                      <c15:f>'/Users/el1goluj/Documents/ZURICH/PROJECTS/UPMEM/upmem-workloads/Microbenchmarks/AI/[ai_output.xlsx]ai_output (4)'!$J$200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6-FF8B-5F4C-8BBF-ED4DE736661E}"/>
                </c:ext>
              </c:extLst>
            </c:dLbl>
            <c:dLbl>
              <c:idx val="199"/>
              <c:tx>
                <c:strRef>
                  <c:f>'/Users/el1goluj/Documents/ZURICH/PROJECTS/UPMEM/upmem-workloads/Microbenchmarks/AI/[ai_output.xlsx]ai_output (4)'!$J$201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{06539D5F-C5CC-3C4E-A1F4-78D7436813C3}</c15:txfldGUID>
                      <c15:f>'/Users/el1goluj/Documents/ZURICH/PROJECTS/UPMEM/upmem-workloads/Microbenchmarks/AI/[ai_output.xlsx]ai_output (4)'!$J$201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7-FF8B-5F4C-8BBF-ED4DE736661E}"/>
                </c:ext>
              </c:extLst>
            </c:dLbl>
            <c:dLbl>
              <c:idx val="200"/>
              <c:tx>
                <c:strRef>
                  <c:f>'/Users/el1goluj/Documents/ZURICH/PROJECTS/UPMEM/upmem-workloads/Microbenchmarks/AI/[ai_output.xlsx]ai_output (4)'!$J$202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{646F3BB5-8CDE-8741-B14A-452E4887292A}</c15:txfldGUID>
                      <c15:f>'/Users/el1goluj/Documents/ZURICH/PROJECTS/UPMEM/upmem-workloads/Microbenchmarks/AI/[ai_output.xlsx]ai_output (4)'!$J$202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8-FF8B-5F4C-8BBF-ED4DE736661E}"/>
                </c:ext>
              </c:extLst>
            </c:dLbl>
            <c:dLbl>
              <c:idx val="201"/>
              <c:tx>
                <c:strRef>
                  <c:f>'/Users/el1goluj/Documents/ZURICH/PROJECTS/UPMEM/upmem-workloads/Microbenchmarks/AI/[ai_output.xlsx]ai_output (4)'!$J$203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{25315498-2403-7340-A67A-EE8FE7EC3D50}</c15:txfldGUID>
                      <c15:f>'/Users/el1goluj/Documents/ZURICH/PROJECTS/UPMEM/upmem-workloads/Microbenchmarks/AI/[ai_output.xlsx]ai_output (4)'!$J$203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9-FF8B-5F4C-8BBF-ED4DE736661E}"/>
                </c:ext>
              </c:extLst>
            </c:dLbl>
            <c:dLbl>
              <c:idx val="202"/>
              <c:tx>
                <c:strRef>
                  <c:f>'/Users/el1goluj/Documents/ZURICH/PROJECTS/UPMEM/upmem-workloads/Microbenchmarks/AI/[ai_output.xlsx]ai_output (4)'!$J$204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{C35DAD70-C02A-2744-AE2D-4FA1BA03DAE0}</c15:txfldGUID>
                      <c15:f>'/Users/el1goluj/Documents/ZURICH/PROJECTS/UPMEM/upmem-workloads/Microbenchmarks/AI/[ai_output.xlsx]ai_output (4)'!$J$204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A-FF8B-5F4C-8BBF-ED4DE736661E}"/>
                </c:ext>
              </c:extLst>
            </c:dLbl>
            <c:dLbl>
              <c:idx val="203"/>
              <c:tx>
                <c:strRef>
                  <c:f>'/Users/el1goluj/Documents/ZURICH/PROJECTS/UPMEM/upmem-workloads/Microbenchmarks/AI/[ai_output.xlsx]ai_output (4)'!$J$205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{38D0E9AD-B256-6E4B-8405-4F85BFFB2664}</c15:txfldGUID>
                      <c15:f>'/Users/el1goluj/Documents/ZURICH/PROJECTS/UPMEM/upmem-workloads/Microbenchmarks/AI/[ai_output.xlsx]ai_output (4)'!$J$205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B-FF8B-5F4C-8BBF-ED4DE736661E}"/>
                </c:ext>
              </c:extLst>
            </c:dLbl>
            <c:dLbl>
              <c:idx val="204"/>
              <c:tx>
                <c:strRef>
                  <c:f>'/Users/el1goluj/Documents/ZURICH/PROJECTS/UPMEM/upmem-workloads/Microbenchmarks/AI/[ai_output.xlsx]ai_output (4)'!$J$206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{82B1C553-FAD3-304C-A31A-717DF4F682C9}</c15:txfldGUID>
                      <c15:f>'/Users/el1goluj/Documents/ZURICH/PROJECTS/UPMEM/upmem-workloads/Microbenchmarks/AI/[ai_output.xlsx]ai_output (4)'!$J$206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C-FF8B-5F4C-8BBF-ED4DE736661E}"/>
                </c:ext>
              </c:extLst>
            </c:dLbl>
            <c:dLbl>
              <c:idx val="205"/>
              <c:tx>
                <c:strRef>
                  <c:f>'/Users/el1goluj/Documents/ZURICH/PROJECTS/UPMEM/upmem-workloads/Microbenchmarks/AI/[ai_output.xlsx]ai_output (4)'!$J$207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{5E742514-7CEC-BF46-AF19-50D9F089D850}</c15:txfldGUID>
                      <c15:f>'/Users/el1goluj/Documents/ZURICH/PROJECTS/UPMEM/upmem-workloads/Microbenchmarks/AI/[ai_output.xlsx]ai_output (4)'!$J$207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D-FF8B-5F4C-8BBF-ED4DE736661E}"/>
                </c:ext>
              </c:extLst>
            </c:dLbl>
            <c:dLbl>
              <c:idx val="206"/>
              <c:tx>
                <c:strRef>
                  <c:f>'/Users/el1goluj/Documents/ZURICH/PROJECTS/UPMEM/upmem-workloads/Microbenchmarks/AI/[ai_output.xlsx]ai_output (4)'!$J$208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{9E35ED9C-375A-894B-AAAC-C80B2313ACDD}</c15:txfldGUID>
                      <c15:f>'/Users/el1goluj/Documents/ZURICH/PROJECTS/UPMEM/upmem-workloads/Microbenchmarks/AI/[ai_output.xlsx]ai_output (4)'!$J$208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E-FF8B-5F4C-8BBF-ED4DE736661E}"/>
                </c:ext>
              </c:extLst>
            </c:dLbl>
            <c:dLbl>
              <c:idx val="207"/>
              <c:tx>
                <c:strRef>
                  <c:f>'/Users/el1goluj/Documents/ZURICH/PROJECTS/UPMEM/upmem-workloads/Microbenchmarks/AI/[ai_output.xlsx]ai_output (4)'!$J$209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{D3CB1C37-B21C-C643-8D47-843DB7834B33}</c15:txfldGUID>
                      <c15:f>'/Users/el1goluj/Documents/ZURICH/PROJECTS/UPMEM/upmem-workloads/Microbenchmarks/AI/[ai_output.xlsx]ai_output (4)'!$J$209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F-FF8B-5F4C-8BBF-ED4DE736661E}"/>
                </c:ext>
              </c:extLst>
            </c:dLbl>
            <c:dLbl>
              <c:idx val="208"/>
              <c:tx>
                <c:strRef>
                  <c:f>'/Users/el1goluj/Documents/ZURICH/PROJECTS/UPMEM/upmem-workloads/Microbenchmarks/AI/[ai_output.xlsx]ai_output (4)'!$J$210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{0051CDDC-E222-1C44-9C38-B1231A3ED32E}</c15:txfldGUID>
                      <c15:f>'/Users/el1goluj/Documents/ZURICH/PROJECTS/UPMEM/upmem-workloads/Microbenchmarks/AI/[ai_output.xlsx]ai_output (4)'!$J$210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0-FF8B-5F4C-8BBF-ED4DE736661E}"/>
                </c:ext>
              </c:extLst>
            </c:dLbl>
            <c:dLbl>
              <c:idx val="209"/>
              <c:tx>
                <c:strRef>
                  <c:f>'/Users/el1goluj/Documents/ZURICH/PROJECTS/UPMEM/upmem-workloads/Microbenchmarks/AI/[ai_output.xlsx]ai_output (4)'!$J$211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{4D629DE8-8395-D748-9C97-61C61E304064}</c15:txfldGUID>
                      <c15:f>'/Users/el1goluj/Documents/ZURICH/PROJECTS/UPMEM/upmem-workloads/Microbenchmarks/AI/[ai_output.xlsx]ai_output (4)'!$J$211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1-FF8B-5F4C-8BBF-ED4DE736661E}"/>
                </c:ext>
              </c:extLst>
            </c:dLbl>
            <c:dLbl>
              <c:idx val="210"/>
              <c:tx>
                <c:strRef>
                  <c:f>'/Users/el1goluj/Documents/ZURICH/PROJECTS/UPMEM/upmem-workloads/Microbenchmarks/AI/[ai_output.xlsx]ai_output (4)'!$J$212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{544B1995-B861-0843-82FD-23FF9382CD91}</c15:txfldGUID>
                      <c15:f>'/Users/el1goluj/Documents/ZURICH/PROJECTS/UPMEM/upmem-workloads/Microbenchmarks/AI/[ai_output.xlsx]ai_output (4)'!$J$212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2-FF8B-5F4C-8BBF-ED4DE736661E}"/>
                </c:ext>
              </c:extLst>
            </c:dLbl>
            <c:dLbl>
              <c:idx val="211"/>
              <c:tx>
                <c:strRef>
                  <c:f>'/Users/el1goluj/Documents/ZURICH/PROJECTS/UPMEM/upmem-workloads/Microbenchmarks/AI/[ai_output.xlsx]ai_output (4)'!$J$213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{41432A47-0448-1E4A-B3C0-C7BE9C1C603A}</c15:txfldGUID>
                      <c15:f>'/Users/el1goluj/Documents/ZURICH/PROJECTS/UPMEM/upmem-workloads/Microbenchmarks/AI/[ai_output.xlsx]ai_output (4)'!$J$213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3-FF8B-5F4C-8BBF-ED4DE736661E}"/>
                </c:ext>
              </c:extLst>
            </c:dLbl>
            <c:dLbl>
              <c:idx val="212"/>
              <c:tx>
                <c:strRef>
                  <c:f>'/Users/el1goluj/Documents/ZURICH/PROJECTS/UPMEM/upmem-workloads/Microbenchmarks/AI/[ai_output.xlsx]ai_output (4)'!$J$214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{2A1AC714-7E46-D142-A552-35DEAC46D4EF}</c15:txfldGUID>
                      <c15:f>'/Users/el1goluj/Documents/ZURICH/PROJECTS/UPMEM/upmem-workloads/Microbenchmarks/AI/[ai_output.xlsx]ai_output (4)'!$J$214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4-FF8B-5F4C-8BBF-ED4DE736661E}"/>
                </c:ext>
              </c:extLst>
            </c:dLbl>
            <c:dLbl>
              <c:idx val="213"/>
              <c:tx>
                <c:strRef>
                  <c:f>'/Users/el1goluj/Documents/ZURICH/PROJECTS/UPMEM/upmem-workloads/Microbenchmarks/AI/[ai_output.xlsx]ai_output (4)'!$J$215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{739F43D7-2849-B14E-9ECC-D2EA5CC78353}</c15:txfldGUID>
                      <c15:f>'/Users/el1goluj/Documents/ZURICH/PROJECTS/UPMEM/upmem-workloads/Microbenchmarks/AI/[ai_output.xlsx]ai_output (4)'!$J$215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5-FF8B-5F4C-8BBF-ED4DE736661E}"/>
                </c:ext>
              </c:extLst>
            </c:dLbl>
            <c:dLbl>
              <c:idx val="214"/>
              <c:tx>
                <c:strRef>
                  <c:f>'/Users/el1goluj/Documents/ZURICH/PROJECTS/UPMEM/upmem-workloads/Microbenchmarks/AI/[ai_output.xlsx]ai_output (4)'!$J$216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{41EADF5E-84B1-E247-AF62-28C6D7D8BCA1}</c15:txfldGUID>
                      <c15:f>'/Users/el1goluj/Documents/ZURICH/PROJECTS/UPMEM/upmem-workloads/Microbenchmarks/AI/[ai_output.xlsx]ai_output (4)'!$J$216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6-FF8B-5F4C-8BBF-ED4DE736661E}"/>
                </c:ext>
              </c:extLst>
            </c:dLbl>
            <c:dLbl>
              <c:idx val="215"/>
              <c:tx>
                <c:strRef>
                  <c:f>'/Users/el1goluj/Documents/ZURICH/PROJECTS/UPMEM/upmem-workloads/Microbenchmarks/AI/[ai_output.xlsx]ai_output (4)'!$J$217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{86622C63-7541-894B-8709-71EC6EB77483}</c15:txfldGUID>
                      <c15:f>'/Users/el1goluj/Documents/ZURICH/PROJECTS/UPMEM/upmem-workloads/Microbenchmarks/AI/[ai_output.xlsx]ai_output (4)'!$J$217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7-FF8B-5F4C-8BBF-ED4DE736661E}"/>
                </c:ext>
              </c:extLst>
            </c:dLbl>
            <c:dLbl>
              <c:idx val="216"/>
              <c:tx>
                <c:strRef>
                  <c:f>'/Users/el1goluj/Documents/ZURICH/PROJECTS/UPMEM/upmem-workloads/Microbenchmarks/AI/[ai_output.xlsx]ai_output (4)'!$J$218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{84CF23C3-6631-D74D-9C50-AEE0BC7C556A}</c15:txfldGUID>
                      <c15:f>'/Users/el1goluj/Documents/ZURICH/PROJECTS/UPMEM/upmem-workloads/Microbenchmarks/AI/[ai_output.xlsx]ai_output (4)'!$J$218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8-FF8B-5F4C-8BBF-ED4DE736661E}"/>
                </c:ext>
              </c:extLst>
            </c:dLbl>
            <c:dLbl>
              <c:idx val="217"/>
              <c:tx>
                <c:strRef>
                  <c:f>'/Users/el1goluj/Documents/ZURICH/PROJECTS/UPMEM/upmem-workloads/Microbenchmarks/AI/[ai_output.xlsx]ai_output (4)'!$J$219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{BDDAC8DF-78F3-9F4E-904F-5A05BBF4DBAD}</c15:txfldGUID>
                      <c15:f>'/Users/el1goluj/Documents/ZURICH/PROJECTS/UPMEM/upmem-workloads/Microbenchmarks/AI/[ai_output.xlsx]ai_output (4)'!$J$219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9-FF8B-5F4C-8BBF-ED4DE736661E}"/>
                </c:ext>
              </c:extLst>
            </c:dLbl>
            <c:dLbl>
              <c:idx val="218"/>
              <c:tx>
                <c:strRef>
                  <c:f>'/Users/el1goluj/Documents/ZURICH/PROJECTS/UPMEM/upmem-workloads/Microbenchmarks/AI/[ai_output.xlsx]ai_output (4)'!$J$220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{EBD470D6-99F8-B143-8901-5A873D6C223F}</c15:txfldGUID>
                      <c15:f>'/Users/el1goluj/Documents/ZURICH/PROJECTS/UPMEM/upmem-workloads/Microbenchmarks/AI/[ai_output.xlsx]ai_output (4)'!$J$220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A-FF8B-5F4C-8BBF-ED4DE736661E}"/>
                </c:ext>
              </c:extLst>
            </c:dLbl>
            <c:dLbl>
              <c:idx val="219"/>
              <c:tx>
                <c:strRef>
                  <c:f>'/Users/el1goluj/Documents/ZURICH/PROJECTS/UPMEM/upmem-workloads/Microbenchmarks/AI/[ai_output.xlsx]ai_output (4)'!$J$221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{F6D92D1A-9A73-364F-9D5D-3F9F1CB4252D}</c15:txfldGUID>
                      <c15:f>'/Users/el1goluj/Documents/ZURICH/PROJECTS/UPMEM/upmem-workloads/Microbenchmarks/AI/[ai_output.xlsx]ai_output (4)'!$J$221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B-FF8B-5F4C-8BBF-ED4DE736661E}"/>
                </c:ext>
              </c:extLst>
            </c:dLbl>
            <c:dLbl>
              <c:idx val="220"/>
              <c:tx>
                <c:strRef>
                  <c:f>'/Users/el1goluj/Documents/ZURICH/PROJECTS/UPMEM/upmem-workloads/Microbenchmarks/AI/[ai_output.xlsx]ai_output (4)'!$J$222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{03C8021B-2BFE-634E-8186-C70087C36A8C}</c15:txfldGUID>
                      <c15:f>'/Users/el1goluj/Documents/ZURICH/PROJECTS/UPMEM/upmem-workloads/Microbenchmarks/AI/[ai_output.xlsx]ai_output (4)'!$J$222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C-FF8B-5F4C-8BBF-ED4DE736661E}"/>
                </c:ext>
              </c:extLst>
            </c:dLbl>
            <c:dLbl>
              <c:idx val="221"/>
              <c:tx>
                <c:strRef>
                  <c:f>'/Users/el1goluj/Documents/ZURICH/PROJECTS/UPMEM/upmem-workloads/Microbenchmarks/AI/[ai_output.xlsx]ai_output (4)'!$J$223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{2F52A866-4837-7A4B-9C68-F71265D5930B}</c15:txfldGUID>
                      <c15:f>'/Users/el1goluj/Documents/ZURICH/PROJECTS/UPMEM/upmem-workloads/Microbenchmarks/AI/[ai_output.xlsx]ai_output (4)'!$J$223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D-FF8B-5F4C-8BBF-ED4DE736661E}"/>
                </c:ext>
              </c:extLst>
            </c:dLbl>
            <c:dLbl>
              <c:idx val="222"/>
              <c:tx>
                <c:strRef>
                  <c:f>'/Users/el1goluj/Documents/ZURICH/PROJECTS/UPMEM/upmem-workloads/Microbenchmarks/AI/[ai_output.xlsx]ai_output (4)'!$J$224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{9D1482F0-ECBE-E940-9508-89CC953B2503}</c15:txfldGUID>
                      <c15:f>'/Users/el1goluj/Documents/ZURICH/PROJECTS/UPMEM/upmem-workloads/Microbenchmarks/AI/[ai_output.xlsx]ai_output (4)'!$J$224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E-FF8B-5F4C-8BBF-ED4DE736661E}"/>
                </c:ext>
              </c:extLst>
            </c:dLbl>
            <c:dLbl>
              <c:idx val="223"/>
              <c:tx>
                <c:strRef>
                  <c:f>'/Users/el1goluj/Documents/ZURICH/PROJECTS/UPMEM/upmem-workloads/Microbenchmarks/AI/[ai_output.xlsx]ai_output (4)'!$J$225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{A42898C1-36E9-AC44-BDA1-6516481E1A3B}</c15:txfldGUID>
                      <c15:f>'/Users/el1goluj/Documents/ZURICH/PROJECTS/UPMEM/upmem-workloads/Microbenchmarks/AI/[ai_output.xlsx]ai_output (4)'!$J$225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F-FF8B-5F4C-8BBF-ED4DE736661E}"/>
                </c:ext>
              </c:extLst>
            </c:dLbl>
            <c:dLbl>
              <c:idx val="224"/>
              <c:tx>
                <c:strRef>
                  <c:f>'/Users/el1goluj/Documents/ZURICH/PROJECTS/UPMEM/upmem-workloads/Microbenchmarks/AI/[ai_output.xlsx]ai_output (4)'!$J$226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{75D9DE77-B442-2847-9E75-23A6861268F9}</c15:txfldGUID>
                      <c15:f>'/Users/el1goluj/Documents/ZURICH/PROJECTS/UPMEM/upmem-workloads/Microbenchmarks/AI/[ai_output.xlsx]ai_output (4)'!$J$226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0-FF8B-5F4C-8BBF-ED4DE736661E}"/>
                </c:ext>
              </c:extLst>
            </c:dLbl>
            <c:dLbl>
              <c:idx val="225"/>
              <c:tx>
                <c:strRef>
                  <c:f>'/Users/el1goluj/Documents/ZURICH/PROJECTS/UPMEM/upmem-workloads/Microbenchmarks/AI/[ai_output.xlsx]ai_output (4)'!$J$227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{10BFACB5-20CD-D44B-9BCC-34EBC728EB14}</c15:txfldGUID>
                      <c15:f>'/Users/el1goluj/Documents/ZURICH/PROJECTS/UPMEM/upmem-workloads/Microbenchmarks/AI/[ai_output.xlsx]ai_output (4)'!$J$227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1-FF8B-5F4C-8BBF-ED4DE736661E}"/>
                </c:ext>
              </c:extLst>
            </c:dLbl>
            <c:dLbl>
              <c:idx val="226"/>
              <c:tx>
                <c:strRef>
                  <c:f>'/Users/el1goluj/Documents/ZURICH/PROJECTS/UPMEM/upmem-workloads/Microbenchmarks/AI/[ai_output.xlsx]ai_output (4)'!$J$228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{F7DA7419-C5B6-C142-84A6-CD85AE7FAD79}</c15:txfldGUID>
                      <c15:f>'/Users/el1goluj/Documents/ZURICH/PROJECTS/UPMEM/upmem-workloads/Microbenchmarks/AI/[ai_output.xlsx]ai_output (4)'!$J$228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2-FF8B-5F4C-8BBF-ED4DE736661E}"/>
                </c:ext>
              </c:extLst>
            </c:dLbl>
            <c:dLbl>
              <c:idx val="227"/>
              <c:tx>
                <c:strRef>
                  <c:f>'/Users/el1goluj/Documents/ZURICH/PROJECTS/UPMEM/upmem-workloads/Microbenchmarks/AI/[ai_output.xlsx]ai_output (4)'!$J$229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{51CF8A21-5DC0-B046-A148-55DD593F2571}</c15:txfldGUID>
                      <c15:f>'/Users/el1goluj/Documents/ZURICH/PROJECTS/UPMEM/upmem-workloads/Microbenchmarks/AI/[ai_output.xlsx]ai_output (4)'!$J$229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3-FF8B-5F4C-8BBF-ED4DE736661E}"/>
                </c:ext>
              </c:extLst>
            </c:dLbl>
            <c:dLbl>
              <c:idx val="228"/>
              <c:tx>
                <c:strRef>
                  <c:f>'/Users/el1goluj/Documents/ZURICH/PROJECTS/UPMEM/upmem-workloads/Microbenchmarks/AI/[ai_output.xlsx]ai_output (4)'!$J$230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{FF231E1A-86DE-3E47-84DD-9CF7F4EE769F}</c15:txfldGUID>
                      <c15:f>'/Users/el1goluj/Documents/ZURICH/PROJECTS/UPMEM/upmem-workloads/Microbenchmarks/AI/[ai_output.xlsx]ai_output (4)'!$J$230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4-FF8B-5F4C-8BBF-ED4DE736661E}"/>
                </c:ext>
              </c:extLst>
            </c:dLbl>
            <c:dLbl>
              <c:idx val="229"/>
              <c:tx>
                <c:strRef>
                  <c:f>'/Users/el1goluj/Documents/ZURICH/PROJECTS/UPMEM/upmem-workloads/Microbenchmarks/AI/[ai_output.xlsx]ai_output (4)'!$J$231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{480038A5-345D-BE43-B430-AB2DCD33B0B9}</c15:txfldGUID>
                      <c15:f>'/Users/el1goluj/Documents/ZURICH/PROJECTS/UPMEM/upmem-workloads/Microbenchmarks/AI/[ai_output.xlsx]ai_output (4)'!$J$231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5-FF8B-5F4C-8BBF-ED4DE736661E}"/>
                </c:ext>
              </c:extLst>
            </c:dLbl>
            <c:dLbl>
              <c:idx val="230"/>
              <c:tx>
                <c:strRef>
                  <c:f>'/Users/el1goluj/Documents/ZURICH/PROJECTS/UPMEM/upmem-workloads/Microbenchmarks/AI/[ai_output.xlsx]ai_output (4)'!$J$232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{8CF0BF41-9B59-7F46-96BD-D70B831986A9}</c15:txfldGUID>
                      <c15:f>'/Users/el1goluj/Documents/ZURICH/PROJECTS/UPMEM/upmem-workloads/Microbenchmarks/AI/[ai_output.xlsx]ai_output (4)'!$J$232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6-FF8B-5F4C-8BBF-ED4DE736661E}"/>
                </c:ext>
              </c:extLst>
            </c:dLbl>
            <c:dLbl>
              <c:idx val="231"/>
              <c:tx>
                <c:strRef>
                  <c:f>'/Users/el1goluj/Documents/ZURICH/PROJECTS/UPMEM/upmem-workloads/Microbenchmarks/AI/[ai_output.xlsx]ai_output (4)'!$J$233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{12880418-D80B-554C-92A7-A8E70FCB6AFE}</c15:txfldGUID>
                      <c15:f>'/Users/el1goluj/Documents/ZURICH/PROJECTS/UPMEM/upmem-workloads/Microbenchmarks/AI/[ai_output.xlsx]ai_output (4)'!$J$233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7-FF8B-5F4C-8BBF-ED4DE736661E}"/>
                </c:ext>
              </c:extLst>
            </c:dLbl>
            <c:dLbl>
              <c:idx val="232"/>
              <c:tx>
                <c:strRef>
                  <c:f>'/Users/el1goluj/Documents/ZURICH/PROJECTS/UPMEM/upmem-workloads/Microbenchmarks/AI/[ai_output.xlsx]ai_output (4)'!$J$234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{E4A83BCD-2669-B44D-85C3-DCF402AF9146}</c15:txfldGUID>
                      <c15:f>'/Users/el1goluj/Documents/ZURICH/PROJECTS/UPMEM/upmem-workloads/Microbenchmarks/AI/[ai_output.xlsx]ai_output (4)'!$J$234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8-FF8B-5F4C-8BBF-ED4DE736661E}"/>
                </c:ext>
              </c:extLst>
            </c:dLbl>
            <c:dLbl>
              <c:idx val="233"/>
              <c:tx>
                <c:strRef>
                  <c:f>'/Users/el1goluj/Documents/ZURICH/PROJECTS/UPMEM/upmem-workloads/Microbenchmarks/AI/[ai_output.xlsx]ai_output (4)'!$J$235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{C084107C-83CD-B847-B80D-111A397B4426}</c15:txfldGUID>
                      <c15:f>'/Users/el1goluj/Documents/ZURICH/PROJECTS/UPMEM/upmem-workloads/Microbenchmarks/AI/[ai_output.xlsx]ai_output (4)'!$J$235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9-FF8B-5F4C-8BBF-ED4DE736661E}"/>
                </c:ext>
              </c:extLst>
            </c:dLbl>
            <c:dLbl>
              <c:idx val="234"/>
              <c:tx>
                <c:strRef>
                  <c:f>'/Users/el1goluj/Documents/ZURICH/PROJECTS/UPMEM/upmem-workloads/Microbenchmarks/AI/[ai_output.xlsx]ai_output (4)'!$J$236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{11A9A0FE-68C2-1F43-ACAA-B044697E245D}</c15:txfldGUID>
                      <c15:f>'/Users/el1goluj/Documents/ZURICH/PROJECTS/UPMEM/upmem-workloads/Microbenchmarks/AI/[ai_output.xlsx]ai_output (4)'!$J$236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A-FF8B-5F4C-8BBF-ED4DE736661E}"/>
                </c:ext>
              </c:extLst>
            </c:dLbl>
            <c:dLbl>
              <c:idx val="235"/>
              <c:tx>
                <c:strRef>
                  <c:f>'/Users/el1goluj/Documents/ZURICH/PROJECTS/UPMEM/upmem-workloads/Microbenchmarks/AI/[ai_output.xlsx]ai_output (4)'!$J$237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{622B1C65-B379-5C43-BDC1-7067890A5E59}</c15:txfldGUID>
                      <c15:f>'/Users/el1goluj/Documents/ZURICH/PROJECTS/UPMEM/upmem-workloads/Microbenchmarks/AI/[ai_output.xlsx]ai_output (4)'!$J$237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B-FF8B-5F4C-8BBF-ED4DE736661E}"/>
                </c:ext>
              </c:extLst>
            </c:dLbl>
            <c:dLbl>
              <c:idx val="236"/>
              <c:tx>
                <c:strRef>
                  <c:f>'/Users/el1goluj/Documents/ZURICH/PROJECTS/UPMEM/upmem-workloads/Microbenchmarks/AI/[ai_output.xlsx]ai_output (4)'!$J$238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{B592E86B-48FA-F641-8B41-79F8CFCCD1C8}</c15:txfldGUID>
                      <c15:f>'/Users/el1goluj/Documents/ZURICH/PROJECTS/UPMEM/upmem-workloads/Microbenchmarks/AI/[ai_output.xlsx]ai_output (4)'!$J$238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C-FF8B-5F4C-8BBF-ED4DE736661E}"/>
                </c:ext>
              </c:extLst>
            </c:dLbl>
            <c:dLbl>
              <c:idx val="237"/>
              <c:tx>
                <c:strRef>
                  <c:f>'/Users/el1goluj/Documents/ZURICH/PROJECTS/UPMEM/upmem-workloads/Microbenchmarks/AI/[ai_output.xlsx]ai_output (4)'!$J$239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{DACCA77E-B067-B342-8F71-45AD62EEB6F6}</c15:txfldGUID>
                      <c15:f>'/Users/el1goluj/Documents/ZURICH/PROJECTS/UPMEM/upmem-workloads/Microbenchmarks/AI/[ai_output.xlsx]ai_output (4)'!$J$239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D-FF8B-5F4C-8BBF-ED4DE736661E}"/>
                </c:ext>
              </c:extLst>
            </c:dLbl>
            <c:dLbl>
              <c:idx val="238"/>
              <c:tx>
                <c:strRef>
                  <c:f>'/Users/el1goluj/Documents/ZURICH/PROJECTS/UPMEM/upmem-workloads/Microbenchmarks/AI/[ai_output.xlsx]ai_output (4)'!$J$240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{5DD8A070-CEA8-6947-90B7-8BCBD54339BF}</c15:txfldGUID>
                      <c15:f>'/Users/el1goluj/Documents/ZURICH/PROJECTS/UPMEM/upmem-workloads/Microbenchmarks/AI/[ai_output.xlsx]ai_output (4)'!$J$240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E-FF8B-5F4C-8BBF-ED4DE736661E}"/>
                </c:ext>
              </c:extLst>
            </c:dLbl>
            <c:dLbl>
              <c:idx val="239"/>
              <c:tx>
                <c:strRef>
                  <c:f>'/Users/el1goluj/Documents/ZURICH/PROJECTS/UPMEM/upmem-workloads/Microbenchmarks/AI/[ai_output.xlsx]ai_output (4)'!$J$241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{135DAC23-E7B4-3045-AA56-7A16528CF7C8}</c15:txfldGUID>
                      <c15:f>'/Users/el1goluj/Documents/ZURICH/PROJECTS/UPMEM/upmem-workloads/Microbenchmarks/AI/[ai_output.xlsx]ai_output (4)'!$J$241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F-FF8B-5F4C-8BBF-ED4DE736661E}"/>
                </c:ext>
              </c:extLst>
            </c:dLbl>
            <c:dLbl>
              <c:idx val="240"/>
              <c:tx>
                <c:strRef>
                  <c:f>'/Users/el1goluj/Documents/ZURICH/PROJECTS/UPMEM/upmem-workloads/Microbenchmarks/AI/[ai_output.xlsx]ai_output (4)'!$J$242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{47C0EA34-37D6-064F-8B22-AE747EA5E508}</c15:txfldGUID>
                      <c15:f>'/Users/el1goluj/Documents/ZURICH/PROJECTS/UPMEM/upmem-workloads/Microbenchmarks/AI/[ai_output.xlsx]ai_output (4)'!$J$242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0-FF8B-5F4C-8BBF-ED4DE736661E}"/>
                </c:ext>
              </c:extLst>
            </c:dLbl>
            <c:dLbl>
              <c:idx val="241"/>
              <c:tx>
                <c:strRef>
                  <c:f>'/Users/el1goluj/Documents/ZURICH/PROJECTS/UPMEM/upmem-workloads/Microbenchmarks/AI/[ai_output.xlsx]ai_output (4)'!$J$243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{235F7EA1-71FC-7442-97E4-4C738E1DA8A0}</c15:txfldGUID>
                      <c15:f>'/Users/el1goluj/Documents/ZURICH/PROJECTS/UPMEM/upmem-workloads/Microbenchmarks/AI/[ai_output.xlsx]ai_output (4)'!$J$243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1-FF8B-5F4C-8BBF-ED4DE736661E}"/>
                </c:ext>
              </c:extLst>
            </c:dLbl>
            <c:dLbl>
              <c:idx val="242"/>
              <c:tx>
                <c:strRef>
                  <c:f>'/Users/el1goluj/Documents/ZURICH/PROJECTS/UPMEM/upmem-workloads/Microbenchmarks/AI/[ai_output.xlsx]ai_output (4)'!$J$244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{01E9BB21-D486-0346-8B17-AE2322D5B11F}</c15:txfldGUID>
                      <c15:f>'/Users/el1goluj/Documents/ZURICH/PROJECTS/UPMEM/upmem-workloads/Microbenchmarks/AI/[ai_output.xlsx]ai_output (4)'!$J$244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2-FF8B-5F4C-8BBF-ED4DE736661E}"/>
                </c:ext>
              </c:extLst>
            </c:dLbl>
            <c:dLbl>
              <c:idx val="243"/>
              <c:tx>
                <c:strRef>
                  <c:f>'/Users/el1goluj/Documents/ZURICH/PROJECTS/UPMEM/upmem-workloads/Microbenchmarks/AI/[ai_output.xlsx]ai_output (4)'!$J$245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{71D54E5F-BF2D-0A4E-A258-038C05E47279}</c15:txfldGUID>
                      <c15:f>'/Users/el1goluj/Documents/ZURICH/PROJECTS/UPMEM/upmem-workloads/Microbenchmarks/AI/[ai_output.xlsx]ai_output (4)'!$J$245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3-FF8B-5F4C-8BBF-ED4DE736661E}"/>
                </c:ext>
              </c:extLst>
            </c:dLbl>
            <c:dLbl>
              <c:idx val="244"/>
              <c:tx>
                <c:strRef>
                  <c:f>'/Users/el1goluj/Documents/ZURICH/PROJECTS/UPMEM/upmem-workloads/Microbenchmarks/AI/[ai_output.xlsx]ai_output (4)'!$J$246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{FA3C304C-C82D-D343-8BAD-22F8218845E1}</c15:txfldGUID>
                      <c15:f>'/Users/el1goluj/Documents/ZURICH/PROJECTS/UPMEM/upmem-workloads/Microbenchmarks/AI/[ai_output.xlsx]ai_output (4)'!$J$246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4-FF8B-5F4C-8BBF-ED4DE736661E}"/>
                </c:ext>
              </c:extLst>
            </c:dLbl>
            <c:dLbl>
              <c:idx val="245"/>
              <c:tx>
                <c:strRef>
                  <c:f>'/Users/el1goluj/Documents/ZURICH/PROJECTS/UPMEM/upmem-workloads/Microbenchmarks/AI/[ai_output.xlsx]ai_output (4)'!$J$247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{47999FA1-30E2-AC4D-AD16-D584E630B86B}</c15:txfldGUID>
                      <c15:f>'/Users/el1goluj/Documents/ZURICH/PROJECTS/UPMEM/upmem-workloads/Microbenchmarks/AI/[ai_output.xlsx]ai_output (4)'!$J$247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5-FF8B-5F4C-8BBF-ED4DE736661E}"/>
                </c:ext>
              </c:extLst>
            </c:dLbl>
            <c:dLbl>
              <c:idx val="246"/>
              <c:tx>
                <c:strRef>
                  <c:f>'/Users/el1goluj/Documents/ZURICH/PROJECTS/UPMEM/upmem-workloads/Microbenchmarks/AI/[ai_output.xlsx]ai_output (4)'!$J$248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{37126A8F-ABF5-C744-91FB-B91E70317644}</c15:txfldGUID>
                      <c15:f>'/Users/el1goluj/Documents/ZURICH/PROJECTS/UPMEM/upmem-workloads/Microbenchmarks/AI/[ai_output.xlsx]ai_output (4)'!$J$248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6-FF8B-5F4C-8BBF-ED4DE736661E}"/>
                </c:ext>
              </c:extLst>
            </c:dLbl>
            <c:dLbl>
              <c:idx val="247"/>
              <c:tx>
                <c:strRef>
                  <c:f>'/Users/el1goluj/Documents/ZURICH/PROJECTS/UPMEM/upmem-workloads/Microbenchmarks/AI/[ai_output.xlsx]ai_output (4)'!$J$249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{ED07D4EC-03E7-EF4F-B406-5CAD5AC4449A}</c15:txfldGUID>
                      <c15:f>'/Users/el1goluj/Documents/ZURICH/PROJECTS/UPMEM/upmem-workloads/Microbenchmarks/AI/[ai_output.xlsx]ai_output (4)'!$J$249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7-FF8B-5F4C-8BBF-ED4DE736661E}"/>
                </c:ext>
              </c:extLst>
            </c:dLbl>
            <c:dLbl>
              <c:idx val="248"/>
              <c:tx>
                <c:strRef>
                  <c:f>'/Users/el1goluj/Documents/ZURICH/PROJECTS/UPMEM/upmem-workloads/Microbenchmarks/AI/[ai_output.xlsx]ai_output (4)'!$J$250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{8FEAE85A-928C-A749-A469-FBF5745DE093}</c15:txfldGUID>
                      <c15:f>'/Users/el1goluj/Documents/ZURICH/PROJECTS/UPMEM/upmem-workloads/Microbenchmarks/AI/[ai_output.xlsx]ai_output (4)'!$J$250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8-FF8B-5F4C-8BBF-ED4DE736661E}"/>
                </c:ext>
              </c:extLst>
            </c:dLbl>
            <c:dLbl>
              <c:idx val="249"/>
              <c:tx>
                <c:strRef>
                  <c:f>'/Users/el1goluj/Documents/ZURICH/PROJECTS/UPMEM/upmem-workloads/Microbenchmarks/AI/[ai_output.xlsx]ai_output (4)'!$J$251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{6DB847E9-228C-3D46-B11B-093A2C26F397}</c15:txfldGUID>
                      <c15:f>'/Users/el1goluj/Documents/ZURICH/PROJECTS/UPMEM/upmem-workloads/Microbenchmarks/AI/[ai_output.xlsx]ai_output (4)'!$J$251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9-FF8B-5F4C-8BBF-ED4DE736661E}"/>
                </c:ext>
              </c:extLst>
            </c:dLbl>
            <c:dLbl>
              <c:idx val="250"/>
              <c:tx>
                <c:strRef>
                  <c:f>'/Users/el1goluj/Documents/ZURICH/PROJECTS/UPMEM/upmem-workloads/Microbenchmarks/AI/[ai_output.xlsx]ai_output (4)'!$J$252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{1C71DBA7-AF45-2144-BEB9-15928E55F89F}</c15:txfldGUID>
                      <c15:f>'/Users/el1goluj/Documents/ZURICH/PROJECTS/UPMEM/upmem-workloads/Microbenchmarks/AI/[ai_output.xlsx]ai_output (4)'!$J$252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A-FF8B-5F4C-8BBF-ED4DE736661E}"/>
                </c:ext>
              </c:extLst>
            </c:dLbl>
            <c:dLbl>
              <c:idx val="251"/>
              <c:tx>
                <c:strRef>
                  <c:f>'/Users/el1goluj/Documents/ZURICH/PROJECTS/UPMEM/upmem-workloads/Microbenchmarks/AI/[ai_output.xlsx]ai_output (4)'!$J$253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{ED300DCE-D7E8-D248-BB4B-BC34E168368D}</c15:txfldGUID>
                      <c15:f>'/Users/el1goluj/Documents/ZURICH/PROJECTS/UPMEM/upmem-workloads/Microbenchmarks/AI/[ai_output.xlsx]ai_output (4)'!$J$253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B-FF8B-5F4C-8BBF-ED4DE736661E}"/>
                </c:ext>
              </c:extLst>
            </c:dLbl>
            <c:dLbl>
              <c:idx val="252"/>
              <c:tx>
                <c:strRef>
                  <c:f>'/Users/el1goluj/Documents/ZURICH/PROJECTS/UPMEM/upmem-workloads/Microbenchmarks/AI/[ai_output.xlsx]ai_output (4)'!$J$254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{FB045981-892E-2A4C-9740-C4B319063D25}</c15:txfldGUID>
                      <c15:f>'/Users/el1goluj/Documents/ZURICH/PROJECTS/UPMEM/upmem-workloads/Microbenchmarks/AI/[ai_output.xlsx]ai_output (4)'!$J$254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C-FF8B-5F4C-8BBF-ED4DE736661E}"/>
                </c:ext>
              </c:extLst>
            </c:dLbl>
            <c:dLbl>
              <c:idx val="253"/>
              <c:tx>
                <c:strRef>
                  <c:f>'/Users/el1goluj/Documents/ZURICH/PROJECTS/UPMEM/upmem-workloads/Microbenchmarks/AI/[ai_output.xlsx]ai_output (4)'!$J$255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{E82A43CA-41F4-D146-B66F-D2342D8F7150}</c15:txfldGUID>
                      <c15:f>'/Users/el1goluj/Documents/ZURICH/PROJECTS/UPMEM/upmem-workloads/Microbenchmarks/AI/[ai_output.xlsx]ai_output (4)'!$J$255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D-FF8B-5F4C-8BBF-ED4DE736661E}"/>
                </c:ext>
              </c:extLst>
            </c:dLbl>
            <c:dLbl>
              <c:idx val="254"/>
              <c:tx>
                <c:strRef>
                  <c:f>'/Users/el1goluj/Documents/ZURICH/PROJECTS/UPMEM/upmem-workloads/Microbenchmarks/AI/[ai_output.xlsx]ai_output (4)'!$J$256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{16DB1954-9BA7-5842-B311-0FF3B7733436}</c15:txfldGUID>
                      <c15:f>'/Users/el1goluj/Documents/ZURICH/PROJECTS/UPMEM/upmem-workloads/Microbenchmarks/AI/[ai_output.xlsx]ai_output (4)'!$J$256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E-FF8B-5F4C-8BBF-ED4DE736661E}"/>
                </c:ext>
              </c:extLst>
            </c:dLbl>
            <c:dLbl>
              <c:idx val="255"/>
              <c:tx>
                <c:strRef>
                  <c:f>'/Users/el1goluj/Documents/ZURICH/PROJECTS/UPMEM/upmem-workloads/Microbenchmarks/AI/[ai_output.xlsx]ai_output (4)'!$J$257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{A30273AC-B419-DE44-8AF9-D1956E70C04A}</c15:txfldGUID>
                      <c15:f>'/Users/el1goluj/Documents/ZURICH/PROJECTS/UPMEM/upmem-workloads/Microbenchmarks/AI/[ai_output.xlsx]ai_output (4)'!$J$257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F-FF8B-5F4C-8BBF-ED4DE736661E}"/>
                </c:ext>
              </c:extLst>
            </c:dLbl>
            <c:dLbl>
              <c:idx val="256"/>
              <c:tx>
                <c:strRef>
                  <c:f>'/Users/el1goluj/Documents/ZURICH/PROJECTS/UPMEM/upmem-workloads/Microbenchmarks/AI/[ai_output.xlsx]ai_output (4)'!$J$258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{1BCC0095-D40D-3745-AFFE-C5C30C070F61}</c15:txfldGUID>
                      <c15:f>'/Users/el1goluj/Documents/ZURICH/PROJECTS/UPMEM/upmem-workloads/Microbenchmarks/AI/[ai_output.xlsx]ai_output (4)'!$J$258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0-FF8B-5F4C-8BBF-ED4DE736661E}"/>
                </c:ext>
              </c:extLst>
            </c:dLbl>
            <c:dLbl>
              <c:idx val="257"/>
              <c:tx>
                <c:strRef>
                  <c:f>'/Users/el1goluj/Documents/ZURICH/PROJECTS/UPMEM/upmem-workloads/Microbenchmarks/AI/[ai_output.xlsx]ai_output (4)'!$J$259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{8173A6A1-6B84-3544-A348-C7F1697A5A84}</c15:txfldGUID>
                      <c15:f>'/Users/el1goluj/Documents/ZURICH/PROJECTS/UPMEM/upmem-workloads/Microbenchmarks/AI/[ai_output.xlsx]ai_output (4)'!$J$259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1-FF8B-5F4C-8BBF-ED4DE736661E}"/>
                </c:ext>
              </c:extLst>
            </c:dLbl>
            <c:dLbl>
              <c:idx val="258"/>
              <c:tx>
                <c:strRef>
                  <c:f>'/Users/el1goluj/Documents/ZURICH/PROJECTS/UPMEM/upmem-workloads/Microbenchmarks/AI/[ai_output.xlsx]ai_output (4)'!$J$260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{3CE00E2C-2201-BC4A-88E8-40DAB1370D94}</c15:txfldGUID>
                      <c15:f>'/Users/el1goluj/Documents/ZURICH/PROJECTS/UPMEM/upmem-workloads/Microbenchmarks/AI/[ai_output.xlsx]ai_output (4)'!$J$260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2-FF8B-5F4C-8BBF-ED4DE736661E}"/>
                </c:ext>
              </c:extLst>
            </c:dLbl>
            <c:dLbl>
              <c:idx val="259"/>
              <c:tx>
                <c:strRef>
                  <c:f>'/Users/el1goluj/Documents/ZURICH/PROJECTS/UPMEM/upmem-workloads/Microbenchmarks/AI/[ai_output.xlsx]ai_output (4)'!$J$261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{191317D4-AE2D-C445-AE75-945F95E8B907}</c15:txfldGUID>
                      <c15:f>'/Users/el1goluj/Documents/ZURICH/PROJECTS/UPMEM/upmem-workloads/Microbenchmarks/AI/[ai_output.xlsx]ai_output (4)'!$J$261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3-FF8B-5F4C-8BBF-ED4DE736661E}"/>
                </c:ext>
              </c:extLst>
            </c:dLbl>
            <c:dLbl>
              <c:idx val="260"/>
              <c:tx>
                <c:strRef>
                  <c:f>'/Users/el1goluj/Documents/ZURICH/PROJECTS/UPMEM/upmem-workloads/Microbenchmarks/AI/[ai_output.xlsx]ai_output (4)'!$J$262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{0B848735-72BA-8442-A425-AF31430D99ED}</c15:txfldGUID>
                      <c15:f>'/Users/el1goluj/Documents/ZURICH/PROJECTS/UPMEM/upmem-workloads/Microbenchmarks/AI/[ai_output.xlsx]ai_output (4)'!$J$262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4-FF8B-5F4C-8BBF-ED4DE736661E}"/>
                </c:ext>
              </c:extLst>
            </c:dLbl>
            <c:dLbl>
              <c:idx val="261"/>
              <c:tx>
                <c:strRef>
                  <c:f>'/Users/el1goluj/Documents/ZURICH/PROJECTS/UPMEM/upmem-workloads/Microbenchmarks/AI/[ai_output.xlsx]ai_output (4)'!$J$263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{71CE5818-7FF8-DE45-8996-A9D1C337A7FD}</c15:txfldGUID>
                      <c15:f>'/Users/el1goluj/Documents/ZURICH/PROJECTS/UPMEM/upmem-workloads/Microbenchmarks/AI/[ai_output.xlsx]ai_output (4)'!$J$263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5-FF8B-5F4C-8BBF-ED4DE736661E}"/>
                </c:ext>
              </c:extLst>
            </c:dLbl>
            <c:dLbl>
              <c:idx val="262"/>
              <c:tx>
                <c:strRef>
                  <c:f>'/Users/el1goluj/Documents/ZURICH/PROJECTS/UPMEM/upmem-workloads/Microbenchmarks/AI/[ai_output.xlsx]ai_output (4)'!$J$264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{9D032FFA-ACEF-7245-9553-D4D200A591BA}</c15:txfldGUID>
                      <c15:f>'/Users/el1goluj/Documents/ZURICH/PROJECTS/UPMEM/upmem-workloads/Microbenchmarks/AI/[ai_output.xlsx]ai_output (4)'!$J$264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6-FF8B-5F4C-8BBF-ED4DE736661E}"/>
                </c:ext>
              </c:extLst>
            </c:dLbl>
            <c:dLbl>
              <c:idx val="263"/>
              <c:tx>
                <c:strRef>
                  <c:f>'/Users/el1goluj/Documents/ZURICH/PROJECTS/UPMEM/upmem-workloads/Microbenchmarks/AI/[ai_output.xlsx]ai_output (4)'!$J$265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{29F10C05-E8E3-664C-9FA3-E76C2C6FBC17}</c15:txfldGUID>
                      <c15:f>'/Users/el1goluj/Documents/ZURICH/PROJECTS/UPMEM/upmem-workloads/Microbenchmarks/AI/[ai_output.xlsx]ai_output (4)'!$J$265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7-FF8B-5F4C-8BBF-ED4DE736661E}"/>
                </c:ext>
              </c:extLst>
            </c:dLbl>
            <c:dLbl>
              <c:idx val="264"/>
              <c:tx>
                <c:strRef>
                  <c:f>'/Users/el1goluj/Documents/ZURICH/PROJECTS/UPMEM/upmem-workloads/Microbenchmarks/AI/[ai_output.xlsx]ai_output (4)'!$J$266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{F525B78C-8DC4-5343-A503-CA834B33681C}</c15:txfldGUID>
                      <c15:f>'/Users/el1goluj/Documents/ZURICH/PROJECTS/UPMEM/upmem-workloads/Microbenchmarks/AI/[ai_output.xlsx]ai_output (4)'!$J$266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8-FF8B-5F4C-8BBF-ED4DE736661E}"/>
                </c:ext>
              </c:extLst>
            </c:dLbl>
            <c:dLbl>
              <c:idx val="265"/>
              <c:tx>
                <c:strRef>
                  <c:f>'/Users/el1goluj/Documents/ZURICH/PROJECTS/UPMEM/upmem-workloads/Microbenchmarks/AI/[ai_output.xlsx]ai_output (4)'!$J$267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{73365917-6F32-274C-9A78-9AAB2C587C29}</c15:txfldGUID>
                      <c15:f>'/Users/el1goluj/Documents/ZURICH/PROJECTS/UPMEM/upmem-workloads/Microbenchmarks/AI/[ai_output.xlsx]ai_output (4)'!$J$267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9-FF8B-5F4C-8BBF-ED4DE736661E}"/>
                </c:ext>
              </c:extLst>
            </c:dLbl>
            <c:dLbl>
              <c:idx val="266"/>
              <c:tx>
                <c:strRef>
                  <c:f>'/Users/el1goluj/Documents/ZURICH/PROJECTS/UPMEM/upmem-workloads/Microbenchmarks/AI/[ai_output.xlsx]ai_output (4)'!$J$268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{923F84A9-27C8-6A49-BAB8-B40E1383EC8C}</c15:txfldGUID>
                      <c15:f>'/Users/el1goluj/Documents/ZURICH/PROJECTS/UPMEM/upmem-workloads/Microbenchmarks/AI/[ai_output.xlsx]ai_output (4)'!$J$268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A-FF8B-5F4C-8BBF-ED4DE736661E}"/>
                </c:ext>
              </c:extLst>
            </c:dLbl>
            <c:dLbl>
              <c:idx val="267"/>
              <c:tx>
                <c:strRef>
                  <c:f>'/Users/el1goluj/Documents/ZURICH/PROJECTS/UPMEM/upmem-workloads/Microbenchmarks/AI/[ai_output.xlsx]ai_output (4)'!$J$269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{518A3EB4-E5DC-CF4B-B435-C96071B6B2A6}</c15:txfldGUID>
                      <c15:f>'/Users/el1goluj/Documents/ZURICH/PROJECTS/UPMEM/upmem-workloads/Microbenchmarks/AI/[ai_output.xlsx]ai_output (4)'!$J$269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B-FF8B-5F4C-8BBF-ED4DE736661E}"/>
                </c:ext>
              </c:extLst>
            </c:dLbl>
            <c:dLbl>
              <c:idx val="268"/>
              <c:tx>
                <c:strRef>
                  <c:f>'/Users/el1goluj/Documents/ZURICH/PROJECTS/UPMEM/upmem-workloads/Microbenchmarks/AI/[ai_output.xlsx]ai_output (4)'!$J$270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{A2BB184F-BDC1-6E44-AE0C-4D27E2FE709B}</c15:txfldGUID>
                      <c15:f>'/Users/el1goluj/Documents/ZURICH/PROJECTS/UPMEM/upmem-workloads/Microbenchmarks/AI/[ai_output.xlsx]ai_output (4)'!$J$270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C-FF8B-5F4C-8BBF-ED4DE736661E}"/>
                </c:ext>
              </c:extLst>
            </c:dLbl>
            <c:dLbl>
              <c:idx val="269"/>
              <c:tx>
                <c:strRef>
                  <c:f>'/Users/el1goluj/Documents/ZURICH/PROJECTS/UPMEM/upmem-workloads/Microbenchmarks/AI/[ai_output.xlsx]ai_output (4)'!$J$271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{DE0AAB7C-465A-C148-9EA3-865455BCB3FD}</c15:txfldGUID>
                      <c15:f>'/Users/el1goluj/Documents/ZURICH/PROJECTS/UPMEM/upmem-workloads/Microbenchmarks/AI/[ai_output.xlsx]ai_output (4)'!$J$271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D-FF8B-5F4C-8BBF-ED4DE736661E}"/>
                </c:ext>
              </c:extLst>
            </c:dLbl>
            <c:dLbl>
              <c:idx val="270"/>
              <c:tx>
                <c:strRef>
                  <c:f>'/Users/el1goluj/Documents/ZURICH/PROJECTS/UPMEM/upmem-workloads/Microbenchmarks/AI/[ai_output.xlsx]ai_output (4)'!$J$272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{091F6B8D-BADF-444E-A4DE-B721596575CE}</c15:txfldGUID>
                      <c15:f>'/Users/el1goluj/Documents/ZURICH/PROJECTS/UPMEM/upmem-workloads/Microbenchmarks/AI/[ai_output.xlsx]ai_output (4)'!$J$272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E-FF8B-5F4C-8BBF-ED4DE736661E}"/>
                </c:ext>
              </c:extLst>
            </c:dLbl>
            <c:dLbl>
              <c:idx val="271"/>
              <c:tx>
                <c:strRef>
                  <c:f>'/Users/el1goluj/Documents/ZURICH/PROJECTS/UPMEM/upmem-workloads/Microbenchmarks/AI/[ai_output.xlsx]ai_output (4)'!$J$273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{926EDFEA-7EC5-F946-A170-0E0465F7E43F}</c15:txfldGUID>
                      <c15:f>'/Users/el1goluj/Documents/ZURICH/PROJECTS/UPMEM/upmem-workloads/Microbenchmarks/AI/[ai_output.xlsx]ai_output (4)'!$J$273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F-FF8B-5F4C-8BBF-ED4DE736661E}"/>
                </c:ext>
              </c:extLst>
            </c:dLbl>
            <c:dLbl>
              <c:idx val="272"/>
              <c:tx>
                <c:strRef>
                  <c:f>'/Users/el1goluj/Documents/ZURICH/PROJECTS/UPMEM/upmem-workloads/Microbenchmarks/AI/[ai_output.xlsx]ai_output (4)'!$J$274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{2DFAFAAF-6FBD-6C4B-8414-F9C1CB4DE78C}</c15:txfldGUID>
                      <c15:f>'/Users/el1goluj/Documents/ZURICH/PROJECTS/UPMEM/upmem-workloads/Microbenchmarks/AI/[ai_output.xlsx]ai_output (4)'!$J$274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0-FF8B-5F4C-8BBF-ED4DE736661E}"/>
                </c:ext>
              </c:extLst>
            </c:dLbl>
            <c:dLbl>
              <c:idx val="273"/>
              <c:tx>
                <c:strRef>
                  <c:f>'/Users/el1goluj/Documents/ZURICH/PROJECTS/UPMEM/upmem-workloads/Microbenchmarks/AI/[ai_output.xlsx]ai_output (4)'!$J$275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{138B15D6-00AF-9F40-8ECF-2AF1578648E0}</c15:txfldGUID>
                      <c15:f>'/Users/el1goluj/Documents/ZURICH/PROJECTS/UPMEM/upmem-workloads/Microbenchmarks/AI/[ai_output.xlsx]ai_output (4)'!$J$275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1-FF8B-5F4C-8BBF-ED4DE736661E}"/>
                </c:ext>
              </c:extLst>
            </c:dLbl>
            <c:dLbl>
              <c:idx val="274"/>
              <c:tx>
                <c:strRef>
                  <c:f>'/Users/el1goluj/Documents/ZURICH/PROJECTS/UPMEM/upmem-workloads/Microbenchmarks/AI/[ai_output.xlsx]ai_output (4)'!$J$276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{3ECFF81E-54AA-2E42-8A99-29E432B417C8}</c15:txfldGUID>
                      <c15:f>'/Users/el1goluj/Documents/ZURICH/PROJECTS/UPMEM/upmem-workloads/Microbenchmarks/AI/[ai_output.xlsx]ai_output (4)'!$J$276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2-FF8B-5F4C-8BBF-ED4DE736661E}"/>
                </c:ext>
              </c:extLst>
            </c:dLbl>
            <c:dLbl>
              <c:idx val="275"/>
              <c:tx>
                <c:strRef>
                  <c:f>'/Users/el1goluj/Documents/ZURICH/PROJECTS/UPMEM/upmem-workloads/Microbenchmarks/AI/[ai_output.xlsx]ai_output (4)'!$J$277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{9E9DC4D5-1B22-324E-8E82-906CF85E6E92}</c15:txfldGUID>
                      <c15:f>'/Users/el1goluj/Documents/ZURICH/PROJECTS/UPMEM/upmem-workloads/Microbenchmarks/AI/[ai_output.xlsx]ai_output (4)'!$J$277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3-FF8B-5F4C-8BBF-ED4DE736661E}"/>
                </c:ext>
              </c:extLst>
            </c:dLbl>
            <c:dLbl>
              <c:idx val="276"/>
              <c:tx>
                <c:strRef>
                  <c:f>'/Users/el1goluj/Documents/ZURICH/PROJECTS/UPMEM/upmem-workloads/Microbenchmarks/AI/[ai_output.xlsx]ai_output (4)'!$J$278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{C26776F2-C4FC-324B-9CBB-06A9BF7F1842}</c15:txfldGUID>
                      <c15:f>'/Users/el1goluj/Documents/ZURICH/PROJECTS/UPMEM/upmem-workloads/Microbenchmarks/AI/[ai_output.xlsx]ai_output (4)'!$J$278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4-FF8B-5F4C-8BBF-ED4DE736661E}"/>
                </c:ext>
              </c:extLst>
            </c:dLbl>
            <c:dLbl>
              <c:idx val="277"/>
              <c:tx>
                <c:strRef>
                  <c:f>'/Users/el1goluj/Documents/ZURICH/PROJECTS/UPMEM/upmem-workloads/Microbenchmarks/AI/[ai_output.xlsx]ai_output (4)'!$J$279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{FC970F0D-CEB7-5E43-8136-B87465947C07}</c15:txfldGUID>
                      <c15:f>'/Users/el1goluj/Documents/ZURICH/PROJECTS/UPMEM/upmem-workloads/Microbenchmarks/AI/[ai_output.xlsx]ai_output (4)'!$J$279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5-FF8B-5F4C-8BBF-ED4DE736661E}"/>
                </c:ext>
              </c:extLst>
            </c:dLbl>
            <c:dLbl>
              <c:idx val="278"/>
              <c:tx>
                <c:strRef>
                  <c:f>'/Users/el1goluj/Documents/ZURICH/PROJECTS/UPMEM/upmem-workloads/Microbenchmarks/AI/[ai_output.xlsx]ai_output (4)'!$J$280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{0B83388D-11A6-554A-B90B-93A442EFE2A0}</c15:txfldGUID>
                      <c15:f>'/Users/el1goluj/Documents/ZURICH/PROJECTS/UPMEM/upmem-workloads/Microbenchmarks/AI/[ai_output.xlsx]ai_output (4)'!$J$280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6-FF8B-5F4C-8BBF-ED4DE736661E}"/>
                </c:ext>
              </c:extLst>
            </c:dLbl>
            <c:dLbl>
              <c:idx val="279"/>
              <c:tx>
                <c:strRef>
                  <c:f>'/Users/el1goluj/Documents/ZURICH/PROJECTS/UPMEM/upmem-workloads/Microbenchmarks/AI/[ai_output.xlsx]ai_output (4)'!$J$281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{69F70D1F-73C6-A742-8C10-2373C83EDBAE}</c15:txfldGUID>
                      <c15:f>'/Users/el1goluj/Documents/ZURICH/PROJECTS/UPMEM/upmem-workloads/Microbenchmarks/AI/[ai_output.xlsx]ai_output (4)'!$J$281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7-FF8B-5F4C-8BBF-ED4DE736661E}"/>
                </c:ext>
              </c:extLst>
            </c:dLbl>
            <c:dLbl>
              <c:idx val="280"/>
              <c:tx>
                <c:strRef>
                  <c:f>'/Users/el1goluj/Documents/ZURICH/PROJECTS/UPMEM/upmem-workloads/Microbenchmarks/AI/[ai_output.xlsx]ai_output (4)'!$J$282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{6FF8CAEF-12FF-5140-8EEB-C3019DFA2509}</c15:txfldGUID>
                      <c15:f>'/Users/el1goluj/Documents/ZURICH/PROJECTS/UPMEM/upmem-workloads/Microbenchmarks/AI/[ai_output.xlsx]ai_output (4)'!$J$282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8-FF8B-5F4C-8BBF-ED4DE736661E}"/>
                </c:ext>
              </c:extLst>
            </c:dLbl>
            <c:dLbl>
              <c:idx val="281"/>
              <c:tx>
                <c:strRef>
                  <c:f>'/Users/el1goluj/Documents/ZURICH/PROJECTS/UPMEM/upmem-workloads/Microbenchmarks/AI/[ai_output.xlsx]ai_output (4)'!$J$283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{F8B6CA2A-E076-9743-965E-9131C6C882E9}</c15:txfldGUID>
                      <c15:f>'/Users/el1goluj/Documents/ZURICH/PROJECTS/UPMEM/upmem-workloads/Microbenchmarks/AI/[ai_output.xlsx]ai_output (4)'!$J$283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9-FF8B-5F4C-8BBF-ED4DE736661E}"/>
                </c:ext>
              </c:extLst>
            </c:dLbl>
            <c:dLbl>
              <c:idx val="282"/>
              <c:tx>
                <c:strRef>
                  <c:f>'/Users/el1goluj/Documents/ZURICH/PROJECTS/UPMEM/upmem-workloads/Microbenchmarks/AI/[ai_output.xlsx]ai_output (4)'!$J$284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{3F51A556-BB28-2C40-BEC0-757AD0DB2940}</c15:txfldGUID>
                      <c15:f>'/Users/el1goluj/Documents/ZURICH/PROJECTS/UPMEM/upmem-workloads/Microbenchmarks/AI/[ai_output.xlsx]ai_output (4)'!$J$284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A-FF8B-5F4C-8BBF-ED4DE736661E}"/>
                </c:ext>
              </c:extLst>
            </c:dLbl>
            <c:dLbl>
              <c:idx val="283"/>
              <c:tx>
                <c:strRef>
                  <c:f>'/Users/el1goluj/Documents/ZURICH/PROJECTS/UPMEM/upmem-workloads/Microbenchmarks/AI/[ai_output.xlsx]ai_output (4)'!$J$285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{88B8A510-46EA-6348-BFE0-970CBEE175D6}</c15:txfldGUID>
                      <c15:f>'/Users/el1goluj/Documents/ZURICH/PROJECTS/UPMEM/upmem-workloads/Microbenchmarks/AI/[ai_output.xlsx]ai_output (4)'!$J$285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B-FF8B-5F4C-8BBF-ED4DE736661E}"/>
                </c:ext>
              </c:extLst>
            </c:dLbl>
            <c:dLbl>
              <c:idx val="284"/>
              <c:tx>
                <c:strRef>
                  <c:f>'/Users/el1goluj/Documents/ZURICH/PROJECTS/UPMEM/upmem-workloads/Microbenchmarks/AI/[ai_output.xlsx]ai_output (4)'!$J$286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{B0B25A3F-C979-684E-B3D4-990F55063BCC}</c15:txfldGUID>
                      <c15:f>'/Users/el1goluj/Documents/ZURICH/PROJECTS/UPMEM/upmem-workloads/Microbenchmarks/AI/[ai_output.xlsx]ai_output (4)'!$J$286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C-FF8B-5F4C-8BBF-ED4DE736661E}"/>
                </c:ext>
              </c:extLst>
            </c:dLbl>
            <c:dLbl>
              <c:idx val="285"/>
              <c:tx>
                <c:strRef>
                  <c:f>'/Users/el1goluj/Documents/ZURICH/PROJECTS/UPMEM/upmem-workloads/Microbenchmarks/AI/[ai_output.xlsx]ai_output (4)'!$J$287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{8A74C8B7-74AB-434D-A001-84E9D8A5580D}</c15:txfldGUID>
                      <c15:f>'/Users/el1goluj/Documents/ZURICH/PROJECTS/UPMEM/upmem-workloads/Microbenchmarks/AI/[ai_output.xlsx]ai_output (4)'!$J$287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D-FF8B-5F4C-8BBF-ED4DE736661E}"/>
                </c:ext>
              </c:extLst>
            </c:dLbl>
            <c:dLbl>
              <c:idx val="286"/>
              <c:tx>
                <c:strRef>
                  <c:f>'/Users/el1goluj/Documents/ZURICH/PROJECTS/UPMEM/upmem-workloads/Microbenchmarks/AI/[ai_output.xlsx]ai_output (4)'!$J$288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{188751C2-CBA4-9942-A0D9-DFC34AFE3B52}</c15:txfldGUID>
                      <c15:f>'/Users/el1goluj/Documents/ZURICH/PROJECTS/UPMEM/upmem-workloads/Microbenchmarks/AI/[ai_output.xlsx]ai_output (4)'!$J$288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E-FF8B-5F4C-8BBF-ED4DE736661E}"/>
                </c:ext>
              </c:extLst>
            </c:dLbl>
            <c:dLbl>
              <c:idx val="287"/>
              <c:tx>
                <c:strRef>
                  <c:f>'/Users/el1goluj/Documents/ZURICH/PROJECTS/UPMEM/upmem-workloads/Microbenchmarks/AI/[ai_output.xlsx]ai_output (4)'!$J$289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{1B3A8438-CC46-B748-9FB2-C377BA8FB16F}</c15:txfldGUID>
                      <c15:f>'/Users/el1goluj/Documents/ZURICH/PROJECTS/UPMEM/upmem-workloads/Microbenchmarks/AI/[ai_output.xlsx]ai_output (4)'!$J$289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F-FF8B-5F4C-8BBF-ED4DE736661E}"/>
                </c:ext>
              </c:extLst>
            </c:dLbl>
            <c:dLbl>
              <c:idx val="288"/>
              <c:tx>
                <c:strRef>
                  <c:f>'/Users/el1goluj/Documents/ZURICH/PROJECTS/UPMEM/upmem-workloads/Microbenchmarks/AI/[ai_output.xlsx]ai_output (4)'!$J$290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{5581CFCD-DFBD-884C-9BAC-815E93E6841F}</c15:txfldGUID>
                      <c15:f>'/Users/el1goluj/Documents/ZURICH/PROJECTS/UPMEM/upmem-workloads/Microbenchmarks/AI/[ai_output.xlsx]ai_output (4)'!$J$290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0-FF8B-5F4C-8BBF-ED4DE736661E}"/>
                </c:ext>
              </c:extLst>
            </c:dLbl>
            <c:dLbl>
              <c:idx val="289"/>
              <c:tx>
                <c:strRef>
                  <c:f>'/Users/el1goluj/Documents/ZURICH/PROJECTS/UPMEM/upmem-workloads/Microbenchmarks/AI/[ai_output.xlsx]ai_output (4)'!$J$291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{EFA68EF1-7FAA-1546-969F-1C773F63A35E}</c15:txfldGUID>
                      <c15:f>'/Users/el1goluj/Documents/ZURICH/PROJECTS/UPMEM/upmem-workloads/Microbenchmarks/AI/[ai_output.xlsx]ai_output (4)'!$J$291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1-FF8B-5F4C-8BBF-ED4DE736661E}"/>
                </c:ext>
              </c:extLst>
            </c:dLbl>
            <c:dLbl>
              <c:idx val="290"/>
              <c:tx>
                <c:strRef>
                  <c:f>'/Users/el1goluj/Documents/ZURICH/PROJECTS/UPMEM/upmem-workloads/Microbenchmarks/AI/[ai_output.xlsx]ai_output (4)'!$J$292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{9CFF9D96-F196-C444-AF42-8D4E32C7EC7D}</c15:txfldGUID>
                      <c15:f>'/Users/el1goluj/Documents/ZURICH/PROJECTS/UPMEM/upmem-workloads/Microbenchmarks/AI/[ai_output.xlsx]ai_output (4)'!$J$292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2-FF8B-5F4C-8BBF-ED4DE736661E}"/>
                </c:ext>
              </c:extLst>
            </c:dLbl>
            <c:dLbl>
              <c:idx val="291"/>
              <c:tx>
                <c:strRef>
                  <c:f>'/Users/el1goluj/Documents/ZURICH/PROJECTS/UPMEM/upmem-workloads/Microbenchmarks/AI/[ai_output.xlsx]ai_output (4)'!$J$293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{2F236F58-9644-A242-9E0E-F2A29248D9C6}</c15:txfldGUID>
                      <c15:f>'/Users/el1goluj/Documents/ZURICH/PROJECTS/UPMEM/upmem-workloads/Microbenchmarks/AI/[ai_output.xlsx]ai_output (4)'!$J$293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3-FF8B-5F4C-8BBF-ED4DE736661E}"/>
                </c:ext>
              </c:extLst>
            </c:dLbl>
            <c:dLbl>
              <c:idx val="292"/>
              <c:tx>
                <c:strRef>
                  <c:f>'/Users/el1goluj/Documents/ZURICH/PROJECTS/UPMEM/upmem-workloads/Microbenchmarks/AI/[ai_output.xlsx]ai_output (4)'!$J$294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{8DE93059-174C-B546-920D-088F8DFC74EF}</c15:txfldGUID>
                      <c15:f>'/Users/el1goluj/Documents/ZURICH/PROJECTS/UPMEM/upmem-workloads/Microbenchmarks/AI/[ai_output.xlsx]ai_output (4)'!$J$294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4-FF8B-5F4C-8BBF-ED4DE736661E}"/>
                </c:ext>
              </c:extLst>
            </c:dLbl>
            <c:dLbl>
              <c:idx val="293"/>
              <c:tx>
                <c:strRef>
                  <c:f>'/Users/el1goluj/Documents/ZURICH/PROJECTS/UPMEM/upmem-workloads/Microbenchmarks/AI/[ai_output.xlsx]ai_output (4)'!$J$295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{A63A366D-17B1-E040-9CE9-BB75970FE303}</c15:txfldGUID>
                      <c15:f>'/Users/el1goluj/Documents/ZURICH/PROJECTS/UPMEM/upmem-workloads/Microbenchmarks/AI/[ai_output.xlsx]ai_output (4)'!$J$295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5-FF8B-5F4C-8BBF-ED4DE736661E}"/>
                </c:ext>
              </c:extLst>
            </c:dLbl>
            <c:dLbl>
              <c:idx val="294"/>
              <c:tx>
                <c:strRef>
                  <c:f>'/Users/el1goluj/Documents/ZURICH/PROJECTS/UPMEM/upmem-workloads/Microbenchmarks/AI/[ai_output.xlsx]ai_output (4)'!$J$296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{7C6F8614-D2DD-F447-9699-42F80935FE4A}</c15:txfldGUID>
                      <c15:f>'/Users/el1goluj/Documents/ZURICH/PROJECTS/UPMEM/upmem-workloads/Microbenchmarks/AI/[ai_output.xlsx]ai_output (4)'!$J$296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6-FF8B-5F4C-8BBF-ED4DE736661E}"/>
                </c:ext>
              </c:extLst>
            </c:dLbl>
            <c:dLbl>
              <c:idx val="295"/>
              <c:tx>
                <c:strRef>
                  <c:f>'/Users/el1goluj/Documents/ZURICH/PROJECTS/UPMEM/upmem-workloads/Microbenchmarks/AI/[ai_output.xlsx]ai_output (4)'!$J$297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{39144208-613A-2A4A-AC63-95332A10C658}</c15:txfldGUID>
                      <c15:f>'/Users/el1goluj/Documents/ZURICH/PROJECTS/UPMEM/upmem-workloads/Microbenchmarks/AI/[ai_output.xlsx]ai_output (4)'!$J$297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7-FF8B-5F4C-8BBF-ED4DE736661E}"/>
                </c:ext>
              </c:extLst>
            </c:dLbl>
            <c:dLbl>
              <c:idx val="296"/>
              <c:tx>
                <c:strRef>
                  <c:f>'/Users/el1goluj/Documents/ZURICH/PROJECTS/UPMEM/upmem-workloads/Microbenchmarks/AI/[ai_output.xlsx]ai_output (4)'!$J$298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{F2526057-F61E-7B4A-BA1A-DC0BEDA9EC72}</c15:txfldGUID>
                      <c15:f>'/Users/el1goluj/Documents/ZURICH/PROJECTS/UPMEM/upmem-workloads/Microbenchmarks/AI/[ai_output.xlsx]ai_output (4)'!$J$298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8-FF8B-5F4C-8BBF-ED4DE736661E}"/>
                </c:ext>
              </c:extLst>
            </c:dLbl>
            <c:dLbl>
              <c:idx val="297"/>
              <c:tx>
                <c:strRef>
                  <c:f>'/Users/el1goluj/Documents/ZURICH/PROJECTS/UPMEM/upmem-workloads/Microbenchmarks/AI/[ai_output.xlsx]ai_output (4)'!$J$299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{A3B113F8-E0E0-9A43-911E-CE097B46A1AB}</c15:txfldGUID>
                      <c15:f>'/Users/el1goluj/Documents/ZURICH/PROJECTS/UPMEM/upmem-workloads/Microbenchmarks/AI/[ai_output.xlsx]ai_output (4)'!$J$299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9-FF8B-5F4C-8BBF-ED4DE736661E}"/>
                </c:ext>
              </c:extLst>
            </c:dLbl>
            <c:dLbl>
              <c:idx val="298"/>
              <c:tx>
                <c:strRef>
                  <c:f>'/Users/el1goluj/Documents/ZURICH/PROJECTS/UPMEM/upmem-workloads/Microbenchmarks/AI/[ai_output.xlsx]ai_output (4)'!$J$300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{27234159-8AB5-BA45-85B0-5FB3FF6090EB}</c15:txfldGUID>
                      <c15:f>'/Users/el1goluj/Documents/ZURICH/PROJECTS/UPMEM/upmem-workloads/Microbenchmarks/AI/[ai_output.xlsx]ai_output (4)'!$J$300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A-FF8B-5F4C-8BBF-ED4DE736661E}"/>
                </c:ext>
              </c:extLst>
            </c:dLbl>
            <c:dLbl>
              <c:idx val="299"/>
              <c:tx>
                <c:strRef>
                  <c:f>'/Users/el1goluj/Documents/ZURICH/PROJECTS/UPMEM/upmem-workloads/Microbenchmarks/AI/[ai_output.xlsx]ai_output (4)'!$J$301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{D5D792A9-4D4D-1E43-87EB-610A73732D0C}</c15:txfldGUID>
                      <c15:f>'/Users/el1goluj/Documents/ZURICH/PROJECTS/UPMEM/upmem-workloads/Microbenchmarks/AI/[ai_output.xlsx]ai_output (4)'!$J$301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B-FF8B-5F4C-8BBF-ED4DE736661E}"/>
                </c:ext>
              </c:extLst>
            </c:dLbl>
            <c:dLbl>
              <c:idx val="300"/>
              <c:tx>
                <c:strRef>
                  <c:f>'/Users/el1goluj/Documents/ZURICH/PROJECTS/UPMEM/upmem-workloads/Microbenchmarks/AI/[ai_output.xlsx]ai_output (4)'!$J$302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{FCA4FE44-5BBF-D542-BF0C-E4F0CE2E5592}</c15:txfldGUID>
                      <c15:f>'/Users/el1goluj/Documents/ZURICH/PROJECTS/UPMEM/upmem-workloads/Microbenchmarks/AI/[ai_output.xlsx]ai_output (4)'!$J$302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C-FF8B-5F4C-8BBF-ED4DE736661E}"/>
                </c:ext>
              </c:extLst>
            </c:dLbl>
            <c:dLbl>
              <c:idx val="301"/>
              <c:tx>
                <c:strRef>
                  <c:f>'/Users/el1goluj/Documents/ZURICH/PROJECTS/UPMEM/upmem-workloads/Microbenchmarks/AI/[ai_output.xlsx]ai_output (4)'!$J$303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{269B0E2C-2411-BD47-84A6-FE5A34725C9A}</c15:txfldGUID>
                      <c15:f>'/Users/el1goluj/Documents/ZURICH/PROJECTS/UPMEM/upmem-workloads/Microbenchmarks/AI/[ai_output.xlsx]ai_output (4)'!$J$303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D-FF8B-5F4C-8BBF-ED4DE736661E}"/>
                </c:ext>
              </c:extLst>
            </c:dLbl>
            <c:dLbl>
              <c:idx val="302"/>
              <c:tx>
                <c:strRef>
                  <c:f>'/Users/el1goluj/Documents/ZURICH/PROJECTS/UPMEM/upmem-workloads/Microbenchmarks/AI/[ai_output.xlsx]ai_output (4)'!$J$304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{E64DF35A-9953-714D-8FDA-D6D5898902C5}</c15:txfldGUID>
                      <c15:f>'/Users/el1goluj/Documents/ZURICH/PROJECTS/UPMEM/upmem-workloads/Microbenchmarks/AI/[ai_output.xlsx]ai_output (4)'!$J$304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E-FF8B-5F4C-8BBF-ED4DE736661E}"/>
                </c:ext>
              </c:extLst>
            </c:dLbl>
            <c:dLbl>
              <c:idx val="303"/>
              <c:tx>
                <c:strRef>
                  <c:f>'/Users/el1goluj/Documents/ZURICH/PROJECTS/UPMEM/upmem-workloads/Microbenchmarks/AI/[ai_output.xlsx]ai_output (4)'!$J$305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{57E72BDD-7738-B64A-83DB-6B4A897829AF}</c15:txfldGUID>
                      <c15:f>'/Users/el1goluj/Documents/ZURICH/PROJECTS/UPMEM/upmem-workloads/Microbenchmarks/AI/[ai_output.xlsx]ai_output (4)'!$J$305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F-FF8B-5F4C-8BBF-ED4DE736661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'ai_output-frac'!$K$610:$K$849</c:f>
              <c:numCache>
                <c:formatCode>#\ ????/????</c:formatCode>
                <c:ptCount val="240"/>
                <c:pt idx="0">
                  <c:v>4.8825000000000002E-4</c:v>
                </c:pt>
                <c:pt idx="1">
                  <c:v>4.8825000000000002E-4</c:v>
                </c:pt>
                <c:pt idx="2">
                  <c:v>4.8825000000000002E-4</c:v>
                </c:pt>
                <c:pt idx="3">
                  <c:v>4.8825000000000002E-4</c:v>
                </c:pt>
                <c:pt idx="4">
                  <c:v>4.8825000000000002E-4</c:v>
                </c:pt>
                <c:pt idx="5">
                  <c:v>4.8825000000000002E-4</c:v>
                </c:pt>
                <c:pt idx="6">
                  <c:v>4.8825000000000002E-4</c:v>
                </c:pt>
                <c:pt idx="7">
                  <c:v>4.8825000000000002E-4</c:v>
                </c:pt>
                <c:pt idx="8">
                  <c:v>4.8825000000000002E-4</c:v>
                </c:pt>
                <c:pt idx="9">
                  <c:v>4.8825000000000002E-4</c:v>
                </c:pt>
                <c:pt idx="10">
                  <c:v>4.8825000000000002E-4</c:v>
                </c:pt>
                <c:pt idx="11">
                  <c:v>4.8825000000000002E-4</c:v>
                </c:pt>
                <c:pt idx="12">
                  <c:v>4.8825000000000002E-4</c:v>
                </c:pt>
                <c:pt idx="13">
                  <c:v>4.8825000000000002E-4</c:v>
                </c:pt>
                <c:pt idx="14">
                  <c:v>4.8825000000000002E-4</c:v>
                </c:pt>
                <c:pt idx="15">
                  <c:v>4.8825000000000002E-4</c:v>
                </c:pt>
                <c:pt idx="16">
                  <c:v>9.7650000000000005E-4</c:v>
                </c:pt>
                <c:pt idx="17">
                  <c:v>9.7650000000000005E-4</c:v>
                </c:pt>
                <c:pt idx="18">
                  <c:v>9.7650000000000005E-4</c:v>
                </c:pt>
                <c:pt idx="19">
                  <c:v>9.7650000000000005E-4</c:v>
                </c:pt>
                <c:pt idx="20">
                  <c:v>9.7650000000000005E-4</c:v>
                </c:pt>
                <c:pt idx="21">
                  <c:v>9.7650000000000005E-4</c:v>
                </c:pt>
                <c:pt idx="22">
                  <c:v>9.7650000000000005E-4</c:v>
                </c:pt>
                <c:pt idx="23">
                  <c:v>9.7650000000000005E-4</c:v>
                </c:pt>
                <c:pt idx="24">
                  <c:v>9.7650000000000005E-4</c:v>
                </c:pt>
                <c:pt idx="25">
                  <c:v>9.7650000000000005E-4</c:v>
                </c:pt>
                <c:pt idx="26">
                  <c:v>9.7650000000000005E-4</c:v>
                </c:pt>
                <c:pt idx="27">
                  <c:v>9.7650000000000005E-4</c:v>
                </c:pt>
                <c:pt idx="28">
                  <c:v>9.7650000000000005E-4</c:v>
                </c:pt>
                <c:pt idx="29">
                  <c:v>9.7650000000000005E-4</c:v>
                </c:pt>
                <c:pt idx="30">
                  <c:v>9.7650000000000005E-4</c:v>
                </c:pt>
                <c:pt idx="31">
                  <c:v>9.7650000000000005E-4</c:v>
                </c:pt>
                <c:pt idx="32">
                  <c:v>1.9530000000000001E-3</c:v>
                </c:pt>
                <c:pt idx="33">
                  <c:v>1.9530000000000001E-3</c:v>
                </c:pt>
                <c:pt idx="34">
                  <c:v>1.9530000000000001E-3</c:v>
                </c:pt>
                <c:pt idx="35">
                  <c:v>1.9530000000000001E-3</c:v>
                </c:pt>
                <c:pt idx="36">
                  <c:v>1.9530000000000001E-3</c:v>
                </c:pt>
                <c:pt idx="37">
                  <c:v>1.9530000000000001E-3</c:v>
                </c:pt>
                <c:pt idx="38">
                  <c:v>1.9530000000000001E-3</c:v>
                </c:pt>
                <c:pt idx="39">
                  <c:v>1.9530000000000001E-3</c:v>
                </c:pt>
                <c:pt idx="40">
                  <c:v>1.9530000000000001E-3</c:v>
                </c:pt>
                <c:pt idx="41">
                  <c:v>1.9530000000000001E-3</c:v>
                </c:pt>
                <c:pt idx="42">
                  <c:v>1.9530000000000001E-3</c:v>
                </c:pt>
                <c:pt idx="43">
                  <c:v>1.9530000000000001E-3</c:v>
                </c:pt>
                <c:pt idx="44">
                  <c:v>1.9530000000000001E-3</c:v>
                </c:pt>
                <c:pt idx="45">
                  <c:v>1.9530000000000001E-3</c:v>
                </c:pt>
                <c:pt idx="46">
                  <c:v>1.9530000000000001E-3</c:v>
                </c:pt>
                <c:pt idx="47">
                  <c:v>1.9530000000000001E-3</c:v>
                </c:pt>
                <c:pt idx="48">
                  <c:v>3.90625E-3</c:v>
                </c:pt>
                <c:pt idx="49">
                  <c:v>3.90625E-3</c:v>
                </c:pt>
                <c:pt idx="50">
                  <c:v>3.90625E-3</c:v>
                </c:pt>
                <c:pt idx="51">
                  <c:v>3.90625E-3</c:v>
                </c:pt>
                <c:pt idx="52">
                  <c:v>3.90625E-3</c:v>
                </c:pt>
                <c:pt idx="53">
                  <c:v>3.90625E-3</c:v>
                </c:pt>
                <c:pt idx="54">
                  <c:v>3.90625E-3</c:v>
                </c:pt>
                <c:pt idx="55">
                  <c:v>3.90625E-3</c:v>
                </c:pt>
                <c:pt idx="56">
                  <c:v>3.90625E-3</c:v>
                </c:pt>
                <c:pt idx="57">
                  <c:v>3.90625E-3</c:v>
                </c:pt>
                <c:pt idx="58">
                  <c:v>3.90625E-3</c:v>
                </c:pt>
                <c:pt idx="59">
                  <c:v>3.90625E-3</c:v>
                </c:pt>
                <c:pt idx="60">
                  <c:v>3.90625E-3</c:v>
                </c:pt>
                <c:pt idx="61">
                  <c:v>3.90625E-3</c:v>
                </c:pt>
                <c:pt idx="62">
                  <c:v>3.90625E-3</c:v>
                </c:pt>
                <c:pt idx="63">
                  <c:v>3.90625E-3</c:v>
                </c:pt>
                <c:pt idx="64">
                  <c:v>7.8125E-3</c:v>
                </c:pt>
                <c:pt idx="65">
                  <c:v>7.8125E-3</c:v>
                </c:pt>
                <c:pt idx="66">
                  <c:v>7.8125E-3</c:v>
                </c:pt>
                <c:pt idx="67">
                  <c:v>7.8125E-3</c:v>
                </c:pt>
                <c:pt idx="68">
                  <c:v>7.8125E-3</c:v>
                </c:pt>
                <c:pt idx="69">
                  <c:v>7.8125E-3</c:v>
                </c:pt>
                <c:pt idx="70">
                  <c:v>7.8125E-3</c:v>
                </c:pt>
                <c:pt idx="71">
                  <c:v>7.8125E-3</c:v>
                </c:pt>
                <c:pt idx="72">
                  <c:v>7.8125E-3</c:v>
                </c:pt>
                <c:pt idx="73">
                  <c:v>7.8125E-3</c:v>
                </c:pt>
                <c:pt idx="74">
                  <c:v>7.8125E-3</c:v>
                </c:pt>
                <c:pt idx="75">
                  <c:v>7.8125E-3</c:v>
                </c:pt>
                <c:pt idx="76">
                  <c:v>7.8125E-3</c:v>
                </c:pt>
                <c:pt idx="77">
                  <c:v>7.8125E-3</c:v>
                </c:pt>
                <c:pt idx="78">
                  <c:v>7.8125E-3</c:v>
                </c:pt>
                <c:pt idx="79">
                  <c:v>7.8125E-3</c:v>
                </c:pt>
                <c:pt idx="80">
                  <c:v>1.5625E-2</c:v>
                </c:pt>
                <c:pt idx="81">
                  <c:v>1.5625E-2</c:v>
                </c:pt>
                <c:pt idx="82">
                  <c:v>1.5625E-2</c:v>
                </c:pt>
                <c:pt idx="83">
                  <c:v>1.5625E-2</c:v>
                </c:pt>
                <c:pt idx="84">
                  <c:v>1.5625E-2</c:v>
                </c:pt>
                <c:pt idx="85">
                  <c:v>1.5625E-2</c:v>
                </c:pt>
                <c:pt idx="86">
                  <c:v>1.5625E-2</c:v>
                </c:pt>
                <c:pt idx="87">
                  <c:v>1.5625E-2</c:v>
                </c:pt>
                <c:pt idx="88">
                  <c:v>1.5625E-2</c:v>
                </c:pt>
                <c:pt idx="89">
                  <c:v>1.5625E-2</c:v>
                </c:pt>
                <c:pt idx="90">
                  <c:v>1.5625E-2</c:v>
                </c:pt>
                <c:pt idx="91">
                  <c:v>1.5625E-2</c:v>
                </c:pt>
                <c:pt idx="92">
                  <c:v>1.5625E-2</c:v>
                </c:pt>
                <c:pt idx="93">
                  <c:v>1.5625E-2</c:v>
                </c:pt>
                <c:pt idx="94">
                  <c:v>1.5625E-2</c:v>
                </c:pt>
                <c:pt idx="95">
                  <c:v>1.5625E-2</c:v>
                </c:pt>
                <c:pt idx="96">
                  <c:v>3.125E-2</c:v>
                </c:pt>
                <c:pt idx="97">
                  <c:v>3.125E-2</c:v>
                </c:pt>
                <c:pt idx="98">
                  <c:v>3.125E-2</c:v>
                </c:pt>
                <c:pt idx="99">
                  <c:v>3.125E-2</c:v>
                </c:pt>
                <c:pt idx="100">
                  <c:v>3.125E-2</c:v>
                </c:pt>
                <c:pt idx="101">
                  <c:v>3.125E-2</c:v>
                </c:pt>
                <c:pt idx="102">
                  <c:v>3.125E-2</c:v>
                </c:pt>
                <c:pt idx="103">
                  <c:v>3.125E-2</c:v>
                </c:pt>
                <c:pt idx="104">
                  <c:v>3.125E-2</c:v>
                </c:pt>
                <c:pt idx="105">
                  <c:v>3.125E-2</c:v>
                </c:pt>
                <c:pt idx="106">
                  <c:v>3.125E-2</c:v>
                </c:pt>
                <c:pt idx="107">
                  <c:v>3.125E-2</c:v>
                </c:pt>
                <c:pt idx="108">
                  <c:v>3.125E-2</c:v>
                </c:pt>
                <c:pt idx="109">
                  <c:v>3.125E-2</c:v>
                </c:pt>
                <c:pt idx="110">
                  <c:v>3.125E-2</c:v>
                </c:pt>
                <c:pt idx="111">
                  <c:v>3.125E-2</c:v>
                </c:pt>
                <c:pt idx="112">
                  <c:v>6.25E-2</c:v>
                </c:pt>
                <c:pt idx="113">
                  <c:v>6.25E-2</c:v>
                </c:pt>
                <c:pt idx="114">
                  <c:v>6.25E-2</c:v>
                </c:pt>
                <c:pt idx="115">
                  <c:v>6.25E-2</c:v>
                </c:pt>
                <c:pt idx="116">
                  <c:v>6.25E-2</c:v>
                </c:pt>
                <c:pt idx="117">
                  <c:v>6.25E-2</c:v>
                </c:pt>
                <c:pt idx="118">
                  <c:v>6.25E-2</c:v>
                </c:pt>
                <c:pt idx="119">
                  <c:v>6.25E-2</c:v>
                </c:pt>
                <c:pt idx="120">
                  <c:v>6.25E-2</c:v>
                </c:pt>
                <c:pt idx="121">
                  <c:v>6.25E-2</c:v>
                </c:pt>
                <c:pt idx="122">
                  <c:v>6.25E-2</c:v>
                </c:pt>
                <c:pt idx="123">
                  <c:v>6.25E-2</c:v>
                </c:pt>
                <c:pt idx="124">
                  <c:v>6.25E-2</c:v>
                </c:pt>
                <c:pt idx="125">
                  <c:v>6.25E-2</c:v>
                </c:pt>
                <c:pt idx="126">
                  <c:v>6.25E-2</c:v>
                </c:pt>
                <c:pt idx="127">
                  <c:v>6.25E-2</c:v>
                </c:pt>
                <c:pt idx="128">
                  <c:v>0.125</c:v>
                </c:pt>
                <c:pt idx="129">
                  <c:v>0.125</c:v>
                </c:pt>
                <c:pt idx="130">
                  <c:v>0.125</c:v>
                </c:pt>
                <c:pt idx="131">
                  <c:v>0.125</c:v>
                </c:pt>
                <c:pt idx="132">
                  <c:v>0.125</c:v>
                </c:pt>
                <c:pt idx="133">
                  <c:v>0.125</c:v>
                </c:pt>
                <c:pt idx="134">
                  <c:v>0.125</c:v>
                </c:pt>
                <c:pt idx="135">
                  <c:v>0.125</c:v>
                </c:pt>
                <c:pt idx="136">
                  <c:v>0.125</c:v>
                </c:pt>
                <c:pt idx="137">
                  <c:v>0.125</c:v>
                </c:pt>
                <c:pt idx="138">
                  <c:v>0.125</c:v>
                </c:pt>
                <c:pt idx="139">
                  <c:v>0.125</c:v>
                </c:pt>
                <c:pt idx="140">
                  <c:v>0.125</c:v>
                </c:pt>
                <c:pt idx="141">
                  <c:v>0.125</c:v>
                </c:pt>
                <c:pt idx="142">
                  <c:v>0.125</c:v>
                </c:pt>
                <c:pt idx="143">
                  <c:v>0.125</c:v>
                </c:pt>
                <c:pt idx="144">
                  <c:v>0.25</c:v>
                </c:pt>
                <c:pt idx="145">
                  <c:v>0.25</c:v>
                </c:pt>
                <c:pt idx="146">
                  <c:v>0.25</c:v>
                </c:pt>
                <c:pt idx="147">
                  <c:v>0.25</c:v>
                </c:pt>
                <c:pt idx="148">
                  <c:v>0.25</c:v>
                </c:pt>
                <c:pt idx="149">
                  <c:v>0.25</c:v>
                </c:pt>
                <c:pt idx="150">
                  <c:v>0.25</c:v>
                </c:pt>
                <c:pt idx="151">
                  <c:v>0.25</c:v>
                </c:pt>
                <c:pt idx="152">
                  <c:v>0.25</c:v>
                </c:pt>
                <c:pt idx="153">
                  <c:v>0.25</c:v>
                </c:pt>
                <c:pt idx="154">
                  <c:v>0.25</c:v>
                </c:pt>
                <c:pt idx="155">
                  <c:v>0.25</c:v>
                </c:pt>
                <c:pt idx="156">
                  <c:v>0.25</c:v>
                </c:pt>
                <c:pt idx="157">
                  <c:v>0.25</c:v>
                </c:pt>
                <c:pt idx="158">
                  <c:v>0.25</c:v>
                </c:pt>
                <c:pt idx="159">
                  <c:v>0.25</c:v>
                </c:pt>
                <c:pt idx="160">
                  <c:v>0.5</c:v>
                </c:pt>
                <c:pt idx="161">
                  <c:v>0.5</c:v>
                </c:pt>
                <c:pt idx="162">
                  <c:v>0.5</c:v>
                </c:pt>
                <c:pt idx="163">
                  <c:v>0.5</c:v>
                </c:pt>
                <c:pt idx="164">
                  <c:v>0.5</c:v>
                </c:pt>
                <c:pt idx="165">
                  <c:v>0.5</c:v>
                </c:pt>
                <c:pt idx="166">
                  <c:v>0.5</c:v>
                </c:pt>
                <c:pt idx="167">
                  <c:v>0.5</c:v>
                </c:pt>
                <c:pt idx="168">
                  <c:v>0.5</c:v>
                </c:pt>
                <c:pt idx="169">
                  <c:v>0.5</c:v>
                </c:pt>
                <c:pt idx="170">
                  <c:v>0.5</c:v>
                </c:pt>
                <c:pt idx="171">
                  <c:v>0.5</c:v>
                </c:pt>
                <c:pt idx="172">
                  <c:v>0.5</c:v>
                </c:pt>
                <c:pt idx="173">
                  <c:v>0.5</c:v>
                </c:pt>
                <c:pt idx="174">
                  <c:v>0.5</c:v>
                </c:pt>
                <c:pt idx="175">
                  <c:v>0.5</c:v>
                </c:pt>
                <c:pt idx="176">
                  <c:v>1</c:v>
                </c:pt>
                <c:pt idx="177">
                  <c:v>1</c:v>
                </c:pt>
                <c:pt idx="178">
                  <c:v>1</c:v>
                </c:pt>
                <c:pt idx="179">
                  <c:v>1</c:v>
                </c:pt>
                <c:pt idx="180">
                  <c:v>1</c:v>
                </c:pt>
                <c:pt idx="181">
                  <c:v>1</c:v>
                </c:pt>
                <c:pt idx="182">
                  <c:v>1</c:v>
                </c:pt>
                <c:pt idx="183">
                  <c:v>1</c:v>
                </c:pt>
                <c:pt idx="184">
                  <c:v>1</c:v>
                </c:pt>
                <c:pt idx="185">
                  <c:v>1</c:v>
                </c:pt>
                <c:pt idx="186">
                  <c:v>1</c:v>
                </c:pt>
                <c:pt idx="187">
                  <c:v>1</c:v>
                </c:pt>
                <c:pt idx="188">
                  <c:v>1</c:v>
                </c:pt>
                <c:pt idx="189">
                  <c:v>1</c:v>
                </c:pt>
                <c:pt idx="190">
                  <c:v>1</c:v>
                </c:pt>
                <c:pt idx="191">
                  <c:v>1</c:v>
                </c:pt>
                <c:pt idx="192">
                  <c:v>2</c:v>
                </c:pt>
                <c:pt idx="193">
                  <c:v>2</c:v>
                </c:pt>
                <c:pt idx="194">
                  <c:v>2</c:v>
                </c:pt>
                <c:pt idx="195">
                  <c:v>2</c:v>
                </c:pt>
                <c:pt idx="196">
                  <c:v>2</c:v>
                </c:pt>
                <c:pt idx="197">
                  <c:v>2</c:v>
                </c:pt>
                <c:pt idx="198">
                  <c:v>2</c:v>
                </c:pt>
                <c:pt idx="199">
                  <c:v>2</c:v>
                </c:pt>
                <c:pt idx="200">
                  <c:v>2</c:v>
                </c:pt>
                <c:pt idx="201">
                  <c:v>2</c:v>
                </c:pt>
                <c:pt idx="202">
                  <c:v>2</c:v>
                </c:pt>
                <c:pt idx="203">
                  <c:v>2</c:v>
                </c:pt>
                <c:pt idx="204">
                  <c:v>2</c:v>
                </c:pt>
                <c:pt idx="205">
                  <c:v>2</c:v>
                </c:pt>
                <c:pt idx="206">
                  <c:v>2</c:v>
                </c:pt>
                <c:pt idx="207">
                  <c:v>2</c:v>
                </c:pt>
                <c:pt idx="208">
                  <c:v>4</c:v>
                </c:pt>
                <c:pt idx="209">
                  <c:v>4</c:v>
                </c:pt>
                <c:pt idx="210">
                  <c:v>4</c:v>
                </c:pt>
                <c:pt idx="211">
                  <c:v>4</c:v>
                </c:pt>
                <c:pt idx="212">
                  <c:v>4</c:v>
                </c:pt>
                <c:pt idx="213">
                  <c:v>4</c:v>
                </c:pt>
                <c:pt idx="214">
                  <c:v>4</c:v>
                </c:pt>
                <c:pt idx="215">
                  <c:v>4</c:v>
                </c:pt>
                <c:pt idx="216">
                  <c:v>4</c:v>
                </c:pt>
                <c:pt idx="217">
                  <c:v>4</c:v>
                </c:pt>
                <c:pt idx="218">
                  <c:v>4</c:v>
                </c:pt>
                <c:pt idx="219">
                  <c:v>4</c:v>
                </c:pt>
                <c:pt idx="220">
                  <c:v>4</c:v>
                </c:pt>
                <c:pt idx="221">
                  <c:v>4</c:v>
                </c:pt>
                <c:pt idx="222">
                  <c:v>4</c:v>
                </c:pt>
                <c:pt idx="223">
                  <c:v>4</c:v>
                </c:pt>
                <c:pt idx="224">
                  <c:v>8</c:v>
                </c:pt>
                <c:pt idx="225">
                  <c:v>8</c:v>
                </c:pt>
                <c:pt idx="226">
                  <c:v>8</c:v>
                </c:pt>
                <c:pt idx="227">
                  <c:v>8</c:v>
                </c:pt>
                <c:pt idx="228">
                  <c:v>8</c:v>
                </c:pt>
                <c:pt idx="229">
                  <c:v>8</c:v>
                </c:pt>
                <c:pt idx="230">
                  <c:v>8</c:v>
                </c:pt>
                <c:pt idx="231">
                  <c:v>8</c:v>
                </c:pt>
                <c:pt idx="232">
                  <c:v>8</c:v>
                </c:pt>
                <c:pt idx="233">
                  <c:v>8</c:v>
                </c:pt>
                <c:pt idx="234">
                  <c:v>8</c:v>
                </c:pt>
                <c:pt idx="235">
                  <c:v>8</c:v>
                </c:pt>
                <c:pt idx="236">
                  <c:v>8</c:v>
                </c:pt>
                <c:pt idx="237">
                  <c:v>8</c:v>
                </c:pt>
                <c:pt idx="238">
                  <c:v>8</c:v>
                </c:pt>
                <c:pt idx="239">
                  <c:v>8</c:v>
                </c:pt>
              </c:numCache>
            </c:numRef>
          </c:xVal>
          <c:yVal>
            <c:numRef>
              <c:f>'ai_output-frac'!$L$610:$L$849</c:f>
              <c:numCache>
                <c:formatCode>0.0000</c:formatCode>
                <c:ptCount val="240"/>
                <c:pt idx="0">
                  <c:v>0.129720096644761</c:v>
                </c:pt>
                <c:pt idx="1">
                  <c:v>0.15234270051520901</c:v>
                </c:pt>
                <c:pt idx="2">
                  <c:v>0.15231421168950299</c:v>
                </c:pt>
                <c:pt idx="3">
                  <c:v>0.15245416825483199</c:v>
                </c:pt>
                <c:pt idx="4">
                  <c:v>0.15226696963388101</c:v>
                </c:pt>
                <c:pt idx="5">
                  <c:v>0.152366665277819</c:v>
                </c:pt>
                <c:pt idx="6">
                  <c:v>0.152222666403318</c:v>
                </c:pt>
                <c:pt idx="7">
                  <c:v>0.152499904213377</c:v>
                </c:pt>
                <c:pt idx="8">
                  <c:v>0.15219002140309101</c:v>
                </c:pt>
                <c:pt idx="9">
                  <c:v>0.15237832653738001</c:v>
                </c:pt>
                <c:pt idx="10">
                  <c:v>0.15225629569521301</c:v>
                </c:pt>
                <c:pt idx="11">
                  <c:v>0.15219616147245599</c:v>
                </c:pt>
                <c:pt idx="12">
                  <c:v>0.15208507056239801</c:v>
                </c:pt>
                <c:pt idx="13">
                  <c:v>0.152284762857816</c:v>
                </c:pt>
                <c:pt idx="14">
                  <c:v>0.15203087578189101</c:v>
                </c:pt>
                <c:pt idx="15">
                  <c:v>0.15252846255173799</c:v>
                </c:pt>
                <c:pt idx="16">
                  <c:v>0.25947917111950902</c:v>
                </c:pt>
                <c:pt idx="17">
                  <c:v>0.30461936071739698</c:v>
                </c:pt>
                <c:pt idx="18">
                  <c:v>0.30461159315089997</c:v>
                </c:pt>
                <c:pt idx="19">
                  <c:v>0.30490833650966498</c:v>
                </c:pt>
                <c:pt idx="20">
                  <c:v>0.30464072356802602</c:v>
                </c:pt>
                <c:pt idx="21">
                  <c:v>0.30484479259615199</c:v>
                </c:pt>
                <c:pt idx="22">
                  <c:v>0.30444533280663599</c:v>
                </c:pt>
                <c:pt idx="23">
                  <c:v>0.30501927761807501</c:v>
                </c:pt>
                <c:pt idx="24">
                  <c:v>0.30450030154596402</c:v>
                </c:pt>
                <c:pt idx="25">
                  <c:v>0.30483895825846102</c:v>
                </c:pt>
                <c:pt idx="26">
                  <c:v>0.304579879698545</c:v>
                </c:pt>
                <c:pt idx="27">
                  <c:v>0.30443175535168099</c:v>
                </c:pt>
                <c:pt idx="28">
                  <c:v>0.304089486773721</c:v>
                </c:pt>
                <c:pt idx="29">
                  <c:v>0.30475665307476102</c:v>
                </c:pt>
                <c:pt idx="30">
                  <c:v>0.30410432396311299</c:v>
                </c:pt>
                <c:pt idx="31">
                  <c:v>0.30501408559069398</c:v>
                </c:pt>
                <c:pt idx="32">
                  <c:v>0.50430006986635301</c:v>
                </c:pt>
                <c:pt idx="33">
                  <c:v>0.60915717082436505</c:v>
                </c:pt>
                <c:pt idx="34">
                  <c:v>0.60943686385212004</c:v>
                </c:pt>
                <c:pt idx="35">
                  <c:v>0.60953663134620295</c:v>
                </c:pt>
                <c:pt idx="36">
                  <c:v>0.60918694073900903</c:v>
                </c:pt>
                <c:pt idx="37">
                  <c:v>0.60988672364866303</c:v>
                </c:pt>
                <c:pt idx="38">
                  <c:v>0.60904200160597499</c:v>
                </c:pt>
                <c:pt idx="39">
                  <c:v>0.60989191322438796</c:v>
                </c:pt>
                <c:pt idx="40">
                  <c:v>0.60895921020547705</c:v>
                </c:pt>
                <c:pt idx="41">
                  <c:v>0.60982315851269497</c:v>
                </c:pt>
                <c:pt idx="42">
                  <c:v>0.60925425736009697</c:v>
                </c:pt>
                <c:pt idx="43">
                  <c:v>0.60892170276211399</c:v>
                </c:pt>
                <c:pt idx="44">
                  <c:v>0.60829510718832203</c:v>
                </c:pt>
                <c:pt idx="45">
                  <c:v>0.60965328411338104</c:v>
                </c:pt>
                <c:pt idx="46">
                  <c:v>0.60812608292272097</c:v>
                </c:pt>
                <c:pt idx="47">
                  <c:v>0.61032555459050697</c:v>
                </c:pt>
                <c:pt idx="48">
                  <c:v>0.913094847599909</c:v>
                </c:pt>
                <c:pt idx="49">
                  <c:v>1.2192627525690101</c:v>
                </c:pt>
                <c:pt idx="50">
                  <c:v>1.2192627525690101</c:v>
                </c:pt>
                <c:pt idx="51">
                  <c:v>1.22086958002801</c:v>
                </c:pt>
                <c:pt idx="52">
                  <c:v>1.2177222071214999</c:v>
                </c:pt>
                <c:pt idx="53">
                  <c:v>1.21933793760419</c:v>
                </c:pt>
                <c:pt idx="54">
                  <c:v>1.21834313492198</c:v>
                </c:pt>
                <c:pt idx="55">
                  <c:v>1.2204382544736301</c:v>
                </c:pt>
                <c:pt idx="56">
                  <c:v>1.2178308237942499</c:v>
                </c:pt>
                <c:pt idx="57">
                  <c:v>1.21871599564744</c:v>
                </c:pt>
                <c:pt idx="58">
                  <c:v>1.21833795790717</c:v>
                </c:pt>
                <c:pt idx="59">
                  <c:v>1.2181024502671101</c:v>
                </c:pt>
                <c:pt idx="60">
                  <c:v>1.2164899902203901</c:v>
                </c:pt>
                <c:pt idx="61">
                  <c:v>1.2188118369958101</c:v>
                </c:pt>
                <c:pt idx="62">
                  <c:v>1.2161442814030199</c:v>
                </c:pt>
                <c:pt idx="63">
                  <c:v>1.2202356886594501</c:v>
                </c:pt>
                <c:pt idx="64">
                  <c:v>1.5570634539199399</c:v>
                </c:pt>
                <c:pt idx="65">
                  <c:v>2.4137778628990598</c:v>
                </c:pt>
                <c:pt idx="66">
                  <c:v>2.4344621759194398</c:v>
                </c:pt>
                <c:pt idx="67">
                  <c:v>2.4338163984661301</c:v>
                </c:pt>
                <c:pt idx="68">
                  <c:v>2.4362618267715099</c:v>
                </c:pt>
                <c:pt idx="69">
                  <c:v>2.43545992962546</c:v>
                </c:pt>
                <c:pt idx="70">
                  <c:v>2.4341779916248698</c:v>
                </c:pt>
                <c:pt idx="71">
                  <c:v>2.4380537745956699</c:v>
                </c:pt>
                <c:pt idx="72">
                  <c:v>2.4352892712903</c:v>
                </c:pt>
                <c:pt idx="73">
                  <c:v>2.4358685725208602</c:v>
                </c:pt>
                <c:pt idx="74">
                  <c:v>2.4347826086956501</c:v>
                </c:pt>
                <c:pt idx="75">
                  <c:v>2.4337492572786599</c:v>
                </c:pt>
                <c:pt idx="76">
                  <c:v>2.4335013834428199</c:v>
                </c:pt>
                <c:pt idx="77">
                  <c:v>2.4362152505613199</c:v>
                </c:pt>
                <c:pt idx="78">
                  <c:v>2.4324845965407098</c:v>
                </c:pt>
                <c:pt idx="79">
                  <c:v>2.4413597263347402</c:v>
                </c:pt>
                <c:pt idx="80">
                  <c:v>2.4077678055949101</c:v>
                </c:pt>
                <c:pt idx="81">
                  <c:v>4.7512184815637903</c:v>
                </c:pt>
                <c:pt idx="82">
                  <c:v>4.8611234735873898</c:v>
                </c:pt>
                <c:pt idx="83">
                  <c:v>4.8647215641694999</c:v>
                </c:pt>
                <c:pt idx="84">
                  <c:v>4.8658154487773704</c:v>
                </c:pt>
                <c:pt idx="85">
                  <c:v>4.8669821129241004</c:v>
                </c:pt>
                <c:pt idx="86">
                  <c:v>4.8645771256121098</c:v>
                </c:pt>
                <c:pt idx="87">
                  <c:v>4.8673642395910397</c:v>
                </c:pt>
                <c:pt idx="88">
                  <c:v>4.8568312953258097</c:v>
                </c:pt>
                <c:pt idx="89">
                  <c:v>4.8646080760094996</c:v>
                </c:pt>
                <c:pt idx="90">
                  <c:v>4.8616180242046498</c:v>
                </c:pt>
                <c:pt idx="91">
                  <c:v>4.8616386326641301</c:v>
                </c:pt>
                <c:pt idx="92">
                  <c:v>4.85429249855033</c:v>
                </c:pt>
                <c:pt idx="93">
                  <c:v>4.8612883126131203</c:v>
                </c:pt>
                <c:pt idx="94">
                  <c:v>4.8528341485706497</c:v>
                </c:pt>
                <c:pt idx="95">
                  <c:v>4.86849031294041</c:v>
                </c:pt>
                <c:pt idx="96">
                  <c:v>3.3092304584932299</c:v>
                </c:pt>
                <c:pt idx="97">
                  <c:v>6.6138235879277802</c:v>
                </c:pt>
                <c:pt idx="98">
                  <c:v>9.5714911640134304</c:v>
                </c:pt>
                <c:pt idx="99">
                  <c:v>9.7467864958463402</c:v>
                </c:pt>
                <c:pt idx="100">
                  <c:v>9.7215876581406597</c:v>
                </c:pt>
                <c:pt idx="101">
                  <c:v>9.7362780095844794</c:v>
                </c:pt>
                <c:pt idx="102">
                  <c:v>9.7188278562106998</c:v>
                </c:pt>
                <c:pt idx="103">
                  <c:v>9.74720067991076</c:v>
                </c:pt>
                <c:pt idx="104">
                  <c:v>9.7144442303334895</c:v>
                </c:pt>
                <c:pt idx="105">
                  <c:v>9.7321883167577408</c:v>
                </c:pt>
                <c:pt idx="106">
                  <c:v>9.7176132163200108</c:v>
                </c:pt>
                <c:pt idx="107">
                  <c:v>9.7309084121347809</c:v>
                </c:pt>
                <c:pt idx="108">
                  <c:v>9.7075372482134998</c:v>
                </c:pt>
                <c:pt idx="109">
                  <c:v>9.7269675952920593</c:v>
                </c:pt>
                <c:pt idx="110">
                  <c:v>9.7138271359209902</c:v>
                </c:pt>
                <c:pt idx="111">
                  <c:v>9.74595823330713</c:v>
                </c:pt>
                <c:pt idx="112">
                  <c:v>4.0847123351096704</c:v>
                </c:pt>
                <c:pt idx="113">
                  <c:v>8.1625564926515004</c:v>
                </c:pt>
                <c:pt idx="114">
                  <c:v>12.2315274744905</c:v>
                </c:pt>
                <c:pt idx="115">
                  <c:v>16.305790440849702</c:v>
                </c:pt>
                <c:pt idx="116">
                  <c:v>19.191030977431002</c:v>
                </c:pt>
                <c:pt idx="117">
                  <c:v>19.466358883834602</c:v>
                </c:pt>
                <c:pt idx="118">
                  <c:v>19.430205101597799</c:v>
                </c:pt>
                <c:pt idx="119">
                  <c:v>19.476689635262101</c:v>
                </c:pt>
                <c:pt idx="120">
                  <c:v>19.422924666900901</c:v>
                </c:pt>
                <c:pt idx="121">
                  <c:v>19.4533989763422</c:v>
                </c:pt>
                <c:pt idx="122">
                  <c:v>19.431851153728001</c:v>
                </c:pt>
                <c:pt idx="123">
                  <c:v>19.453357730317201</c:v>
                </c:pt>
                <c:pt idx="124">
                  <c:v>19.4368733356918</c:v>
                </c:pt>
                <c:pt idx="125">
                  <c:v>19.447214026520101</c:v>
                </c:pt>
                <c:pt idx="126">
                  <c:v>19.416594714476702</c:v>
                </c:pt>
                <c:pt idx="127">
                  <c:v>19.4604958958152</c:v>
                </c:pt>
                <c:pt idx="128">
                  <c:v>4.6042564722767203</c:v>
                </c:pt>
                <c:pt idx="129">
                  <c:v>9.2057873296811294</c:v>
                </c:pt>
                <c:pt idx="130">
                  <c:v>13.798297590760001</c:v>
                </c:pt>
                <c:pt idx="131">
                  <c:v>18.402896312416601</c:v>
                </c:pt>
                <c:pt idx="132">
                  <c:v>22.969383884950801</c:v>
                </c:pt>
                <c:pt idx="133">
                  <c:v>27.566497312466002</c:v>
                </c:pt>
                <c:pt idx="134">
                  <c:v>32.110199624828503</c:v>
                </c:pt>
                <c:pt idx="135">
                  <c:v>36.681012511469</c:v>
                </c:pt>
                <c:pt idx="136">
                  <c:v>38.758794617303401</c:v>
                </c:pt>
                <c:pt idx="137">
                  <c:v>38.869217831890801</c:v>
                </c:pt>
                <c:pt idx="138">
                  <c:v>38.862138488385803</c:v>
                </c:pt>
                <c:pt idx="139">
                  <c:v>38.839764972822799</c:v>
                </c:pt>
                <c:pt idx="140">
                  <c:v>38.818977425858101</c:v>
                </c:pt>
                <c:pt idx="141">
                  <c:v>38.905643095815499</c:v>
                </c:pt>
                <c:pt idx="142">
                  <c:v>38.803627013127603</c:v>
                </c:pt>
                <c:pt idx="143">
                  <c:v>38.946847865997903</c:v>
                </c:pt>
                <c:pt idx="144">
                  <c:v>4.9238497091989704</c:v>
                </c:pt>
                <c:pt idx="145">
                  <c:v>9.8477126305084504</c:v>
                </c:pt>
                <c:pt idx="146">
                  <c:v>14.7608946591535</c:v>
                </c:pt>
                <c:pt idx="147">
                  <c:v>19.685230777482701</c:v>
                </c:pt>
                <c:pt idx="148">
                  <c:v>24.577536096006</c:v>
                </c:pt>
                <c:pt idx="149">
                  <c:v>29.4981794799662</c:v>
                </c:pt>
                <c:pt idx="150">
                  <c:v>34.377608752669602</c:v>
                </c:pt>
                <c:pt idx="151">
                  <c:v>39.336660321380101</c:v>
                </c:pt>
                <c:pt idx="152">
                  <c:v>44.149081294103702</c:v>
                </c:pt>
                <c:pt idx="153">
                  <c:v>49.0764573103544</c:v>
                </c:pt>
                <c:pt idx="154">
                  <c:v>53.912312813446498</c:v>
                </c:pt>
                <c:pt idx="155">
                  <c:v>57.367484814095697</c:v>
                </c:pt>
                <c:pt idx="156">
                  <c:v>57.3523340110359</c:v>
                </c:pt>
                <c:pt idx="157">
                  <c:v>57.435627774934702</c:v>
                </c:pt>
                <c:pt idx="158">
                  <c:v>57.340684991648899</c:v>
                </c:pt>
                <c:pt idx="159">
                  <c:v>57.539634758177797</c:v>
                </c:pt>
                <c:pt idx="160">
                  <c:v>5.0965012046854197</c:v>
                </c:pt>
                <c:pt idx="161">
                  <c:v>10.193441229651301</c:v>
                </c:pt>
                <c:pt idx="162">
                  <c:v>15.2808139183874</c:v>
                </c:pt>
                <c:pt idx="163">
                  <c:v>20.3819007289135</c:v>
                </c:pt>
                <c:pt idx="164">
                  <c:v>25.451756302229601</c:v>
                </c:pt>
                <c:pt idx="165">
                  <c:v>30.549480369755301</c:v>
                </c:pt>
                <c:pt idx="166">
                  <c:v>35.602706569980299</c:v>
                </c:pt>
                <c:pt idx="167">
                  <c:v>40.743097572077197</c:v>
                </c:pt>
                <c:pt idx="168">
                  <c:v>45.7359910771589</c:v>
                </c:pt>
                <c:pt idx="169">
                  <c:v>50.853433284604698</c:v>
                </c:pt>
                <c:pt idx="170">
                  <c:v>55.8840297234742</c:v>
                </c:pt>
                <c:pt idx="171">
                  <c:v>57.685153603734499</c:v>
                </c:pt>
                <c:pt idx="172">
                  <c:v>57.638949310927003</c:v>
                </c:pt>
                <c:pt idx="173">
                  <c:v>57.723713804872602</c:v>
                </c:pt>
                <c:pt idx="174">
                  <c:v>57.616327171396001</c:v>
                </c:pt>
                <c:pt idx="175">
                  <c:v>57.819201562844597</c:v>
                </c:pt>
                <c:pt idx="176">
                  <c:v>5.1878883831387297</c:v>
                </c:pt>
                <c:pt idx="177">
                  <c:v>10.3751167902299</c:v>
                </c:pt>
                <c:pt idx="178">
                  <c:v>15.5547874735765</c:v>
                </c:pt>
                <c:pt idx="179">
                  <c:v>20.747506211504898</c:v>
                </c:pt>
                <c:pt idx="180">
                  <c:v>25.909180599261902</c:v>
                </c:pt>
                <c:pt idx="181">
                  <c:v>31.1044005754712</c:v>
                </c:pt>
                <c:pt idx="182">
                  <c:v>36.252084238808301</c:v>
                </c:pt>
                <c:pt idx="183">
                  <c:v>41.488679687875297</c:v>
                </c:pt>
                <c:pt idx="184">
                  <c:v>46.579127057658802</c:v>
                </c:pt>
                <c:pt idx="185">
                  <c:v>51.797609134405</c:v>
                </c:pt>
                <c:pt idx="186">
                  <c:v>56.926170801034502</c:v>
                </c:pt>
                <c:pt idx="187">
                  <c:v>57.835146911663898</c:v>
                </c:pt>
                <c:pt idx="188">
                  <c:v>57.789157100792004</c:v>
                </c:pt>
                <c:pt idx="189">
                  <c:v>57.8604497172023</c:v>
                </c:pt>
                <c:pt idx="190">
                  <c:v>57.765962302758403</c:v>
                </c:pt>
                <c:pt idx="191">
                  <c:v>57.963255878230299</c:v>
                </c:pt>
                <c:pt idx="192">
                  <c:v>5.23494345180253</c:v>
                </c:pt>
                <c:pt idx="193">
                  <c:v>10.4696068922234</c:v>
                </c:pt>
                <c:pt idx="194">
                  <c:v>15.696490224486601</c:v>
                </c:pt>
                <c:pt idx="195">
                  <c:v>20.9395124595261</c:v>
                </c:pt>
                <c:pt idx="196">
                  <c:v>26.147863027118401</c:v>
                </c:pt>
                <c:pt idx="197">
                  <c:v>31.388650956729599</c:v>
                </c:pt>
                <c:pt idx="198">
                  <c:v>36.584689573533502</c:v>
                </c:pt>
                <c:pt idx="199">
                  <c:v>41.8739479858233</c:v>
                </c:pt>
                <c:pt idx="200">
                  <c:v>47.013213601747204</c:v>
                </c:pt>
                <c:pt idx="201">
                  <c:v>52.280826589029203</c:v>
                </c:pt>
                <c:pt idx="202">
                  <c:v>57.463641096501703</c:v>
                </c:pt>
                <c:pt idx="203">
                  <c:v>57.921289729471603</c:v>
                </c:pt>
                <c:pt idx="204">
                  <c:v>57.859993614933103</c:v>
                </c:pt>
                <c:pt idx="205">
                  <c:v>57.936033845862397</c:v>
                </c:pt>
                <c:pt idx="206">
                  <c:v>57.840274070294498</c:v>
                </c:pt>
                <c:pt idx="207">
                  <c:v>58.026032546612299</c:v>
                </c:pt>
                <c:pt idx="208">
                  <c:v>5.2584676003868598</c:v>
                </c:pt>
                <c:pt idx="209">
                  <c:v>10.516841021232301</c:v>
                </c:pt>
                <c:pt idx="210">
                  <c:v>15.7676790840178</c:v>
                </c:pt>
                <c:pt idx="211">
                  <c:v>21.035528106954001</c:v>
                </c:pt>
                <c:pt idx="212">
                  <c:v>26.2645841160789</c:v>
                </c:pt>
                <c:pt idx="213">
                  <c:v>31.528162064355399</c:v>
                </c:pt>
                <c:pt idx="214">
                  <c:v>36.756673385329897</c:v>
                </c:pt>
                <c:pt idx="215">
                  <c:v>42.0580989421059</c:v>
                </c:pt>
                <c:pt idx="216">
                  <c:v>47.222517451024501</c:v>
                </c:pt>
                <c:pt idx="217">
                  <c:v>52.528698328070298</c:v>
                </c:pt>
                <c:pt idx="218">
                  <c:v>57.738698131760003</c:v>
                </c:pt>
                <c:pt idx="219">
                  <c:v>57.943808959936803</c:v>
                </c:pt>
                <c:pt idx="220">
                  <c:v>57.898102938276402</c:v>
                </c:pt>
                <c:pt idx="221">
                  <c:v>57.965544609188299</c:v>
                </c:pt>
                <c:pt idx="222">
                  <c:v>57.872424974128997</c:v>
                </c:pt>
                <c:pt idx="223">
                  <c:v>58.074467916765499</c:v>
                </c:pt>
                <c:pt idx="224">
                  <c:v>5.2708579019886797</c:v>
                </c:pt>
                <c:pt idx="225">
                  <c:v>10.5414792474508</c:v>
                </c:pt>
                <c:pt idx="226">
                  <c:v>15.804303101096499</c:v>
                </c:pt>
                <c:pt idx="227">
                  <c:v>21.0829206467746</c:v>
                </c:pt>
                <c:pt idx="228">
                  <c:v>26.3262277038401</c:v>
                </c:pt>
                <c:pt idx="229">
                  <c:v>31.6063944538339</c:v>
                </c:pt>
                <c:pt idx="230">
                  <c:v>36.836685967366499</c:v>
                </c:pt>
                <c:pt idx="231">
                  <c:v>42.1612243359384</c:v>
                </c:pt>
                <c:pt idx="232">
                  <c:v>47.337484481563202</c:v>
                </c:pt>
                <c:pt idx="233">
                  <c:v>52.648560733418499</c:v>
                </c:pt>
                <c:pt idx="234">
                  <c:v>57.861590004335604</c:v>
                </c:pt>
                <c:pt idx="235">
                  <c:v>57.973842774281103</c:v>
                </c:pt>
                <c:pt idx="236">
                  <c:v>57.917233556735802</c:v>
                </c:pt>
                <c:pt idx="237">
                  <c:v>57.990446234143299</c:v>
                </c:pt>
                <c:pt idx="238">
                  <c:v>57.8898264397221</c:v>
                </c:pt>
                <c:pt idx="239">
                  <c:v>58.087681152251903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130-FF8B-5F4C-8BBF-ED4DE73666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3850848"/>
        <c:axId val="119669536"/>
      </c:scatterChart>
      <c:valAx>
        <c:axId val="123850848"/>
        <c:scaling>
          <c:logBase val="2"/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vert="horz"/>
              <a:lstStyle/>
              <a:p>
                <a:pPr>
                  <a:defRPr sz="1200" b="0"/>
                </a:pPr>
                <a:r>
                  <a:rPr lang="en-US" sz="1200" b="0"/>
                  <a:t>Operational Intensity (OP/B)</a:t>
                </a:r>
              </a:p>
            </c:rich>
          </c:tx>
          <c:layout>
            <c:manualLayout>
              <c:xMode val="edge"/>
              <c:yMode val="edge"/>
              <c:x val="0.36643746180033554"/>
              <c:y val="0.93376597222222224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\ ????/????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/>
          <a:lstStyle/>
          <a:p>
            <a:pPr>
              <a:defRPr/>
            </a:pPr>
            <a:endParaRPr lang="en-US"/>
          </a:p>
        </c:txPr>
        <c:crossAx val="119669536"/>
        <c:crossesAt val="1.0000000000000002E-3"/>
        <c:crossBetween val="midCat"/>
        <c:majorUnit val="2"/>
        <c:minorUnit val="2"/>
      </c:valAx>
      <c:valAx>
        <c:axId val="119669536"/>
        <c:scaling>
          <c:logBase val="2"/>
          <c:orientation val="minMax"/>
          <c:max val="64"/>
          <c:min val="3.1250000000000007E-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 sz="1000" b="0"/>
                </a:pPr>
                <a:r>
                  <a:rPr lang="en-US" sz="1000" b="0"/>
                  <a:t>Arithmetic Throughput (MOPS, 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.0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23850848"/>
        <c:crossesAt val="4.8830000000000019E-5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1">
    <c:autoUpdate val="0"/>
  </c:externalData>
  <c:userShapes r:id="rId2"/>
</c:chartSpace>
</file>

<file path=ppt/charts/chart6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49567901234568"/>
          <c:y val="7.2466666666666665E-2"/>
          <c:w val="0.84894567901234563"/>
          <c:h val="0.58538282828282828"/>
        </c:manualLayout>
      </c:layout>
      <c:barChart>
        <c:barDir val="col"/>
        <c:grouping val="clustered"/>
        <c:varyColors val="0"/>
        <c:ser>
          <c:idx val="3"/>
          <c:order val="0"/>
          <c:tx>
            <c:strRef>
              <c:f>'2021-06-09'!$F$2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'2021-06-09'!$F$3:$F$23</c:f>
              <c:numCache>
                <c:formatCode>0.00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 formatCode="0.0">
                  <c:v>1</c:v>
                </c:pt>
                <c:pt idx="5" formatCode="0.0">
                  <c:v>1</c:v>
                </c:pt>
                <c:pt idx="6">
                  <c:v>1</c:v>
                </c:pt>
                <c:pt idx="7" formatCode="0.0">
                  <c:v>1</c:v>
                </c:pt>
                <c:pt idx="8" formatCode="0.0">
                  <c:v>1</c:v>
                </c:pt>
                <c:pt idx="9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8" formatCode="0.0">
                  <c:v>1</c:v>
                </c:pt>
                <c:pt idx="19" formatCode="0.0">
                  <c:v>1</c:v>
                </c:pt>
                <c:pt idx="20" formatCode="0.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00-6B41-8A32-3EE0779DB6AB}"/>
            </c:ext>
          </c:extLst>
        </c:ser>
        <c:ser>
          <c:idx val="0"/>
          <c:order val="1"/>
          <c:tx>
            <c:strRef>
              <c:f>'2021-06-09'!$E$2</c:f>
              <c:strCache>
                <c:ptCount val="1"/>
                <c:pt idx="0">
                  <c:v>GPU</c:v>
                </c:pt>
              </c:strCache>
            </c:strRef>
          </c:tx>
          <c:spPr>
            <a:pattFill prst="wdUpDiag">
              <a:fgClr>
                <a:schemeClr val="accent6">
                  <a:lumMod val="60000"/>
                  <a:lumOff val="40000"/>
                </a:schemeClr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solidFill>
                <a:schemeClr val="accent6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'2021-06-09'!$E$3:$E$23</c:f>
              <c:numCache>
                <c:formatCode>0.0</c:formatCode>
                <c:ptCount val="21"/>
                <c:pt idx="0">
                  <c:v>93.4</c:v>
                </c:pt>
                <c:pt idx="1">
                  <c:v>410.1</c:v>
                </c:pt>
                <c:pt idx="2">
                  <c:v>439.4</c:v>
                </c:pt>
                <c:pt idx="3">
                  <c:v>0.4</c:v>
                </c:pt>
                <c:pt idx="4">
                  <c:v>71.099999999999994</c:v>
                </c:pt>
                <c:pt idx="5">
                  <c:v>71.099999999999994</c:v>
                </c:pt>
                <c:pt idx="6">
                  <c:v>26.1</c:v>
                </c:pt>
                <c:pt idx="7">
                  <c:v>57.6</c:v>
                </c:pt>
                <c:pt idx="8">
                  <c:v>57.6</c:v>
                </c:pt>
                <c:pt idx="9">
                  <c:v>51.3</c:v>
                </c:pt>
                <c:pt idx="11">
                  <c:v>447.2</c:v>
                </c:pt>
                <c:pt idx="12">
                  <c:v>30.7</c:v>
                </c:pt>
                <c:pt idx="13">
                  <c:v>1552.7</c:v>
                </c:pt>
                <c:pt idx="14">
                  <c:v>1.6</c:v>
                </c:pt>
                <c:pt idx="15">
                  <c:v>305</c:v>
                </c:pt>
                <c:pt idx="16">
                  <c:v>68.8</c:v>
                </c:pt>
                <c:pt idx="18">
                  <c:v>52.233589665378666</c:v>
                </c:pt>
                <c:pt idx="19">
                  <c:v>94.577826795981181</c:v>
                </c:pt>
                <c:pt idx="20">
                  <c:v>65.638241188110143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00-6B41-8A32-3EE0779DB6AB}"/>
            </c:ext>
          </c:extLst>
        </c:ser>
        <c:ser>
          <c:idx val="2"/>
          <c:order val="2"/>
          <c:tx>
            <c:strRef>
              <c:f>'2021-06-09'!$C$2</c:f>
              <c:strCache>
                <c:ptCount val="1"/>
                <c:pt idx="0">
                  <c:v>640 DPUs</c:v>
                </c:pt>
              </c:strCache>
            </c:strRef>
          </c:tx>
          <c:spPr>
            <a:solidFill>
              <a:srgbClr val="FFFD78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'2021-06-09'!$C$3:$C$23</c:f>
              <c:numCache>
                <c:formatCode>0.0</c:formatCode>
                <c:ptCount val="21"/>
                <c:pt idx="0">
                  <c:v>38.6</c:v>
                </c:pt>
                <c:pt idx="1">
                  <c:v>167</c:v>
                </c:pt>
                <c:pt idx="2">
                  <c:v>234.4</c:v>
                </c:pt>
                <c:pt idx="3">
                  <c:v>4.4000000000000004</c:v>
                </c:pt>
                <c:pt idx="4">
                  <c:v>134.4</c:v>
                </c:pt>
                <c:pt idx="5">
                  <c:v>33.6</c:v>
                </c:pt>
                <c:pt idx="6">
                  <c:v>9.1</c:v>
                </c:pt>
                <c:pt idx="7">
                  <c:v>13.5</c:v>
                </c:pt>
                <c:pt idx="8">
                  <c:v>16</c:v>
                </c:pt>
                <c:pt idx="9">
                  <c:v>36.6</c:v>
                </c:pt>
                <c:pt idx="11">
                  <c:v>25.2</c:v>
                </c:pt>
                <c:pt idx="12">
                  <c:v>0.4</c:v>
                </c:pt>
                <c:pt idx="13">
                  <c:v>20.100000000000001</c:v>
                </c:pt>
                <c:pt idx="14" formatCode="0.0000">
                  <c:v>3.6799999999999999E-2</c:v>
                </c:pt>
                <c:pt idx="15">
                  <c:v>5.6</c:v>
                </c:pt>
                <c:pt idx="16">
                  <c:v>0.1</c:v>
                </c:pt>
                <c:pt idx="18">
                  <c:v>34.154102972882662</c:v>
                </c:pt>
                <c:pt idx="19">
                  <c:v>1.2689623569961614</c:v>
                </c:pt>
                <c:pt idx="20">
                  <c:v>10.100450522505204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00-6B41-8A32-3EE0779DB6AB}"/>
            </c:ext>
          </c:extLst>
        </c:ser>
        <c:ser>
          <c:idx val="1"/>
          <c:order val="3"/>
          <c:tx>
            <c:strRef>
              <c:f>'2021-06-09'!$D$2</c:f>
              <c:strCache>
                <c:ptCount val="1"/>
                <c:pt idx="0">
                  <c:v>2556 DPUs</c:v>
                </c:pt>
              </c:strCache>
            </c:strRef>
          </c:tx>
          <c:spPr>
            <a:pattFill prst="wdDnDiag">
              <a:fgClr>
                <a:schemeClr val="accent2"/>
              </a:fgClr>
              <a:bgClr>
                <a:schemeClr val="accent2">
                  <a:lumMod val="40000"/>
                  <a:lumOff val="60000"/>
                </a:schemeClr>
              </a:bgClr>
            </a:pattFill>
            <a:ln>
              <a:solidFill>
                <a:schemeClr val="accent2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'2021-06-09'!$D$3:$D$23</c:f>
              <c:numCache>
                <c:formatCode>0.0</c:formatCode>
                <c:ptCount val="21"/>
                <c:pt idx="0">
                  <c:v>149.1</c:v>
                </c:pt>
                <c:pt idx="1">
                  <c:v>498.2</c:v>
                </c:pt>
                <c:pt idx="2">
                  <c:v>629.5</c:v>
                </c:pt>
                <c:pt idx="3">
                  <c:v>23</c:v>
                </c:pt>
                <c:pt idx="4">
                  <c:v>496.6</c:v>
                </c:pt>
                <c:pt idx="5">
                  <c:v>167.1</c:v>
                </c:pt>
                <c:pt idx="6">
                  <c:v>45.3</c:v>
                </c:pt>
                <c:pt idx="7">
                  <c:v>61.3</c:v>
                </c:pt>
                <c:pt idx="8">
                  <c:v>70.2</c:v>
                </c:pt>
                <c:pt idx="9">
                  <c:v>96.3</c:v>
                </c:pt>
                <c:pt idx="11">
                  <c:v>46.3</c:v>
                </c:pt>
                <c:pt idx="12">
                  <c:v>0.9</c:v>
                </c:pt>
                <c:pt idx="13">
                  <c:v>86.6</c:v>
                </c:pt>
                <c:pt idx="14" formatCode="0.0000">
                  <c:v>1.9E-3</c:v>
                </c:pt>
                <c:pt idx="15">
                  <c:v>5.8</c:v>
                </c:pt>
                <c:pt idx="16">
                  <c:v>0.1</c:v>
                </c:pt>
                <c:pt idx="18">
                  <c:v>132.55954898885241</c:v>
                </c:pt>
                <c:pt idx="19">
                  <c:v>1.2586949733620922</c:v>
                </c:pt>
                <c:pt idx="20">
                  <c:v>23.226702722854029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E00-6B41-8A32-3EE0779DB6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25439"/>
        <c:axId val="41607039"/>
      </c:barChart>
      <c:catAx>
        <c:axId val="419254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07039"/>
        <c:crossesAt val="1.0000000000000003E-4"/>
        <c:auto val="1"/>
        <c:lblAlgn val="ctr"/>
        <c:lblOffset val="100"/>
        <c:noMultiLvlLbl val="0"/>
      </c:catAx>
      <c:valAx>
        <c:axId val="41607039"/>
        <c:scaling>
          <c:logBase val="2"/>
          <c:orientation val="minMax"/>
          <c:max val="204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Speedup over CPU (log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25439"/>
        <c:crosses val="autoZero"/>
        <c:crossBetween val="between"/>
        <c:majorUnit val="4"/>
        <c:minorUnit val="4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2842992551563362"/>
          <c:y val="9.4994949494949521E-3"/>
          <c:w val="0.52368132716049387"/>
          <c:h val="6.4185101010101012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7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49567901234568"/>
          <c:y val="7.2466666666666665E-2"/>
          <c:w val="0.84894567901234563"/>
          <c:h val="0.58538282828282828"/>
        </c:manualLayout>
      </c:layout>
      <c:barChart>
        <c:barDir val="col"/>
        <c:grouping val="clustered"/>
        <c:varyColors val="0"/>
        <c:ser>
          <c:idx val="3"/>
          <c:order val="0"/>
          <c:tx>
            <c:strRef>
              <c:f>'2021-06-09'!$F$2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'2021-06-09'!$F$3:$F$23</c:f>
              <c:numCache>
                <c:formatCode>0.00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 formatCode="0.0">
                  <c:v>1</c:v>
                </c:pt>
                <c:pt idx="5" formatCode="0.0">
                  <c:v>1</c:v>
                </c:pt>
                <c:pt idx="6">
                  <c:v>1</c:v>
                </c:pt>
                <c:pt idx="7" formatCode="0.0">
                  <c:v>1</c:v>
                </c:pt>
                <c:pt idx="8" formatCode="0.0">
                  <c:v>1</c:v>
                </c:pt>
                <c:pt idx="9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8" formatCode="0.0">
                  <c:v>1</c:v>
                </c:pt>
                <c:pt idx="19" formatCode="0.0">
                  <c:v>1</c:v>
                </c:pt>
                <c:pt idx="20" formatCode="0.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00-6B41-8A32-3EE0779DB6AB}"/>
            </c:ext>
          </c:extLst>
        </c:ser>
        <c:ser>
          <c:idx val="0"/>
          <c:order val="1"/>
          <c:tx>
            <c:strRef>
              <c:f>'2021-06-09'!$E$2</c:f>
              <c:strCache>
                <c:ptCount val="1"/>
                <c:pt idx="0">
                  <c:v>GPU</c:v>
                </c:pt>
              </c:strCache>
            </c:strRef>
          </c:tx>
          <c:spPr>
            <a:pattFill prst="wdUpDiag">
              <a:fgClr>
                <a:schemeClr val="accent6">
                  <a:lumMod val="60000"/>
                  <a:lumOff val="40000"/>
                </a:schemeClr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solidFill>
                <a:schemeClr val="accent6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'2021-06-09'!$E$3:$E$23</c:f>
              <c:numCache>
                <c:formatCode>0.0</c:formatCode>
                <c:ptCount val="21"/>
                <c:pt idx="0">
                  <c:v>93.4</c:v>
                </c:pt>
                <c:pt idx="1">
                  <c:v>410.1</c:v>
                </c:pt>
                <c:pt idx="2">
                  <c:v>439.4</c:v>
                </c:pt>
                <c:pt idx="3">
                  <c:v>0.4</c:v>
                </c:pt>
                <c:pt idx="4">
                  <c:v>71.099999999999994</c:v>
                </c:pt>
                <c:pt idx="5">
                  <c:v>71.099999999999994</c:v>
                </c:pt>
                <c:pt idx="6">
                  <c:v>26.1</c:v>
                </c:pt>
                <c:pt idx="7">
                  <c:v>57.6</c:v>
                </c:pt>
                <c:pt idx="8">
                  <c:v>57.6</c:v>
                </c:pt>
                <c:pt idx="9">
                  <c:v>51.3</c:v>
                </c:pt>
                <c:pt idx="11">
                  <c:v>447.2</c:v>
                </c:pt>
                <c:pt idx="12">
                  <c:v>30.7</c:v>
                </c:pt>
                <c:pt idx="13">
                  <c:v>1552.7</c:v>
                </c:pt>
                <c:pt idx="14">
                  <c:v>1.6</c:v>
                </c:pt>
                <c:pt idx="15">
                  <c:v>305</c:v>
                </c:pt>
                <c:pt idx="16">
                  <c:v>68.8</c:v>
                </c:pt>
                <c:pt idx="18">
                  <c:v>52.233589665378666</c:v>
                </c:pt>
                <c:pt idx="19">
                  <c:v>94.577826795981181</c:v>
                </c:pt>
                <c:pt idx="20">
                  <c:v>65.638241188110143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00-6B41-8A32-3EE0779DB6AB}"/>
            </c:ext>
          </c:extLst>
        </c:ser>
        <c:ser>
          <c:idx val="2"/>
          <c:order val="2"/>
          <c:tx>
            <c:strRef>
              <c:f>'2021-06-09'!$C$2</c:f>
              <c:strCache>
                <c:ptCount val="1"/>
                <c:pt idx="0">
                  <c:v>640 DPUs</c:v>
                </c:pt>
              </c:strCache>
            </c:strRef>
          </c:tx>
          <c:spPr>
            <a:solidFill>
              <a:srgbClr val="FFFD78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'2021-06-09'!$C$3:$C$23</c:f>
              <c:numCache>
                <c:formatCode>0.0</c:formatCode>
                <c:ptCount val="21"/>
                <c:pt idx="0">
                  <c:v>38.6</c:v>
                </c:pt>
                <c:pt idx="1">
                  <c:v>167</c:v>
                </c:pt>
                <c:pt idx="2">
                  <c:v>234.4</c:v>
                </c:pt>
                <c:pt idx="3">
                  <c:v>4.4000000000000004</c:v>
                </c:pt>
                <c:pt idx="4">
                  <c:v>134.4</c:v>
                </c:pt>
                <c:pt idx="5">
                  <c:v>33.6</c:v>
                </c:pt>
                <c:pt idx="6">
                  <c:v>9.1</c:v>
                </c:pt>
                <c:pt idx="7">
                  <c:v>13.5</c:v>
                </c:pt>
                <c:pt idx="8">
                  <c:v>16</c:v>
                </c:pt>
                <c:pt idx="9">
                  <c:v>36.6</c:v>
                </c:pt>
                <c:pt idx="11">
                  <c:v>25.2</c:v>
                </c:pt>
                <c:pt idx="12">
                  <c:v>0.4</c:v>
                </c:pt>
                <c:pt idx="13">
                  <c:v>20.100000000000001</c:v>
                </c:pt>
                <c:pt idx="14" formatCode="0.0000">
                  <c:v>3.6799999999999999E-2</c:v>
                </c:pt>
                <c:pt idx="15">
                  <c:v>5.6</c:v>
                </c:pt>
                <c:pt idx="16">
                  <c:v>0.1</c:v>
                </c:pt>
                <c:pt idx="18">
                  <c:v>34.154102972882662</c:v>
                </c:pt>
                <c:pt idx="19">
                  <c:v>1.2689623569961614</c:v>
                </c:pt>
                <c:pt idx="20">
                  <c:v>10.100450522505204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00-6B41-8A32-3EE0779DB6AB}"/>
            </c:ext>
          </c:extLst>
        </c:ser>
        <c:ser>
          <c:idx val="1"/>
          <c:order val="3"/>
          <c:tx>
            <c:strRef>
              <c:f>'2021-06-09'!$D$2</c:f>
              <c:strCache>
                <c:ptCount val="1"/>
                <c:pt idx="0">
                  <c:v>2556 DPUs</c:v>
                </c:pt>
              </c:strCache>
            </c:strRef>
          </c:tx>
          <c:spPr>
            <a:pattFill prst="wdDnDiag">
              <a:fgClr>
                <a:schemeClr val="accent2"/>
              </a:fgClr>
              <a:bgClr>
                <a:schemeClr val="accent2">
                  <a:lumMod val="40000"/>
                  <a:lumOff val="60000"/>
                </a:schemeClr>
              </a:bgClr>
            </a:pattFill>
            <a:ln>
              <a:solidFill>
                <a:schemeClr val="accent2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'2021-06-09'!$D$3:$D$23</c:f>
              <c:numCache>
                <c:formatCode>0.0</c:formatCode>
                <c:ptCount val="21"/>
                <c:pt idx="0">
                  <c:v>149.1</c:v>
                </c:pt>
                <c:pt idx="1">
                  <c:v>498.2</c:v>
                </c:pt>
                <c:pt idx="2">
                  <c:v>629.5</c:v>
                </c:pt>
                <c:pt idx="3">
                  <c:v>23</c:v>
                </c:pt>
                <c:pt idx="4">
                  <c:v>496.6</c:v>
                </c:pt>
                <c:pt idx="5">
                  <c:v>167.1</c:v>
                </c:pt>
                <c:pt idx="6">
                  <c:v>45.3</c:v>
                </c:pt>
                <c:pt idx="7">
                  <c:v>61.3</c:v>
                </c:pt>
                <c:pt idx="8">
                  <c:v>70.2</c:v>
                </c:pt>
                <c:pt idx="9">
                  <c:v>96.3</c:v>
                </c:pt>
                <c:pt idx="11">
                  <c:v>46.3</c:v>
                </c:pt>
                <c:pt idx="12">
                  <c:v>0.9</c:v>
                </c:pt>
                <c:pt idx="13">
                  <c:v>86.6</c:v>
                </c:pt>
                <c:pt idx="14" formatCode="0.0000">
                  <c:v>1.9E-3</c:v>
                </c:pt>
                <c:pt idx="15">
                  <c:v>5.8</c:v>
                </c:pt>
                <c:pt idx="16">
                  <c:v>0.1</c:v>
                </c:pt>
                <c:pt idx="18">
                  <c:v>132.55954898885241</c:v>
                </c:pt>
                <c:pt idx="19">
                  <c:v>1.2586949733620922</c:v>
                </c:pt>
                <c:pt idx="20">
                  <c:v>23.226702722854029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E00-6B41-8A32-3EE0779DB6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25439"/>
        <c:axId val="41607039"/>
      </c:barChart>
      <c:catAx>
        <c:axId val="419254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07039"/>
        <c:crossesAt val="1.0000000000000003E-4"/>
        <c:auto val="1"/>
        <c:lblAlgn val="ctr"/>
        <c:lblOffset val="100"/>
        <c:noMultiLvlLbl val="0"/>
      </c:catAx>
      <c:valAx>
        <c:axId val="41607039"/>
        <c:scaling>
          <c:logBase val="2"/>
          <c:orientation val="minMax"/>
          <c:max val="204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Speedup over CPU (log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25439"/>
        <c:crosses val="autoZero"/>
        <c:crossBetween val="between"/>
        <c:majorUnit val="4"/>
        <c:minorUnit val="4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2842992551563362"/>
          <c:y val="9.4994949494949521E-3"/>
          <c:w val="0.52368132716049387"/>
          <c:h val="6.4185101010101012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0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0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0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0.91229</cdr:x>
      <cdr:y>0.82528</cdr:y>
    </cdr:from>
    <cdr:to>
      <cdr:x>0.9822</cdr:x>
      <cdr:y>0.97865</cdr:y>
    </cdr:to>
    <cdr:sp macro="" textlink="">
      <cdr:nvSpPr>
        <cdr:cNvPr id="2" name="TextBox 13">
          <a:extLst xmlns:a="http://schemas.openxmlformats.org/drawingml/2006/main">
            <a:ext uri="{FF2B5EF4-FFF2-40B4-BE49-F238E27FC236}">
              <a16:creationId xmlns:a16="http://schemas.microsoft.com/office/drawing/2014/main" id="{BDC5ADA1-BDAA-BA44-B910-A6F6E20E15E3}"/>
            </a:ext>
          </a:extLst>
        </cdr:cNvPr>
        <cdr:cNvSpPr txBox="1"/>
      </cdr:nvSpPr>
      <cdr:spPr>
        <a:xfrm xmlns:a="http://schemas.openxmlformats.org/drawingml/2006/main" rot="16200000">
          <a:off x="4023459" y="2407224"/>
          <a:ext cx="435952" cy="313034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no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000"/>
            <a:t>Random</a:t>
          </a:r>
          <a:endParaRPr lang="en-US" sz="1000" baseline="0"/>
        </a:p>
        <a:p xmlns:a="http://schemas.openxmlformats.org/drawingml/2006/main">
          <a:pPr algn="ctr"/>
          <a:r>
            <a:rPr lang="en-US" sz="1000" baseline="0"/>
            <a:t>(GUPS)</a:t>
          </a:r>
          <a:endParaRPr lang="en-US" sz="100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0.91229</cdr:x>
      <cdr:y>0.82528</cdr:y>
    </cdr:from>
    <cdr:to>
      <cdr:x>0.9822</cdr:x>
      <cdr:y>0.97865</cdr:y>
    </cdr:to>
    <cdr:sp macro="" textlink="">
      <cdr:nvSpPr>
        <cdr:cNvPr id="2" name="TextBox 13">
          <a:extLst xmlns:a="http://schemas.openxmlformats.org/drawingml/2006/main">
            <a:ext uri="{FF2B5EF4-FFF2-40B4-BE49-F238E27FC236}">
              <a16:creationId xmlns:a16="http://schemas.microsoft.com/office/drawing/2014/main" id="{BDC5ADA1-BDAA-BA44-B910-A6F6E20E15E3}"/>
            </a:ext>
          </a:extLst>
        </cdr:cNvPr>
        <cdr:cNvSpPr txBox="1"/>
      </cdr:nvSpPr>
      <cdr:spPr>
        <a:xfrm xmlns:a="http://schemas.openxmlformats.org/drawingml/2006/main" rot="16200000">
          <a:off x="4023459" y="2407224"/>
          <a:ext cx="435952" cy="313034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no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000"/>
            <a:t>Random</a:t>
          </a:r>
          <a:endParaRPr lang="en-US" sz="1000" baseline="0"/>
        </a:p>
        <a:p xmlns:a="http://schemas.openxmlformats.org/drawingml/2006/main">
          <a:pPr algn="ctr"/>
          <a:r>
            <a:rPr lang="en-US" sz="1000" baseline="0"/>
            <a:t>(GUPS)</a:t>
          </a:r>
          <a:endParaRPr lang="en-US" sz="100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0.91229</cdr:x>
      <cdr:y>0.82528</cdr:y>
    </cdr:from>
    <cdr:to>
      <cdr:x>0.9822</cdr:x>
      <cdr:y>0.97865</cdr:y>
    </cdr:to>
    <cdr:sp macro="" textlink="">
      <cdr:nvSpPr>
        <cdr:cNvPr id="2" name="TextBox 13">
          <a:extLst xmlns:a="http://schemas.openxmlformats.org/drawingml/2006/main">
            <a:ext uri="{FF2B5EF4-FFF2-40B4-BE49-F238E27FC236}">
              <a16:creationId xmlns:a16="http://schemas.microsoft.com/office/drawing/2014/main" id="{BDC5ADA1-BDAA-BA44-B910-A6F6E20E15E3}"/>
            </a:ext>
          </a:extLst>
        </cdr:cNvPr>
        <cdr:cNvSpPr txBox="1"/>
      </cdr:nvSpPr>
      <cdr:spPr>
        <a:xfrm xmlns:a="http://schemas.openxmlformats.org/drawingml/2006/main" rot="16200000">
          <a:off x="4023459" y="2407224"/>
          <a:ext cx="435952" cy="313034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no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000"/>
            <a:t>Random</a:t>
          </a:r>
          <a:endParaRPr lang="en-US" sz="1000" baseline="0"/>
        </a:p>
        <a:p xmlns:a="http://schemas.openxmlformats.org/drawingml/2006/main">
          <a:pPr algn="ctr"/>
          <a:r>
            <a:rPr lang="en-US" sz="1000" baseline="0"/>
            <a:t>(GUPS)</a:t>
          </a:r>
          <a:endParaRPr lang="en-US" sz="100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0.91229</cdr:x>
      <cdr:y>0.82528</cdr:y>
    </cdr:from>
    <cdr:to>
      <cdr:x>0.9822</cdr:x>
      <cdr:y>0.97865</cdr:y>
    </cdr:to>
    <cdr:sp macro="" textlink="">
      <cdr:nvSpPr>
        <cdr:cNvPr id="2" name="TextBox 13">
          <a:extLst xmlns:a="http://schemas.openxmlformats.org/drawingml/2006/main">
            <a:ext uri="{FF2B5EF4-FFF2-40B4-BE49-F238E27FC236}">
              <a16:creationId xmlns:a16="http://schemas.microsoft.com/office/drawing/2014/main" id="{BDC5ADA1-BDAA-BA44-B910-A6F6E20E15E3}"/>
            </a:ext>
          </a:extLst>
        </cdr:cNvPr>
        <cdr:cNvSpPr txBox="1"/>
      </cdr:nvSpPr>
      <cdr:spPr>
        <a:xfrm xmlns:a="http://schemas.openxmlformats.org/drawingml/2006/main" rot="16200000">
          <a:off x="4023459" y="2407224"/>
          <a:ext cx="435952" cy="313034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no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000"/>
            <a:t>Random</a:t>
          </a:r>
          <a:endParaRPr lang="en-US" sz="1000" baseline="0"/>
        </a:p>
        <a:p xmlns:a="http://schemas.openxmlformats.org/drawingml/2006/main">
          <a:pPr algn="ctr"/>
          <a:r>
            <a:rPr lang="en-US" sz="1000" baseline="0"/>
            <a:t>(GUPS)</a:t>
          </a:r>
          <a:endParaRPr lang="en-US" sz="100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0.14141</cdr:x>
      <cdr:y>0.03248</cdr:y>
    </cdr:from>
    <cdr:to>
      <cdr:x>0.42698</cdr:x>
      <cdr:y>0.14518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DF0EF052-1488-F14F-93AC-9A50A084E40B}"/>
            </a:ext>
          </a:extLst>
        </cdr:cNvPr>
        <cdr:cNvSpPr txBox="1"/>
      </cdr:nvSpPr>
      <cdr:spPr>
        <a:xfrm xmlns:a="http://schemas.openxmlformats.org/drawingml/2006/main">
          <a:off x="661793" y="90793"/>
          <a:ext cx="1336465" cy="3149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b="1"/>
            <a:t>(a)</a:t>
          </a:r>
          <a:r>
            <a:rPr lang="en-US" sz="1000" b="1" baseline="0"/>
            <a:t> </a:t>
          </a:r>
          <a:r>
            <a:rPr lang="en-US" sz="1000" b="1"/>
            <a:t>INT32, ADD</a:t>
          </a:r>
          <a:r>
            <a:rPr lang="en-US" sz="1000" b="0"/>
            <a:t> (1 DPU)</a:t>
          </a:r>
        </a:p>
      </cdr:txBody>
    </cdr:sp>
  </cdr:relSizeAnchor>
  <cdr:relSizeAnchor xmlns:cdr="http://schemas.openxmlformats.org/drawingml/2006/chartDrawing">
    <cdr:from>
      <cdr:x>0.03118</cdr:x>
      <cdr:y>0.82039</cdr:y>
    </cdr:from>
    <cdr:to>
      <cdr:x>0.16175</cdr:x>
      <cdr:y>0.88401</cdr:y>
    </cdr:to>
    <cdr:sp macro="" textlink="">
      <cdr:nvSpPr>
        <cdr:cNvPr id="3" name="Rectangle 2">
          <a:extLst xmlns:a="http://schemas.openxmlformats.org/drawingml/2006/main">
            <a:ext uri="{FF2B5EF4-FFF2-40B4-BE49-F238E27FC236}">
              <a16:creationId xmlns:a16="http://schemas.microsoft.com/office/drawing/2014/main" id="{E119D161-B698-C34F-A096-FAD6AC5487BA}"/>
            </a:ext>
          </a:extLst>
        </cdr:cNvPr>
        <cdr:cNvSpPr/>
      </cdr:nvSpPr>
      <cdr:spPr>
        <a:xfrm xmlns:a="http://schemas.openxmlformats.org/drawingml/2006/main" rot="18950358" flipV="1">
          <a:off x="145901" y="2292982"/>
          <a:ext cx="611068" cy="177803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endParaRPr lang="en-US" sz="1100"/>
        </a:p>
      </cdr:txBody>
    </cdr:sp>
  </cdr:relSizeAnchor>
  <cdr:relSizeAnchor xmlns:cdr="http://schemas.openxmlformats.org/drawingml/2006/chartDrawing">
    <cdr:from>
      <cdr:x>0.77363</cdr:x>
      <cdr:y>0.81068</cdr:y>
    </cdr:from>
    <cdr:to>
      <cdr:x>0.86405</cdr:x>
      <cdr:y>0.91162</cdr:y>
    </cdr:to>
    <cdr:sp macro="" textlink="">
      <cdr:nvSpPr>
        <cdr:cNvPr id="4" name="Rectangle 3">
          <a:extLst xmlns:a="http://schemas.openxmlformats.org/drawingml/2006/main">
            <a:ext uri="{FF2B5EF4-FFF2-40B4-BE49-F238E27FC236}">
              <a16:creationId xmlns:a16="http://schemas.microsoft.com/office/drawing/2014/main" id="{6F144DA0-F221-484F-BAE9-E0442D4EF9F4}"/>
            </a:ext>
          </a:extLst>
        </cdr:cNvPr>
        <cdr:cNvSpPr/>
      </cdr:nvSpPr>
      <cdr:spPr>
        <a:xfrm xmlns:a="http://schemas.openxmlformats.org/drawingml/2006/main" rot="18950358">
          <a:off x="3620572" y="2265822"/>
          <a:ext cx="423190" cy="28212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2</a:t>
          </a:r>
        </a:p>
      </cdr:txBody>
    </cdr:sp>
  </cdr:relSizeAnchor>
  <cdr:relSizeAnchor xmlns:cdr="http://schemas.openxmlformats.org/drawingml/2006/chartDrawing">
    <cdr:from>
      <cdr:x>0.7382</cdr:x>
      <cdr:y>0.79928</cdr:y>
    </cdr:from>
    <cdr:to>
      <cdr:x>0.80682</cdr:x>
      <cdr:y>0.89976</cdr:y>
    </cdr:to>
    <cdr:sp macro="" textlink="">
      <cdr:nvSpPr>
        <cdr:cNvPr id="5" name="Rectangle 4">
          <a:extLst xmlns:a="http://schemas.openxmlformats.org/drawingml/2006/main">
            <a:ext uri="{FF2B5EF4-FFF2-40B4-BE49-F238E27FC236}">
              <a16:creationId xmlns:a16="http://schemas.microsoft.com/office/drawing/2014/main" id="{90539433-DDEC-FA4F-A51B-B0E6DAA77E86}"/>
            </a:ext>
          </a:extLst>
        </cdr:cNvPr>
        <cdr:cNvSpPr/>
      </cdr:nvSpPr>
      <cdr:spPr>
        <a:xfrm xmlns:a="http://schemas.openxmlformats.org/drawingml/2006/main" rot="18950358">
          <a:off x="3454760" y="2233983"/>
          <a:ext cx="321176" cy="280832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1</a:t>
          </a:r>
        </a:p>
      </cdr:txBody>
    </cdr:sp>
  </cdr:relSizeAnchor>
  <cdr:relSizeAnchor xmlns:cdr="http://schemas.openxmlformats.org/drawingml/2006/chartDrawing">
    <cdr:from>
      <cdr:x>0.85818</cdr:x>
      <cdr:y>0.81973</cdr:y>
    </cdr:from>
    <cdr:to>
      <cdr:x>0.9687</cdr:x>
      <cdr:y>0.92067</cdr:y>
    </cdr:to>
    <cdr:sp macro="" textlink="">
      <cdr:nvSpPr>
        <cdr:cNvPr id="6" name="Rectangle 5">
          <a:extLst xmlns:a="http://schemas.openxmlformats.org/drawingml/2006/main">
            <a:ext uri="{FF2B5EF4-FFF2-40B4-BE49-F238E27FC236}">
              <a16:creationId xmlns:a16="http://schemas.microsoft.com/office/drawing/2014/main" id="{AFC48ECF-5AC6-D24C-BB45-70F0790CED2B}"/>
            </a:ext>
          </a:extLst>
        </cdr:cNvPr>
        <cdr:cNvSpPr/>
      </cdr:nvSpPr>
      <cdr:spPr>
        <a:xfrm xmlns:a="http://schemas.openxmlformats.org/drawingml/2006/main" rot="18950358">
          <a:off x="4016261" y="2291120"/>
          <a:ext cx="517233" cy="282128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8</a:t>
          </a:r>
        </a:p>
      </cdr:txBody>
    </cdr:sp>
  </cdr:relSizeAnchor>
  <cdr:relSizeAnchor xmlns:cdr="http://schemas.openxmlformats.org/drawingml/2006/chartDrawing">
    <cdr:from>
      <cdr:x>0.83298</cdr:x>
      <cdr:y>0.80474</cdr:y>
    </cdr:from>
    <cdr:to>
      <cdr:x>0.91336</cdr:x>
      <cdr:y>0.90568</cdr:y>
    </cdr:to>
    <cdr:sp macro="" textlink="">
      <cdr:nvSpPr>
        <cdr:cNvPr id="7" name="Rectangle 6">
          <a:extLst xmlns:a="http://schemas.openxmlformats.org/drawingml/2006/main">
            <a:ext uri="{FF2B5EF4-FFF2-40B4-BE49-F238E27FC236}">
              <a16:creationId xmlns:a16="http://schemas.microsoft.com/office/drawing/2014/main" id="{73F0D319-4AF1-664C-8CC7-33ABFD5DB396}"/>
            </a:ext>
          </a:extLst>
        </cdr:cNvPr>
        <cdr:cNvSpPr/>
      </cdr:nvSpPr>
      <cdr:spPr>
        <a:xfrm xmlns:a="http://schemas.openxmlformats.org/drawingml/2006/main" rot="18950358">
          <a:off x="3898357" y="2249224"/>
          <a:ext cx="376169" cy="28212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4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0.85682</cdr:x>
      <cdr:y>0.06781</cdr:y>
    </cdr:from>
    <cdr:to>
      <cdr:x>0.85682</cdr:x>
      <cdr:y>0.65872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00F891FD-3D50-6D40-9596-4076114A2B91}"/>
            </a:ext>
          </a:extLst>
        </cdr:cNvPr>
        <cdr:cNvCxnSpPr/>
      </cdr:nvCxnSpPr>
      <cdr:spPr>
        <a:xfrm xmlns:a="http://schemas.openxmlformats.org/drawingml/2006/main" flipV="1">
          <a:off x="7439172" y="268543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0.12309</cdr:x>
      <cdr:y>0.37843</cdr:y>
    </cdr:from>
    <cdr:to>
      <cdr:x>0.97907</cdr:x>
      <cdr:y>0.37843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98DB0197-3862-8946-9922-BE04C1B1B1F6}"/>
            </a:ext>
          </a:extLst>
        </cdr:cNvPr>
        <cdr:cNvCxnSpPr/>
      </cdr:nvCxnSpPr>
      <cdr:spPr>
        <a:xfrm xmlns:a="http://schemas.openxmlformats.org/drawingml/2006/main">
          <a:off x="1068751" y="1498596"/>
          <a:ext cx="7431903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chemeClr val="accent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0.57408</cdr:x>
      <cdr:y>0.06834</cdr:y>
    </cdr:from>
    <cdr:to>
      <cdr:x>0.57408</cdr:x>
      <cdr:y>0.65925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A4C5590F-F1DC-E649-BD5E-160ACE05BF26}"/>
            </a:ext>
          </a:extLst>
        </cdr:cNvPr>
        <cdr:cNvCxnSpPr/>
      </cdr:nvCxnSpPr>
      <cdr:spPr>
        <a:xfrm xmlns:a="http://schemas.openxmlformats.org/drawingml/2006/main" flipV="1">
          <a:off x="4984350" y="270642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0.86628</cdr:x>
      <cdr:y>0.68505</cdr:y>
    </cdr:from>
    <cdr:to>
      <cdr:x>0.89022</cdr:x>
      <cdr:y>0.90751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EB943F8D-E402-6A4C-A99D-66736CC995CA}"/>
            </a:ext>
          </a:extLst>
        </cdr:cNvPr>
        <cdr:cNvSpPr txBox="1"/>
      </cdr:nvSpPr>
      <cdr:spPr>
        <a:xfrm xmlns:a="http://schemas.openxmlformats.org/drawingml/2006/main" rot="16200000">
          <a:off x="7480727" y="2924259"/>
          <a:ext cx="847045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(1)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0.90658</cdr:x>
      <cdr:y>0.67933</cdr:y>
    </cdr:from>
    <cdr:to>
      <cdr:x>0.93051</cdr:x>
      <cdr:y>0.90508</cdr:y>
    </cdr:to>
    <cdr:sp macro="" textlink="">
      <cdr:nvSpPr>
        <cdr:cNvPr id="6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7837108" y="2908747"/>
          <a:ext cx="859594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(2)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0.94666</cdr:x>
      <cdr:y>0.68284</cdr:y>
    </cdr:from>
    <cdr:to>
      <cdr:x>0.9706</cdr:x>
      <cdr:y>0.84686</cdr:y>
    </cdr:to>
    <cdr:sp macro="" textlink="">
      <cdr:nvSpPr>
        <cdr:cNvPr id="8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8315417" y="2804597"/>
          <a:ext cx="624552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</a:p>
      </cdr:txBody>
    </cdr:sp>
  </cdr:relSizeAnchor>
  <cdr:relSizeAnchor xmlns:cdr="http://schemas.openxmlformats.org/drawingml/2006/chartDrawing">
    <cdr:from>
      <cdr:x>0.21822</cdr:x>
      <cdr:y>0.93382</cdr:y>
    </cdr:from>
    <cdr:to>
      <cdr:x>0.48622</cdr:x>
      <cdr:y>1</cdr:y>
    </cdr:to>
    <cdr:sp macro="" textlink="">
      <cdr:nvSpPr>
        <cdr:cNvPr id="9" name="TextBox 2">
          <a:extLst xmlns:a="http://schemas.openxmlformats.org/drawingml/2006/main">
            <a:ext uri="{FF2B5EF4-FFF2-40B4-BE49-F238E27FC236}">
              <a16:creationId xmlns:a16="http://schemas.microsoft.com/office/drawing/2014/main" id="{FEB5A6DD-9CB5-3547-8E28-885598E7524D}"/>
            </a:ext>
          </a:extLst>
        </cdr:cNvPr>
        <cdr:cNvSpPr txBox="1"/>
      </cdr:nvSpPr>
      <cdr:spPr>
        <a:xfrm xmlns:a="http://schemas.openxmlformats.org/drawingml/2006/main">
          <a:off x="1963996" y="3555690"/>
          <a:ext cx="2412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More PIM-suitable workloads (1)</a:t>
          </a:r>
        </a:p>
      </cdr:txBody>
    </cdr:sp>
  </cdr:relSizeAnchor>
  <cdr:relSizeAnchor xmlns:cdr="http://schemas.openxmlformats.org/drawingml/2006/chartDrawing">
    <cdr:from>
      <cdr:x>0.58832</cdr:x>
      <cdr:y>0.93382</cdr:y>
    </cdr:from>
    <cdr:to>
      <cdr:x>0.84832</cdr:x>
      <cdr:y>1</cdr:y>
    </cdr:to>
    <cdr:sp macro="" textlink="">
      <cdr:nvSpPr>
        <cdr:cNvPr id="10" name="TextBox 2">
          <a:extLst xmlns:a="http://schemas.openxmlformats.org/drawingml/2006/main">
            <a:ext uri="{FF2B5EF4-FFF2-40B4-BE49-F238E27FC236}">
              <a16:creationId xmlns:a16="http://schemas.microsoft.com/office/drawing/2014/main" id="{056654C3-77F1-084E-B3E8-E9FA3F33CD62}"/>
            </a:ext>
          </a:extLst>
        </cdr:cNvPr>
        <cdr:cNvSpPr txBox="1"/>
      </cdr:nvSpPr>
      <cdr:spPr>
        <a:xfrm xmlns:a="http://schemas.openxmlformats.org/drawingml/2006/main">
          <a:off x="5294896" y="3555690"/>
          <a:ext cx="2340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Less PIM-suitable workloads (2)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0.85682</cdr:x>
      <cdr:y>0.06781</cdr:y>
    </cdr:from>
    <cdr:to>
      <cdr:x>0.85682</cdr:x>
      <cdr:y>0.65872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00F891FD-3D50-6D40-9596-4076114A2B91}"/>
            </a:ext>
          </a:extLst>
        </cdr:cNvPr>
        <cdr:cNvCxnSpPr/>
      </cdr:nvCxnSpPr>
      <cdr:spPr>
        <a:xfrm xmlns:a="http://schemas.openxmlformats.org/drawingml/2006/main" flipV="1">
          <a:off x="7439172" y="268543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0.12309</cdr:x>
      <cdr:y>0.37843</cdr:y>
    </cdr:from>
    <cdr:to>
      <cdr:x>0.97907</cdr:x>
      <cdr:y>0.37843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98DB0197-3862-8946-9922-BE04C1B1B1F6}"/>
            </a:ext>
          </a:extLst>
        </cdr:cNvPr>
        <cdr:cNvCxnSpPr/>
      </cdr:nvCxnSpPr>
      <cdr:spPr>
        <a:xfrm xmlns:a="http://schemas.openxmlformats.org/drawingml/2006/main">
          <a:off x="1068751" y="1498596"/>
          <a:ext cx="7431903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chemeClr val="accent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0.57408</cdr:x>
      <cdr:y>0.06834</cdr:y>
    </cdr:from>
    <cdr:to>
      <cdr:x>0.57408</cdr:x>
      <cdr:y>0.65925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A4C5590F-F1DC-E649-BD5E-160ACE05BF26}"/>
            </a:ext>
          </a:extLst>
        </cdr:cNvPr>
        <cdr:cNvCxnSpPr/>
      </cdr:nvCxnSpPr>
      <cdr:spPr>
        <a:xfrm xmlns:a="http://schemas.openxmlformats.org/drawingml/2006/main" flipV="1">
          <a:off x="4984350" y="270642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0.86628</cdr:x>
      <cdr:y>0.68505</cdr:y>
    </cdr:from>
    <cdr:to>
      <cdr:x>0.89022</cdr:x>
      <cdr:y>0.90751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EB943F8D-E402-6A4C-A99D-66736CC995CA}"/>
            </a:ext>
          </a:extLst>
        </cdr:cNvPr>
        <cdr:cNvSpPr txBox="1"/>
      </cdr:nvSpPr>
      <cdr:spPr>
        <a:xfrm xmlns:a="http://schemas.openxmlformats.org/drawingml/2006/main" rot="16200000">
          <a:off x="7480727" y="2924259"/>
          <a:ext cx="847045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(1)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0.90658</cdr:x>
      <cdr:y>0.67933</cdr:y>
    </cdr:from>
    <cdr:to>
      <cdr:x>0.93051</cdr:x>
      <cdr:y>0.90508</cdr:y>
    </cdr:to>
    <cdr:sp macro="" textlink="">
      <cdr:nvSpPr>
        <cdr:cNvPr id="6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7837108" y="2908747"/>
          <a:ext cx="859594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(2)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0.94666</cdr:x>
      <cdr:y>0.68284</cdr:y>
    </cdr:from>
    <cdr:to>
      <cdr:x>0.9706</cdr:x>
      <cdr:y>0.84686</cdr:y>
    </cdr:to>
    <cdr:sp macro="" textlink="">
      <cdr:nvSpPr>
        <cdr:cNvPr id="8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8315417" y="2804597"/>
          <a:ext cx="624552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</a:p>
      </cdr:txBody>
    </cdr:sp>
  </cdr:relSizeAnchor>
  <cdr:relSizeAnchor xmlns:cdr="http://schemas.openxmlformats.org/drawingml/2006/chartDrawing">
    <cdr:from>
      <cdr:x>0.21822</cdr:x>
      <cdr:y>0.93382</cdr:y>
    </cdr:from>
    <cdr:to>
      <cdr:x>0.48622</cdr:x>
      <cdr:y>1</cdr:y>
    </cdr:to>
    <cdr:sp macro="" textlink="">
      <cdr:nvSpPr>
        <cdr:cNvPr id="9" name="TextBox 2">
          <a:extLst xmlns:a="http://schemas.openxmlformats.org/drawingml/2006/main">
            <a:ext uri="{FF2B5EF4-FFF2-40B4-BE49-F238E27FC236}">
              <a16:creationId xmlns:a16="http://schemas.microsoft.com/office/drawing/2014/main" id="{FEB5A6DD-9CB5-3547-8E28-885598E7524D}"/>
            </a:ext>
          </a:extLst>
        </cdr:cNvPr>
        <cdr:cNvSpPr txBox="1"/>
      </cdr:nvSpPr>
      <cdr:spPr>
        <a:xfrm xmlns:a="http://schemas.openxmlformats.org/drawingml/2006/main">
          <a:off x="1963996" y="3555690"/>
          <a:ext cx="2412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More PIM-suitable workloads (1)</a:t>
          </a:r>
        </a:p>
      </cdr:txBody>
    </cdr:sp>
  </cdr:relSizeAnchor>
  <cdr:relSizeAnchor xmlns:cdr="http://schemas.openxmlformats.org/drawingml/2006/chartDrawing">
    <cdr:from>
      <cdr:x>0.58832</cdr:x>
      <cdr:y>0.93382</cdr:y>
    </cdr:from>
    <cdr:to>
      <cdr:x>0.84832</cdr:x>
      <cdr:y>1</cdr:y>
    </cdr:to>
    <cdr:sp macro="" textlink="">
      <cdr:nvSpPr>
        <cdr:cNvPr id="10" name="TextBox 2">
          <a:extLst xmlns:a="http://schemas.openxmlformats.org/drawingml/2006/main">
            <a:ext uri="{FF2B5EF4-FFF2-40B4-BE49-F238E27FC236}">
              <a16:creationId xmlns:a16="http://schemas.microsoft.com/office/drawing/2014/main" id="{056654C3-77F1-084E-B3E8-E9FA3F33CD62}"/>
            </a:ext>
          </a:extLst>
        </cdr:cNvPr>
        <cdr:cNvSpPr txBox="1"/>
      </cdr:nvSpPr>
      <cdr:spPr>
        <a:xfrm xmlns:a="http://schemas.openxmlformats.org/drawingml/2006/main">
          <a:off x="5294896" y="3555690"/>
          <a:ext cx="2340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Less PIM-suitable workloads (2)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0.85682</cdr:x>
      <cdr:y>0.06781</cdr:y>
    </cdr:from>
    <cdr:to>
      <cdr:x>0.85682</cdr:x>
      <cdr:y>0.65872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00F891FD-3D50-6D40-9596-4076114A2B91}"/>
            </a:ext>
          </a:extLst>
        </cdr:cNvPr>
        <cdr:cNvCxnSpPr/>
      </cdr:nvCxnSpPr>
      <cdr:spPr>
        <a:xfrm xmlns:a="http://schemas.openxmlformats.org/drawingml/2006/main" flipV="1">
          <a:off x="7439172" y="268543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0.12309</cdr:x>
      <cdr:y>0.37843</cdr:y>
    </cdr:from>
    <cdr:to>
      <cdr:x>0.97907</cdr:x>
      <cdr:y>0.37843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98DB0197-3862-8946-9922-BE04C1B1B1F6}"/>
            </a:ext>
          </a:extLst>
        </cdr:cNvPr>
        <cdr:cNvCxnSpPr/>
      </cdr:nvCxnSpPr>
      <cdr:spPr>
        <a:xfrm xmlns:a="http://schemas.openxmlformats.org/drawingml/2006/main">
          <a:off x="1068751" y="1498596"/>
          <a:ext cx="7431903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chemeClr val="accent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0.57408</cdr:x>
      <cdr:y>0.06834</cdr:y>
    </cdr:from>
    <cdr:to>
      <cdr:x>0.57408</cdr:x>
      <cdr:y>0.65925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A4C5590F-F1DC-E649-BD5E-160ACE05BF26}"/>
            </a:ext>
          </a:extLst>
        </cdr:cNvPr>
        <cdr:cNvCxnSpPr/>
      </cdr:nvCxnSpPr>
      <cdr:spPr>
        <a:xfrm xmlns:a="http://schemas.openxmlformats.org/drawingml/2006/main" flipV="1">
          <a:off x="4984350" y="270642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0.86628</cdr:x>
      <cdr:y>0.68505</cdr:y>
    </cdr:from>
    <cdr:to>
      <cdr:x>0.89022</cdr:x>
      <cdr:y>0.90751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EB943F8D-E402-6A4C-A99D-66736CC995CA}"/>
            </a:ext>
          </a:extLst>
        </cdr:cNvPr>
        <cdr:cNvSpPr txBox="1"/>
      </cdr:nvSpPr>
      <cdr:spPr>
        <a:xfrm xmlns:a="http://schemas.openxmlformats.org/drawingml/2006/main" rot="16200000">
          <a:off x="7480727" y="2924259"/>
          <a:ext cx="847045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(1)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0.90658</cdr:x>
      <cdr:y>0.67933</cdr:y>
    </cdr:from>
    <cdr:to>
      <cdr:x>0.93051</cdr:x>
      <cdr:y>0.90508</cdr:y>
    </cdr:to>
    <cdr:sp macro="" textlink="">
      <cdr:nvSpPr>
        <cdr:cNvPr id="6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7837108" y="2908747"/>
          <a:ext cx="859594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(2)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0.94666</cdr:x>
      <cdr:y>0.68284</cdr:y>
    </cdr:from>
    <cdr:to>
      <cdr:x>0.9706</cdr:x>
      <cdr:y>0.84686</cdr:y>
    </cdr:to>
    <cdr:sp macro="" textlink="">
      <cdr:nvSpPr>
        <cdr:cNvPr id="8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8315417" y="2804597"/>
          <a:ext cx="624552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</a:p>
      </cdr:txBody>
    </cdr:sp>
  </cdr:relSizeAnchor>
  <cdr:relSizeAnchor xmlns:cdr="http://schemas.openxmlformats.org/drawingml/2006/chartDrawing">
    <cdr:from>
      <cdr:x>0.21822</cdr:x>
      <cdr:y>0.93382</cdr:y>
    </cdr:from>
    <cdr:to>
      <cdr:x>0.48622</cdr:x>
      <cdr:y>1</cdr:y>
    </cdr:to>
    <cdr:sp macro="" textlink="">
      <cdr:nvSpPr>
        <cdr:cNvPr id="9" name="TextBox 2">
          <a:extLst xmlns:a="http://schemas.openxmlformats.org/drawingml/2006/main">
            <a:ext uri="{FF2B5EF4-FFF2-40B4-BE49-F238E27FC236}">
              <a16:creationId xmlns:a16="http://schemas.microsoft.com/office/drawing/2014/main" id="{FEB5A6DD-9CB5-3547-8E28-885598E7524D}"/>
            </a:ext>
          </a:extLst>
        </cdr:cNvPr>
        <cdr:cNvSpPr txBox="1"/>
      </cdr:nvSpPr>
      <cdr:spPr>
        <a:xfrm xmlns:a="http://schemas.openxmlformats.org/drawingml/2006/main">
          <a:off x="1963996" y="3555690"/>
          <a:ext cx="2412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More PIM-suitable workloads (1)</a:t>
          </a:r>
        </a:p>
      </cdr:txBody>
    </cdr:sp>
  </cdr:relSizeAnchor>
  <cdr:relSizeAnchor xmlns:cdr="http://schemas.openxmlformats.org/drawingml/2006/chartDrawing">
    <cdr:from>
      <cdr:x>0.58832</cdr:x>
      <cdr:y>0.93382</cdr:y>
    </cdr:from>
    <cdr:to>
      <cdr:x>0.84832</cdr:x>
      <cdr:y>1</cdr:y>
    </cdr:to>
    <cdr:sp macro="" textlink="">
      <cdr:nvSpPr>
        <cdr:cNvPr id="10" name="TextBox 2">
          <a:extLst xmlns:a="http://schemas.openxmlformats.org/drawingml/2006/main">
            <a:ext uri="{FF2B5EF4-FFF2-40B4-BE49-F238E27FC236}">
              <a16:creationId xmlns:a16="http://schemas.microsoft.com/office/drawing/2014/main" id="{056654C3-77F1-084E-B3E8-E9FA3F33CD62}"/>
            </a:ext>
          </a:extLst>
        </cdr:cNvPr>
        <cdr:cNvSpPr txBox="1"/>
      </cdr:nvSpPr>
      <cdr:spPr>
        <a:xfrm xmlns:a="http://schemas.openxmlformats.org/drawingml/2006/main">
          <a:off x="5294896" y="3555690"/>
          <a:ext cx="2340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Less PIM-suitable workloads (2)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0.85478</cdr:x>
      <cdr:y>0.08451</cdr:y>
    </cdr:from>
    <cdr:to>
      <cdr:x>0.85478</cdr:x>
      <cdr:y>0.66633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0FC8E01E-6E73-0A42-BB5A-155E0A0B0E5E}"/>
            </a:ext>
          </a:extLst>
        </cdr:cNvPr>
        <cdr:cNvCxnSpPr/>
      </cdr:nvCxnSpPr>
      <cdr:spPr>
        <a:xfrm xmlns:a="http://schemas.openxmlformats.org/drawingml/2006/main" flipV="1">
          <a:off x="7421460" y="334660"/>
          <a:ext cx="0" cy="2304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0.11218</cdr:x>
      <cdr:y>0.44016</cdr:y>
    </cdr:from>
    <cdr:to>
      <cdr:x>0.97844</cdr:x>
      <cdr:y>0.44016</cdr:y>
    </cdr:to>
    <cdr:cxnSp macro="">
      <cdr:nvCxnSpPr>
        <cdr:cNvPr id="6" name="Straight Connector 5">
          <a:extLst xmlns:a="http://schemas.openxmlformats.org/drawingml/2006/main">
            <a:ext uri="{FF2B5EF4-FFF2-40B4-BE49-F238E27FC236}">
              <a16:creationId xmlns:a16="http://schemas.microsoft.com/office/drawing/2014/main" id="{98DB0197-3862-8946-9922-BE04C1B1B1F6}"/>
            </a:ext>
          </a:extLst>
        </cdr:cNvPr>
        <cdr:cNvCxnSpPr/>
      </cdr:nvCxnSpPr>
      <cdr:spPr>
        <a:xfrm xmlns:a="http://schemas.openxmlformats.org/drawingml/2006/main">
          <a:off x="973942" y="1743047"/>
          <a:ext cx="7521158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chemeClr val="accent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0.56771</cdr:x>
      <cdr:y>0.08451</cdr:y>
    </cdr:from>
    <cdr:to>
      <cdr:x>0.56771</cdr:x>
      <cdr:y>0.66633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21DDDA94-AD89-B14A-98FC-14C300D085A5}"/>
            </a:ext>
          </a:extLst>
        </cdr:cNvPr>
        <cdr:cNvCxnSpPr/>
      </cdr:nvCxnSpPr>
      <cdr:spPr>
        <a:xfrm xmlns:a="http://schemas.openxmlformats.org/drawingml/2006/main" flipV="1">
          <a:off x="4929090" y="334660"/>
          <a:ext cx="0" cy="2304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0.86204</cdr:x>
      <cdr:y>0.68533</cdr:y>
    </cdr:from>
    <cdr:to>
      <cdr:x>0.88728</cdr:x>
      <cdr:y>0.91224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3AD28AC0-834B-2443-A030-9622ED3D2174}"/>
            </a:ext>
          </a:extLst>
        </cdr:cNvPr>
        <cdr:cNvSpPr txBox="1"/>
      </cdr:nvSpPr>
      <cdr:spPr>
        <a:xfrm xmlns:a="http://schemas.openxmlformats.org/drawingml/2006/main" rot="16200000">
          <a:off x="7439940" y="2927950"/>
          <a:ext cx="864000" cy="22716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(1)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0.90602</cdr:x>
      <cdr:y>0.68533</cdr:y>
    </cdr:from>
    <cdr:to>
      <cdr:x>0.93127</cdr:x>
      <cdr:y>0.91224</cdr:y>
    </cdr:to>
    <cdr:sp macro="" textlink="">
      <cdr:nvSpPr>
        <cdr:cNvPr id="7" name="TextBox 2">
          <a:extLst xmlns:a="http://schemas.openxmlformats.org/drawingml/2006/main">
            <a:ext uri="{FF2B5EF4-FFF2-40B4-BE49-F238E27FC236}">
              <a16:creationId xmlns:a16="http://schemas.microsoft.com/office/drawing/2014/main" id="{3AD28AC0-834B-2443-A030-9622ED3D2174}"/>
            </a:ext>
          </a:extLst>
        </cdr:cNvPr>
        <cdr:cNvSpPr txBox="1"/>
      </cdr:nvSpPr>
      <cdr:spPr>
        <a:xfrm xmlns:a="http://schemas.openxmlformats.org/drawingml/2006/main" rot="16200000">
          <a:off x="7835828" y="2927905"/>
          <a:ext cx="864000" cy="22725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(2)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0.9438</cdr:x>
      <cdr:y>0.68781</cdr:y>
    </cdr:from>
    <cdr:to>
      <cdr:x>0.96904</cdr:x>
      <cdr:y>0.84854</cdr:y>
    </cdr:to>
    <cdr:sp macro="" textlink="">
      <cdr:nvSpPr>
        <cdr:cNvPr id="8" name="TextBox 2">
          <a:extLst xmlns:a="http://schemas.openxmlformats.org/drawingml/2006/main">
            <a:ext uri="{FF2B5EF4-FFF2-40B4-BE49-F238E27FC236}">
              <a16:creationId xmlns:a16="http://schemas.microsoft.com/office/drawing/2014/main" id="{66EF9669-9113-964B-BCF7-0DA2D3A24578}"/>
            </a:ext>
          </a:extLst>
        </cdr:cNvPr>
        <cdr:cNvSpPr txBox="1"/>
      </cdr:nvSpPr>
      <cdr:spPr>
        <a:xfrm xmlns:a="http://schemas.openxmlformats.org/drawingml/2006/main" rot="16200000">
          <a:off x="8301786" y="2811393"/>
          <a:ext cx="612000" cy="22716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</a:p>
      </cdr:txBody>
    </cdr:sp>
  </cdr:relSizeAnchor>
  <cdr:relSizeAnchor xmlns:cdr="http://schemas.openxmlformats.org/drawingml/2006/chartDrawing">
    <cdr:from>
      <cdr:x>0.58173</cdr:x>
      <cdr:y>0.93382</cdr:y>
    </cdr:from>
    <cdr:to>
      <cdr:x>0.84173</cdr:x>
      <cdr:y>1</cdr:y>
    </cdr:to>
    <cdr:sp macro="" textlink="">
      <cdr:nvSpPr>
        <cdr:cNvPr id="9" name="TextBox 2">
          <a:extLst xmlns:a="http://schemas.openxmlformats.org/drawingml/2006/main">
            <a:ext uri="{FF2B5EF4-FFF2-40B4-BE49-F238E27FC236}">
              <a16:creationId xmlns:a16="http://schemas.microsoft.com/office/drawing/2014/main" id="{C47AB065-0C08-A848-9EBA-68210C03137B}"/>
            </a:ext>
          </a:extLst>
        </cdr:cNvPr>
        <cdr:cNvSpPr txBox="1"/>
      </cdr:nvSpPr>
      <cdr:spPr>
        <a:xfrm xmlns:a="http://schemas.openxmlformats.org/drawingml/2006/main">
          <a:off x="5235593" y="3555692"/>
          <a:ext cx="2340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Less PIM-suitable workloads (2)</a:t>
          </a:r>
        </a:p>
      </cdr:txBody>
    </cdr:sp>
  </cdr:relSizeAnchor>
  <cdr:relSizeAnchor xmlns:cdr="http://schemas.openxmlformats.org/drawingml/2006/chartDrawing">
    <cdr:from>
      <cdr:x>0.20271</cdr:x>
      <cdr:y>0.93503</cdr:y>
    </cdr:from>
    <cdr:to>
      <cdr:x>0.4838</cdr:x>
      <cdr:y>0.99162</cdr:y>
    </cdr:to>
    <cdr:sp macro="" textlink="">
      <cdr:nvSpPr>
        <cdr:cNvPr id="10" name="TextBox 2">
          <a:extLst xmlns:a="http://schemas.openxmlformats.org/drawingml/2006/main">
            <a:ext uri="{FF2B5EF4-FFF2-40B4-BE49-F238E27FC236}">
              <a16:creationId xmlns:a16="http://schemas.microsoft.com/office/drawing/2014/main" id="{1C97A88C-587F-3541-BD96-4810546FEF70}"/>
            </a:ext>
          </a:extLst>
        </cdr:cNvPr>
        <cdr:cNvSpPr txBox="1"/>
      </cdr:nvSpPr>
      <cdr:spPr>
        <a:xfrm xmlns:a="http://schemas.openxmlformats.org/drawingml/2006/main">
          <a:off x="1824414" y="3560322"/>
          <a:ext cx="2529812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More PIM-suitable workloads (1)</a:t>
          </a: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0.85478</cdr:x>
      <cdr:y>0.08451</cdr:y>
    </cdr:from>
    <cdr:to>
      <cdr:x>0.85478</cdr:x>
      <cdr:y>0.66633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0FC8E01E-6E73-0A42-BB5A-155E0A0B0E5E}"/>
            </a:ext>
          </a:extLst>
        </cdr:cNvPr>
        <cdr:cNvCxnSpPr/>
      </cdr:nvCxnSpPr>
      <cdr:spPr>
        <a:xfrm xmlns:a="http://schemas.openxmlformats.org/drawingml/2006/main" flipV="1">
          <a:off x="7421460" y="334660"/>
          <a:ext cx="0" cy="2304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0.11218</cdr:x>
      <cdr:y>0.44016</cdr:y>
    </cdr:from>
    <cdr:to>
      <cdr:x>0.97844</cdr:x>
      <cdr:y>0.44016</cdr:y>
    </cdr:to>
    <cdr:cxnSp macro="">
      <cdr:nvCxnSpPr>
        <cdr:cNvPr id="6" name="Straight Connector 5">
          <a:extLst xmlns:a="http://schemas.openxmlformats.org/drawingml/2006/main">
            <a:ext uri="{FF2B5EF4-FFF2-40B4-BE49-F238E27FC236}">
              <a16:creationId xmlns:a16="http://schemas.microsoft.com/office/drawing/2014/main" id="{98DB0197-3862-8946-9922-BE04C1B1B1F6}"/>
            </a:ext>
          </a:extLst>
        </cdr:cNvPr>
        <cdr:cNvCxnSpPr/>
      </cdr:nvCxnSpPr>
      <cdr:spPr>
        <a:xfrm xmlns:a="http://schemas.openxmlformats.org/drawingml/2006/main">
          <a:off x="973942" y="1743047"/>
          <a:ext cx="7521158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chemeClr val="accent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0.56771</cdr:x>
      <cdr:y>0.08451</cdr:y>
    </cdr:from>
    <cdr:to>
      <cdr:x>0.56771</cdr:x>
      <cdr:y>0.66633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21DDDA94-AD89-B14A-98FC-14C300D085A5}"/>
            </a:ext>
          </a:extLst>
        </cdr:cNvPr>
        <cdr:cNvCxnSpPr/>
      </cdr:nvCxnSpPr>
      <cdr:spPr>
        <a:xfrm xmlns:a="http://schemas.openxmlformats.org/drawingml/2006/main" flipV="1">
          <a:off x="4929090" y="334660"/>
          <a:ext cx="0" cy="2304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0.86204</cdr:x>
      <cdr:y>0.68533</cdr:y>
    </cdr:from>
    <cdr:to>
      <cdr:x>0.88728</cdr:x>
      <cdr:y>0.91224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3AD28AC0-834B-2443-A030-9622ED3D2174}"/>
            </a:ext>
          </a:extLst>
        </cdr:cNvPr>
        <cdr:cNvSpPr txBox="1"/>
      </cdr:nvSpPr>
      <cdr:spPr>
        <a:xfrm xmlns:a="http://schemas.openxmlformats.org/drawingml/2006/main" rot="16200000">
          <a:off x="7439940" y="2927950"/>
          <a:ext cx="864000" cy="22716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(1)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0.90602</cdr:x>
      <cdr:y>0.68533</cdr:y>
    </cdr:from>
    <cdr:to>
      <cdr:x>0.93127</cdr:x>
      <cdr:y>0.91224</cdr:y>
    </cdr:to>
    <cdr:sp macro="" textlink="">
      <cdr:nvSpPr>
        <cdr:cNvPr id="7" name="TextBox 2">
          <a:extLst xmlns:a="http://schemas.openxmlformats.org/drawingml/2006/main">
            <a:ext uri="{FF2B5EF4-FFF2-40B4-BE49-F238E27FC236}">
              <a16:creationId xmlns:a16="http://schemas.microsoft.com/office/drawing/2014/main" id="{3AD28AC0-834B-2443-A030-9622ED3D2174}"/>
            </a:ext>
          </a:extLst>
        </cdr:cNvPr>
        <cdr:cNvSpPr txBox="1"/>
      </cdr:nvSpPr>
      <cdr:spPr>
        <a:xfrm xmlns:a="http://schemas.openxmlformats.org/drawingml/2006/main" rot="16200000">
          <a:off x="7835828" y="2927905"/>
          <a:ext cx="864000" cy="22725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(2)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0.9438</cdr:x>
      <cdr:y>0.68781</cdr:y>
    </cdr:from>
    <cdr:to>
      <cdr:x>0.96904</cdr:x>
      <cdr:y>0.84854</cdr:y>
    </cdr:to>
    <cdr:sp macro="" textlink="">
      <cdr:nvSpPr>
        <cdr:cNvPr id="8" name="TextBox 2">
          <a:extLst xmlns:a="http://schemas.openxmlformats.org/drawingml/2006/main">
            <a:ext uri="{FF2B5EF4-FFF2-40B4-BE49-F238E27FC236}">
              <a16:creationId xmlns:a16="http://schemas.microsoft.com/office/drawing/2014/main" id="{66EF9669-9113-964B-BCF7-0DA2D3A24578}"/>
            </a:ext>
          </a:extLst>
        </cdr:cNvPr>
        <cdr:cNvSpPr txBox="1"/>
      </cdr:nvSpPr>
      <cdr:spPr>
        <a:xfrm xmlns:a="http://schemas.openxmlformats.org/drawingml/2006/main" rot="16200000">
          <a:off x="8301786" y="2811393"/>
          <a:ext cx="612000" cy="22716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</a:p>
      </cdr:txBody>
    </cdr:sp>
  </cdr:relSizeAnchor>
  <cdr:relSizeAnchor xmlns:cdr="http://schemas.openxmlformats.org/drawingml/2006/chartDrawing">
    <cdr:from>
      <cdr:x>0.58173</cdr:x>
      <cdr:y>0.93382</cdr:y>
    </cdr:from>
    <cdr:to>
      <cdr:x>0.84173</cdr:x>
      <cdr:y>1</cdr:y>
    </cdr:to>
    <cdr:sp macro="" textlink="">
      <cdr:nvSpPr>
        <cdr:cNvPr id="9" name="TextBox 2">
          <a:extLst xmlns:a="http://schemas.openxmlformats.org/drawingml/2006/main">
            <a:ext uri="{FF2B5EF4-FFF2-40B4-BE49-F238E27FC236}">
              <a16:creationId xmlns:a16="http://schemas.microsoft.com/office/drawing/2014/main" id="{C47AB065-0C08-A848-9EBA-68210C03137B}"/>
            </a:ext>
          </a:extLst>
        </cdr:cNvPr>
        <cdr:cNvSpPr txBox="1"/>
      </cdr:nvSpPr>
      <cdr:spPr>
        <a:xfrm xmlns:a="http://schemas.openxmlformats.org/drawingml/2006/main">
          <a:off x="5235593" y="3555692"/>
          <a:ext cx="2340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Less PIM-suitable workloads (2)</a:t>
          </a:r>
        </a:p>
      </cdr:txBody>
    </cdr:sp>
  </cdr:relSizeAnchor>
  <cdr:relSizeAnchor xmlns:cdr="http://schemas.openxmlformats.org/drawingml/2006/chartDrawing">
    <cdr:from>
      <cdr:x>0.20271</cdr:x>
      <cdr:y>0.93503</cdr:y>
    </cdr:from>
    <cdr:to>
      <cdr:x>0.4838</cdr:x>
      <cdr:y>0.99162</cdr:y>
    </cdr:to>
    <cdr:sp macro="" textlink="">
      <cdr:nvSpPr>
        <cdr:cNvPr id="10" name="TextBox 2">
          <a:extLst xmlns:a="http://schemas.openxmlformats.org/drawingml/2006/main">
            <a:ext uri="{FF2B5EF4-FFF2-40B4-BE49-F238E27FC236}">
              <a16:creationId xmlns:a16="http://schemas.microsoft.com/office/drawing/2014/main" id="{1C97A88C-587F-3541-BD96-4810546FEF70}"/>
            </a:ext>
          </a:extLst>
        </cdr:cNvPr>
        <cdr:cNvSpPr txBox="1"/>
      </cdr:nvSpPr>
      <cdr:spPr>
        <a:xfrm xmlns:a="http://schemas.openxmlformats.org/drawingml/2006/main">
          <a:off x="1824414" y="3560322"/>
          <a:ext cx="2529812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More PIM-suitable workloads (1)</a:t>
          </a: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0.14141</cdr:x>
      <cdr:y>0.03248</cdr:y>
    </cdr:from>
    <cdr:to>
      <cdr:x>0.42698</cdr:x>
      <cdr:y>0.14518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DF0EF052-1488-F14F-93AC-9A50A084E40B}"/>
            </a:ext>
          </a:extLst>
        </cdr:cNvPr>
        <cdr:cNvSpPr txBox="1"/>
      </cdr:nvSpPr>
      <cdr:spPr>
        <a:xfrm xmlns:a="http://schemas.openxmlformats.org/drawingml/2006/main">
          <a:off x="661793" y="90793"/>
          <a:ext cx="1336465" cy="3149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b="1"/>
            <a:t>(a)</a:t>
          </a:r>
          <a:r>
            <a:rPr lang="en-US" sz="1000" b="1" baseline="0"/>
            <a:t> </a:t>
          </a:r>
          <a:r>
            <a:rPr lang="en-US" sz="1000" b="1"/>
            <a:t>INT32, ADD</a:t>
          </a:r>
          <a:r>
            <a:rPr lang="en-US" sz="1000" b="0"/>
            <a:t> (1 DPU)</a:t>
          </a:r>
        </a:p>
      </cdr:txBody>
    </cdr:sp>
  </cdr:relSizeAnchor>
  <cdr:relSizeAnchor xmlns:cdr="http://schemas.openxmlformats.org/drawingml/2006/chartDrawing">
    <cdr:from>
      <cdr:x>0.03118</cdr:x>
      <cdr:y>0.82039</cdr:y>
    </cdr:from>
    <cdr:to>
      <cdr:x>0.16175</cdr:x>
      <cdr:y>0.88401</cdr:y>
    </cdr:to>
    <cdr:sp macro="" textlink="">
      <cdr:nvSpPr>
        <cdr:cNvPr id="3" name="Rectangle 2">
          <a:extLst xmlns:a="http://schemas.openxmlformats.org/drawingml/2006/main">
            <a:ext uri="{FF2B5EF4-FFF2-40B4-BE49-F238E27FC236}">
              <a16:creationId xmlns:a16="http://schemas.microsoft.com/office/drawing/2014/main" id="{E119D161-B698-C34F-A096-FAD6AC5487BA}"/>
            </a:ext>
          </a:extLst>
        </cdr:cNvPr>
        <cdr:cNvSpPr/>
      </cdr:nvSpPr>
      <cdr:spPr>
        <a:xfrm xmlns:a="http://schemas.openxmlformats.org/drawingml/2006/main" rot="18950358" flipV="1">
          <a:off x="145901" y="2292982"/>
          <a:ext cx="611068" cy="177803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endParaRPr lang="en-US" sz="1100"/>
        </a:p>
      </cdr:txBody>
    </cdr:sp>
  </cdr:relSizeAnchor>
  <cdr:relSizeAnchor xmlns:cdr="http://schemas.openxmlformats.org/drawingml/2006/chartDrawing">
    <cdr:from>
      <cdr:x>0.77363</cdr:x>
      <cdr:y>0.81068</cdr:y>
    </cdr:from>
    <cdr:to>
      <cdr:x>0.86405</cdr:x>
      <cdr:y>0.91162</cdr:y>
    </cdr:to>
    <cdr:sp macro="" textlink="">
      <cdr:nvSpPr>
        <cdr:cNvPr id="4" name="Rectangle 3">
          <a:extLst xmlns:a="http://schemas.openxmlformats.org/drawingml/2006/main">
            <a:ext uri="{FF2B5EF4-FFF2-40B4-BE49-F238E27FC236}">
              <a16:creationId xmlns:a16="http://schemas.microsoft.com/office/drawing/2014/main" id="{6F144DA0-F221-484F-BAE9-E0442D4EF9F4}"/>
            </a:ext>
          </a:extLst>
        </cdr:cNvPr>
        <cdr:cNvSpPr/>
      </cdr:nvSpPr>
      <cdr:spPr>
        <a:xfrm xmlns:a="http://schemas.openxmlformats.org/drawingml/2006/main" rot="18950358">
          <a:off x="3620572" y="2265822"/>
          <a:ext cx="423190" cy="28212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2</a:t>
          </a:r>
        </a:p>
      </cdr:txBody>
    </cdr:sp>
  </cdr:relSizeAnchor>
  <cdr:relSizeAnchor xmlns:cdr="http://schemas.openxmlformats.org/drawingml/2006/chartDrawing">
    <cdr:from>
      <cdr:x>0.7382</cdr:x>
      <cdr:y>0.79928</cdr:y>
    </cdr:from>
    <cdr:to>
      <cdr:x>0.80682</cdr:x>
      <cdr:y>0.89976</cdr:y>
    </cdr:to>
    <cdr:sp macro="" textlink="">
      <cdr:nvSpPr>
        <cdr:cNvPr id="5" name="Rectangle 4">
          <a:extLst xmlns:a="http://schemas.openxmlformats.org/drawingml/2006/main">
            <a:ext uri="{FF2B5EF4-FFF2-40B4-BE49-F238E27FC236}">
              <a16:creationId xmlns:a16="http://schemas.microsoft.com/office/drawing/2014/main" id="{90539433-DDEC-FA4F-A51B-B0E6DAA77E86}"/>
            </a:ext>
          </a:extLst>
        </cdr:cNvPr>
        <cdr:cNvSpPr/>
      </cdr:nvSpPr>
      <cdr:spPr>
        <a:xfrm xmlns:a="http://schemas.openxmlformats.org/drawingml/2006/main" rot="18950358">
          <a:off x="3454760" y="2233983"/>
          <a:ext cx="321176" cy="280832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1</a:t>
          </a:r>
        </a:p>
      </cdr:txBody>
    </cdr:sp>
  </cdr:relSizeAnchor>
  <cdr:relSizeAnchor xmlns:cdr="http://schemas.openxmlformats.org/drawingml/2006/chartDrawing">
    <cdr:from>
      <cdr:x>0.85818</cdr:x>
      <cdr:y>0.81973</cdr:y>
    </cdr:from>
    <cdr:to>
      <cdr:x>0.9687</cdr:x>
      <cdr:y>0.92067</cdr:y>
    </cdr:to>
    <cdr:sp macro="" textlink="">
      <cdr:nvSpPr>
        <cdr:cNvPr id="6" name="Rectangle 5">
          <a:extLst xmlns:a="http://schemas.openxmlformats.org/drawingml/2006/main">
            <a:ext uri="{FF2B5EF4-FFF2-40B4-BE49-F238E27FC236}">
              <a16:creationId xmlns:a16="http://schemas.microsoft.com/office/drawing/2014/main" id="{AFC48ECF-5AC6-D24C-BB45-70F0790CED2B}"/>
            </a:ext>
          </a:extLst>
        </cdr:cNvPr>
        <cdr:cNvSpPr/>
      </cdr:nvSpPr>
      <cdr:spPr>
        <a:xfrm xmlns:a="http://schemas.openxmlformats.org/drawingml/2006/main" rot="18950358">
          <a:off x="4016261" y="2291120"/>
          <a:ext cx="517233" cy="282128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8</a:t>
          </a:r>
        </a:p>
      </cdr:txBody>
    </cdr:sp>
  </cdr:relSizeAnchor>
  <cdr:relSizeAnchor xmlns:cdr="http://schemas.openxmlformats.org/drawingml/2006/chartDrawing">
    <cdr:from>
      <cdr:x>0.83298</cdr:x>
      <cdr:y>0.80474</cdr:y>
    </cdr:from>
    <cdr:to>
      <cdr:x>0.91336</cdr:x>
      <cdr:y>0.90568</cdr:y>
    </cdr:to>
    <cdr:sp macro="" textlink="">
      <cdr:nvSpPr>
        <cdr:cNvPr id="7" name="Rectangle 6">
          <a:extLst xmlns:a="http://schemas.openxmlformats.org/drawingml/2006/main">
            <a:ext uri="{FF2B5EF4-FFF2-40B4-BE49-F238E27FC236}">
              <a16:creationId xmlns:a16="http://schemas.microsoft.com/office/drawing/2014/main" id="{73F0D319-4AF1-664C-8CC7-33ABFD5DB396}"/>
            </a:ext>
          </a:extLst>
        </cdr:cNvPr>
        <cdr:cNvSpPr/>
      </cdr:nvSpPr>
      <cdr:spPr>
        <a:xfrm xmlns:a="http://schemas.openxmlformats.org/drawingml/2006/main" rot="18950358">
          <a:off x="3898357" y="2249224"/>
          <a:ext cx="376169" cy="28212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4</a:t>
          </a: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0.85682</cdr:x>
      <cdr:y>0.06781</cdr:y>
    </cdr:from>
    <cdr:to>
      <cdr:x>0.85682</cdr:x>
      <cdr:y>0.65872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00F891FD-3D50-6D40-9596-4076114A2B91}"/>
            </a:ext>
          </a:extLst>
        </cdr:cNvPr>
        <cdr:cNvCxnSpPr/>
      </cdr:nvCxnSpPr>
      <cdr:spPr>
        <a:xfrm xmlns:a="http://schemas.openxmlformats.org/drawingml/2006/main" flipV="1">
          <a:off x="7439172" y="268543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0.12309</cdr:x>
      <cdr:y>0.37843</cdr:y>
    </cdr:from>
    <cdr:to>
      <cdr:x>0.97907</cdr:x>
      <cdr:y>0.37843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98DB0197-3862-8946-9922-BE04C1B1B1F6}"/>
            </a:ext>
          </a:extLst>
        </cdr:cNvPr>
        <cdr:cNvCxnSpPr/>
      </cdr:nvCxnSpPr>
      <cdr:spPr>
        <a:xfrm xmlns:a="http://schemas.openxmlformats.org/drawingml/2006/main">
          <a:off x="1068751" y="1498596"/>
          <a:ext cx="7431903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chemeClr val="accent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0.57408</cdr:x>
      <cdr:y>0.06834</cdr:y>
    </cdr:from>
    <cdr:to>
      <cdr:x>0.57408</cdr:x>
      <cdr:y>0.65925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A4C5590F-F1DC-E649-BD5E-160ACE05BF26}"/>
            </a:ext>
          </a:extLst>
        </cdr:cNvPr>
        <cdr:cNvCxnSpPr/>
      </cdr:nvCxnSpPr>
      <cdr:spPr>
        <a:xfrm xmlns:a="http://schemas.openxmlformats.org/drawingml/2006/main" flipV="1">
          <a:off x="4984350" y="270642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0.86628</cdr:x>
      <cdr:y>0.68505</cdr:y>
    </cdr:from>
    <cdr:to>
      <cdr:x>0.89022</cdr:x>
      <cdr:y>0.90751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EB943F8D-E402-6A4C-A99D-66736CC995CA}"/>
            </a:ext>
          </a:extLst>
        </cdr:cNvPr>
        <cdr:cNvSpPr txBox="1"/>
      </cdr:nvSpPr>
      <cdr:spPr>
        <a:xfrm xmlns:a="http://schemas.openxmlformats.org/drawingml/2006/main" rot="16200000">
          <a:off x="7480727" y="2924259"/>
          <a:ext cx="847045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(1)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0.90658</cdr:x>
      <cdr:y>0.67933</cdr:y>
    </cdr:from>
    <cdr:to>
      <cdr:x>0.93051</cdr:x>
      <cdr:y>0.90508</cdr:y>
    </cdr:to>
    <cdr:sp macro="" textlink="">
      <cdr:nvSpPr>
        <cdr:cNvPr id="6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7837108" y="2908747"/>
          <a:ext cx="859594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(2)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0.94666</cdr:x>
      <cdr:y>0.68284</cdr:y>
    </cdr:from>
    <cdr:to>
      <cdr:x>0.9706</cdr:x>
      <cdr:y>0.84686</cdr:y>
    </cdr:to>
    <cdr:sp macro="" textlink="">
      <cdr:nvSpPr>
        <cdr:cNvPr id="8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8315417" y="2804597"/>
          <a:ext cx="624552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</a:p>
      </cdr:txBody>
    </cdr:sp>
  </cdr:relSizeAnchor>
  <cdr:relSizeAnchor xmlns:cdr="http://schemas.openxmlformats.org/drawingml/2006/chartDrawing">
    <cdr:from>
      <cdr:x>0.21822</cdr:x>
      <cdr:y>0.93382</cdr:y>
    </cdr:from>
    <cdr:to>
      <cdr:x>0.48622</cdr:x>
      <cdr:y>1</cdr:y>
    </cdr:to>
    <cdr:sp macro="" textlink="">
      <cdr:nvSpPr>
        <cdr:cNvPr id="9" name="TextBox 2">
          <a:extLst xmlns:a="http://schemas.openxmlformats.org/drawingml/2006/main">
            <a:ext uri="{FF2B5EF4-FFF2-40B4-BE49-F238E27FC236}">
              <a16:creationId xmlns:a16="http://schemas.microsoft.com/office/drawing/2014/main" id="{FEB5A6DD-9CB5-3547-8E28-885598E7524D}"/>
            </a:ext>
          </a:extLst>
        </cdr:cNvPr>
        <cdr:cNvSpPr txBox="1"/>
      </cdr:nvSpPr>
      <cdr:spPr>
        <a:xfrm xmlns:a="http://schemas.openxmlformats.org/drawingml/2006/main">
          <a:off x="1963996" y="3555690"/>
          <a:ext cx="2412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More PIM-suitable workloads (1)</a:t>
          </a:r>
        </a:p>
      </cdr:txBody>
    </cdr:sp>
  </cdr:relSizeAnchor>
  <cdr:relSizeAnchor xmlns:cdr="http://schemas.openxmlformats.org/drawingml/2006/chartDrawing">
    <cdr:from>
      <cdr:x>0.58832</cdr:x>
      <cdr:y>0.93382</cdr:y>
    </cdr:from>
    <cdr:to>
      <cdr:x>0.84832</cdr:x>
      <cdr:y>1</cdr:y>
    </cdr:to>
    <cdr:sp macro="" textlink="">
      <cdr:nvSpPr>
        <cdr:cNvPr id="10" name="TextBox 2">
          <a:extLst xmlns:a="http://schemas.openxmlformats.org/drawingml/2006/main">
            <a:ext uri="{FF2B5EF4-FFF2-40B4-BE49-F238E27FC236}">
              <a16:creationId xmlns:a16="http://schemas.microsoft.com/office/drawing/2014/main" id="{056654C3-77F1-084E-B3E8-E9FA3F33CD62}"/>
            </a:ext>
          </a:extLst>
        </cdr:cNvPr>
        <cdr:cNvSpPr txBox="1"/>
      </cdr:nvSpPr>
      <cdr:spPr>
        <a:xfrm xmlns:a="http://schemas.openxmlformats.org/drawingml/2006/main">
          <a:off x="5294896" y="3555690"/>
          <a:ext cx="2340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Less PIM-suitable workloads (2)</a:t>
          </a: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0.85682</cdr:x>
      <cdr:y>0.06781</cdr:y>
    </cdr:from>
    <cdr:to>
      <cdr:x>0.85682</cdr:x>
      <cdr:y>0.65872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00F891FD-3D50-6D40-9596-4076114A2B91}"/>
            </a:ext>
          </a:extLst>
        </cdr:cNvPr>
        <cdr:cNvCxnSpPr/>
      </cdr:nvCxnSpPr>
      <cdr:spPr>
        <a:xfrm xmlns:a="http://schemas.openxmlformats.org/drawingml/2006/main" flipV="1">
          <a:off x="7439172" y="268543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0.12309</cdr:x>
      <cdr:y>0.37843</cdr:y>
    </cdr:from>
    <cdr:to>
      <cdr:x>0.97907</cdr:x>
      <cdr:y>0.37843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98DB0197-3862-8946-9922-BE04C1B1B1F6}"/>
            </a:ext>
          </a:extLst>
        </cdr:cNvPr>
        <cdr:cNvCxnSpPr/>
      </cdr:nvCxnSpPr>
      <cdr:spPr>
        <a:xfrm xmlns:a="http://schemas.openxmlformats.org/drawingml/2006/main">
          <a:off x="1068751" y="1498596"/>
          <a:ext cx="7431903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chemeClr val="accent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0.57408</cdr:x>
      <cdr:y>0.06834</cdr:y>
    </cdr:from>
    <cdr:to>
      <cdr:x>0.57408</cdr:x>
      <cdr:y>0.65925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A4C5590F-F1DC-E649-BD5E-160ACE05BF26}"/>
            </a:ext>
          </a:extLst>
        </cdr:cNvPr>
        <cdr:cNvCxnSpPr/>
      </cdr:nvCxnSpPr>
      <cdr:spPr>
        <a:xfrm xmlns:a="http://schemas.openxmlformats.org/drawingml/2006/main" flipV="1">
          <a:off x="4984350" y="270642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0.86628</cdr:x>
      <cdr:y>0.68505</cdr:y>
    </cdr:from>
    <cdr:to>
      <cdr:x>0.89022</cdr:x>
      <cdr:y>0.90751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EB943F8D-E402-6A4C-A99D-66736CC995CA}"/>
            </a:ext>
          </a:extLst>
        </cdr:cNvPr>
        <cdr:cNvSpPr txBox="1"/>
      </cdr:nvSpPr>
      <cdr:spPr>
        <a:xfrm xmlns:a="http://schemas.openxmlformats.org/drawingml/2006/main" rot="16200000">
          <a:off x="7480727" y="2924259"/>
          <a:ext cx="847045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(1)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0.90658</cdr:x>
      <cdr:y>0.67933</cdr:y>
    </cdr:from>
    <cdr:to>
      <cdr:x>0.93051</cdr:x>
      <cdr:y>0.90508</cdr:y>
    </cdr:to>
    <cdr:sp macro="" textlink="">
      <cdr:nvSpPr>
        <cdr:cNvPr id="6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7837108" y="2908747"/>
          <a:ext cx="859594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(2)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0.94666</cdr:x>
      <cdr:y>0.68284</cdr:y>
    </cdr:from>
    <cdr:to>
      <cdr:x>0.9706</cdr:x>
      <cdr:y>0.84686</cdr:y>
    </cdr:to>
    <cdr:sp macro="" textlink="">
      <cdr:nvSpPr>
        <cdr:cNvPr id="8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8315417" y="2804597"/>
          <a:ext cx="624552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</a:p>
      </cdr:txBody>
    </cdr:sp>
  </cdr:relSizeAnchor>
  <cdr:relSizeAnchor xmlns:cdr="http://schemas.openxmlformats.org/drawingml/2006/chartDrawing">
    <cdr:from>
      <cdr:x>0.21822</cdr:x>
      <cdr:y>0.93382</cdr:y>
    </cdr:from>
    <cdr:to>
      <cdr:x>0.48622</cdr:x>
      <cdr:y>1</cdr:y>
    </cdr:to>
    <cdr:sp macro="" textlink="">
      <cdr:nvSpPr>
        <cdr:cNvPr id="9" name="TextBox 2">
          <a:extLst xmlns:a="http://schemas.openxmlformats.org/drawingml/2006/main">
            <a:ext uri="{FF2B5EF4-FFF2-40B4-BE49-F238E27FC236}">
              <a16:creationId xmlns:a16="http://schemas.microsoft.com/office/drawing/2014/main" id="{FEB5A6DD-9CB5-3547-8E28-885598E7524D}"/>
            </a:ext>
          </a:extLst>
        </cdr:cNvPr>
        <cdr:cNvSpPr txBox="1"/>
      </cdr:nvSpPr>
      <cdr:spPr>
        <a:xfrm xmlns:a="http://schemas.openxmlformats.org/drawingml/2006/main">
          <a:off x="1963996" y="3555690"/>
          <a:ext cx="2412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More PIM-suitable workloads (1)</a:t>
          </a:r>
        </a:p>
      </cdr:txBody>
    </cdr:sp>
  </cdr:relSizeAnchor>
  <cdr:relSizeAnchor xmlns:cdr="http://schemas.openxmlformats.org/drawingml/2006/chartDrawing">
    <cdr:from>
      <cdr:x>0.58832</cdr:x>
      <cdr:y>0.93382</cdr:y>
    </cdr:from>
    <cdr:to>
      <cdr:x>0.84832</cdr:x>
      <cdr:y>1</cdr:y>
    </cdr:to>
    <cdr:sp macro="" textlink="">
      <cdr:nvSpPr>
        <cdr:cNvPr id="10" name="TextBox 2">
          <a:extLst xmlns:a="http://schemas.openxmlformats.org/drawingml/2006/main">
            <a:ext uri="{FF2B5EF4-FFF2-40B4-BE49-F238E27FC236}">
              <a16:creationId xmlns:a16="http://schemas.microsoft.com/office/drawing/2014/main" id="{056654C3-77F1-084E-B3E8-E9FA3F33CD62}"/>
            </a:ext>
          </a:extLst>
        </cdr:cNvPr>
        <cdr:cNvSpPr txBox="1"/>
      </cdr:nvSpPr>
      <cdr:spPr>
        <a:xfrm xmlns:a="http://schemas.openxmlformats.org/drawingml/2006/main">
          <a:off x="5294896" y="3555690"/>
          <a:ext cx="2340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Less PIM-suitable workloads (2)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9DB5256-F1E6-8743-B02A-68834AC97DF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43DF50-F8E9-9241-9406-236CB6BE4E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1437D9-744C-C144-AC94-91DD2CDA03B0}" type="datetimeFigureOut">
              <a:rPr lang="en-US" smtClean="0"/>
              <a:t>7/12/21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96F5C5-CE3A-FA42-98DE-93BCBE04DF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36B318-E632-1A46-A963-2EC75F69F84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205C31-5BD3-9B42-A270-096A1EE587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03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0929AC-FC5A-1646-B3A1-E39A37E8D8F5}" type="datetimeFigureOut">
              <a:rPr lang="en-US" smtClean="0"/>
              <a:t>7/12/21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8715E5-0E3B-1B4F-BB79-1C4B57B47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011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458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089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90283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4680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6316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A2F704-0392-374E-9548-FE28CBDE16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08590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P21 DIMMs.</a:t>
            </a:r>
          </a:p>
          <a:p>
            <a:r>
              <a:rPr lang="en-US" dirty="0"/>
              <a:t>DPUs cannot be shared. There is a large number of DPUs.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No need for OS.</a:t>
            </a:r>
          </a:p>
          <a:p>
            <a:r>
              <a:rPr lang="en-US" dirty="0"/>
              <a:t>This simplifies security implications. No side channels.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8136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824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2440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4420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7988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1395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6095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5711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200" dirty="0">
                <a:solidFill>
                  <a:schemeClr val="bg1"/>
                </a:solidFill>
                <a:latin typeface="+mn-lt"/>
              </a:rPr>
              <a:t>Load uses AVX write instructions, which are asynchronous</a:t>
            </a:r>
            <a:r>
              <a:rPr lang="en-US" sz="1200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. </a:t>
            </a:r>
          </a:p>
          <a:p>
            <a:pPr algn="l"/>
            <a:r>
              <a:rPr lang="en-US" sz="1200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However, AVX read instructions are synchronous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5911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2718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5228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4079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2744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2636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5361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04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9337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57817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0649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22396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84444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28643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5714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92434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55651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47621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48723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6903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random accesses we implement the GUPS benchmark.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1504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00519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71168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7985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81842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54469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2177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72005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91787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111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42130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116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4100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117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24250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118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42025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119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20269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120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35032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Fifth</a:t>
            </a:r>
          </a:p>
          <a:p>
            <a:r>
              <a:rPr lang="en-US" dirty="0"/>
              <a:t>TRNS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121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8942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122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30233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126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79070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127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41802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128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16187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129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56034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132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70141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133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40102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135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51694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142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44084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143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5895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22447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153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08949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155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445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64DFF4F-ED49-E545-9049-57D68EB3BF4A}"/>
              </a:ext>
            </a:extLst>
          </p:cNvPr>
          <p:cNvSpPr/>
          <p:nvPr userDrawn="1"/>
        </p:nvSpPr>
        <p:spPr>
          <a:xfrm>
            <a:off x="0" y="0"/>
            <a:ext cx="9144000" cy="4379053"/>
          </a:xfrm>
          <a:prstGeom prst="rect">
            <a:avLst/>
          </a:prstGeom>
          <a:solidFill>
            <a:srgbClr val="A5A5A5">
              <a:lumMod val="20000"/>
              <a:lumOff val="80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351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9311" y="2839453"/>
            <a:ext cx="6858000" cy="1539600"/>
          </a:xfrm>
        </p:spPr>
        <p:txBody>
          <a:bodyPr>
            <a:normAutofit/>
          </a:bodyPr>
          <a:lstStyle>
            <a:lvl1pPr marL="0" indent="0" algn="ctr">
              <a:buNone/>
              <a:defRPr sz="3200" b="1" i="0" baseline="0">
                <a:latin typeface="+mj-lt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sz="3200" b="1" dirty="0"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rPr>
              <a:t>Click to edit Master subtitle style</a:t>
            </a:r>
            <a:endParaRPr lang="en-US" dirty="0"/>
          </a:p>
        </p:txBody>
      </p:sp>
      <p:pic>
        <p:nvPicPr>
          <p:cNvPr id="12" name="Picture 2" descr="http://www.euroc-project.eu/fileadmin/imgEuroc/eurocConsortiumLogos/ethLogo.png">
            <a:extLst>
              <a:ext uri="{FF2B5EF4-FFF2-40B4-BE49-F238E27FC236}">
                <a16:creationId xmlns:a16="http://schemas.microsoft.com/office/drawing/2014/main" id="{8CF7D528-60B9-7C4D-8128-F52BA3A7A4B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696" y="6030665"/>
            <a:ext cx="2397512" cy="49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4EC1F6D-190B-B448-B175-2B9886767CE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84489" y="5887318"/>
            <a:ext cx="2640412" cy="607663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C2DCD12-E0A7-964E-8C01-30F57AE18A6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20667"/>
            <a:ext cx="9144000" cy="26193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4800" b="1">
                <a:latin typeface="Segoe UI Symbol" panose="020B0502040204020203" pitchFamily="34" charset="0"/>
                <a:ea typeface="Segoe UI Symbol" panose="020B0502040204020203" pitchFamily="34" charset="0"/>
                <a:cs typeface="Segoe UI Historic" panose="020B0502040204020203" pitchFamily="34" charset="0"/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3436640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ED2D3B90-BDF0-9E4D-963A-CE3F0519D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5"/>
            <a:ext cx="8894602" cy="606084"/>
          </a:xfrm>
          <a:prstGeom prst="rect">
            <a:avLst/>
          </a:prstGeom>
        </p:spPr>
        <p:txBody>
          <a:bodyPr/>
          <a:lstStyle>
            <a:lvl1pPr>
              <a:defRPr sz="4400" b="1">
                <a:latin typeface="Candara" panose="020E0502030303020204" pitchFamily="34" charset="0"/>
                <a:ea typeface="Geneva" panose="020B0503030404040204" pitchFamily="34" charset="0"/>
                <a:cs typeface="Futura Medium" panose="020B0602020204020303" pitchFamily="34" charset="-79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5EB6F8F-19D9-7A4A-967C-A1B0DB235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1pPr>
            <a:lvl2pPr marL="685766" indent="-228589">
              <a:buFont typeface="Cambria" panose="02040503050406030204" pitchFamily="18" charset="0"/>
              <a:buChar char="-"/>
              <a:defRPr sz="24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2pPr>
            <a:lvl3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3pPr>
            <a:lvl4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4pPr>
            <a:lvl5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8B30CEA-A32F-0B4F-94FF-2F238104D6CE}"/>
              </a:ext>
            </a:extLst>
          </p:cNvPr>
          <p:cNvSpPr txBox="1">
            <a:spLocks/>
          </p:cNvSpPr>
          <p:nvPr userDrawn="1"/>
        </p:nvSpPr>
        <p:spPr>
          <a:xfrm>
            <a:off x="7977054" y="647648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z="2000" smtClean="0">
                <a:latin typeface="Segoe UI" panose="020B0502040204020203" pitchFamily="34" charset="0"/>
                <a:cs typeface="Segoe UI" panose="020B0502040204020203" pitchFamily="34" charset="0"/>
              </a:rPr>
              <a:pPr/>
              <a:t>‹#›</a:t>
            </a:fld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5" name="Picture 14" descr="safari.png">
            <a:extLst>
              <a:ext uri="{FF2B5EF4-FFF2-40B4-BE49-F238E27FC236}">
                <a16:creationId xmlns:a16="http://schemas.microsoft.com/office/drawing/2014/main" id="{DCA7EB8C-F307-874D-B152-028FC5CC7D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525283"/>
            <a:ext cx="1080120" cy="312523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9CD1133-1492-4A44-93C1-B89EF4FD41F6}"/>
              </a:ext>
            </a:extLst>
          </p:cNvPr>
          <p:cNvCxnSpPr>
            <a:cxnSpLocks/>
          </p:cNvCxnSpPr>
          <p:nvPr userDrawn="1"/>
        </p:nvCxnSpPr>
        <p:spPr>
          <a:xfrm>
            <a:off x="117027" y="831499"/>
            <a:ext cx="8894601" cy="0"/>
          </a:xfrm>
          <a:prstGeom prst="line">
            <a:avLst/>
          </a:prstGeom>
          <a:ln w="28575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4E97BD3-6BDD-8949-ACFE-8F75374CA53C}"/>
              </a:ext>
            </a:extLst>
          </p:cNvPr>
          <p:cNvCxnSpPr>
            <a:cxnSpLocks/>
          </p:cNvCxnSpPr>
          <p:nvPr userDrawn="1"/>
        </p:nvCxnSpPr>
        <p:spPr>
          <a:xfrm>
            <a:off x="117027" y="6482153"/>
            <a:ext cx="8894601" cy="0"/>
          </a:xfrm>
          <a:prstGeom prst="line">
            <a:avLst/>
          </a:prstGeom>
          <a:ln w="28575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6717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24744"/>
            <a:ext cx="7924800" cy="2232248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 dirty="0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404592"/>
            <a:ext cx="7848600" cy="1248544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 dirty="0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9299918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558657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821071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08720"/>
            <a:ext cx="4229100" cy="54726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908720"/>
            <a:ext cx="4229100" cy="54726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934220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576585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843096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622238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577715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253456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0497614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8731876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230083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926269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333185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739223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983345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728780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280874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767242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395918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123429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05179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309152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259439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072421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932375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850408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915630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183401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246388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397018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029734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361871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4437895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4986051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2739452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4647033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0981576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9702060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0129924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5855431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2297956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9881851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0545139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BB22F3D8-372A-7E4F-BAF0-2B62E16D72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2538D10A-B20C-1F4A-A69F-0F0B507B6CBC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323C0A52-D6B6-4A4D-BD73-5955293DBD0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3D96CF-D2B5-284A-8A3B-88E2B14F16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CE92EBB-E8F1-BB42-9972-9FC2F1E39D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815D7EE-6875-8949-837F-2AE3A4F79F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800691C5-9FA5-3F46-90A7-ED5D0D102B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0310654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30D4116A-1656-924F-8339-968CDC00B50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A92E4BB7-CF8F-934D-88CB-2C51D02F649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33320-76E4-0249-8CA9-3902D97168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3133547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2D009077-10AD-0947-8806-7D3C25918E6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AA347429-32EA-F843-AE5C-FC1A699EBC2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FAB052-3664-BF4F-993F-29369860E1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3166213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24642810-0270-CB48-A1CA-24DCF4455E9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431DA97B-4E00-DC4F-B7DB-18E15C43442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EB4A5-7404-294B-999D-175F606D62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5387008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>
            <a:extLst>
              <a:ext uri="{FF2B5EF4-FFF2-40B4-BE49-F238E27FC236}">
                <a16:creationId xmlns:a16="http://schemas.microsoft.com/office/drawing/2014/main" id="{24BD8FCD-1BEB-6A42-B8B1-C39ED5BE279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>
            <a:extLst>
              <a:ext uri="{FF2B5EF4-FFF2-40B4-BE49-F238E27FC236}">
                <a16:creationId xmlns:a16="http://schemas.microsoft.com/office/drawing/2014/main" id="{91A21973-5A9E-154E-A49A-033DD08EB7E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A13A1E-7D24-2943-AA19-843CF9E6994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0337475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>
            <a:extLst>
              <a:ext uri="{FF2B5EF4-FFF2-40B4-BE49-F238E27FC236}">
                <a16:creationId xmlns:a16="http://schemas.microsoft.com/office/drawing/2014/main" id="{DB659D62-F008-694B-A107-310AB43E4CD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>
            <a:extLst>
              <a:ext uri="{FF2B5EF4-FFF2-40B4-BE49-F238E27FC236}">
                <a16:creationId xmlns:a16="http://schemas.microsoft.com/office/drawing/2014/main" id="{866F093A-DC6C-3444-8F25-CDFB50F79ED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D812E9-CA0A-8244-A046-0571FC5453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8779030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>
            <a:extLst>
              <a:ext uri="{FF2B5EF4-FFF2-40B4-BE49-F238E27FC236}">
                <a16:creationId xmlns:a16="http://schemas.microsoft.com/office/drawing/2014/main" id="{F96B94DE-149A-A84D-858F-4D5B428FA7A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>
            <a:extLst>
              <a:ext uri="{FF2B5EF4-FFF2-40B4-BE49-F238E27FC236}">
                <a16:creationId xmlns:a16="http://schemas.microsoft.com/office/drawing/2014/main" id="{24B1C692-591D-3346-8E1A-A19CC1BBF04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4001C4-BF5C-F640-BD99-70162C2025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8811926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7690CA2F-7EF4-4D4B-B05E-9CD06D97C0C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3EF9E563-85B6-884B-A069-BAB01B87B7D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3D0717-7499-9E44-845B-E851FCB169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2016979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9562426B-A5A0-F944-991E-0F589442A93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9EBECD59-3F6D-0145-A9B5-5EE2DF859F8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E9139E-1132-E74D-AAEB-A81F8150B1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9175221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BB00FC4D-28B2-774A-BDF5-CB3A5D1E70E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EBDB0E60-2A7B-1B44-BB6D-97BF3A139C9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5C9412-F662-064D-BEDC-D33A60B08A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224887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10E3EA30-DFF3-9C4B-9691-5C9AAB88EB4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2B2EE262-3A13-4443-80B8-614C7A4B25F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970A1F-36EE-AC4A-B790-1CFE7EECDE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9311987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2A476F68-C964-6F4C-B323-CADD64DDE3D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F4A41114-0EC5-4244-A8AE-388F27C4901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11C9BF-9555-1749-A87B-CA7C52D013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473911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3883CA-0B62-DB46-9CBE-B5DC6D4673F1}" type="datetimeFigureOut">
              <a:rPr lang="en-US" smtClean="0"/>
              <a:t>7/12/21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9D53D-D438-2342-97DF-4908BDD5F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78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0"/>
            <a:ext cx="8610600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052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405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683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538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666" name="Rectangle 1026">
            <a:extLst>
              <a:ext uri="{FF2B5EF4-FFF2-40B4-BE49-F238E27FC236}">
                <a16:creationId xmlns:a16="http://schemas.microsoft.com/office/drawing/2014/main" id="{767842EF-2E87-9649-8E4C-4EF07515E6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25667" name="Rectangle 1027">
            <a:extLst>
              <a:ext uri="{FF2B5EF4-FFF2-40B4-BE49-F238E27FC236}">
                <a16:creationId xmlns:a16="http://schemas.microsoft.com/office/drawing/2014/main" id="{7F46E882-405C-294F-A176-5EB4B6E5E8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>
            <a:extLst>
              <a:ext uri="{FF2B5EF4-FFF2-40B4-BE49-F238E27FC236}">
                <a16:creationId xmlns:a16="http://schemas.microsoft.com/office/drawing/2014/main" id="{3955FDDD-00C5-1D4C-912E-1BDB0E3BD33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>
            <a:extLst>
              <a:ext uri="{FF2B5EF4-FFF2-40B4-BE49-F238E27FC236}">
                <a16:creationId xmlns:a16="http://schemas.microsoft.com/office/drawing/2014/main" id="{2C1267A1-BE40-C34F-A587-D92B7D4A5D5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>
              <a:defRPr/>
            </a:pPr>
            <a:fld id="{B1C60925-3F6D-0244-A63C-8428EA4EFD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25670" name="Line 1032">
            <a:extLst>
              <a:ext uri="{FF2B5EF4-FFF2-40B4-BE49-F238E27FC236}">
                <a16:creationId xmlns:a16="http://schemas.microsoft.com/office/drawing/2014/main" id="{BEFE2080-76AE-4B40-AEAD-392FD767B104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5671" name="Line 1033">
            <a:extLst>
              <a:ext uri="{FF2B5EF4-FFF2-40B4-BE49-F238E27FC236}">
                <a16:creationId xmlns:a16="http://schemas.microsoft.com/office/drawing/2014/main" id="{23A53299-EA82-2047-A09E-6BA500656893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281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rim-benchmarks" TargetMode="External"/><Relationship Id="rId2" Type="http://schemas.openxmlformats.org/officeDocument/2006/relationships/hyperlink" Target="https://arxiv.org/pdf/2105.03814.pdf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doi.org/10.1109/T-C.1969.222754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09/TC.1970.5008902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6.xml"/><Relationship Id="rId4" Type="http://schemas.openxmlformats.org/officeDocument/2006/relationships/hyperlink" Target="https://people.inf.ethz.ch/omutlu/pub/onur-MiM-Talk-IntelligentArchitecturesForIntelligentMachines-May-3-2021.pptx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inf.ethz.ch/omutlu/projects.htm" TargetMode="External"/><Relationship Id="rId2" Type="http://schemas.openxmlformats.org/officeDocument/2006/relationships/hyperlink" Target="https://people.inf.ethz.ch/omutlu/pub/ModernPrimerOnPIM_springer-emerging-computing-bookchapter21.pdf" TargetMode="Externa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8.png"/><Relationship Id="rId4" Type="http://schemas.openxmlformats.org/officeDocument/2006/relationships/hyperlink" Target="https://arxiv.org/pdf/1903.03988.pdf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andtech.com/show/14750/hot-chips-31-analysis-inmemory-processing-by-upmem" TargetMode="External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48.xml"/><Relationship Id="rId5" Type="http://schemas.openxmlformats.org/officeDocument/2006/relationships/image" Target="../media/image10.tiff"/><Relationship Id="rId4" Type="http://schemas.openxmlformats.org/officeDocument/2006/relationships/hyperlink" Target="https://www.upmem.com/video-upmem-presenting-its-true-processing-in-memory-solution-hot-chips-2019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upmem.com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github.com/CMU-SAFARI/prim-benchmarks" TargetMode="External"/><Relationship Id="rId4" Type="http://schemas.openxmlformats.org/officeDocument/2006/relationships/hyperlink" Target="https://arxiv.org/pdf/2105.03814.pdf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rim-benchmarks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safari.ethz.ch/digitaltechnik/spring2018/lib/exe/fetch.php?media=digitaldesign-2018-lecture22-gpuprogramming-afterlecture.pdf" TargetMode="External"/><Relationship Id="rId4" Type="http://schemas.openxmlformats.org/officeDocument/2006/relationships/hyperlink" Target="https://www.youtube.com/watch?v=y40-tY5WJ8A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emf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3" Type="http://schemas.openxmlformats.org/officeDocument/2006/relationships/image" Target="../media/image27.emf"/><Relationship Id="rId7" Type="http://schemas.openxmlformats.org/officeDocument/2006/relationships/image" Target="../media/image31.emf"/><Relationship Id="rId12" Type="http://schemas.openxmlformats.org/officeDocument/2006/relationships/image" Target="../media/image26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emf"/><Relationship Id="rId11" Type="http://schemas.openxmlformats.org/officeDocument/2006/relationships/image" Target="../media/image35.emf"/><Relationship Id="rId5" Type="http://schemas.openxmlformats.org/officeDocument/2006/relationships/image" Target="../media/image29.emf"/><Relationship Id="rId10" Type="http://schemas.openxmlformats.org/officeDocument/2006/relationships/image" Target="../media/image34.emf"/><Relationship Id="rId4" Type="http://schemas.openxmlformats.org/officeDocument/2006/relationships/image" Target="../media/image28.emf"/><Relationship Id="rId9" Type="http://schemas.openxmlformats.org/officeDocument/2006/relationships/image" Target="../media/image33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sdk.upmem.com/2021.1.1/index.html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emf"/><Relationship Id="rId4" Type="http://schemas.openxmlformats.org/officeDocument/2006/relationships/image" Target="../media/image43.em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emf"/><Relationship Id="rId4" Type="http://schemas.openxmlformats.org/officeDocument/2006/relationships/image" Target="../media/image43.e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s://dpu.dev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7.xml"/><Relationship Id="rId4" Type="http://schemas.openxmlformats.org/officeDocument/2006/relationships/chart" Target="../charts/chart1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1.xml"/><Relationship Id="rId4" Type="http://schemas.openxmlformats.org/officeDocument/2006/relationships/chart" Target="../charts/chart20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emf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png"/><Relationship Id="rId4" Type="http://schemas.openxmlformats.org/officeDocument/2006/relationships/chart" Target="../charts/chart2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emf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chart" Target="../charts/chart26.xml"/><Relationship Id="rId4" Type="http://schemas.openxmlformats.org/officeDocument/2006/relationships/chart" Target="../charts/chart25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8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0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png"/><Relationship Id="rId4" Type="http://schemas.openxmlformats.org/officeDocument/2006/relationships/chart" Target="../charts/chart3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6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7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9.xml"/><Relationship Id="rId2" Type="http://schemas.openxmlformats.org/officeDocument/2006/relationships/chart" Target="../charts/chart38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1.xml"/><Relationship Id="rId4" Type="http://schemas.openxmlformats.org/officeDocument/2006/relationships/chart" Target="../charts/chart40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2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5.xml"/><Relationship Id="rId5" Type="http://schemas.openxmlformats.org/officeDocument/2006/relationships/chart" Target="../charts/chart44.xml"/><Relationship Id="rId4" Type="http://schemas.openxmlformats.org/officeDocument/2006/relationships/chart" Target="../charts/chart43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6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9.xml"/><Relationship Id="rId5" Type="http://schemas.openxmlformats.org/officeDocument/2006/relationships/chart" Target="../charts/chart48.xml"/><Relationship Id="rId4" Type="http://schemas.openxmlformats.org/officeDocument/2006/relationships/chart" Target="../charts/chart4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0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3.xml"/><Relationship Id="rId5" Type="http://schemas.openxmlformats.org/officeDocument/2006/relationships/chart" Target="../charts/chart52.xml"/><Relationship Id="rId4" Type="http://schemas.openxmlformats.org/officeDocument/2006/relationships/chart" Target="../charts/chart51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emf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4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em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5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hyperlink" Target="https://safari.ethz.ch/digitaltechnik/spring2018/lib/exe/fetch.php?media=digitaldesign-2018-lecture22-gpuprogramming-afterlecture.pdf" TargetMode="External"/><Relationship Id="rId2" Type="http://schemas.openxmlformats.org/officeDocument/2006/relationships/hyperlink" Target="https://www.youtube.com/watch?v=y40-tY5WJ8A" TargetMode="External"/><Relationship Id="rId1" Type="http://schemas.openxmlformats.org/officeDocument/2006/relationships/slideLayout" Target="../slideLayouts/slideLayout4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rim-benchmarks" TargetMode="External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em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6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em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emf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em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emf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8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em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9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emf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0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emf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emf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emf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emf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1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emf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emf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emf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CMU-SAFARI/prim-benchmarks" TargetMode="External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3.xml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4.xm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5.xm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6.xml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7.xml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8.xml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9.xml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0.xml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github.com/CMU-SAFARI/prim-benchmarks" TargetMode="External"/><Relationship Id="rId4" Type="http://schemas.openxmlformats.org/officeDocument/2006/relationships/hyperlink" Target="https://arxiv.org/pdf/2105.03814.pdf" TargetMode="Externa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rim-benchmarks" TargetMode="External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rim-benchmarks" TargetMode="External"/><Relationship Id="rId2" Type="http://schemas.openxmlformats.org/officeDocument/2006/relationships/hyperlink" Target="https://arxiv.org/pdf/2105.03814.pdf" TargetMode="External"/><Relationship Id="rId1" Type="http://schemas.openxmlformats.org/officeDocument/2006/relationships/slideLayout" Target="../slideLayouts/slideLayout1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hyperlink" Target="https://ieeexplore.ieee.org/stamp/stamp.jsp?tp=&amp;arnumber=8875680" TargetMode="External"/><Relationship Id="rId2" Type="http://schemas.openxmlformats.org/officeDocument/2006/relationships/hyperlink" Target="https://sdk.upmem.com/master/00_ToolchainAtAGlance.html" TargetMode="External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7.xml"/><Relationship Id="rId4" Type="http://schemas.openxmlformats.org/officeDocument/2006/relationships/hyperlink" Target="https://people.inf.ethz.ch/omutlu/pub/onur-MST-Keynote-%20EnablingInMemoryComputation-October-27-2017-unrolled-FINAL.pptx" TargetMode="Externa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emf"/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emf"/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emf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dk.upmem.com/master/032_DPURuntimeService_HostCommunication.html#dpu-rank-transfer-interface-label" TargetMode="Externa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emf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emf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inf.ethz.ch/omutlu/pub/ProcessingDataWhereItMakesSense_micpro19-invited.pdf" TargetMode="External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arxiv.org/pdf/1903.03988.pdf" TargetMode="External"/><Relationship Id="rId4" Type="http://schemas.openxmlformats.org/officeDocument/2006/relationships/hyperlink" Target="https://doi.org/10.1016/j.micpro.2019.01.009" TargetMode="Externa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rch.ibm.com/journal/" TargetMode="External"/><Relationship Id="rId2" Type="http://schemas.openxmlformats.org/officeDocument/2006/relationships/hyperlink" Target="https://arxiv.org/pdf/1907.12947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3F10CE7A-9D8C-AE49-A39B-C01858CE19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179298"/>
            <a:ext cx="9144000" cy="1199754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400" b="0" u="sng" dirty="0">
                <a:latin typeface="Candara" panose="020E0502030303020204" pitchFamily="34" charset="0"/>
              </a:rPr>
              <a:t>Juan Gómez Luna</a:t>
            </a:r>
            <a:r>
              <a:rPr lang="en-US" sz="2400" b="0" dirty="0">
                <a:latin typeface="Candara" panose="020E0502030303020204" pitchFamily="34" charset="0"/>
              </a:rPr>
              <a:t>, Izzat El Hajj, </a:t>
            </a:r>
          </a:p>
          <a:p>
            <a:pPr>
              <a:spcBef>
                <a:spcPts val="600"/>
              </a:spcBef>
            </a:pPr>
            <a:r>
              <a:rPr lang="en-US" sz="2400" b="0" dirty="0">
                <a:latin typeface="Candara" panose="020E0502030303020204" pitchFamily="34" charset="0"/>
              </a:rPr>
              <a:t>Ivan Fernandez, Christina </a:t>
            </a:r>
            <a:r>
              <a:rPr lang="en-US" sz="2400" b="0" dirty="0" err="1">
                <a:latin typeface="Candara" panose="020E0502030303020204" pitchFamily="34" charset="0"/>
              </a:rPr>
              <a:t>Giannoula</a:t>
            </a:r>
            <a:r>
              <a:rPr lang="en-US" sz="2400" b="0" dirty="0">
                <a:latin typeface="Candara" panose="020E0502030303020204" pitchFamily="34" charset="0"/>
              </a:rPr>
              <a:t>, </a:t>
            </a:r>
          </a:p>
          <a:p>
            <a:pPr>
              <a:spcBef>
                <a:spcPts val="600"/>
              </a:spcBef>
            </a:pPr>
            <a:r>
              <a:rPr lang="en-US" sz="2400" b="0" dirty="0">
                <a:latin typeface="Candara" panose="020E0502030303020204" pitchFamily="34" charset="0"/>
              </a:rPr>
              <a:t>Geraldo F. Oliveira, </a:t>
            </a:r>
            <a:r>
              <a:rPr lang="en-US" sz="2400" b="0" dirty="0" err="1">
                <a:latin typeface="Candara" panose="020E0502030303020204" pitchFamily="34" charset="0"/>
              </a:rPr>
              <a:t>Onur</a:t>
            </a:r>
            <a:r>
              <a:rPr lang="en-US" sz="2400" b="0" dirty="0">
                <a:latin typeface="Candara" panose="020E0502030303020204" pitchFamily="34" charset="0"/>
              </a:rPr>
              <a:t> </a:t>
            </a:r>
            <a:r>
              <a:rPr lang="en-US" sz="2400" b="0" dirty="0" err="1">
                <a:latin typeface="Candara" panose="020E0502030303020204" pitchFamily="34" charset="0"/>
              </a:rPr>
              <a:t>Mutlu</a:t>
            </a:r>
            <a:endParaRPr lang="en-US" sz="2400" b="0" dirty="0">
              <a:latin typeface="Candara" panose="020E0502030303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24A15A-743E-4240-B7EC-8C7A112226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220668"/>
            <a:ext cx="9144000" cy="2728724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0070C0"/>
                </a:solidFill>
              </a:rPr>
              <a:t>Understanding a Modern Processing-in-Memory Architecture:</a:t>
            </a:r>
          </a:p>
          <a:p>
            <a:r>
              <a:rPr lang="en-US" sz="3200" dirty="0">
                <a:latin typeface="Candara" panose="020E0502030303020204" pitchFamily="34" charset="0"/>
              </a:rPr>
              <a:t>Benchmarking and Experimental Characterization</a:t>
            </a:r>
          </a:p>
        </p:txBody>
      </p:sp>
      <p:sp>
        <p:nvSpPr>
          <p:cNvPr id="4" name="Subtitle 1">
            <a:extLst>
              <a:ext uri="{FF2B5EF4-FFF2-40B4-BE49-F238E27FC236}">
                <a16:creationId xmlns:a16="http://schemas.microsoft.com/office/drawing/2014/main" id="{A8E1073D-2730-9344-9B5D-7736C10F61B9}"/>
              </a:ext>
            </a:extLst>
          </p:cNvPr>
          <p:cNvSpPr txBox="1">
            <a:spLocks/>
          </p:cNvSpPr>
          <p:nvPr/>
        </p:nvSpPr>
        <p:spPr>
          <a:xfrm>
            <a:off x="1106731" y="4608957"/>
            <a:ext cx="6858000" cy="11468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endParaRPr lang="en-US" sz="2000" u="sng" dirty="0">
              <a:hlinkClick r:id="rId2"/>
            </a:endParaRPr>
          </a:p>
          <a:p>
            <a:pPr>
              <a:spcBef>
                <a:spcPts val="600"/>
              </a:spcBef>
            </a:pPr>
            <a:r>
              <a:rPr lang="en-US" sz="2000" u="sng" dirty="0">
                <a:hlinkClick r:id="rId2"/>
              </a:rPr>
              <a:t>https://arxiv.org/pdf/2105.03814.pdf</a:t>
            </a:r>
            <a:endParaRPr lang="en-US" sz="2000" u="sng" dirty="0"/>
          </a:p>
          <a:p>
            <a:pPr>
              <a:spcBef>
                <a:spcPts val="600"/>
              </a:spcBef>
            </a:pPr>
            <a:r>
              <a:rPr lang="en-US" sz="2000" dirty="0">
                <a:hlinkClick r:id="rId3"/>
              </a:rPr>
              <a:t>https://github.com/CMU-SAFARI/prim-benchmarks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74167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9F345-AA55-FA44-AB8E-FF396F7BE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Executive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F2F4DE-345E-C64B-942C-1E96465BF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574797"/>
          </a:xfrm>
        </p:spPr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rgbClr val="C00000"/>
                </a:solidFill>
              </a:rPr>
              <a:t>Data movement </a:t>
            </a:r>
            <a:r>
              <a:rPr lang="en-US" dirty="0"/>
              <a:t>between memory/storage units and compute units is a major contributor to execution time and energy consumption</a:t>
            </a:r>
          </a:p>
          <a:p>
            <a:r>
              <a:rPr lang="en-US" dirty="0">
                <a:solidFill>
                  <a:srgbClr val="00B050"/>
                </a:solidFill>
              </a:rPr>
              <a:t>Processing-in-Memory</a:t>
            </a:r>
            <a:r>
              <a:rPr lang="en-US" dirty="0"/>
              <a:t> (PIM) is a paradigm that can tackle the </a:t>
            </a:r>
            <a:r>
              <a:rPr lang="en-US" i="1" dirty="0">
                <a:solidFill>
                  <a:srgbClr val="C00000"/>
                </a:solidFill>
              </a:rPr>
              <a:t>data movement bottleneck</a:t>
            </a:r>
          </a:p>
          <a:p>
            <a:pPr lvl="1"/>
            <a:r>
              <a:rPr lang="en-US" dirty="0"/>
              <a:t>Though explored for +50 years, technology challenges prevented the successful materialization</a:t>
            </a:r>
          </a:p>
          <a:p>
            <a:r>
              <a:rPr lang="en-US" dirty="0"/>
              <a:t>UPMEM has designed and fabricated </a:t>
            </a:r>
            <a:r>
              <a:rPr lang="en-US" dirty="0">
                <a:solidFill>
                  <a:srgbClr val="00B050"/>
                </a:solidFill>
              </a:rPr>
              <a:t>the first publicly-available real-world PIM architecture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DDR4 chips embedding in-order multithreaded DRAM Processing Units (DPUs)</a:t>
            </a:r>
          </a:p>
          <a:p>
            <a:r>
              <a:rPr lang="en-US" dirty="0"/>
              <a:t>Our work: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Introduction </a:t>
            </a:r>
            <a:r>
              <a:rPr lang="en-US" dirty="0"/>
              <a:t>to UPMEM programming model and PIM architecture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Microbenchmark-based characterization </a:t>
            </a:r>
            <a:r>
              <a:rPr lang="en-US" dirty="0"/>
              <a:t>of the DPU</a:t>
            </a:r>
          </a:p>
          <a:p>
            <a:pPr lvl="1"/>
            <a:r>
              <a:rPr lang="en-US" dirty="0"/>
              <a:t>Benchmarking and </a:t>
            </a:r>
            <a:r>
              <a:rPr lang="en-US" dirty="0">
                <a:solidFill>
                  <a:srgbClr val="7030A0"/>
                </a:solidFill>
              </a:rPr>
              <a:t>workload suitability</a:t>
            </a:r>
            <a:r>
              <a:rPr lang="en-US" dirty="0"/>
              <a:t> study</a:t>
            </a:r>
          </a:p>
          <a:p>
            <a:r>
              <a:rPr lang="en-US" dirty="0"/>
              <a:t>Main contributions:</a:t>
            </a:r>
          </a:p>
          <a:p>
            <a:pPr lvl="1"/>
            <a:r>
              <a:rPr lang="en-US" dirty="0"/>
              <a:t>Comprehensive </a:t>
            </a:r>
            <a:r>
              <a:rPr lang="en-US" dirty="0">
                <a:solidFill>
                  <a:srgbClr val="0070C0"/>
                </a:solidFill>
              </a:rPr>
              <a:t>characterization and analysis of the first commercially-available PIM architecture</a:t>
            </a:r>
          </a:p>
          <a:p>
            <a:pPr lvl="1"/>
            <a:r>
              <a:rPr lang="en-US" b="1" dirty="0">
                <a:solidFill>
                  <a:srgbClr val="002060"/>
                </a:solidFill>
              </a:rPr>
              <a:t>PrIM</a:t>
            </a:r>
            <a:r>
              <a:rPr lang="en-US" dirty="0">
                <a:solidFill>
                  <a:srgbClr val="002060"/>
                </a:solidFill>
              </a:rPr>
              <a:t> (</a:t>
            </a:r>
            <a:r>
              <a:rPr lang="en-US" u="sng" dirty="0">
                <a:solidFill>
                  <a:srgbClr val="002060"/>
                </a:solidFill>
              </a:rPr>
              <a:t>Pr</a:t>
            </a:r>
            <a:r>
              <a:rPr lang="en-US" dirty="0">
                <a:solidFill>
                  <a:srgbClr val="002060"/>
                </a:solidFill>
              </a:rPr>
              <a:t>ocessing-</a:t>
            </a:r>
            <a:r>
              <a:rPr lang="en-US" u="sng" dirty="0">
                <a:solidFill>
                  <a:srgbClr val="002060"/>
                </a:solidFill>
              </a:rPr>
              <a:t>I</a:t>
            </a:r>
            <a:r>
              <a:rPr lang="en-US" dirty="0">
                <a:solidFill>
                  <a:srgbClr val="002060"/>
                </a:solidFill>
              </a:rPr>
              <a:t>n-</a:t>
            </a:r>
            <a:r>
              <a:rPr lang="en-US" u="sng" dirty="0">
                <a:solidFill>
                  <a:srgbClr val="002060"/>
                </a:solidFill>
              </a:rPr>
              <a:t>M</a:t>
            </a:r>
            <a:r>
              <a:rPr lang="en-US" dirty="0">
                <a:solidFill>
                  <a:srgbClr val="002060"/>
                </a:solidFill>
              </a:rPr>
              <a:t>emory) benchmarks: </a:t>
            </a:r>
          </a:p>
          <a:p>
            <a:pPr lvl="2"/>
            <a:r>
              <a:rPr lang="en-US" dirty="0"/>
              <a:t>16 workloads that are memory-bound in conventional processor-centric systems</a:t>
            </a:r>
          </a:p>
          <a:p>
            <a:pPr lvl="2"/>
            <a:r>
              <a:rPr lang="en-US" dirty="0"/>
              <a:t>Strong and weak scaling characteristics</a:t>
            </a:r>
          </a:p>
          <a:p>
            <a:pPr lvl="1"/>
            <a:r>
              <a:rPr lang="en-US" dirty="0"/>
              <a:t>Comparison to </a:t>
            </a:r>
            <a:r>
              <a:rPr lang="en-US" dirty="0">
                <a:solidFill>
                  <a:srgbClr val="C00000"/>
                </a:solidFill>
              </a:rPr>
              <a:t>state-of-the-art CPU and GPU</a:t>
            </a:r>
          </a:p>
          <a:p>
            <a:r>
              <a:rPr lang="en-US" dirty="0"/>
              <a:t>Takeaways:</a:t>
            </a:r>
          </a:p>
          <a:p>
            <a:pPr lvl="1"/>
            <a:r>
              <a:rPr lang="en-US" dirty="0"/>
              <a:t>Workload characteristics for </a:t>
            </a:r>
            <a:r>
              <a:rPr lang="en-US" dirty="0">
                <a:solidFill>
                  <a:srgbClr val="0070C0"/>
                </a:solidFill>
              </a:rPr>
              <a:t>PIM suitability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Programming </a:t>
            </a:r>
            <a:r>
              <a:rPr lang="en-US" dirty="0"/>
              <a:t>recommendations</a:t>
            </a:r>
          </a:p>
          <a:p>
            <a:pPr lvl="1"/>
            <a:r>
              <a:rPr lang="en-US" dirty="0"/>
              <a:t>Suggestions and hints for </a:t>
            </a:r>
            <a:r>
              <a:rPr lang="en-US" dirty="0">
                <a:solidFill>
                  <a:srgbClr val="7030A0"/>
                </a:solidFill>
              </a:rPr>
              <a:t>hardware and architecture designers </a:t>
            </a:r>
            <a:r>
              <a:rPr lang="en-US" dirty="0"/>
              <a:t>of future PIM systems</a:t>
            </a:r>
          </a:p>
          <a:p>
            <a:pPr lvl="1"/>
            <a:r>
              <a:rPr lang="en-US" dirty="0">
                <a:solidFill>
                  <a:srgbClr val="002060"/>
                </a:solidFill>
              </a:rPr>
              <a:t>PrIM</a:t>
            </a:r>
            <a:r>
              <a:rPr lang="en-US" dirty="0"/>
              <a:t>: (a) programming samples, (b) evaluation and comparison of current and future PIM systems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687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Data Movement in Computing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08719"/>
            <a:ext cx="8610600" cy="2060794"/>
          </a:xfrm>
        </p:spPr>
        <p:txBody>
          <a:bodyPr>
            <a:noAutofit/>
          </a:bodyPr>
          <a:lstStyle/>
          <a:p>
            <a:r>
              <a:rPr lang="en-US" sz="2200" dirty="0">
                <a:solidFill>
                  <a:srgbClr val="7030A0"/>
                </a:solidFill>
                <a:cs typeface="Adobe Garamond Pro"/>
              </a:rPr>
              <a:t>Data movement </a:t>
            </a:r>
            <a:r>
              <a:rPr lang="en-US" sz="2200" dirty="0">
                <a:cs typeface="Adobe Garamond Pro"/>
              </a:rPr>
              <a:t>dominates </a:t>
            </a:r>
            <a:r>
              <a:rPr lang="en-US" sz="2200" dirty="0">
                <a:solidFill>
                  <a:srgbClr val="0070C0"/>
                </a:solidFill>
                <a:cs typeface="Adobe Garamond Pro"/>
              </a:rPr>
              <a:t>performance </a:t>
            </a:r>
            <a:r>
              <a:rPr lang="en-US" sz="2200" dirty="0">
                <a:cs typeface="Adobe Garamond Pro"/>
              </a:rPr>
              <a:t>and</a:t>
            </a:r>
            <a:r>
              <a:rPr lang="en-US" sz="2200" dirty="0">
                <a:solidFill>
                  <a:srgbClr val="FF0000"/>
                </a:solidFill>
                <a:cs typeface="Adobe Garamond Pro"/>
              </a:rPr>
              <a:t> </a:t>
            </a:r>
            <a:r>
              <a:rPr lang="en-US" sz="2200" dirty="0">
                <a:cs typeface="Adobe Garamond Pro"/>
              </a:rPr>
              <a:t>is a major system </a:t>
            </a:r>
            <a:r>
              <a:rPr lang="en-US" sz="2200" dirty="0">
                <a:solidFill>
                  <a:srgbClr val="C00000"/>
                </a:solidFill>
                <a:cs typeface="Adobe Garamond Pro"/>
              </a:rPr>
              <a:t>energy bottleneck</a:t>
            </a:r>
          </a:p>
          <a:p>
            <a:r>
              <a:rPr lang="en-US" sz="2200" dirty="0">
                <a:solidFill>
                  <a:srgbClr val="C00000"/>
                </a:solidFill>
                <a:cs typeface="Adobe Garamond Pro"/>
              </a:rPr>
              <a:t>Total system energy</a:t>
            </a:r>
            <a:r>
              <a:rPr lang="en-US" sz="2200" dirty="0">
                <a:cs typeface="Adobe Garamond Pro"/>
              </a:rPr>
              <a:t>: data movement accounts for </a:t>
            </a:r>
          </a:p>
          <a:p>
            <a:pPr lvl="1"/>
            <a:r>
              <a:rPr lang="en-US" sz="1800" dirty="0">
                <a:cs typeface="Adobe Garamond Pro"/>
              </a:rPr>
              <a:t>62% in consumer applications</a:t>
            </a:r>
            <a:r>
              <a:rPr lang="en-US" sz="1800" baseline="30000" dirty="0"/>
              <a:t>✻</a:t>
            </a:r>
            <a:r>
              <a:rPr lang="en-US" sz="1800" dirty="0">
                <a:cs typeface="Adobe Garamond Pro"/>
              </a:rPr>
              <a:t>, </a:t>
            </a:r>
          </a:p>
          <a:p>
            <a:pPr lvl="1"/>
            <a:r>
              <a:rPr lang="en-US" sz="1800" dirty="0">
                <a:cs typeface="Adobe Garamond Pro"/>
              </a:rPr>
              <a:t>40% in scientific applications</a:t>
            </a:r>
            <a:r>
              <a:rPr lang="en-US" sz="1800" baseline="30000" dirty="0"/>
              <a:t>★</a:t>
            </a:r>
            <a:r>
              <a:rPr lang="en-US" sz="1800" dirty="0">
                <a:cs typeface="Adobe Garamond Pro"/>
              </a:rPr>
              <a:t>, </a:t>
            </a:r>
          </a:p>
          <a:p>
            <a:pPr lvl="1"/>
            <a:r>
              <a:rPr lang="en-US" sz="1800" dirty="0">
                <a:cs typeface="Adobe Garamond Pro"/>
              </a:rPr>
              <a:t>35% in mobile  applications</a:t>
            </a:r>
            <a:r>
              <a:rPr lang="en-US" sz="1800" baseline="30000" dirty="0"/>
              <a:t>☆</a:t>
            </a:r>
            <a:endParaRPr lang="en-US" sz="1800" dirty="0">
              <a:cs typeface="Adobe Garamond Pro"/>
            </a:endParaRPr>
          </a:p>
          <a:p>
            <a:pPr lvl="1"/>
            <a:endParaRPr lang="en-US" sz="2200" dirty="0">
              <a:solidFill>
                <a:srgbClr val="C00000"/>
              </a:solidFill>
              <a:cs typeface="Adobe Garamond Pro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300" y="5923671"/>
            <a:ext cx="748955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aseline="30000" dirty="0"/>
              <a:t>✻ </a:t>
            </a:r>
            <a:r>
              <a:rPr lang="en-US" sz="1000" dirty="0" err="1"/>
              <a:t>Boroumand</a:t>
            </a:r>
            <a:r>
              <a:rPr lang="en-US" sz="1000" dirty="0"/>
              <a:t> et al., “Google Workloads for Consumer Devices: Mitigating Data Movement Bottlenecks,” ASPLOS 2018</a:t>
            </a:r>
          </a:p>
          <a:p>
            <a:r>
              <a:rPr lang="en-US" sz="1000" baseline="30000" dirty="0"/>
              <a:t>★ </a:t>
            </a:r>
            <a:r>
              <a:rPr lang="en-US" sz="1000" dirty="0" err="1"/>
              <a:t>Kestor</a:t>
            </a:r>
            <a:r>
              <a:rPr lang="en-US" sz="1000" dirty="0"/>
              <a:t> et al., “Quantifying the Energy Cost of Data Movement in Scientific Applications,” IISWC 2013 </a:t>
            </a:r>
          </a:p>
          <a:p>
            <a:r>
              <a:rPr lang="en-US" sz="1000" baseline="30000" dirty="0"/>
              <a:t>☆ </a:t>
            </a:r>
            <a:r>
              <a:rPr lang="en-US" sz="1000" dirty="0" err="1"/>
              <a:t>Pandiyan</a:t>
            </a:r>
            <a:r>
              <a:rPr lang="en-US" sz="1000" dirty="0"/>
              <a:t> and Wu, “Quantifying the energy cost of data movement for emerging smart phone workloads on mobile platforms,” IISWC 2014</a:t>
            </a:r>
          </a:p>
        </p:txBody>
      </p:sp>
      <p:cxnSp>
        <p:nvCxnSpPr>
          <p:cNvPr id="10" name="Curved Connector 9"/>
          <p:cNvCxnSpPr/>
          <p:nvPr/>
        </p:nvCxnSpPr>
        <p:spPr>
          <a:xfrm rot="5400000">
            <a:off x="4328592" y="3380992"/>
            <a:ext cx="914400" cy="609600"/>
          </a:xfrm>
          <a:prstGeom prst="curvedConnector3">
            <a:avLst>
              <a:gd name="adj1" fmla="val 50000"/>
            </a:avLst>
          </a:prstGeom>
          <a:ln w="38100" cmpd="sng">
            <a:solidFill>
              <a:srgbClr val="C00000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7092280" y="3436798"/>
            <a:ext cx="990600" cy="230639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DRAM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3" name="Left-Right Arrow 12"/>
          <p:cNvSpPr/>
          <p:nvPr/>
        </p:nvSpPr>
        <p:spPr>
          <a:xfrm>
            <a:off x="5640245" y="4464617"/>
            <a:ext cx="1387896" cy="256875"/>
          </a:xfrm>
          <a:prstGeom prst="leftRightArrow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4" name="Curved Connector 13"/>
          <p:cNvCxnSpPr/>
          <p:nvPr/>
        </p:nvCxnSpPr>
        <p:spPr>
          <a:xfrm rot="16200000" flipH="1">
            <a:off x="5814492" y="3419092"/>
            <a:ext cx="990600" cy="609600"/>
          </a:xfrm>
          <a:prstGeom prst="curvedConnector3">
            <a:avLst>
              <a:gd name="adj1" fmla="val 50000"/>
            </a:avLst>
          </a:prstGeom>
          <a:ln w="38100" cmpd="sng">
            <a:solidFill>
              <a:srgbClr val="C00000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201344" y="2825182"/>
            <a:ext cx="274692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>
                <a:solidFill>
                  <a:srgbClr val="7030A0"/>
                </a:solidFill>
              </a:rPr>
              <a:t>Data Movement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98801" y="4310632"/>
            <a:ext cx="958117" cy="5588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accent6">
                    <a:lumMod val="50000"/>
                  </a:schemeClr>
                </a:solidFill>
              </a:rPr>
              <a:t>GPU</a:t>
            </a:r>
            <a:endParaRPr lang="en-US" sz="1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2161246" y="4031232"/>
            <a:ext cx="464820" cy="0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headEnd type="arrow"/>
            <a:tailEnd type="arrow"/>
          </a:ln>
          <a:effectLst/>
        </p:spPr>
      </p:cxnSp>
      <p:sp>
        <p:nvSpPr>
          <p:cNvPr id="22" name="Rounded Rectangle 21"/>
          <p:cNvSpPr/>
          <p:nvPr/>
        </p:nvSpPr>
        <p:spPr>
          <a:xfrm>
            <a:off x="1098801" y="3584192"/>
            <a:ext cx="830847" cy="558800"/>
          </a:xfrm>
          <a:prstGeom prst="roundRect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CPU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1231606" y="3640072"/>
            <a:ext cx="830847" cy="558800"/>
          </a:xfrm>
          <a:prstGeom prst="roundRect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CPU</a:t>
            </a:r>
            <a:endParaRPr lang="en-US" sz="1100" b="1" dirty="0"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33D5AE4-8163-4E43-9AF8-88A5F6E5A1DA}"/>
              </a:ext>
            </a:extLst>
          </p:cNvPr>
          <p:cNvGrpSpPr/>
          <p:nvPr/>
        </p:nvGrpSpPr>
        <p:grpSpPr>
          <a:xfrm>
            <a:off x="899592" y="3322722"/>
            <a:ext cx="4648200" cy="2496670"/>
            <a:chOff x="899592" y="3322722"/>
            <a:chExt cx="4648200" cy="2496670"/>
          </a:xfrm>
        </p:grpSpPr>
        <p:sp>
          <p:nvSpPr>
            <p:cNvPr id="19" name="Rounded Rectangle 18"/>
            <p:cNvSpPr/>
            <p:nvPr/>
          </p:nvSpPr>
          <p:spPr>
            <a:xfrm>
              <a:off x="899592" y="3360672"/>
              <a:ext cx="4648200" cy="2458720"/>
            </a:xfrm>
            <a:prstGeom prst="roundRect">
              <a:avLst/>
            </a:prstGeom>
            <a:solidFill>
              <a:schemeClr val="lt1">
                <a:alpha val="0"/>
              </a:schemeClr>
            </a:solidFill>
            <a:ln w="38100" cmpd="sng">
              <a:solidFill>
                <a:srgbClr val="000000"/>
              </a:solidFill>
              <a:prstDash val="dash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386322" y="3322722"/>
              <a:ext cx="8976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SoC</a:t>
              </a:r>
              <a:endPara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5" name="Rounded Rectangle 24"/>
          <p:cNvSpPr/>
          <p:nvPr/>
        </p:nvSpPr>
        <p:spPr>
          <a:xfrm>
            <a:off x="2758872" y="3751832"/>
            <a:ext cx="464820" cy="11176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rgbClr val="000000"/>
                </a:solidFill>
              </a:rPr>
              <a:t>L2</a:t>
            </a:r>
            <a:endParaRPr lang="en-US" sz="1000" b="1" dirty="0">
              <a:solidFill>
                <a:srgbClr val="000000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1988933" y="5372352"/>
            <a:ext cx="796834" cy="335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rgbClr val="000000"/>
                </a:solidFill>
              </a:rPr>
              <a:t>Video Decoder</a:t>
            </a:r>
            <a:endParaRPr lang="en-US" sz="900" b="1" dirty="0">
              <a:solidFill>
                <a:srgbClr val="000000"/>
              </a:solidFill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flipH="1">
            <a:off x="3337992" y="4295392"/>
            <a:ext cx="1524000" cy="0"/>
          </a:xfrm>
          <a:prstGeom prst="straightConnector1">
            <a:avLst/>
          </a:prstGeom>
          <a:noFill/>
          <a:ln w="57150" cap="flat" cmpd="sng" algn="ctr">
            <a:solidFill>
              <a:srgbClr val="000000"/>
            </a:solidFill>
            <a:prstDash val="solid"/>
            <a:miter lim="800000"/>
            <a:headEnd type="arrow"/>
            <a:tailEnd type="arrow"/>
          </a:ln>
          <a:effectLst/>
        </p:spPr>
      </p:cxnSp>
      <p:cxnSp>
        <p:nvCxnSpPr>
          <p:cNvPr id="28" name="Straight Arrow Connector 27"/>
          <p:cNvCxnSpPr/>
          <p:nvPr/>
        </p:nvCxnSpPr>
        <p:spPr>
          <a:xfrm flipH="1">
            <a:off x="2161246" y="4590032"/>
            <a:ext cx="464820" cy="0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headEnd type="arrow"/>
            <a:tailEnd type="arrow"/>
          </a:ln>
          <a:effectLst/>
        </p:spPr>
      </p:cxnSp>
      <p:sp>
        <p:nvSpPr>
          <p:cNvPr id="29" name="Rounded Rectangle 28"/>
          <p:cNvSpPr/>
          <p:nvPr/>
        </p:nvSpPr>
        <p:spPr>
          <a:xfrm>
            <a:off x="1098801" y="5372352"/>
            <a:ext cx="796834" cy="335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rgbClr val="000000"/>
                </a:solidFill>
              </a:rPr>
              <a:t>Video Encoder</a:t>
            </a:r>
            <a:endParaRPr lang="en-US" sz="900" b="1" dirty="0">
              <a:solidFill>
                <a:srgbClr val="000000"/>
              </a:solidFill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2880792" y="5362192"/>
            <a:ext cx="796834" cy="33528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rgbClr val="000000"/>
                </a:solidFill>
              </a:rPr>
              <a:t>Audio</a:t>
            </a:r>
            <a:endParaRPr lang="en-US" sz="900" b="1" dirty="0">
              <a:solidFill>
                <a:srgbClr val="000000"/>
              </a:solidFill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3795192" y="5362192"/>
            <a:ext cx="796834" cy="34606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rgbClr val="000000"/>
                </a:solidFill>
              </a:rPr>
              <a:t>Display Engine</a:t>
            </a:r>
            <a:endParaRPr lang="en-US" sz="900" b="1" dirty="0">
              <a:solidFill>
                <a:srgbClr val="000000"/>
              </a:solidFill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 flipH="1">
            <a:off x="5090592" y="3761992"/>
            <a:ext cx="13064" cy="1905000"/>
          </a:xfrm>
          <a:prstGeom prst="straightConnector1">
            <a:avLst/>
          </a:prstGeom>
          <a:noFill/>
          <a:ln w="57150" cap="flat" cmpd="sng" algn="ctr">
            <a:solidFill>
              <a:srgbClr val="000000"/>
            </a:solidFill>
            <a:prstDash val="solid"/>
            <a:miter lim="800000"/>
            <a:headEnd type="arrow"/>
            <a:tailEnd type="arrow"/>
          </a:ln>
          <a:effectLst/>
        </p:spPr>
      </p:cxnSp>
      <p:cxnSp>
        <p:nvCxnSpPr>
          <p:cNvPr id="33" name="Straight Arrow Connector 32"/>
          <p:cNvCxnSpPr/>
          <p:nvPr/>
        </p:nvCxnSpPr>
        <p:spPr>
          <a:xfrm flipH="1">
            <a:off x="1165204" y="4981192"/>
            <a:ext cx="3772988" cy="0"/>
          </a:xfrm>
          <a:prstGeom prst="straightConnector1">
            <a:avLst/>
          </a:prstGeom>
          <a:noFill/>
          <a:ln w="38100" cap="flat" cmpd="sng" algn="ctr">
            <a:solidFill>
              <a:srgbClr val="000000"/>
            </a:solidFill>
            <a:prstDash val="solid"/>
            <a:miter lim="800000"/>
            <a:headEnd type="arrow"/>
            <a:tailEnd type="arrow"/>
          </a:ln>
          <a:effectLst/>
        </p:spPr>
      </p:cxnSp>
      <p:cxnSp>
        <p:nvCxnSpPr>
          <p:cNvPr id="34" name="Straight Arrow Connector 33"/>
          <p:cNvCxnSpPr/>
          <p:nvPr/>
        </p:nvCxnSpPr>
        <p:spPr>
          <a:xfrm>
            <a:off x="2387350" y="4981192"/>
            <a:ext cx="0" cy="335280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headEnd type="arrow"/>
            <a:tailEnd type="arrow"/>
          </a:ln>
          <a:effectLst/>
        </p:spPr>
      </p:cxnSp>
      <p:cxnSp>
        <p:nvCxnSpPr>
          <p:cNvPr id="35" name="Straight Arrow Connector 34"/>
          <p:cNvCxnSpPr/>
          <p:nvPr/>
        </p:nvCxnSpPr>
        <p:spPr>
          <a:xfrm>
            <a:off x="1497218" y="4981192"/>
            <a:ext cx="0" cy="335280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headEnd type="arrow"/>
            <a:tailEnd type="arrow"/>
          </a:ln>
          <a:effectLst/>
        </p:spPr>
      </p:cxnSp>
      <p:cxnSp>
        <p:nvCxnSpPr>
          <p:cNvPr id="36" name="Straight Arrow Connector 35"/>
          <p:cNvCxnSpPr/>
          <p:nvPr/>
        </p:nvCxnSpPr>
        <p:spPr>
          <a:xfrm>
            <a:off x="3261792" y="4981192"/>
            <a:ext cx="0" cy="335280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headEnd type="arrow"/>
            <a:tailEnd type="arrow"/>
          </a:ln>
          <a:effectLst/>
        </p:spPr>
      </p:cxnSp>
      <p:cxnSp>
        <p:nvCxnSpPr>
          <p:cNvPr id="18" name="Straight Arrow Connector 17"/>
          <p:cNvCxnSpPr/>
          <p:nvPr/>
        </p:nvCxnSpPr>
        <p:spPr>
          <a:xfrm>
            <a:off x="4176192" y="4981192"/>
            <a:ext cx="0" cy="335280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headEnd type="arrow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256915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 animBg="1"/>
      <p:bldP spid="13" grpId="0" animBg="1"/>
      <p:bldP spid="15" grpId="0"/>
      <p:bldP spid="20" grpId="0" animBg="1"/>
      <p:bldP spid="22" grpId="0" animBg="1"/>
      <p:bldP spid="23" grpId="0" animBg="1"/>
      <p:bldP spid="25" grpId="0" animBg="1"/>
      <p:bldP spid="26" grpId="0" animBg="1"/>
      <p:bldP spid="29" grpId="0" animBg="1"/>
      <p:bldP spid="30" grpId="0" animBg="1"/>
      <p:bldP spid="3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Data Movement in Computing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08719"/>
            <a:ext cx="8610600" cy="2060794"/>
          </a:xfrm>
        </p:spPr>
        <p:txBody>
          <a:bodyPr>
            <a:noAutofit/>
          </a:bodyPr>
          <a:lstStyle/>
          <a:p>
            <a:r>
              <a:rPr lang="en-US" sz="2200" dirty="0">
                <a:solidFill>
                  <a:srgbClr val="7030A0"/>
                </a:solidFill>
                <a:cs typeface="Adobe Garamond Pro"/>
              </a:rPr>
              <a:t>Data movement </a:t>
            </a:r>
            <a:r>
              <a:rPr lang="en-US" sz="2200" dirty="0">
                <a:cs typeface="Adobe Garamond Pro"/>
              </a:rPr>
              <a:t>dominates </a:t>
            </a:r>
            <a:r>
              <a:rPr lang="en-US" sz="2200" dirty="0">
                <a:solidFill>
                  <a:srgbClr val="0070C0"/>
                </a:solidFill>
                <a:cs typeface="Adobe Garamond Pro"/>
              </a:rPr>
              <a:t>performance and</a:t>
            </a:r>
            <a:r>
              <a:rPr lang="en-US" sz="2200" dirty="0">
                <a:solidFill>
                  <a:srgbClr val="FF0000"/>
                </a:solidFill>
                <a:cs typeface="Adobe Garamond Pro"/>
              </a:rPr>
              <a:t> </a:t>
            </a:r>
            <a:r>
              <a:rPr lang="en-US" sz="2200" dirty="0">
                <a:cs typeface="Adobe Garamond Pro"/>
              </a:rPr>
              <a:t>is a major system </a:t>
            </a:r>
            <a:r>
              <a:rPr lang="en-US" sz="2200" dirty="0">
                <a:solidFill>
                  <a:srgbClr val="C00000"/>
                </a:solidFill>
                <a:cs typeface="Adobe Garamond Pro"/>
              </a:rPr>
              <a:t>energy bottleneck</a:t>
            </a:r>
          </a:p>
          <a:p>
            <a:r>
              <a:rPr lang="en-US" sz="2200" dirty="0">
                <a:solidFill>
                  <a:srgbClr val="C00000"/>
                </a:solidFill>
                <a:cs typeface="Adobe Garamond Pro"/>
              </a:rPr>
              <a:t>Total system energy</a:t>
            </a:r>
            <a:r>
              <a:rPr lang="en-US" sz="2200" dirty="0">
                <a:cs typeface="Adobe Garamond Pro"/>
              </a:rPr>
              <a:t>: data movement accounts for </a:t>
            </a:r>
          </a:p>
          <a:p>
            <a:pPr lvl="1"/>
            <a:r>
              <a:rPr lang="en-US" sz="1800" dirty="0">
                <a:cs typeface="Adobe Garamond Pro"/>
              </a:rPr>
              <a:t>62% in consumer applications</a:t>
            </a:r>
            <a:r>
              <a:rPr lang="en-US" sz="1800" baseline="30000" dirty="0"/>
              <a:t>✻</a:t>
            </a:r>
            <a:r>
              <a:rPr lang="en-US" sz="1800" dirty="0">
                <a:cs typeface="Adobe Garamond Pro"/>
              </a:rPr>
              <a:t>, </a:t>
            </a:r>
          </a:p>
          <a:p>
            <a:pPr lvl="1"/>
            <a:r>
              <a:rPr lang="en-US" sz="1800" dirty="0">
                <a:cs typeface="Adobe Garamond Pro"/>
              </a:rPr>
              <a:t>40% in scientific applications</a:t>
            </a:r>
            <a:r>
              <a:rPr lang="en-US" sz="1800" baseline="30000" dirty="0"/>
              <a:t>★</a:t>
            </a:r>
            <a:r>
              <a:rPr lang="en-US" sz="1800" dirty="0">
                <a:cs typeface="Adobe Garamond Pro"/>
              </a:rPr>
              <a:t>, </a:t>
            </a:r>
          </a:p>
          <a:p>
            <a:pPr lvl="1"/>
            <a:r>
              <a:rPr lang="en-US" sz="1800" dirty="0">
                <a:cs typeface="Adobe Garamond Pro"/>
              </a:rPr>
              <a:t>35% in mobile  applications</a:t>
            </a:r>
            <a:r>
              <a:rPr lang="en-US" sz="1800" baseline="30000" dirty="0"/>
              <a:t>☆</a:t>
            </a:r>
            <a:endParaRPr lang="en-US" sz="1800" dirty="0">
              <a:cs typeface="Adobe Garamond Pro"/>
            </a:endParaRPr>
          </a:p>
          <a:p>
            <a:pPr lvl="1"/>
            <a:endParaRPr lang="en-US" sz="2200" dirty="0">
              <a:solidFill>
                <a:srgbClr val="C00000"/>
              </a:solidFill>
              <a:cs typeface="Adobe Garamond Pro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300" y="5923671"/>
            <a:ext cx="748955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aseline="30000" dirty="0"/>
              <a:t>✻ </a:t>
            </a:r>
            <a:r>
              <a:rPr lang="en-US" sz="1000" dirty="0" err="1"/>
              <a:t>Boroumand</a:t>
            </a:r>
            <a:r>
              <a:rPr lang="en-US" sz="1000" dirty="0"/>
              <a:t> et al., “Google Workloads for Consumer Devices: Mitigating Data Movement Bottlenecks,” ASPLOS 2018</a:t>
            </a:r>
          </a:p>
          <a:p>
            <a:r>
              <a:rPr lang="en-US" sz="1000" baseline="30000" dirty="0"/>
              <a:t>★ </a:t>
            </a:r>
            <a:r>
              <a:rPr lang="en-US" sz="1000" dirty="0" err="1"/>
              <a:t>Kestor</a:t>
            </a:r>
            <a:r>
              <a:rPr lang="en-US" sz="1000" dirty="0"/>
              <a:t> et al., “Quantifying the Energy Cost of Data Movement in Scientific Applications,” IISWC 2013 </a:t>
            </a:r>
          </a:p>
          <a:p>
            <a:r>
              <a:rPr lang="en-US" sz="1000" baseline="30000" dirty="0"/>
              <a:t>☆ </a:t>
            </a:r>
            <a:r>
              <a:rPr lang="en-US" sz="1000" dirty="0" err="1"/>
              <a:t>Pandiyan</a:t>
            </a:r>
            <a:r>
              <a:rPr lang="en-US" sz="1000" dirty="0"/>
              <a:t> and Wu, “Quantifying the energy cost of data movement for emerging smart phone workloads on mobile platforms,” IISWC 2014</a:t>
            </a:r>
          </a:p>
        </p:txBody>
      </p:sp>
      <p:cxnSp>
        <p:nvCxnSpPr>
          <p:cNvPr id="10" name="Curved Connector 9"/>
          <p:cNvCxnSpPr/>
          <p:nvPr/>
        </p:nvCxnSpPr>
        <p:spPr>
          <a:xfrm rot="5400000">
            <a:off x="4328592" y="3380992"/>
            <a:ext cx="914400" cy="609600"/>
          </a:xfrm>
          <a:prstGeom prst="curvedConnector3">
            <a:avLst>
              <a:gd name="adj1" fmla="val 50000"/>
            </a:avLst>
          </a:prstGeom>
          <a:ln w="38100" cmpd="sng">
            <a:solidFill>
              <a:srgbClr val="C00000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7092280" y="3685792"/>
            <a:ext cx="990600" cy="20574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DRAM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3" name="Left-Right Arrow 12"/>
          <p:cNvSpPr/>
          <p:nvPr/>
        </p:nvSpPr>
        <p:spPr>
          <a:xfrm>
            <a:off x="5652120" y="4523992"/>
            <a:ext cx="1387896" cy="381000"/>
          </a:xfrm>
          <a:prstGeom prst="leftRightArrow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4" name="Curved Connector 13"/>
          <p:cNvCxnSpPr/>
          <p:nvPr/>
        </p:nvCxnSpPr>
        <p:spPr>
          <a:xfrm rot="16200000" flipH="1">
            <a:off x="5814492" y="3419092"/>
            <a:ext cx="990600" cy="609600"/>
          </a:xfrm>
          <a:prstGeom prst="curvedConnector3">
            <a:avLst>
              <a:gd name="adj1" fmla="val 50000"/>
            </a:avLst>
          </a:prstGeom>
          <a:ln w="38100" cmpd="sng">
            <a:solidFill>
              <a:srgbClr val="C00000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201344" y="2825182"/>
            <a:ext cx="274692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>
                <a:solidFill>
                  <a:srgbClr val="7030A0"/>
                </a:solidFill>
              </a:rPr>
              <a:t>Data Movement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99592" y="3360672"/>
            <a:ext cx="4648200" cy="2458720"/>
          </a:xfrm>
          <a:prstGeom prst="roundRect">
            <a:avLst/>
          </a:prstGeom>
          <a:solidFill>
            <a:schemeClr val="lt1">
              <a:alpha val="0"/>
            </a:schemeClr>
          </a:solidFill>
          <a:ln w="38100" cmpd="sng">
            <a:solidFill>
              <a:srgbClr val="000000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098801" y="4310632"/>
            <a:ext cx="958117" cy="5588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accent6">
                    <a:lumMod val="50000"/>
                  </a:schemeClr>
                </a:solidFill>
              </a:rPr>
              <a:t>GPU</a:t>
            </a:r>
            <a:endParaRPr lang="en-US" sz="1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2161246" y="4031232"/>
            <a:ext cx="464820" cy="0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headEnd type="arrow"/>
            <a:tailEnd type="arrow"/>
          </a:ln>
          <a:effectLst/>
        </p:spPr>
      </p:cxnSp>
      <p:sp>
        <p:nvSpPr>
          <p:cNvPr id="22" name="Rounded Rectangle 21"/>
          <p:cNvSpPr/>
          <p:nvPr/>
        </p:nvSpPr>
        <p:spPr>
          <a:xfrm>
            <a:off x="1098801" y="3584192"/>
            <a:ext cx="830847" cy="558800"/>
          </a:xfrm>
          <a:prstGeom prst="roundRect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CPU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1231606" y="3640072"/>
            <a:ext cx="830847" cy="558800"/>
          </a:xfrm>
          <a:prstGeom prst="roundRect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CPU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386322" y="3322722"/>
            <a:ext cx="8976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SoC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2758872" y="3751832"/>
            <a:ext cx="464820" cy="11176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rgbClr val="000000"/>
                </a:solidFill>
              </a:rPr>
              <a:t>L2</a:t>
            </a:r>
            <a:endParaRPr lang="en-US" sz="1000" b="1" dirty="0">
              <a:solidFill>
                <a:srgbClr val="000000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1988933" y="5372352"/>
            <a:ext cx="796834" cy="335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rgbClr val="000000"/>
                </a:solidFill>
              </a:rPr>
              <a:t>Video Decoder</a:t>
            </a:r>
            <a:endParaRPr lang="en-US" sz="900" b="1" dirty="0">
              <a:solidFill>
                <a:srgbClr val="000000"/>
              </a:solidFill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flipH="1">
            <a:off x="3337992" y="4295392"/>
            <a:ext cx="1524000" cy="0"/>
          </a:xfrm>
          <a:prstGeom prst="straightConnector1">
            <a:avLst/>
          </a:prstGeom>
          <a:noFill/>
          <a:ln w="57150" cap="flat" cmpd="sng" algn="ctr">
            <a:solidFill>
              <a:srgbClr val="000000"/>
            </a:solidFill>
            <a:prstDash val="solid"/>
            <a:miter lim="800000"/>
            <a:headEnd type="arrow"/>
            <a:tailEnd type="arrow"/>
          </a:ln>
          <a:effectLst/>
        </p:spPr>
      </p:cxnSp>
      <p:cxnSp>
        <p:nvCxnSpPr>
          <p:cNvPr id="28" name="Straight Arrow Connector 27"/>
          <p:cNvCxnSpPr/>
          <p:nvPr/>
        </p:nvCxnSpPr>
        <p:spPr>
          <a:xfrm flipH="1">
            <a:off x="2161246" y="4590032"/>
            <a:ext cx="464820" cy="0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headEnd type="arrow"/>
            <a:tailEnd type="arrow"/>
          </a:ln>
          <a:effectLst/>
        </p:spPr>
      </p:cxnSp>
      <p:sp>
        <p:nvSpPr>
          <p:cNvPr id="29" name="Rounded Rectangle 28"/>
          <p:cNvSpPr/>
          <p:nvPr/>
        </p:nvSpPr>
        <p:spPr>
          <a:xfrm>
            <a:off x="1098801" y="5372352"/>
            <a:ext cx="796834" cy="335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rgbClr val="000000"/>
                </a:solidFill>
              </a:rPr>
              <a:t>Video Encoder</a:t>
            </a:r>
            <a:endParaRPr lang="en-US" sz="900" b="1" dirty="0">
              <a:solidFill>
                <a:srgbClr val="000000"/>
              </a:solidFill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2880792" y="5362192"/>
            <a:ext cx="796834" cy="33528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rgbClr val="000000"/>
                </a:solidFill>
              </a:rPr>
              <a:t>Audio</a:t>
            </a:r>
            <a:endParaRPr lang="en-US" sz="900" b="1" dirty="0">
              <a:solidFill>
                <a:srgbClr val="000000"/>
              </a:solidFill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3795192" y="5362192"/>
            <a:ext cx="796834" cy="34606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rgbClr val="000000"/>
                </a:solidFill>
              </a:rPr>
              <a:t>Display Engine</a:t>
            </a:r>
            <a:endParaRPr lang="en-US" sz="900" b="1" dirty="0">
              <a:solidFill>
                <a:srgbClr val="000000"/>
              </a:solidFill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 flipH="1">
            <a:off x="5090592" y="3761992"/>
            <a:ext cx="13064" cy="1905000"/>
          </a:xfrm>
          <a:prstGeom prst="straightConnector1">
            <a:avLst/>
          </a:prstGeom>
          <a:noFill/>
          <a:ln w="57150" cap="flat" cmpd="sng" algn="ctr">
            <a:solidFill>
              <a:srgbClr val="000000"/>
            </a:solidFill>
            <a:prstDash val="solid"/>
            <a:miter lim="800000"/>
            <a:headEnd type="arrow"/>
            <a:tailEnd type="arrow"/>
          </a:ln>
          <a:effectLst/>
        </p:spPr>
      </p:cxnSp>
      <p:cxnSp>
        <p:nvCxnSpPr>
          <p:cNvPr id="33" name="Straight Arrow Connector 32"/>
          <p:cNvCxnSpPr/>
          <p:nvPr/>
        </p:nvCxnSpPr>
        <p:spPr>
          <a:xfrm flipH="1">
            <a:off x="1165204" y="4981192"/>
            <a:ext cx="3772988" cy="0"/>
          </a:xfrm>
          <a:prstGeom prst="straightConnector1">
            <a:avLst/>
          </a:prstGeom>
          <a:noFill/>
          <a:ln w="38100" cap="flat" cmpd="sng" algn="ctr">
            <a:solidFill>
              <a:srgbClr val="000000"/>
            </a:solidFill>
            <a:prstDash val="solid"/>
            <a:miter lim="800000"/>
            <a:headEnd type="arrow"/>
            <a:tailEnd type="arrow"/>
          </a:ln>
          <a:effectLst/>
        </p:spPr>
      </p:cxnSp>
      <p:cxnSp>
        <p:nvCxnSpPr>
          <p:cNvPr id="34" name="Straight Arrow Connector 33"/>
          <p:cNvCxnSpPr/>
          <p:nvPr/>
        </p:nvCxnSpPr>
        <p:spPr>
          <a:xfrm>
            <a:off x="2387350" y="4981192"/>
            <a:ext cx="0" cy="335280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headEnd type="arrow"/>
            <a:tailEnd type="arrow"/>
          </a:ln>
          <a:effectLst/>
        </p:spPr>
      </p:cxnSp>
      <p:cxnSp>
        <p:nvCxnSpPr>
          <p:cNvPr id="35" name="Straight Arrow Connector 34"/>
          <p:cNvCxnSpPr/>
          <p:nvPr/>
        </p:nvCxnSpPr>
        <p:spPr>
          <a:xfrm>
            <a:off x="1497218" y="4981192"/>
            <a:ext cx="0" cy="335280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headEnd type="arrow"/>
            <a:tailEnd type="arrow"/>
          </a:ln>
          <a:effectLst/>
        </p:spPr>
      </p:cxnSp>
      <p:cxnSp>
        <p:nvCxnSpPr>
          <p:cNvPr id="36" name="Straight Arrow Connector 35"/>
          <p:cNvCxnSpPr/>
          <p:nvPr/>
        </p:nvCxnSpPr>
        <p:spPr>
          <a:xfrm>
            <a:off x="3261792" y="4981192"/>
            <a:ext cx="0" cy="335280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headEnd type="arrow"/>
            <a:tailEnd type="arrow"/>
          </a:ln>
          <a:effectLst/>
        </p:spPr>
      </p:cxnSp>
      <p:cxnSp>
        <p:nvCxnSpPr>
          <p:cNvPr id="18" name="Straight Arrow Connector 17"/>
          <p:cNvCxnSpPr/>
          <p:nvPr/>
        </p:nvCxnSpPr>
        <p:spPr>
          <a:xfrm>
            <a:off x="4176192" y="4981192"/>
            <a:ext cx="0" cy="335280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headEnd type="arrow"/>
            <a:tailEnd type="arrow"/>
          </a:ln>
          <a:effectLst/>
        </p:spPr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EFF37F64-70C8-0A4A-B569-3AE4C13C697B}"/>
              </a:ext>
            </a:extLst>
          </p:cNvPr>
          <p:cNvSpPr/>
          <p:nvPr/>
        </p:nvSpPr>
        <p:spPr>
          <a:xfrm>
            <a:off x="86335" y="872859"/>
            <a:ext cx="8968313" cy="5580000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7EDEE890-968C-4847-BCA7-3ED36572ED4E}"/>
              </a:ext>
            </a:extLst>
          </p:cNvPr>
          <p:cNvSpPr/>
          <p:nvPr/>
        </p:nvSpPr>
        <p:spPr>
          <a:xfrm>
            <a:off x="178200" y="3623917"/>
            <a:ext cx="8787600" cy="158532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508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70C0"/>
                </a:solidFill>
                <a:latin typeface="Candara" panose="020E0502030303020204" pitchFamily="34" charset="0"/>
              </a:rPr>
              <a:t>Processing-In-Memory</a:t>
            </a:r>
            <a:r>
              <a:rPr lang="en-US" sz="3200" dirty="0">
                <a:solidFill>
                  <a:schemeClr val="accent6"/>
                </a:solidFill>
                <a:latin typeface="Candara" panose="020E0502030303020204" pitchFamily="34" charset="0"/>
              </a:rPr>
              <a:t> </a:t>
            </a:r>
            <a:r>
              <a:rPr lang="en-US" sz="3200" dirty="0">
                <a:solidFill>
                  <a:schemeClr val="tx1"/>
                </a:solidFill>
                <a:latin typeface="Candara" panose="020E0502030303020204" pitchFamily="34" charset="0"/>
              </a:rPr>
              <a:t>proposes </a:t>
            </a:r>
          </a:p>
          <a:p>
            <a:pPr algn="ctr"/>
            <a:r>
              <a:rPr lang="en-US" sz="3200" dirty="0">
                <a:solidFill>
                  <a:srgbClr val="C00000"/>
                </a:solidFill>
                <a:latin typeface="Candara" panose="020E0502030303020204" pitchFamily="34" charset="0"/>
              </a:rPr>
              <a:t>computing where it makes sense </a:t>
            </a:r>
          </a:p>
          <a:p>
            <a:pPr algn="ctr"/>
            <a:r>
              <a:rPr lang="en-US" sz="3200" dirty="0">
                <a:solidFill>
                  <a:schemeClr val="tx1"/>
                </a:solidFill>
                <a:latin typeface="Candara" panose="020E0502030303020204" pitchFamily="34" charset="0"/>
              </a:rPr>
              <a:t>(where data resides)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99B1E088-C508-1642-B71B-D6FEF9AF19AD}"/>
              </a:ext>
            </a:extLst>
          </p:cNvPr>
          <p:cNvSpPr/>
          <p:nvPr/>
        </p:nvSpPr>
        <p:spPr>
          <a:xfrm>
            <a:off x="178200" y="2403289"/>
            <a:ext cx="8787600" cy="102156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50800"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andara" panose="020E0502030303020204" pitchFamily="34" charset="0"/>
              </a:rPr>
              <a:t>Compute systems should be more </a:t>
            </a:r>
            <a:r>
              <a:rPr lang="en-US" sz="2800" dirty="0">
                <a:solidFill>
                  <a:srgbClr val="FFC000"/>
                </a:solidFill>
                <a:latin typeface="Candara" panose="020E0502030303020204" pitchFamily="34" charset="0"/>
              </a:rPr>
              <a:t>data-centric</a:t>
            </a:r>
          </a:p>
        </p:txBody>
      </p:sp>
    </p:spTree>
    <p:extLst>
      <p:ext uri="{BB962C8B-B14F-4D97-AF65-F5344CB8AC3E}">
        <p14:creationId xmlns:p14="http://schemas.microsoft.com/office/powerpoint/2010/main" val="1930435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0DC6A04-D80E-184D-BC07-63C1F510EF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</p:spPr>
        <p:txBody>
          <a:bodyPr/>
          <a:lstStyle/>
          <a:p>
            <a:r>
              <a:rPr lang="en-US" sz="2600" dirty="0"/>
              <a:t>Kautz, “</a:t>
            </a:r>
            <a:r>
              <a:rPr lang="en-US" sz="2600" dirty="0">
                <a:solidFill>
                  <a:srgbClr val="0070C0"/>
                </a:solidFill>
              </a:rPr>
              <a:t>Cellular Logic-in-Memory Arrays</a:t>
            </a:r>
            <a:r>
              <a:rPr lang="en-US" sz="2600" dirty="0"/>
              <a:t>”, IEEE TC 1969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07B4DC-E43F-0644-A985-6D068B1B2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0"/>
            <a:ext cx="8894602" cy="836839"/>
          </a:xfrm>
        </p:spPr>
        <p:txBody>
          <a:bodyPr>
            <a:noAutofit/>
          </a:bodyPr>
          <a:lstStyle/>
          <a:p>
            <a:r>
              <a:rPr lang="en-US" dirty="0"/>
              <a:t>A +50-Year-Old Paradigm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49EA16-0367-EB43-921A-3C42949CA66E}"/>
              </a:ext>
            </a:extLst>
          </p:cNvPr>
          <p:cNvSpPr txBox="1"/>
          <p:nvPr/>
        </p:nvSpPr>
        <p:spPr>
          <a:xfrm>
            <a:off x="3384816" y="6557759"/>
            <a:ext cx="23743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https://doi.org/10.1109/T-C.1969.222754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8C4192-E29D-E24F-8502-741864FE95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40" y="1545034"/>
            <a:ext cx="7422488" cy="1614853"/>
          </a:xfrm>
          <a:prstGeom prst="rect">
            <a:avLst/>
          </a:prstGeom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15F294C-7C0D-9C40-83D9-362BA2329E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743" y="3159887"/>
            <a:ext cx="3821257" cy="3260576"/>
          </a:xfrm>
          <a:prstGeom prst="rect">
            <a:avLst/>
          </a:prstGeom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83F4E44-82BE-F649-AE47-8490FABD91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7130" y="3594249"/>
            <a:ext cx="3289819" cy="2460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8084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92169-91D1-9547-8D20-ED078F3E5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Processing in/near Memory: An Old Idea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0ED294-5647-F94B-A57E-CA0F09C770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219200"/>
            <a:ext cx="8610600" cy="5029200"/>
          </a:xfrm>
        </p:spPr>
        <p:txBody>
          <a:bodyPr/>
          <a:lstStyle/>
          <a:p>
            <a:r>
              <a:rPr lang="en-US" dirty="0"/>
              <a:t>Stone, “</a:t>
            </a:r>
            <a:r>
              <a:rPr lang="en-US" dirty="0">
                <a:solidFill>
                  <a:srgbClr val="0000FF"/>
                </a:solidFill>
              </a:rPr>
              <a:t>A Logic-in-Memory Computer,</a:t>
            </a:r>
            <a:r>
              <a:rPr lang="en-US" dirty="0"/>
              <a:t>” IEEE TC 1970.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32AF82-6637-2C44-8C3C-BCD2E1584B2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122" name="Picture 2" descr="https://lh4.googleusercontent.com/U1R3vifukrki6oE_6n0P6HEXhr0-6hnFc-YEWOmKgJErOZXD7VhesI797XMOeMxkM-noaFtXVfpS4SZ7WoDIcJ-N4M2SciBhN8Bh5H1JW9tYfXt6vybr78FdMyDrURzG_C9R2mlSuS8">
            <a:extLst>
              <a:ext uri="{FF2B5EF4-FFF2-40B4-BE49-F238E27FC236}">
                <a16:creationId xmlns:a16="http://schemas.microsoft.com/office/drawing/2014/main" id="{31087902-35DE-004D-94F5-7D884184D7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4936" y="2259569"/>
            <a:ext cx="9144000" cy="347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883265-646D-7840-BAE8-F76F654668C2}"/>
              </a:ext>
            </a:extLst>
          </p:cNvPr>
          <p:cNvSpPr txBox="1"/>
          <p:nvPr/>
        </p:nvSpPr>
        <p:spPr>
          <a:xfrm>
            <a:off x="1155039" y="6407352"/>
            <a:ext cx="6833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https://doi.org/10.1109/TC.1970.5008902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https://people.inf.ethz.ch/omutlu/pub/onur-MiM-Talk-IntelligentArchitecturesForIntelligentMachines-May-3-2021.pptx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4717122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PIM Review and Open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4876800"/>
          </a:xfrm>
        </p:spPr>
        <p:txBody>
          <a:bodyPr/>
          <a:lstStyle/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F2BD8AA-5E69-D846-BFB8-21B3FD479841}"/>
              </a:ext>
            </a:extLst>
          </p:cNvPr>
          <p:cNvSpPr txBox="1">
            <a:spLocks/>
          </p:cNvSpPr>
          <p:nvPr/>
        </p:nvSpPr>
        <p:spPr bwMode="auto">
          <a:xfrm>
            <a:off x="381000" y="1205136"/>
            <a:ext cx="8915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Onur Mutlu, Saugata Ghose, Juan Gomez-Luna, and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Rachata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Ausavarungnirun,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"A Modern Primer on Processing in Memory"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Invited Book Chapter in 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/>
              </a:rPr>
              <a:t>Emerging Computing: From Devices to Systems - Looking Beyond Moore and Von Neumann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Springer, to be published in 2021.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4AC5CF-BFA6-5646-92DE-C9D89AA74928}"/>
              </a:ext>
            </a:extLst>
          </p:cNvPr>
          <p:cNvSpPr txBox="1"/>
          <p:nvPr/>
        </p:nvSpPr>
        <p:spPr>
          <a:xfrm>
            <a:off x="2599184" y="6443504"/>
            <a:ext cx="3945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https://arxiv.org/pdf/1903.03988.pdf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EA4CA5-FBD8-9749-9830-D77D34BE58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4659" y="1455514"/>
            <a:ext cx="9144000" cy="274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747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83505-2DAA-ED43-A184-C4D419F9B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800" dirty="0"/>
              <a:t>UPMEM Processing-in-DRAM Engine (2019)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C247EB-0F00-D348-A874-BCF1EE2FA57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AB0E41-6335-3B40-AB06-F5B4D651A9D6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5EB2FE4-BC58-E94C-8039-4CDE8EEBB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251" y="964045"/>
            <a:ext cx="8610600" cy="5193723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Processing in DRAM Engine </a:t>
            </a:r>
          </a:p>
          <a:p>
            <a:r>
              <a:rPr lang="en-US" dirty="0"/>
              <a:t>Includes </a:t>
            </a:r>
            <a:r>
              <a:rPr lang="en-US" b="1" dirty="0"/>
              <a:t>standard DIMM modules</a:t>
            </a:r>
            <a:r>
              <a:rPr lang="en-US" dirty="0"/>
              <a:t>, with a </a:t>
            </a:r>
            <a:r>
              <a:rPr lang="en-US" b="1" dirty="0"/>
              <a:t>large number of DPU processors </a:t>
            </a:r>
            <a:r>
              <a:rPr lang="en-US" dirty="0"/>
              <a:t>combined with DRAM chips.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Replaces </a:t>
            </a:r>
            <a:r>
              <a:rPr lang="en-US" b="1" dirty="0"/>
              <a:t>standard</a:t>
            </a:r>
            <a:r>
              <a:rPr lang="en-US" dirty="0"/>
              <a:t> DIMMs</a:t>
            </a:r>
          </a:p>
          <a:p>
            <a:pPr lvl="1"/>
            <a:r>
              <a:rPr lang="en-US" dirty="0"/>
              <a:t>DDR4 R-DIMM modules</a:t>
            </a:r>
          </a:p>
          <a:p>
            <a:pPr lvl="2"/>
            <a:r>
              <a:rPr lang="en-US" dirty="0"/>
              <a:t>8GB+128 DPUs (16 PIM chips)</a:t>
            </a:r>
          </a:p>
          <a:p>
            <a:pPr lvl="2"/>
            <a:r>
              <a:rPr lang="en-US" dirty="0"/>
              <a:t>Standard 2x-nm DRAM process</a:t>
            </a:r>
          </a:p>
          <a:p>
            <a:pPr lvl="1"/>
            <a:r>
              <a:rPr lang="en-US" b="1" dirty="0"/>
              <a:t>Large amounts of</a:t>
            </a:r>
            <a:r>
              <a:rPr lang="en-US" dirty="0"/>
              <a:t> compute &amp; memory bandwidth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2C3A3A-02C6-5F46-8278-4883459024F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79331" y="2362200"/>
            <a:ext cx="3064669" cy="18094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3094D00-96B4-E74E-917B-BA57463AF2F6}"/>
              </a:ext>
            </a:extLst>
          </p:cNvPr>
          <p:cNvSpPr txBox="1"/>
          <p:nvPr/>
        </p:nvSpPr>
        <p:spPr>
          <a:xfrm>
            <a:off x="184532" y="6452797"/>
            <a:ext cx="532709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https://www.anandtech.com/show/14750/hot-chips-31-analysis-inmemory-processing-by-upmem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ＭＳ Ｐゴシック" panose="020B0600070205080204" pitchFamily="34" charset="-128"/>
              <a:cs typeface="Calibri" panose="020F05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94B1677-FAD4-8147-AAAE-CAD39B29F335}"/>
              </a:ext>
            </a:extLst>
          </p:cNvPr>
          <p:cNvSpPr/>
          <p:nvPr/>
        </p:nvSpPr>
        <p:spPr>
          <a:xfrm>
            <a:off x="184532" y="6613279"/>
            <a:ext cx="733243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https://www.upmem.com/video-upmem-presenting-its-true-processing-in-memory-solution-hot-chips-2019/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ＭＳ Ｐゴシック" panose="020B0600070205080204" pitchFamily="34" charset="-128"/>
              <a:cs typeface="Calibri" panose="020F050202020403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B506766-B570-B545-B275-3559CFC233C5}"/>
              </a:ext>
            </a:extLst>
          </p:cNvPr>
          <p:cNvGrpSpPr/>
          <p:nvPr/>
        </p:nvGrpSpPr>
        <p:grpSpPr>
          <a:xfrm>
            <a:off x="228600" y="4724400"/>
            <a:ext cx="8754585" cy="1709697"/>
            <a:chOff x="228600" y="4724400"/>
            <a:chExt cx="8754585" cy="1709697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9DF79F1-207B-C34F-AF17-579F237B3E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28600" y="4724400"/>
              <a:ext cx="8754585" cy="1709697"/>
            </a:xfrm>
            <a:prstGeom prst="rect">
              <a:avLst/>
            </a:prstGeom>
          </p:spPr>
        </p:pic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1A8C06B5-1135-5C4F-83E8-E38AAB98D67C}"/>
                </a:ext>
              </a:extLst>
            </p:cNvPr>
            <p:cNvSpPr/>
            <p:nvPr/>
          </p:nvSpPr>
          <p:spPr bwMode="auto">
            <a:xfrm>
              <a:off x="228600" y="4725144"/>
              <a:ext cx="1440160" cy="1344270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CPU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(x86, ARM, RV…)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DC95700-D7D1-5644-851B-FF2666B58A9E}"/>
                </a:ext>
              </a:extLst>
            </p:cNvPr>
            <p:cNvGrpSpPr/>
            <p:nvPr/>
          </p:nvGrpSpPr>
          <p:grpSpPr>
            <a:xfrm>
              <a:off x="1727429" y="5030705"/>
              <a:ext cx="1247056" cy="733148"/>
              <a:chOff x="1740768" y="5013176"/>
              <a:chExt cx="1247056" cy="733148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F251D41E-D38C-AC45-AD0E-16543ACA0601}"/>
                  </a:ext>
                </a:extLst>
              </p:cNvPr>
              <p:cNvSpPr/>
              <p:nvPr/>
            </p:nvSpPr>
            <p:spPr bwMode="auto">
              <a:xfrm>
                <a:off x="1740768" y="5013176"/>
                <a:ext cx="1247056" cy="733148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" name="Left-Right Arrow 5">
                <a:extLst>
                  <a:ext uri="{FF2B5EF4-FFF2-40B4-BE49-F238E27FC236}">
                    <a16:creationId xmlns:a16="http://schemas.microsoft.com/office/drawing/2014/main" id="{8C261558-8DDB-CE4D-A03B-11579E0FA88F}"/>
                  </a:ext>
                </a:extLst>
              </p:cNvPr>
              <p:cNvSpPr/>
              <p:nvPr/>
            </p:nvSpPr>
            <p:spPr bwMode="auto">
              <a:xfrm>
                <a:off x="1740768" y="5013176"/>
                <a:ext cx="1247056" cy="720080"/>
              </a:xfrm>
              <a:prstGeom prst="leftRightArrow">
                <a:avLst/>
              </a:prstGeom>
              <a:solidFill>
                <a:schemeClr val="bg1">
                  <a:lumMod val="5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rPr>
                  <a:t>DDR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rPr>
                  <a:t>Data bus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65554750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6BF00-CBE8-814D-B088-82A94D9E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UPMEM DIMMs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3EBD4-3CCC-C145-B4CE-E1E9E7261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E19: 8 chips/DIMM (1 rank). DPUs @ 267 MHz</a:t>
            </a:r>
          </a:p>
          <a:p>
            <a:r>
              <a:rPr lang="en-US" sz="2600" dirty="0"/>
              <a:t>P21: 16 chips/DIMM (2 ranks). DPUs @ 350 MHz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5C2AE4-3B3A-DE4A-A3A4-2A8ADB7D2F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4637" y="2058625"/>
            <a:ext cx="5694726" cy="41416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FFAC973-70A2-804A-B666-069E89D6CF82}"/>
              </a:ext>
            </a:extLst>
          </p:cNvPr>
          <p:cNvSpPr txBox="1"/>
          <p:nvPr/>
        </p:nvSpPr>
        <p:spPr>
          <a:xfrm>
            <a:off x="3996362" y="6556419"/>
            <a:ext cx="115127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/>
              </a:rPr>
              <a:t>www.upmem.com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8128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357E3-8542-6F47-9EDD-EF35BB96A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PIM’s Promises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ECDFC01-9E84-4543-87EA-E38381A8BA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2568"/>
            <a:ext cx="9144000" cy="515409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D3C12E3-636E-D049-90DE-9DE087456A86}"/>
              </a:ext>
            </a:extLst>
          </p:cNvPr>
          <p:cNvSpPr txBox="1"/>
          <p:nvPr/>
        </p:nvSpPr>
        <p:spPr>
          <a:xfrm>
            <a:off x="1568614" y="6556419"/>
            <a:ext cx="600677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Devaux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"The true Processing In Memory accelerator,"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HotChips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2019.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doi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10.1109/HOTCHIPS.2019.8875680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432FF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0308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6CA2B-1446-2644-9432-B4191A7F4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Technology Challenges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B256D1-3BD0-6941-A297-81F0C1036C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5160"/>
            <a:ext cx="9144000" cy="515266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EAF7E02-3549-9F4B-B664-A5D16374B807}"/>
              </a:ext>
            </a:extLst>
          </p:cNvPr>
          <p:cNvSpPr txBox="1"/>
          <p:nvPr/>
        </p:nvSpPr>
        <p:spPr>
          <a:xfrm>
            <a:off x="1568614" y="6556419"/>
            <a:ext cx="600677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Devaux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"The true Processing In Memory accelerator,"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HotChips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2019.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doi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10.1109/HOTCHIPS.2019.8875680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432FF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28550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F2F5B-2FA9-4644-9521-6571B9C08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UPMEM Patent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EBB8D6-4586-EC4C-9064-653F73D91E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034" y="1191714"/>
            <a:ext cx="5844014" cy="273424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6B17AD4-C0E1-B14E-896F-AC18656A10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2061" y="4105105"/>
            <a:ext cx="3958652" cy="203542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3C25AE1-A9B4-E449-9534-6F0CF62D93CF}"/>
              </a:ext>
            </a:extLst>
          </p:cNvPr>
          <p:cNvSpPr/>
          <p:nvPr/>
        </p:nvSpPr>
        <p:spPr bwMode="auto">
          <a:xfrm>
            <a:off x="6899238" y="5005854"/>
            <a:ext cx="1188000" cy="174066"/>
          </a:xfrm>
          <a:prstGeom prst="rect">
            <a:avLst/>
          </a:prstGeom>
          <a:solidFill>
            <a:srgbClr val="FF0000">
              <a:alpha val="2509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42B044E-F24D-3549-B4A9-C4D2B91FECF4}"/>
              </a:ext>
            </a:extLst>
          </p:cNvPr>
          <p:cNvSpPr/>
          <p:nvPr/>
        </p:nvSpPr>
        <p:spPr bwMode="auto">
          <a:xfrm>
            <a:off x="4694131" y="4520252"/>
            <a:ext cx="1116000" cy="157488"/>
          </a:xfrm>
          <a:prstGeom prst="rect">
            <a:avLst/>
          </a:prstGeom>
          <a:solidFill>
            <a:srgbClr val="7030A0">
              <a:alpha val="2509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5B288ED-5C82-4D4B-8B35-1885F6AA3C45}"/>
              </a:ext>
            </a:extLst>
          </p:cNvPr>
          <p:cNvSpPr/>
          <p:nvPr/>
        </p:nvSpPr>
        <p:spPr bwMode="auto">
          <a:xfrm>
            <a:off x="4694131" y="4850746"/>
            <a:ext cx="1080000" cy="160104"/>
          </a:xfrm>
          <a:prstGeom prst="rect">
            <a:avLst/>
          </a:prstGeom>
          <a:solidFill>
            <a:srgbClr val="FFC000">
              <a:alpha val="2509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E2F21AB-CED6-2F44-95DB-FF3035209C9B}"/>
              </a:ext>
            </a:extLst>
          </p:cNvPr>
          <p:cNvSpPr/>
          <p:nvPr/>
        </p:nvSpPr>
        <p:spPr bwMode="auto">
          <a:xfrm>
            <a:off x="6152052" y="4686912"/>
            <a:ext cx="1080000" cy="146095"/>
          </a:xfrm>
          <a:prstGeom prst="rect">
            <a:avLst/>
          </a:prstGeom>
          <a:solidFill>
            <a:srgbClr val="0432FF">
              <a:alpha val="2509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94E85F-2C23-6F45-9AFF-1C55921C5C68}"/>
              </a:ext>
            </a:extLst>
          </p:cNvPr>
          <p:cNvSpPr/>
          <p:nvPr/>
        </p:nvSpPr>
        <p:spPr bwMode="auto">
          <a:xfrm>
            <a:off x="6304985" y="4520252"/>
            <a:ext cx="997587" cy="157488"/>
          </a:xfrm>
          <a:prstGeom prst="rect">
            <a:avLst/>
          </a:prstGeom>
          <a:solidFill>
            <a:srgbClr val="00B050">
              <a:alpha val="2509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A1FE6C1-E199-8048-A1CB-B97F932E986B}"/>
              </a:ext>
            </a:extLst>
          </p:cNvPr>
          <p:cNvSpPr/>
          <p:nvPr/>
        </p:nvSpPr>
        <p:spPr bwMode="auto">
          <a:xfrm>
            <a:off x="5116985" y="5685379"/>
            <a:ext cx="2772000" cy="174066"/>
          </a:xfrm>
          <a:prstGeom prst="rect">
            <a:avLst/>
          </a:prstGeom>
          <a:solidFill>
            <a:srgbClr val="FFC000">
              <a:alpha val="2509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00FD91A-B7F1-2446-A14D-F78F0CD77E31}"/>
              </a:ext>
            </a:extLst>
          </p:cNvPr>
          <p:cNvSpPr txBox="1"/>
          <p:nvPr/>
        </p:nvSpPr>
        <p:spPr>
          <a:xfrm>
            <a:off x="1911657" y="6553223"/>
            <a:ext cx="53206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Fabrice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Devaux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Jean-François Roy. “Memory circuit with integrated processor.” US 10,324,870 B2.</a:t>
            </a:r>
          </a:p>
        </p:txBody>
      </p:sp>
    </p:spTree>
    <p:extLst>
      <p:ext uri="{BB962C8B-B14F-4D97-AF65-F5344CB8AC3E}">
        <p14:creationId xmlns:p14="http://schemas.microsoft.com/office/powerpoint/2010/main" val="2618003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Understanding a Modern PIM Architecture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69FC009-0A42-9444-BC07-2ACD64DFBC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27942"/>
            <a:ext cx="9131300" cy="1930400"/>
          </a:xfrm>
          <a:prstGeom prst="rect">
            <a:avLst/>
          </a:prstGeom>
        </p:spPr>
      </p:pic>
      <p:sp>
        <p:nvSpPr>
          <p:cNvPr id="10" name="Subtitle 1">
            <a:extLst>
              <a:ext uri="{FF2B5EF4-FFF2-40B4-BE49-F238E27FC236}">
                <a16:creationId xmlns:a16="http://schemas.microsoft.com/office/drawing/2014/main" id="{2FDA9319-5751-7940-9055-BA9FBB6536F3}"/>
              </a:ext>
            </a:extLst>
          </p:cNvPr>
          <p:cNvSpPr txBox="1">
            <a:spLocks/>
          </p:cNvSpPr>
          <p:nvPr/>
        </p:nvSpPr>
        <p:spPr>
          <a:xfrm>
            <a:off x="1106731" y="5525569"/>
            <a:ext cx="6858000" cy="803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000" u="sng" dirty="0">
                <a:hlinkClick r:id="rId4"/>
              </a:rPr>
              <a:t>https://arxiv.org/pdf/2105.03814.pdf</a:t>
            </a:r>
            <a:endParaRPr lang="en-US" sz="2000" u="sng" dirty="0"/>
          </a:p>
          <a:p>
            <a:pPr>
              <a:spcBef>
                <a:spcPts val="600"/>
              </a:spcBef>
            </a:pPr>
            <a:r>
              <a:rPr lang="en-US" sz="2000" dirty="0">
                <a:hlinkClick r:id="rId5"/>
              </a:rPr>
              <a:t>https://github.com/CMU-SAFARI/prim-benchmarks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902846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PrIM Repository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All microbenchmarks, benchmarks, and scripts</a:t>
            </a:r>
          </a:p>
          <a:p>
            <a:r>
              <a:rPr lang="en-US" sz="2400" dirty="0">
                <a:hlinkClick r:id="rId3"/>
              </a:rPr>
              <a:t>https://github.com/CMU-SAFARI/prim-benchmarks</a:t>
            </a:r>
            <a:endParaRPr lang="en-US" sz="2400" dirty="0"/>
          </a:p>
          <a:p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FA27B2-6CC8-5C4B-B68F-F810D4173F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5311" y="1813559"/>
            <a:ext cx="6433378" cy="4591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1498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0FC8F8C-F225-FE40-929B-6BE810F50236}"/>
              </a:ext>
            </a:extLst>
          </p:cNvPr>
          <p:cNvSpPr/>
          <p:nvPr/>
        </p:nvSpPr>
        <p:spPr>
          <a:xfrm>
            <a:off x="178200" y="962993"/>
            <a:ext cx="8787600" cy="879899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AD3230B-7F39-9340-9A98-02535843F9D1}"/>
              </a:ext>
            </a:extLst>
          </p:cNvPr>
          <p:cNvSpPr/>
          <p:nvPr/>
        </p:nvSpPr>
        <p:spPr>
          <a:xfrm>
            <a:off x="178200" y="962395"/>
            <a:ext cx="8787600" cy="880497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5C37658-4131-E946-8974-08804F7EB72D}"/>
              </a:ext>
            </a:extLst>
          </p:cNvPr>
          <p:cNvSpPr/>
          <p:nvPr/>
        </p:nvSpPr>
        <p:spPr>
          <a:xfrm>
            <a:off x="169011" y="5110170"/>
            <a:ext cx="8787600" cy="833431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CCE1C4D-C9D5-1D4C-8363-9BBEDA24D389}"/>
              </a:ext>
            </a:extLst>
          </p:cNvPr>
          <p:cNvSpPr/>
          <p:nvPr/>
        </p:nvSpPr>
        <p:spPr>
          <a:xfrm>
            <a:off x="178200" y="1892890"/>
            <a:ext cx="8787600" cy="1386667"/>
          </a:xfrm>
          <a:prstGeom prst="roundRect">
            <a:avLst>
              <a:gd name="adj" fmla="val 8371"/>
            </a:avLst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21F8A93-C07C-1240-AED5-10923C44BCFE}"/>
              </a:ext>
            </a:extLst>
          </p:cNvPr>
          <p:cNvSpPr/>
          <p:nvPr/>
        </p:nvSpPr>
        <p:spPr>
          <a:xfrm>
            <a:off x="169011" y="3329570"/>
            <a:ext cx="8787600" cy="853529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E22266B-AA24-2448-BB56-26D05F18BC4C}"/>
              </a:ext>
            </a:extLst>
          </p:cNvPr>
          <p:cNvSpPr/>
          <p:nvPr/>
        </p:nvSpPr>
        <p:spPr>
          <a:xfrm>
            <a:off x="178200" y="4235006"/>
            <a:ext cx="8787600" cy="830054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5DE4621E-DA1E-D141-A039-8C7109996C07}"/>
              </a:ext>
            </a:extLst>
          </p:cNvPr>
          <p:cNvSpPr/>
          <p:nvPr/>
        </p:nvSpPr>
        <p:spPr>
          <a:xfrm>
            <a:off x="169011" y="5988712"/>
            <a:ext cx="8787600" cy="360000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2C2468A4-AD3D-9E4B-BF86-87D7754FA1EC}"/>
              </a:ext>
            </a:extLst>
          </p:cNvPr>
          <p:cNvSpPr/>
          <p:nvPr/>
        </p:nvSpPr>
        <p:spPr>
          <a:xfrm>
            <a:off x="169011" y="1888002"/>
            <a:ext cx="8787600" cy="1396457"/>
          </a:xfrm>
          <a:prstGeom prst="roundRect">
            <a:avLst>
              <a:gd name="adj" fmla="val 9605"/>
            </a:avLst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E6092E59-AC16-6F4B-A65D-CBD183F3F254}"/>
              </a:ext>
            </a:extLst>
          </p:cNvPr>
          <p:cNvSpPr/>
          <p:nvPr/>
        </p:nvSpPr>
        <p:spPr>
          <a:xfrm>
            <a:off x="169011" y="3328556"/>
            <a:ext cx="8787600" cy="854544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6C0B9E9-FA02-B54D-BCAA-80A0D841BBC7}"/>
              </a:ext>
            </a:extLst>
          </p:cNvPr>
          <p:cNvSpPr/>
          <p:nvPr/>
        </p:nvSpPr>
        <p:spPr>
          <a:xfrm>
            <a:off x="169010" y="4235006"/>
            <a:ext cx="8796789" cy="830053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F1F7BF48-9CA3-844E-9033-227911BFE414}"/>
              </a:ext>
            </a:extLst>
          </p:cNvPr>
          <p:cNvSpPr/>
          <p:nvPr/>
        </p:nvSpPr>
        <p:spPr>
          <a:xfrm>
            <a:off x="178200" y="5116966"/>
            <a:ext cx="8787600" cy="826636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D86D1183-62FC-FD49-BA7D-A11F3326BB26}"/>
              </a:ext>
            </a:extLst>
          </p:cNvPr>
          <p:cNvSpPr/>
          <p:nvPr/>
        </p:nvSpPr>
        <p:spPr>
          <a:xfrm>
            <a:off x="169010" y="5988711"/>
            <a:ext cx="8787600" cy="360001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88BF89-EC1C-A447-B581-92D8E47420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1004040"/>
            <a:ext cx="8894602" cy="5369625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Introduction</a:t>
            </a:r>
          </a:p>
          <a:p>
            <a:pPr lvl="1"/>
            <a:r>
              <a:rPr lang="en-US" dirty="0"/>
              <a:t>Accelerator Model</a:t>
            </a:r>
          </a:p>
          <a:p>
            <a:pPr lvl="1"/>
            <a:r>
              <a:rPr lang="en-US" dirty="0"/>
              <a:t>UPMEM-based PIM System Overview</a:t>
            </a:r>
          </a:p>
          <a:p>
            <a:r>
              <a:rPr lang="en-US" dirty="0"/>
              <a:t>UPMEM PIM Programming</a:t>
            </a:r>
          </a:p>
          <a:p>
            <a:pPr lvl="1"/>
            <a:r>
              <a:rPr lang="en-US" dirty="0"/>
              <a:t>Vector Addition</a:t>
            </a:r>
          </a:p>
          <a:p>
            <a:pPr lvl="1"/>
            <a:r>
              <a:rPr lang="en-US" dirty="0"/>
              <a:t>CPU-DPU Data Transfers</a:t>
            </a:r>
          </a:p>
          <a:p>
            <a:pPr lvl="1"/>
            <a:r>
              <a:rPr lang="en-US" dirty="0"/>
              <a:t>Inter-DPU Communication</a:t>
            </a:r>
          </a:p>
          <a:p>
            <a:pPr lvl="1"/>
            <a:r>
              <a:rPr lang="en-US" dirty="0"/>
              <a:t>CPU-DPU/DPU-CPU Transfer Bandwidth</a:t>
            </a:r>
          </a:p>
          <a:p>
            <a:r>
              <a:rPr lang="en-US" dirty="0"/>
              <a:t>DRAM Processing Unit</a:t>
            </a:r>
          </a:p>
          <a:p>
            <a:pPr lvl="1"/>
            <a:r>
              <a:rPr lang="en-US" dirty="0"/>
              <a:t>Arithmetic Throughput</a:t>
            </a:r>
          </a:p>
          <a:p>
            <a:pPr lvl="1"/>
            <a:r>
              <a:rPr lang="en-US" dirty="0"/>
              <a:t>WRAM and MRAM Bandwidth</a:t>
            </a:r>
          </a:p>
          <a:p>
            <a:r>
              <a:rPr lang="en-US" dirty="0"/>
              <a:t>PrIM Benchmarks</a:t>
            </a:r>
          </a:p>
          <a:p>
            <a:pPr lvl="1"/>
            <a:r>
              <a:rPr lang="en-US" dirty="0"/>
              <a:t>Roofline Model</a:t>
            </a:r>
          </a:p>
          <a:p>
            <a:pPr lvl="1"/>
            <a:r>
              <a:rPr lang="en-US" dirty="0"/>
              <a:t>Benchmark Diversity</a:t>
            </a:r>
          </a:p>
          <a:p>
            <a:r>
              <a:rPr lang="en-US" dirty="0"/>
              <a:t>Evaluation</a:t>
            </a:r>
          </a:p>
          <a:p>
            <a:pPr lvl="1"/>
            <a:r>
              <a:rPr lang="en-US" dirty="0"/>
              <a:t>Strong and Weak Scaling</a:t>
            </a:r>
          </a:p>
          <a:p>
            <a:pPr lvl="1"/>
            <a:r>
              <a:rPr lang="en-US" dirty="0"/>
              <a:t>Comparison to CPU and GPU</a:t>
            </a:r>
          </a:p>
          <a:p>
            <a:r>
              <a:rPr lang="en-US" dirty="0"/>
              <a:t>Key Takeaways</a:t>
            </a:r>
          </a:p>
        </p:txBody>
      </p:sp>
    </p:spTree>
    <p:extLst>
      <p:ext uri="{BB962C8B-B14F-4D97-AF65-F5344CB8AC3E}">
        <p14:creationId xmlns:p14="http://schemas.microsoft.com/office/powerpoint/2010/main" val="2874220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20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22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24" dur="indefinit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26" dur="indefinite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32" dur="indefinite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34" dur="indefinite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36" dur="indefinite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42" dur="indefinite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44" dur="indefinite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46" dur="indefinite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52" dur="indefinite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54" dur="indefinite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56" dur="indefinite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2" dur="indefinite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E8DE1-2DFF-8F4D-9D07-1B5E24253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Observations, Recommendations, Takeaways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4A6A7D6-A66D-5442-B215-449631D9D656}"/>
              </a:ext>
            </a:extLst>
          </p:cNvPr>
          <p:cNvGrpSpPr/>
          <p:nvPr/>
        </p:nvGrpSpPr>
        <p:grpSpPr>
          <a:xfrm>
            <a:off x="300460" y="913670"/>
            <a:ext cx="4791692" cy="1960161"/>
            <a:chOff x="1630496" y="1483683"/>
            <a:chExt cx="6271846" cy="348365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32956E0-8CDE-4B47-AF4F-DE0E5DD4B72D}"/>
                </a:ext>
              </a:extLst>
            </p:cNvPr>
            <p:cNvGrpSpPr/>
            <p:nvPr/>
          </p:nvGrpSpPr>
          <p:grpSpPr>
            <a:xfrm>
              <a:off x="1630496" y="1483683"/>
              <a:ext cx="6271845" cy="3483650"/>
              <a:chOff x="1652530" y="2170323"/>
              <a:chExt cx="5883007" cy="3483650"/>
            </a:xfrm>
          </p:grpSpPr>
          <p:sp>
            <p:nvSpPr>
              <p:cNvPr id="8" name="Rounded Rectangle 7">
                <a:extLst>
                  <a:ext uri="{FF2B5EF4-FFF2-40B4-BE49-F238E27FC236}">
                    <a16:creationId xmlns:a16="http://schemas.microsoft.com/office/drawing/2014/main" id="{230D3F85-BDA6-1944-9DD5-4C7692DF9C31}"/>
                  </a:ext>
                </a:extLst>
              </p:cNvPr>
              <p:cNvSpPr/>
              <p:nvPr/>
            </p:nvSpPr>
            <p:spPr>
              <a:xfrm>
                <a:off x="1652530" y="2170323"/>
                <a:ext cx="5883007" cy="3483650"/>
              </a:xfrm>
              <a:prstGeom prst="roundRect">
                <a:avLst>
                  <a:gd name="adj" fmla="val 7357"/>
                </a:avLst>
              </a:prstGeom>
              <a:solidFill>
                <a:srgbClr val="F3FCF3"/>
              </a:solidFill>
              <a:ln w="44450">
                <a:solidFill>
                  <a:srgbClr val="00990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Round Same Side Corner Rectangle 8">
                <a:extLst>
                  <a:ext uri="{FF2B5EF4-FFF2-40B4-BE49-F238E27FC236}">
                    <a16:creationId xmlns:a16="http://schemas.microsoft.com/office/drawing/2014/main" id="{36AC87D9-2689-F149-9CF6-7C3DA9DCC1F2}"/>
                  </a:ext>
                </a:extLst>
              </p:cNvPr>
              <p:cNvSpPr/>
              <p:nvPr/>
            </p:nvSpPr>
            <p:spPr>
              <a:xfrm>
                <a:off x="1652530" y="2179287"/>
                <a:ext cx="5883007" cy="575821"/>
              </a:xfrm>
              <a:prstGeom prst="round2SameRect">
                <a:avLst>
                  <a:gd name="adj1" fmla="val 33688"/>
                  <a:gd name="adj2" fmla="val 0"/>
                </a:avLst>
              </a:prstGeom>
              <a:solidFill>
                <a:srgbClr val="009901"/>
              </a:solidFill>
              <a:ln>
                <a:solidFill>
                  <a:srgbClr val="00990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80000" tIns="0" rIns="0" bIns="0" rtlCol="0" anchor="ctr"/>
              <a:lstStyle/>
              <a:p>
                <a:r>
                  <a:rPr lang="en-US" sz="1400" b="1" i="1" dirty="0">
                    <a:latin typeface="Cambria" panose="02040503050406030204" pitchFamily="18" charset="0"/>
                  </a:rPr>
                  <a:t>GENERAL PROGRAMMING RECOMMENDATIONS</a:t>
                </a: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9974F1D-0403-9F4B-8942-DD2EADB81DC6}"/>
                </a:ext>
              </a:extLst>
            </p:cNvPr>
            <p:cNvSpPr txBox="1"/>
            <p:nvPr/>
          </p:nvSpPr>
          <p:spPr>
            <a:xfrm>
              <a:off x="1630496" y="2043988"/>
              <a:ext cx="6271846" cy="2578748"/>
            </a:xfrm>
            <a:prstGeom prst="rect">
              <a:avLst/>
            </a:prstGeom>
            <a:noFill/>
          </p:spPr>
          <p:txBody>
            <a:bodyPr wrap="square" lIns="180000" rtlCol="0">
              <a:spAutoFit/>
            </a:bodyPr>
            <a:lstStyle/>
            <a:p>
              <a:pPr marL="342900" indent="-342900">
                <a:buAutoNum type="arabicPeriod"/>
              </a:pPr>
              <a:r>
                <a:rPr lang="en-US" sz="1400" dirty="0">
                  <a:latin typeface="Cambria" panose="02040503050406030204" pitchFamily="18" charset="0"/>
                </a:rPr>
                <a:t>Execute on the </a:t>
              </a:r>
              <a:r>
                <a:rPr lang="en-US" sz="1400" i="1" dirty="0">
                  <a:latin typeface="Cambria" panose="02040503050406030204" pitchFamily="18" charset="0"/>
                </a:rPr>
                <a:t>DRAM Processing Units</a:t>
              </a:r>
              <a:r>
                <a:rPr lang="en-US" sz="1400" dirty="0">
                  <a:latin typeface="Cambria" panose="02040503050406030204" pitchFamily="18" charset="0"/>
                </a:rPr>
                <a:t> (</a:t>
              </a:r>
              <a:r>
                <a:rPr lang="en-US" sz="1400" i="1" dirty="0">
                  <a:latin typeface="Cambria" panose="02040503050406030204" pitchFamily="18" charset="0"/>
                </a:rPr>
                <a:t>DPUs</a:t>
              </a:r>
              <a:r>
                <a:rPr lang="en-US" sz="1400" dirty="0">
                  <a:latin typeface="Cambria" panose="02040503050406030204" pitchFamily="18" charset="0"/>
                </a:rPr>
                <a:t>) </a:t>
              </a:r>
              <a:r>
                <a:rPr lang="en-US" sz="1400" b="1" dirty="0">
                  <a:latin typeface="Cambria" panose="02040503050406030204" pitchFamily="18" charset="0"/>
                </a:rPr>
                <a:t>portions of parallel code</a:t>
              </a:r>
              <a:r>
                <a:rPr lang="en-US" sz="1400" dirty="0">
                  <a:latin typeface="Cambria" panose="02040503050406030204" pitchFamily="18" charset="0"/>
                </a:rPr>
                <a:t> that are as long as possible. </a:t>
              </a:r>
            </a:p>
            <a:p>
              <a:pPr marL="342900" indent="-342900">
                <a:buAutoNum type="arabicPeriod"/>
              </a:pPr>
              <a:r>
                <a:rPr lang="en-US" sz="1400" dirty="0">
                  <a:latin typeface="Cambria" panose="02040503050406030204" pitchFamily="18" charset="0"/>
                </a:rPr>
                <a:t>Split the workload into </a:t>
              </a:r>
              <a:r>
                <a:rPr lang="en-US" sz="1400" b="1" dirty="0">
                  <a:latin typeface="Cambria" panose="02040503050406030204" pitchFamily="18" charset="0"/>
                </a:rPr>
                <a:t>independent data blocks</a:t>
              </a:r>
              <a:r>
                <a:rPr lang="en-US" sz="1400" dirty="0">
                  <a:latin typeface="Cambria" panose="02040503050406030204" pitchFamily="18" charset="0"/>
                </a:rPr>
                <a:t>, which the DPUs operate on independently. </a:t>
              </a:r>
            </a:p>
            <a:p>
              <a:pPr marL="342900" indent="-342900">
                <a:buAutoNum type="arabicPeriod"/>
              </a:pPr>
              <a:r>
                <a:rPr lang="en-US" sz="1400" dirty="0">
                  <a:latin typeface="Cambria" panose="02040503050406030204" pitchFamily="18" charset="0"/>
                </a:rPr>
                <a:t>Use </a:t>
              </a:r>
              <a:r>
                <a:rPr lang="en-US" sz="1400" b="1" dirty="0">
                  <a:latin typeface="Cambria" panose="02040503050406030204" pitchFamily="18" charset="0"/>
                </a:rPr>
                <a:t>as many working DPUs </a:t>
              </a:r>
              <a:r>
                <a:rPr lang="en-US" sz="1400" dirty="0">
                  <a:latin typeface="Cambria" panose="02040503050406030204" pitchFamily="18" charset="0"/>
                </a:rPr>
                <a:t>in the system as possible.</a:t>
              </a:r>
            </a:p>
            <a:p>
              <a:pPr marL="342900" indent="-342900">
                <a:buAutoNum type="arabicPeriod"/>
              </a:pPr>
              <a:r>
                <a:rPr lang="en-US" sz="1400" dirty="0">
                  <a:latin typeface="Cambria" panose="02040503050406030204" pitchFamily="18" charset="0"/>
                </a:rPr>
                <a:t>Launch at least </a:t>
              </a:r>
              <a:r>
                <a:rPr lang="en-US" sz="1400" b="1" dirty="0">
                  <a:latin typeface="Cambria" panose="02040503050406030204" pitchFamily="18" charset="0"/>
                </a:rPr>
                <a:t>11 </a:t>
              </a:r>
              <a:r>
                <a:rPr lang="en-US" sz="1400" b="1" i="1" dirty="0" err="1">
                  <a:latin typeface="Cambria" panose="02040503050406030204" pitchFamily="18" charset="0"/>
                </a:rPr>
                <a:t>tasklets</a:t>
              </a:r>
              <a:r>
                <a:rPr lang="en-US" sz="1400" b="1" dirty="0">
                  <a:latin typeface="Cambria" panose="02040503050406030204" pitchFamily="18" charset="0"/>
                </a:rPr>
                <a:t> (i.e., software threads)</a:t>
              </a:r>
              <a:r>
                <a:rPr lang="en-US" sz="1400" dirty="0">
                  <a:latin typeface="Cambria" panose="02040503050406030204" pitchFamily="18" charset="0"/>
                </a:rPr>
                <a:t> per DPU.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4E5E813-C8D6-6043-B396-B074EA615142}"/>
              </a:ext>
            </a:extLst>
          </p:cNvPr>
          <p:cNvGrpSpPr/>
          <p:nvPr/>
        </p:nvGrpSpPr>
        <p:grpSpPr>
          <a:xfrm>
            <a:off x="3574543" y="3036080"/>
            <a:ext cx="5272574" cy="1071018"/>
            <a:chOff x="4546948" y="1816269"/>
            <a:chExt cx="4478145" cy="2328073"/>
          </a:xfrm>
        </p:grpSpPr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500F5691-C71C-E14A-9B16-3F6393F2A21F}"/>
                </a:ext>
              </a:extLst>
            </p:cNvPr>
            <p:cNvSpPr/>
            <p:nvPr/>
          </p:nvSpPr>
          <p:spPr>
            <a:xfrm>
              <a:off x="4546948" y="1816275"/>
              <a:ext cx="4472353" cy="2328067"/>
            </a:xfrm>
            <a:prstGeom prst="roundRect">
              <a:avLst>
                <a:gd name="adj" fmla="val 9070"/>
              </a:avLst>
            </a:prstGeom>
            <a:solidFill>
              <a:srgbClr val="F2F9F3"/>
            </a:solidFill>
            <a:ln w="44450"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3" name="Round Same Side Corner Rectangle 12">
              <a:extLst>
                <a:ext uri="{FF2B5EF4-FFF2-40B4-BE49-F238E27FC236}">
                  <a16:creationId xmlns:a16="http://schemas.microsoft.com/office/drawing/2014/main" id="{D1C95A56-ADE7-AF40-BCD9-73E46003A275}"/>
                </a:ext>
              </a:extLst>
            </p:cNvPr>
            <p:cNvSpPr/>
            <p:nvPr/>
          </p:nvSpPr>
          <p:spPr>
            <a:xfrm>
              <a:off x="4546948" y="1816269"/>
              <a:ext cx="4472353" cy="704279"/>
            </a:xfrm>
            <a:prstGeom prst="round2SameRect">
              <a:avLst>
                <a:gd name="adj1" fmla="val 30308"/>
                <a:gd name="adj2" fmla="val 0"/>
              </a:avLst>
            </a:prstGeom>
            <a:solidFill>
              <a:srgbClr val="006600"/>
            </a:solidFill>
            <a:ln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r>
                <a:rPr lang="en-US" sz="1400" b="1" i="1" dirty="0">
                  <a:solidFill>
                    <a:schemeClr val="bg1"/>
                  </a:solidFill>
                  <a:latin typeface="Cambria" panose="02040503050406030204" pitchFamily="18" charset="0"/>
                </a:rPr>
                <a:t>PROGRAMMING RECOMMENDATION 1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366FC7B-64B6-C248-A3F9-0C6391878FBE}"/>
                </a:ext>
              </a:extLst>
            </p:cNvPr>
            <p:cNvSpPr txBox="1"/>
            <p:nvPr/>
          </p:nvSpPr>
          <p:spPr>
            <a:xfrm>
              <a:off x="4552740" y="2504280"/>
              <a:ext cx="4472353" cy="16056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80000" rtlCol="0">
              <a:spAutoFit/>
            </a:bodyPr>
            <a:lstStyle/>
            <a:p>
              <a:r>
                <a:rPr lang="en-US" sz="1400" dirty="0">
                  <a:latin typeface="Cambria" panose="02040503050406030204" pitchFamily="18" charset="0"/>
                </a:rPr>
                <a:t>For data movement between the DPU’s MRAM bank and the WRAM, </a:t>
              </a:r>
              <a:r>
                <a:rPr lang="en-US" sz="1400" b="1" dirty="0">
                  <a:latin typeface="Cambria" panose="02040503050406030204" pitchFamily="18" charset="0"/>
                </a:rPr>
                <a:t>use large DMA transfer sizes when all the accessed data is going to be used</a:t>
              </a:r>
              <a:r>
                <a:rPr lang="en-US" sz="1400" dirty="0">
                  <a:latin typeface="Cambria" panose="02040503050406030204" pitchFamily="18" charset="0"/>
                </a:rPr>
                <a:t>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5597EDD-AF99-C74B-957D-3E0D3904C88E}"/>
              </a:ext>
            </a:extLst>
          </p:cNvPr>
          <p:cNvGrpSpPr/>
          <p:nvPr/>
        </p:nvGrpSpPr>
        <p:grpSpPr>
          <a:xfrm>
            <a:off x="300460" y="4255262"/>
            <a:ext cx="3384611" cy="1528185"/>
            <a:chOff x="1643281" y="4361976"/>
            <a:chExt cx="6864225" cy="1707130"/>
          </a:xfrm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336B5677-DF2E-FE45-AA85-DB283C5C0122}"/>
                </a:ext>
              </a:extLst>
            </p:cNvPr>
            <p:cNvSpPr/>
            <p:nvPr/>
          </p:nvSpPr>
          <p:spPr>
            <a:xfrm>
              <a:off x="1643281" y="4361977"/>
              <a:ext cx="6864225" cy="1707129"/>
            </a:xfrm>
            <a:prstGeom prst="roundRect">
              <a:avLst>
                <a:gd name="adj" fmla="val 7357"/>
              </a:avLst>
            </a:prstGeom>
            <a:solidFill>
              <a:srgbClr val="F5F6FB"/>
            </a:solidFill>
            <a:ln w="44450"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17" name="Round Same Side Corner Rectangle 16">
              <a:extLst>
                <a:ext uri="{FF2B5EF4-FFF2-40B4-BE49-F238E27FC236}">
                  <a16:creationId xmlns:a16="http://schemas.microsoft.com/office/drawing/2014/main" id="{5F25360B-332A-B849-82FD-C665D784F041}"/>
                </a:ext>
              </a:extLst>
            </p:cNvPr>
            <p:cNvSpPr/>
            <p:nvPr/>
          </p:nvSpPr>
          <p:spPr>
            <a:xfrm>
              <a:off x="1643281" y="4361976"/>
              <a:ext cx="6864225" cy="361939"/>
            </a:xfrm>
            <a:prstGeom prst="round2SameRect">
              <a:avLst>
                <a:gd name="adj1" fmla="val 33688"/>
                <a:gd name="adj2" fmla="val 0"/>
              </a:avLst>
            </a:prstGeom>
            <a:solidFill>
              <a:srgbClr val="2D458A"/>
            </a:solidFill>
            <a:ln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r>
                <a:rPr lang="en-US" sz="1400" b="1" i="1" dirty="0">
                  <a:latin typeface="Cambria" panose="02040503050406030204" pitchFamily="18" charset="0"/>
                </a:rPr>
                <a:t>KEY OBSERVATION 7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01A2A50-C25A-674F-8085-8824E02AE17B}"/>
                </a:ext>
              </a:extLst>
            </p:cNvPr>
            <p:cNvSpPr txBox="1"/>
            <p:nvPr/>
          </p:nvSpPr>
          <p:spPr>
            <a:xfrm>
              <a:off x="1643281" y="4731882"/>
              <a:ext cx="6864225" cy="1169551"/>
            </a:xfrm>
            <a:prstGeom prst="rect">
              <a:avLst/>
            </a:prstGeom>
            <a:noFill/>
          </p:spPr>
          <p:txBody>
            <a:bodyPr wrap="square" lIns="180000" rtlCol="0">
              <a:spAutoFit/>
            </a:bodyPr>
            <a:lstStyle/>
            <a:p>
              <a:r>
                <a:rPr lang="en-US" sz="1400" b="1" dirty="0">
                  <a:latin typeface="Cambria" panose="02040503050406030204" pitchFamily="18" charset="0"/>
                </a:rPr>
                <a:t>Larger CPU-DPU and DPU-CPU transfers </a:t>
              </a:r>
              <a:r>
                <a:rPr lang="en-US" sz="1400" dirty="0">
                  <a:latin typeface="Cambria" panose="02040503050406030204" pitchFamily="18" charset="0"/>
                </a:rPr>
                <a:t>between the host main memory and the DRAM Processing Unit’s Main memory (MRAM) banks </a:t>
              </a:r>
              <a:r>
                <a:rPr lang="en-US" sz="1400" b="1" dirty="0">
                  <a:latin typeface="Cambria" panose="02040503050406030204" pitchFamily="18" charset="0"/>
                </a:rPr>
                <a:t>result in higher sustained bandwidth</a:t>
              </a:r>
              <a:r>
                <a:rPr lang="en-US" sz="1400" dirty="0">
                  <a:latin typeface="Cambria" panose="02040503050406030204" pitchFamily="18" charset="0"/>
                </a:rPr>
                <a:t>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ED33620-5C64-2549-B884-8B2B16CAE0BD}"/>
              </a:ext>
            </a:extLst>
          </p:cNvPr>
          <p:cNvGrpSpPr/>
          <p:nvPr/>
        </p:nvGrpSpPr>
        <p:grpSpPr>
          <a:xfrm>
            <a:off x="3883231" y="5299876"/>
            <a:ext cx="4960476" cy="1071018"/>
            <a:chOff x="4546948" y="1816269"/>
            <a:chExt cx="4478145" cy="2328073"/>
          </a:xfrm>
        </p:grpSpPr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2FB0880E-31A3-9A43-948E-4959436BC3F0}"/>
                </a:ext>
              </a:extLst>
            </p:cNvPr>
            <p:cNvSpPr/>
            <p:nvPr/>
          </p:nvSpPr>
          <p:spPr>
            <a:xfrm>
              <a:off x="4546948" y="1816275"/>
              <a:ext cx="4472353" cy="2328067"/>
            </a:xfrm>
            <a:prstGeom prst="roundRect">
              <a:avLst>
                <a:gd name="adj" fmla="val 9070"/>
              </a:avLst>
            </a:prstGeom>
            <a:solidFill>
              <a:srgbClr val="F9F2F2"/>
            </a:solidFill>
            <a:ln w="44450">
              <a:solidFill>
                <a:srgbClr val="66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6" name="Round Same Side Corner Rectangle 25">
              <a:extLst>
                <a:ext uri="{FF2B5EF4-FFF2-40B4-BE49-F238E27FC236}">
                  <a16:creationId xmlns:a16="http://schemas.microsoft.com/office/drawing/2014/main" id="{5FB3EDB7-8409-3A4E-A7C7-48668EC08BA0}"/>
                </a:ext>
              </a:extLst>
            </p:cNvPr>
            <p:cNvSpPr/>
            <p:nvPr/>
          </p:nvSpPr>
          <p:spPr>
            <a:xfrm>
              <a:off x="4546948" y="1816269"/>
              <a:ext cx="4472353" cy="704279"/>
            </a:xfrm>
            <a:prstGeom prst="round2SameRect">
              <a:avLst>
                <a:gd name="adj1" fmla="val 30308"/>
                <a:gd name="adj2" fmla="val 0"/>
              </a:avLst>
            </a:prstGeom>
            <a:solidFill>
              <a:srgbClr val="660000"/>
            </a:solidFill>
            <a:ln>
              <a:solidFill>
                <a:srgbClr val="66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r>
                <a:rPr lang="en-US" sz="1400" b="1" i="1" dirty="0">
                  <a:solidFill>
                    <a:schemeClr val="bg1"/>
                  </a:solidFill>
                  <a:latin typeface="Cambria" panose="02040503050406030204" pitchFamily="18" charset="0"/>
                </a:rPr>
                <a:t>KEY TAKEAWAY 1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FDD7673-D23A-5F41-85EC-946E24CDAEBF}"/>
                </a:ext>
              </a:extLst>
            </p:cNvPr>
            <p:cNvSpPr txBox="1"/>
            <p:nvPr/>
          </p:nvSpPr>
          <p:spPr>
            <a:xfrm>
              <a:off x="4552740" y="2504280"/>
              <a:ext cx="4472353" cy="16056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80000" rtlCol="0">
              <a:spAutoFit/>
            </a:bodyPr>
            <a:lstStyle/>
            <a:p>
              <a:r>
                <a:rPr lang="en-US" sz="1400" b="1" dirty="0">
                  <a:latin typeface="Cambria" panose="02040503050406030204" pitchFamily="18" charset="0"/>
                </a:rPr>
                <a:t>The UPMEM PIM architecture is fundamentally compute bound. </a:t>
              </a:r>
              <a:r>
                <a:rPr lang="en-US" sz="1400" dirty="0">
                  <a:latin typeface="Cambria" panose="02040503050406030204" pitchFamily="18" charset="0"/>
                </a:rPr>
                <a:t>As a result, </a:t>
              </a:r>
              <a:r>
                <a:rPr lang="en-US" sz="1400" b="1" dirty="0">
                  <a:latin typeface="Cambria" panose="02040503050406030204" pitchFamily="18" charset="0"/>
                </a:rPr>
                <a:t>the most suitable work- loads are memory-bound.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4031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0FC8F8C-F225-FE40-929B-6BE810F50236}"/>
              </a:ext>
            </a:extLst>
          </p:cNvPr>
          <p:cNvSpPr/>
          <p:nvPr/>
        </p:nvSpPr>
        <p:spPr>
          <a:xfrm>
            <a:off x="178200" y="962993"/>
            <a:ext cx="8787600" cy="879899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AD3230B-7F39-9340-9A98-02535843F9D1}"/>
              </a:ext>
            </a:extLst>
          </p:cNvPr>
          <p:cNvSpPr/>
          <p:nvPr/>
        </p:nvSpPr>
        <p:spPr>
          <a:xfrm>
            <a:off x="178200" y="962395"/>
            <a:ext cx="8787600" cy="880497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5C37658-4131-E946-8974-08804F7EB72D}"/>
              </a:ext>
            </a:extLst>
          </p:cNvPr>
          <p:cNvSpPr/>
          <p:nvPr/>
        </p:nvSpPr>
        <p:spPr>
          <a:xfrm>
            <a:off x="169011" y="5110170"/>
            <a:ext cx="8787600" cy="833431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CCE1C4D-C9D5-1D4C-8363-9BBEDA24D389}"/>
              </a:ext>
            </a:extLst>
          </p:cNvPr>
          <p:cNvSpPr/>
          <p:nvPr/>
        </p:nvSpPr>
        <p:spPr>
          <a:xfrm>
            <a:off x="178200" y="1892890"/>
            <a:ext cx="8787600" cy="1386667"/>
          </a:xfrm>
          <a:prstGeom prst="roundRect">
            <a:avLst>
              <a:gd name="adj" fmla="val 8371"/>
            </a:avLst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21F8A93-C07C-1240-AED5-10923C44BCFE}"/>
              </a:ext>
            </a:extLst>
          </p:cNvPr>
          <p:cNvSpPr/>
          <p:nvPr/>
        </p:nvSpPr>
        <p:spPr>
          <a:xfrm>
            <a:off x="169011" y="3329570"/>
            <a:ext cx="8787600" cy="853529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E22266B-AA24-2448-BB56-26D05F18BC4C}"/>
              </a:ext>
            </a:extLst>
          </p:cNvPr>
          <p:cNvSpPr/>
          <p:nvPr/>
        </p:nvSpPr>
        <p:spPr>
          <a:xfrm>
            <a:off x="178200" y="4235006"/>
            <a:ext cx="8787600" cy="830054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5DE4621E-DA1E-D141-A039-8C7109996C07}"/>
              </a:ext>
            </a:extLst>
          </p:cNvPr>
          <p:cNvSpPr/>
          <p:nvPr/>
        </p:nvSpPr>
        <p:spPr>
          <a:xfrm>
            <a:off x="169011" y="5988712"/>
            <a:ext cx="8787600" cy="360000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88BF89-EC1C-A447-B581-92D8E47420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1004040"/>
            <a:ext cx="8894602" cy="5369625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Introduction</a:t>
            </a:r>
          </a:p>
          <a:p>
            <a:pPr lvl="1"/>
            <a:r>
              <a:rPr lang="en-US" dirty="0"/>
              <a:t>Accelerator Model</a:t>
            </a:r>
          </a:p>
          <a:p>
            <a:pPr lvl="1"/>
            <a:r>
              <a:rPr lang="en-US" dirty="0"/>
              <a:t>UPMEM-based PIM System Overview</a:t>
            </a:r>
          </a:p>
          <a:p>
            <a:r>
              <a:rPr lang="en-US" dirty="0"/>
              <a:t>UPMEM PIM Programming</a:t>
            </a:r>
          </a:p>
          <a:p>
            <a:pPr lvl="1"/>
            <a:r>
              <a:rPr lang="en-US" dirty="0"/>
              <a:t>Vector Addition</a:t>
            </a:r>
          </a:p>
          <a:p>
            <a:pPr lvl="1"/>
            <a:r>
              <a:rPr lang="en-US" dirty="0"/>
              <a:t>CPU-DPU Data Transfers</a:t>
            </a:r>
          </a:p>
          <a:p>
            <a:pPr lvl="1"/>
            <a:r>
              <a:rPr lang="en-US" dirty="0"/>
              <a:t>Inter-DPU Communication</a:t>
            </a:r>
          </a:p>
          <a:p>
            <a:pPr lvl="1"/>
            <a:r>
              <a:rPr lang="en-US" dirty="0"/>
              <a:t>CPU-DPU/DPU-CPU Transfer Bandwidth</a:t>
            </a:r>
          </a:p>
          <a:p>
            <a:r>
              <a:rPr lang="en-US" dirty="0"/>
              <a:t>DRAM Processing Unit</a:t>
            </a:r>
          </a:p>
          <a:p>
            <a:pPr lvl="1"/>
            <a:r>
              <a:rPr lang="en-US" dirty="0"/>
              <a:t>Arithmetic Throughput</a:t>
            </a:r>
          </a:p>
          <a:p>
            <a:pPr lvl="1"/>
            <a:r>
              <a:rPr lang="en-US" dirty="0"/>
              <a:t>WRAM and MRAM Bandwidth</a:t>
            </a:r>
          </a:p>
          <a:p>
            <a:r>
              <a:rPr lang="en-US" dirty="0"/>
              <a:t>PrIM Benchmarks</a:t>
            </a:r>
          </a:p>
          <a:p>
            <a:pPr lvl="1"/>
            <a:r>
              <a:rPr lang="en-US" dirty="0"/>
              <a:t>Roofline Model</a:t>
            </a:r>
          </a:p>
          <a:p>
            <a:pPr lvl="1"/>
            <a:r>
              <a:rPr lang="en-US" dirty="0"/>
              <a:t>Benchmark Diversity</a:t>
            </a:r>
          </a:p>
          <a:p>
            <a:r>
              <a:rPr lang="en-US" dirty="0"/>
              <a:t>Evaluation</a:t>
            </a:r>
          </a:p>
          <a:p>
            <a:pPr lvl="1"/>
            <a:r>
              <a:rPr lang="en-US" dirty="0"/>
              <a:t>Strong and Weak Scaling</a:t>
            </a:r>
          </a:p>
          <a:p>
            <a:pPr lvl="1"/>
            <a:r>
              <a:rPr lang="en-US" dirty="0"/>
              <a:t>Comparison to CPU and GPU</a:t>
            </a:r>
          </a:p>
          <a:p>
            <a:r>
              <a:rPr lang="en-US" dirty="0"/>
              <a:t>Key Takeaways</a:t>
            </a:r>
          </a:p>
        </p:txBody>
      </p:sp>
    </p:spTree>
    <p:extLst>
      <p:ext uri="{BB962C8B-B14F-4D97-AF65-F5344CB8AC3E}">
        <p14:creationId xmlns:p14="http://schemas.microsoft.com/office/powerpoint/2010/main" val="4084694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Accelerator Model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UPMEM DIMMs coexist with conventional DIMMs</a:t>
            </a:r>
            <a:endParaRPr lang="en-US" dirty="0">
              <a:solidFill>
                <a:srgbClr val="00B050"/>
              </a:solidFill>
            </a:endParaRPr>
          </a:p>
          <a:p>
            <a:endParaRPr lang="en-US" dirty="0"/>
          </a:p>
          <a:p>
            <a:r>
              <a:rPr lang="en-US" dirty="0"/>
              <a:t>Integration of UPMEM DIMMs in a system follows an </a:t>
            </a:r>
            <a:r>
              <a:rPr lang="en-US" dirty="0">
                <a:solidFill>
                  <a:srgbClr val="00B050"/>
                </a:solidFill>
              </a:rPr>
              <a:t>accelerator model</a:t>
            </a:r>
          </a:p>
          <a:p>
            <a:endParaRPr lang="en-US" dirty="0"/>
          </a:p>
          <a:p>
            <a:r>
              <a:rPr lang="en-US" dirty="0"/>
              <a:t>UPMEM DIMMs can be seen as a </a:t>
            </a:r>
            <a:r>
              <a:rPr lang="en-US" dirty="0">
                <a:solidFill>
                  <a:srgbClr val="0070C0"/>
                </a:solidFill>
              </a:rPr>
              <a:t>loosely coupled accelerator</a:t>
            </a:r>
            <a:endParaRPr lang="en-US" dirty="0"/>
          </a:p>
          <a:p>
            <a:pPr lvl="1"/>
            <a:r>
              <a:rPr lang="en-US" dirty="0"/>
              <a:t>Explicit data movement between the main processor (host CPU) and the accelerator (UPMEM)</a:t>
            </a:r>
          </a:p>
          <a:p>
            <a:pPr lvl="1"/>
            <a:r>
              <a:rPr lang="en-US" dirty="0"/>
              <a:t>Explicit kernel launch onto the UPMEM processors</a:t>
            </a:r>
          </a:p>
          <a:p>
            <a:endParaRPr lang="en-US" dirty="0"/>
          </a:p>
          <a:p>
            <a:r>
              <a:rPr lang="en-US" dirty="0"/>
              <a:t>This resembles GPU computing</a:t>
            </a:r>
          </a:p>
        </p:txBody>
      </p:sp>
    </p:spTree>
    <p:extLst>
      <p:ext uri="{BB962C8B-B14F-4D97-AF65-F5344CB8AC3E}">
        <p14:creationId xmlns:p14="http://schemas.microsoft.com/office/powerpoint/2010/main" val="5158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GPU Computing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s-IS" dirty="0">
                <a:ea typeface="ヒラギノ角ゴ Pro W3" pitchFamily="-108" charset="-128"/>
                <a:cs typeface="ヒラギノ角ゴ Pro W3" pitchFamily="-108" charset="-128"/>
              </a:rPr>
              <a:t>Computation is </a:t>
            </a:r>
            <a:r>
              <a:rPr lang="is-IS" dirty="0">
                <a:solidFill>
                  <a:srgbClr val="0000FF"/>
                </a:solidFill>
                <a:ea typeface="ヒラギノ角ゴ Pro W3" pitchFamily="-108" charset="-128"/>
                <a:cs typeface="ヒラギノ角ゴ Pro W3" pitchFamily="-108" charset="-128"/>
              </a:rPr>
              <a:t>offloaded to the GPU</a:t>
            </a:r>
          </a:p>
          <a:p>
            <a:r>
              <a:rPr lang="is-IS" dirty="0">
                <a:ea typeface="ヒラギノ角ゴ Pro W3" pitchFamily="-108" charset="-128"/>
                <a:cs typeface="ヒラギノ角ゴ Pro W3" pitchFamily="-108" charset="-128"/>
              </a:rPr>
              <a:t>Three steps</a:t>
            </a:r>
          </a:p>
          <a:p>
            <a:pPr lvl="1"/>
            <a:r>
              <a:rPr lang="en-US" dirty="0">
                <a:ea typeface="ヒラギノ角ゴ Pro W3" pitchFamily="-108" charset="-128"/>
                <a:cs typeface="ヒラギノ角ゴ Pro W3" pitchFamily="-108" charset="-128"/>
              </a:rPr>
              <a:t>CPU-GPU data transfer (1)</a:t>
            </a:r>
          </a:p>
          <a:p>
            <a:pPr lvl="1"/>
            <a:r>
              <a:rPr lang="en-US" dirty="0">
                <a:ea typeface="ヒラギノ角ゴ Pro W3" pitchFamily="-108" charset="-128"/>
                <a:cs typeface="ヒラギノ角ゴ Pro W3" pitchFamily="-108" charset="-128"/>
              </a:rPr>
              <a:t>GPU kernel execution (2)</a:t>
            </a:r>
          </a:p>
          <a:p>
            <a:pPr lvl="1"/>
            <a:r>
              <a:rPr lang="en-US" dirty="0">
                <a:ea typeface="ヒラギノ角ゴ Pro W3" pitchFamily="-108" charset="-128"/>
                <a:cs typeface="ヒラギノ角ゴ Pro W3" pitchFamily="-108" charset="-128"/>
              </a:rPr>
              <a:t>GPU-CPU data transfer (3)</a:t>
            </a:r>
            <a:endParaRPr lang="is-IS" dirty="0">
              <a:ea typeface="ヒラギノ角ゴ Pro W3" pitchFamily="-108" charset="-128"/>
              <a:cs typeface="ヒラギノ角ゴ Pro W3" pitchFamily="-108" charset="-128"/>
            </a:endParaRPr>
          </a:p>
        </p:txBody>
      </p:sp>
      <p:pic>
        <p:nvPicPr>
          <p:cNvPr id="6" name="Imagen 5" descr="CPUtransposeonGPU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452" y="3653164"/>
            <a:ext cx="6077096" cy="2008084"/>
          </a:xfrm>
          <a:prstGeom prst="rect">
            <a:avLst/>
          </a:prstGeom>
        </p:spPr>
      </p:pic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6D2262-6072-C646-927C-BC114994E5BB}"/>
              </a:ext>
            </a:extLst>
          </p:cNvPr>
          <p:cNvSpPr txBox="1"/>
          <p:nvPr/>
        </p:nvSpPr>
        <p:spPr>
          <a:xfrm>
            <a:off x="711809" y="6414379"/>
            <a:ext cx="77203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https://www.youtube.com/watch?v=y40-tY5WJ8A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https://safari.ethz.ch/digitaltechnik/spring2018/lib/exe/fetch.php?media=digitaldesign-2018-lecture22-gpuprogramming-afterlecture.pdf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9557046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Accelerator Model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i="1" dirty="0"/>
              <a:t>FIG. 6 is a flow diagram representing operations in a method of delegating a processing task to a DRAM processor according to an example embodiment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92D8CD-A3CB-3E42-81F2-96F4BBA463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7933" y="1665630"/>
            <a:ext cx="4568135" cy="449539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9FE34C5-F311-A043-8EB2-544973B5CC13}"/>
              </a:ext>
            </a:extLst>
          </p:cNvPr>
          <p:cNvSpPr/>
          <p:nvPr/>
        </p:nvSpPr>
        <p:spPr>
          <a:xfrm>
            <a:off x="2464904" y="1769165"/>
            <a:ext cx="3279913" cy="795131"/>
          </a:xfrm>
          <a:prstGeom prst="rect">
            <a:avLst/>
          </a:prstGeom>
          <a:solidFill>
            <a:srgbClr val="4472C4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E90BBB-5E91-C14C-AC15-B1554764A8B8}"/>
              </a:ext>
            </a:extLst>
          </p:cNvPr>
          <p:cNvSpPr/>
          <p:nvPr/>
        </p:nvSpPr>
        <p:spPr>
          <a:xfrm>
            <a:off x="2464904" y="2842591"/>
            <a:ext cx="3269974" cy="795131"/>
          </a:xfrm>
          <a:prstGeom prst="rect">
            <a:avLst/>
          </a:prstGeom>
          <a:solidFill>
            <a:srgbClr val="C5E0B4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D23DC2-3F23-1E42-AAB4-3BC0F20CE110}"/>
              </a:ext>
            </a:extLst>
          </p:cNvPr>
          <p:cNvSpPr/>
          <p:nvPr/>
        </p:nvSpPr>
        <p:spPr>
          <a:xfrm>
            <a:off x="2464904" y="3916017"/>
            <a:ext cx="3279913" cy="367748"/>
          </a:xfrm>
          <a:prstGeom prst="rect">
            <a:avLst/>
          </a:prstGeom>
          <a:solidFill>
            <a:srgbClr val="00B050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iamond 7">
            <a:extLst>
              <a:ext uri="{FF2B5EF4-FFF2-40B4-BE49-F238E27FC236}">
                <a16:creationId xmlns:a16="http://schemas.microsoft.com/office/drawing/2014/main" id="{A59AE943-1A85-A34B-B187-F5FDA44E55D1}"/>
              </a:ext>
            </a:extLst>
          </p:cNvPr>
          <p:cNvSpPr/>
          <p:nvPr/>
        </p:nvSpPr>
        <p:spPr>
          <a:xfrm>
            <a:off x="3219303" y="4571025"/>
            <a:ext cx="1769165" cy="735494"/>
          </a:xfrm>
          <a:prstGeom prst="diamond">
            <a:avLst/>
          </a:prstGeom>
          <a:solidFill>
            <a:srgbClr val="ED7D31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283719-F18A-8140-B56C-5184FB97A397}"/>
              </a:ext>
            </a:extLst>
          </p:cNvPr>
          <p:cNvSpPr/>
          <p:nvPr/>
        </p:nvSpPr>
        <p:spPr>
          <a:xfrm>
            <a:off x="2465878" y="5585791"/>
            <a:ext cx="3269974" cy="367749"/>
          </a:xfrm>
          <a:prstGeom prst="rect">
            <a:avLst/>
          </a:prstGeom>
          <a:solidFill>
            <a:srgbClr val="4472C4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AA7697A-76A1-6147-95C3-5CA8B2D7171D}"/>
              </a:ext>
            </a:extLst>
          </p:cNvPr>
          <p:cNvSpPr txBox="1"/>
          <p:nvPr/>
        </p:nvSpPr>
        <p:spPr>
          <a:xfrm>
            <a:off x="1911657" y="6553223"/>
            <a:ext cx="53206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/>
              <a:t>Fabrice </a:t>
            </a:r>
            <a:r>
              <a:rPr lang="en-US" sz="1000" dirty="0" err="1"/>
              <a:t>Devaux</a:t>
            </a:r>
            <a:r>
              <a:rPr lang="en-US" sz="1000" dirty="0"/>
              <a:t>, Jean-François Roy. “Memory circuit with integrated processor.” US 10,324,870 B2.</a:t>
            </a:r>
          </a:p>
        </p:txBody>
      </p:sp>
    </p:spTree>
    <p:extLst>
      <p:ext uri="{BB962C8B-B14F-4D97-AF65-F5344CB8AC3E}">
        <p14:creationId xmlns:p14="http://schemas.microsoft.com/office/powerpoint/2010/main" val="635276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6" grpId="0" animBg="1"/>
      <p:bldP spid="7" grpId="0" animBg="1"/>
      <p:bldP spid="8" grpId="0" animBg="1"/>
      <p:bldP spid="9" grpId="0" animBg="1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D7AB370-3675-2348-BEA1-CD1B36265E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8734" y="1742128"/>
            <a:ext cx="6326533" cy="435864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0D11235-E437-274F-81E3-478627C95D75}"/>
              </a:ext>
            </a:extLst>
          </p:cNvPr>
          <p:cNvSpPr/>
          <p:nvPr/>
        </p:nvSpPr>
        <p:spPr>
          <a:xfrm>
            <a:off x="1868557" y="3975652"/>
            <a:ext cx="1260000" cy="1476000"/>
          </a:xfrm>
          <a:prstGeom prst="rect">
            <a:avLst/>
          </a:prstGeom>
          <a:solidFill>
            <a:srgbClr val="FFFF00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96BF00-CBE8-814D-B088-82A94D9E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System Organization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3EBD4-3CCC-C145-B4CE-E1E9E7261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i="1" dirty="0"/>
              <a:t>FIG. 1 schematically illustrates a computing system comprising DRAM circuits having integrated processors according to an example embodiment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F7AB37-81DB-D04D-B6C4-68D73A571DDA}"/>
              </a:ext>
            </a:extLst>
          </p:cNvPr>
          <p:cNvSpPr/>
          <p:nvPr/>
        </p:nvSpPr>
        <p:spPr>
          <a:xfrm>
            <a:off x="2872409" y="2037522"/>
            <a:ext cx="2107095" cy="1053548"/>
          </a:xfrm>
          <a:prstGeom prst="rect">
            <a:avLst/>
          </a:prstGeom>
          <a:solidFill>
            <a:srgbClr val="4472C4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E8BE03-5B8B-3D4F-B8F6-F6E1573514E4}"/>
              </a:ext>
            </a:extLst>
          </p:cNvPr>
          <p:cNvSpPr/>
          <p:nvPr/>
        </p:nvSpPr>
        <p:spPr>
          <a:xfrm>
            <a:off x="2295939" y="4323522"/>
            <a:ext cx="616226" cy="288235"/>
          </a:xfrm>
          <a:prstGeom prst="rect">
            <a:avLst/>
          </a:prstGeom>
          <a:solidFill>
            <a:srgbClr val="00B050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E85490-ADBA-9044-94A4-D71B3664C27E}"/>
              </a:ext>
            </a:extLst>
          </p:cNvPr>
          <p:cNvSpPr/>
          <p:nvPr/>
        </p:nvSpPr>
        <p:spPr>
          <a:xfrm>
            <a:off x="1948070" y="4810539"/>
            <a:ext cx="1083365" cy="556591"/>
          </a:xfrm>
          <a:prstGeom prst="rect">
            <a:avLst/>
          </a:prstGeom>
          <a:solidFill>
            <a:srgbClr val="ED7D31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7983C2-B6C6-6249-B6B5-919500ADA369}"/>
              </a:ext>
            </a:extLst>
          </p:cNvPr>
          <p:cNvSpPr/>
          <p:nvPr/>
        </p:nvSpPr>
        <p:spPr>
          <a:xfrm>
            <a:off x="3309730" y="3961312"/>
            <a:ext cx="1260000" cy="1476000"/>
          </a:xfrm>
          <a:prstGeom prst="rect">
            <a:avLst/>
          </a:prstGeom>
          <a:solidFill>
            <a:srgbClr val="FFFF00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9A0B42-1003-4249-8F8C-9BE461ED04BD}"/>
              </a:ext>
            </a:extLst>
          </p:cNvPr>
          <p:cNvSpPr/>
          <p:nvPr/>
        </p:nvSpPr>
        <p:spPr>
          <a:xfrm>
            <a:off x="3737112" y="4309182"/>
            <a:ext cx="616226" cy="288235"/>
          </a:xfrm>
          <a:prstGeom prst="rect">
            <a:avLst/>
          </a:prstGeom>
          <a:solidFill>
            <a:srgbClr val="00B050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E84ED1-1715-314C-BF5E-798AD24191F4}"/>
              </a:ext>
            </a:extLst>
          </p:cNvPr>
          <p:cNvSpPr/>
          <p:nvPr/>
        </p:nvSpPr>
        <p:spPr>
          <a:xfrm>
            <a:off x="3389243" y="4796199"/>
            <a:ext cx="1083365" cy="556591"/>
          </a:xfrm>
          <a:prstGeom prst="rect">
            <a:avLst/>
          </a:prstGeom>
          <a:solidFill>
            <a:srgbClr val="ED7D31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5AA3FD7-AF46-EB44-A778-C09C04FFD401}"/>
              </a:ext>
            </a:extLst>
          </p:cNvPr>
          <p:cNvSpPr/>
          <p:nvPr/>
        </p:nvSpPr>
        <p:spPr>
          <a:xfrm>
            <a:off x="4740963" y="3975652"/>
            <a:ext cx="1260000" cy="1476000"/>
          </a:xfrm>
          <a:prstGeom prst="rect">
            <a:avLst/>
          </a:prstGeom>
          <a:solidFill>
            <a:srgbClr val="FFFF00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48AB63F-B9F6-4549-BED2-D56AFDC9B905}"/>
              </a:ext>
            </a:extLst>
          </p:cNvPr>
          <p:cNvSpPr/>
          <p:nvPr/>
        </p:nvSpPr>
        <p:spPr>
          <a:xfrm>
            <a:off x="5168345" y="4323522"/>
            <a:ext cx="616226" cy="288235"/>
          </a:xfrm>
          <a:prstGeom prst="rect">
            <a:avLst/>
          </a:prstGeom>
          <a:solidFill>
            <a:srgbClr val="00B050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C706026-25C0-C349-BA7E-76BAF868D14E}"/>
              </a:ext>
            </a:extLst>
          </p:cNvPr>
          <p:cNvSpPr/>
          <p:nvPr/>
        </p:nvSpPr>
        <p:spPr>
          <a:xfrm>
            <a:off x="4820476" y="4810539"/>
            <a:ext cx="1083365" cy="556591"/>
          </a:xfrm>
          <a:prstGeom prst="rect">
            <a:avLst/>
          </a:prstGeom>
          <a:solidFill>
            <a:srgbClr val="ED7D31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94A167-07F1-4D43-9F88-27229A5323D8}"/>
              </a:ext>
            </a:extLst>
          </p:cNvPr>
          <p:cNvSpPr/>
          <p:nvPr/>
        </p:nvSpPr>
        <p:spPr>
          <a:xfrm>
            <a:off x="6172196" y="3975652"/>
            <a:ext cx="1260000" cy="1476000"/>
          </a:xfrm>
          <a:prstGeom prst="rect">
            <a:avLst/>
          </a:prstGeom>
          <a:solidFill>
            <a:srgbClr val="FFFF00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5B9AA12-D80D-574C-8707-9BECBCDBF9AD}"/>
              </a:ext>
            </a:extLst>
          </p:cNvPr>
          <p:cNvSpPr/>
          <p:nvPr/>
        </p:nvSpPr>
        <p:spPr>
          <a:xfrm>
            <a:off x="6599578" y="4323522"/>
            <a:ext cx="616226" cy="288235"/>
          </a:xfrm>
          <a:prstGeom prst="rect">
            <a:avLst/>
          </a:prstGeom>
          <a:solidFill>
            <a:srgbClr val="00B050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4C5D2B3-3FDE-FC44-9F37-92B3CB199FC6}"/>
              </a:ext>
            </a:extLst>
          </p:cNvPr>
          <p:cNvSpPr/>
          <p:nvPr/>
        </p:nvSpPr>
        <p:spPr>
          <a:xfrm>
            <a:off x="6251709" y="4810539"/>
            <a:ext cx="1083365" cy="556591"/>
          </a:xfrm>
          <a:prstGeom prst="rect">
            <a:avLst/>
          </a:prstGeom>
          <a:solidFill>
            <a:srgbClr val="ED7D31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ABD4FD-AB8B-774A-842F-7D36CCCD788D}"/>
              </a:ext>
            </a:extLst>
          </p:cNvPr>
          <p:cNvSpPr txBox="1"/>
          <p:nvPr/>
        </p:nvSpPr>
        <p:spPr>
          <a:xfrm>
            <a:off x="1911657" y="6553223"/>
            <a:ext cx="53206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/>
              <a:t>Fabrice </a:t>
            </a:r>
            <a:r>
              <a:rPr lang="en-US" sz="1000" dirty="0" err="1"/>
              <a:t>Devaux</a:t>
            </a:r>
            <a:r>
              <a:rPr lang="en-US" sz="1000" dirty="0"/>
              <a:t>, Jean-François Roy. “Memory circuit with integrated processor.” US 10,324,870 B2.</a:t>
            </a:r>
          </a:p>
        </p:txBody>
      </p:sp>
    </p:spTree>
    <p:extLst>
      <p:ext uri="{BB962C8B-B14F-4D97-AF65-F5344CB8AC3E}">
        <p14:creationId xmlns:p14="http://schemas.microsoft.com/office/powerpoint/2010/main" val="2880829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build="p"/>
      <p:bldP spid="5" grpId="0" animBg="1"/>
      <p:bldP spid="6" grpId="0" animBg="1"/>
      <p:bldP spid="7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6BF00-CBE8-814D-B088-82A94D9E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System Organization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3EBD4-3CCC-C145-B4CE-E1E9E7261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In a UPMEM-based PIM system </a:t>
            </a:r>
            <a:r>
              <a:rPr lang="en-US" dirty="0"/>
              <a:t>UPMEM DIMMs coexist with regular DDR4 DIMMs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30052D-6AD0-5E45-81CF-2FBF423F3C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8165" y="2236016"/>
            <a:ext cx="6047670" cy="3604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951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EB03D0-8190-D443-8C79-41C1214EAF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387" y="3458048"/>
            <a:ext cx="3719964" cy="22170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2806B28-E1D0-714E-8C6C-56E7F30BB3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3161" y="3511325"/>
            <a:ext cx="4830946" cy="24588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896BF00-CBE8-814D-B088-82A94D9E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System Organization (III)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3EBD4-3CCC-C145-B4CE-E1E9E7261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A UPMEM DIMM contains </a:t>
            </a:r>
            <a:r>
              <a:rPr lang="en-US" sz="2600" dirty="0">
                <a:solidFill>
                  <a:srgbClr val="00B050"/>
                </a:solidFill>
              </a:rPr>
              <a:t>8 or 16 chips</a:t>
            </a:r>
          </a:p>
          <a:p>
            <a:pPr lvl="1"/>
            <a:r>
              <a:rPr lang="en-US" sz="2200" dirty="0"/>
              <a:t>Thus, </a:t>
            </a:r>
            <a:r>
              <a:rPr lang="en-US" sz="2200" dirty="0">
                <a:solidFill>
                  <a:srgbClr val="00B050"/>
                </a:solidFill>
              </a:rPr>
              <a:t>1 or 2 ranks </a:t>
            </a:r>
            <a:r>
              <a:rPr lang="en-US" sz="2200" dirty="0"/>
              <a:t>of 8 chips each</a:t>
            </a:r>
          </a:p>
          <a:p>
            <a:r>
              <a:rPr lang="en-US" sz="2600" dirty="0"/>
              <a:t>Inside each PIM chip there are:</a:t>
            </a:r>
          </a:p>
          <a:p>
            <a:pPr lvl="1"/>
            <a:r>
              <a:rPr lang="en-US" dirty="0"/>
              <a:t>8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64MB banks </a:t>
            </a:r>
            <a:r>
              <a:rPr lang="en-US" dirty="0"/>
              <a:t>per chip: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Main RAM (MRAM)</a:t>
            </a:r>
            <a:r>
              <a:rPr lang="en-US" dirty="0"/>
              <a:t> banks</a:t>
            </a:r>
          </a:p>
          <a:p>
            <a:pPr lvl="1"/>
            <a:r>
              <a:rPr lang="en-US" dirty="0"/>
              <a:t>8 </a:t>
            </a:r>
            <a:r>
              <a:rPr lang="en-US" dirty="0">
                <a:solidFill>
                  <a:srgbClr val="0070C0"/>
                </a:solidFill>
              </a:rPr>
              <a:t>DRAM Processing Units (DPUs)</a:t>
            </a:r>
            <a:r>
              <a:rPr lang="en-US" dirty="0"/>
              <a:t> in each chip, 64 DPUs per rank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A1802DE-1D59-FB46-A9C9-50AD777D44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728" y="4450292"/>
            <a:ext cx="2197507" cy="13896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276EC1F-546A-D24F-B390-78D54FF76D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64245" y="4450292"/>
            <a:ext cx="1195702" cy="138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11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C7DD877-191D-2149-826A-8B0E2C4432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8525" y="986857"/>
            <a:ext cx="4175012" cy="49151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896BF00-CBE8-814D-B088-82A94D9E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2,560-DPU System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3EBD4-3CCC-C145-B4CE-E1E9E72613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3741977" cy="5293805"/>
          </a:xfrm>
        </p:spPr>
        <p:txBody>
          <a:bodyPr/>
          <a:lstStyle/>
          <a:p>
            <a:r>
              <a:rPr lang="en-US" sz="2600" dirty="0"/>
              <a:t>UPMEM-based PIM system with </a:t>
            </a:r>
            <a:r>
              <a:rPr lang="en-US" sz="2600" dirty="0">
                <a:solidFill>
                  <a:srgbClr val="00B050"/>
                </a:solidFill>
              </a:rPr>
              <a:t>20 UPMEM DIMMs of 16 chips each (40 ranks)</a:t>
            </a:r>
          </a:p>
          <a:p>
            <a:pPr lvl="1"/>
            <a:r>
              <a:rPr lang="en-US" sz="2200" dirty="0"/>
              <a:t>P21 DIMMs</a:t>
            </a:r>
          </a:p>
          <a:p>
            <a:pPr lvl="1"/>
            <a:r>
              <a:rPr lang="en-US" sz="2200" dirty="0"/>
              <a:t>Dual x86 socket</a:t>
            </a:r>
          </a:p>
          <a:p>
            <a:pPr lvl="2"/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UPMEM DIMMs</a:t>
            </a:r>
            <a:r>
              <a:rPr lang="en-US" dirty="0"/>
              <a:t> coexist with </a:t>
            </a:r>
            <a:r>
              <a:rPr lang="en-US" dirty="0">
                <a:solidFill>
                  <a:srgbClr val="C00000"/>
                </a:solidFill>
              </a:rPr>
              <a:t>regular DDR4 DIMMs</a:t>
            </a:r>
          </a:p>
          <a:p>
            <a:pPr lvl="2"/>
            <a:r>
              <a:rPr lang="en-US" dirty="0"/>
              <a:t>2 memory controllers/socket (3 channels each)</a:t>
            </a:r>
          </a:p>
          <a:p>
            <a:pPr lvl="2"/>
            <a:r>
              <a:rPr lang="en-US" dirty="0"/>
              <a:t>2 conventional DDR4 DIMMs on one channel of one controller</a:t>
            </a:r>
          </a:p>
        </p:txBody>
      </p:sp>
      <p:sp>
        <p:nvSpPr>
          <p:cNvPr id="10" name="Oval Callout 9">
            <a:extLst>
              <a:ext uri="{FF2B5EF4-FFF2-40B4-BE49-F238E27FC236}">
                <a16:creationId xmlns:a16="http://schemas.microsoft.com/office/drawing/2014/main" id="{2B6B3FAE-C7A5-0D4C-A591-DBF72C4DD8EC}"/>
              </a:ext>
            </a:extLst>
          </p:cNvPr>
          <p:cNvSpPr/>
          <p:nvPr/>
        </p:nvSpPr>
        <p:spPr>
          <a:xfrm>
            <a:off x="6951641" y="2071051"/>
            <a:ext cx="1798982" cy="518227"/>
          </a:xfrm>
          <a:prstGeom prst="wedgeEllipseCallout">
            <a:avLst/>
          </a:prstGeom>
          <a:solidFill>
            <a:srgbClr val="00B050">
              <a:alpha val="75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2560 DPUs*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EE9180-9C7C-4243-8B57-779664277A41}"/>
              </a:ext>
            </a:extLst>
          </p:cNvPr>
          <p:cNvSpPr txBox="1"/>
          <p:nvPr/>
        </p:nvSpPr>
        <p:spPr>
          <a:xfrm>
            <a:off x="1443269" y="6555534"/>
            <a:ext cx="68964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/>
              <a:t>* There are 4 faulty DPUs in the system that we use in our experiments. Thus, the maximum number of DPUs we can use is 2,556.</a:t>
            </a:r>
          </a:p>
        </p:txBody>
      </p:sp>
      <p:sp>
        <p:nvSpPr>
          <p:cNvPr id="11" name="Oval Callout 10">
            <a:extLst>
              <a:ext uri="{FF2B5EF4-FFF2-40B4-BE49-F238E27FC236}">
                <a16:creationId xmlns:a16="http://schemas.microsoft.com/office/drawing/2014/main" id="{C9E62E71-A61D-4844-8734-EF6718D463B8}"/>
              </a:ext>
            </a:extLst>
          </p:cNvPr>
          <p:cNvSpPr/>
          <p:nvPr/>
        </p:nvSpPr>
        <p:spPr>
          <a:xfrm>
            <a:off x="7261295" y="5809731"/>
            <a:ext cx="1472242" cy="564175"/>
          </a:xfrm>
          <a:prstGeom prst="wedgeEllipseCallout">
            <a:avLst>
              <a:gd name="adj1" fmla="val -34346"/>
              <a:gd name="adj2" fmla="val -61743"/>
            </a:avLst>
          </a:prstGeom>
          <a:solidFill>
            <a:schemeClr val="accent2">
              <a:lumMod val="75000"/>
              <a:alpha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160 GB</a:t>
            </a:r>
          </a:p>
        </p:txBody>
      </p:sp>
    </p:spTree>
    <p:extLst>
      <p:ext uri="{BB962C8B-B14F-4D97-AF65-F5344CB8AC3E}">
        <p14:creationId xmlns:p14="http://schemas.microsoft.com/office/powerpoint/2010/main" val="3001533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/>
      <p:bldP spid="1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6BF00-CBE8-814D-B088-82A94D9E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2,560-DPU System (II)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E8E657-497E-D34D-9E02-328862033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9309" y="867386"/>
            <a:ext cx="5851473" cy="557370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3106EDF-1A4E-6145-9E03-9FF99CE57D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0245" y="2839197"/>
            <a:ext cx="3012711" cy="211898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E0F6870-38D1-E447-9353-7D4BF29084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9230" y="1609889"/>
            <a:ext cx="2066388" cy="91929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B32921E-5AA3-B844-8F27-9D5D6227F5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8623" y="3374763"/>
            <a:ext cx="2592924" cy="200169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6C4920E-CFD7-B344-BBAC-B77FDC25C7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7595" y="1822368"/>
            <a:ext cx="2070100" cy="86851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EEC4595-5C2B-D74E-A7AB-93038825B5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1083" y="2229106"/>
            <a:ext cx="2809502" cy="1458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F31B5F0-E7C8-A94D-A239-6162094D42F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52690" y="2001347"/>
            <a:ext cx="2320496" cy="1008022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705FFEEB-275A-6D48-A0BA-4952CDBF4E51}"/>
              </a:ext>
            </a:extLst>
          </p:cNvPr>
          <p:cNvGrpSpPr/>
          <p:nvPr/>
        </p:nvGrpSpPr>
        <p:grpSpPr>
          <a:xfrm>
            <a:off x="6813095" y="910731"/>
            <a:ext cx="2281552" cy="1398315"/>
            <a:chOff x="5480050" y="921748"/>
            <a:chExt cx="2281552" cy="1398315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C6CE7DF7-C4B4-D04D-8FF2-ED61BC62C0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480050" y="1249462"/>
              <a:ext cx="2120900" cy="750472"/>
            </a:xfrm>
            <a:prstGeom prst="rect">
              <a:avLst/>
            </a:prstGeom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14550289-053A-BA48-9FBD-B9F4A7CC5957}"/>
                </a:ext>
              </a:extLst>
            </p:cNvPr>
            <p:cNvSpPr/>
            <p:nvPr/>
          </p:nvSpPr>
          <p:spPr>
            <a:xfrm>
              <a:off x="7506375" y="921748"/>
              <a:ext cx="255227" cy="139831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61AF7B0-9D5C-3D46-B511-5F0408593525}"/>
              </a:ext>
            </a:extLst>
          </p:cNvPr>
          <p:cNvGrpSpPr/>
          <p:nvPr/>
        </p:nvGrpSpPr>
        <p:grpSpPr>
          <a:xfrm>
            <a:off x="2111632" y="3614951"/>
            <a:ext cx="3211780" cy="2660400"/>
            <a:chOff x="778587" y="3625968"/>
            <a:chExt cx="3211780" cy="2660400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70E57DCB-2F0D-BD41-A724-67B83D67B5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22110" y="3625968"/>
              <a:ext cx="3068257" cy="26604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9138301-4BD6-DD49-9B22-015A6C780208}"/>
                </a:ext>
              </a:extLst>
            </p:cNvPr>
            <p:cNvSpPr/>
            <p:nvPr/>
          </p:nvSpPr>
          <p:spPr>
            <a:xfrm>
              <a:off x="778587" y="3625968"/>
              <a:ext cx="853178" cy="139831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50ADAA6C-C5FB-CB44-A9E6-6E964C8200A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6930" y="977555"/>
            <a:ext cx="2580266" cy="3037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94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6BF00-CBE8-814D-B088-82A94D9E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640-DPU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3EBD4-3CCC-C145-B4CE-E1E9E72613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3741977" cy="5293805"/>
          </a:xfrm>
        </p:spPr>
        <p:txBody>
          <a:bodyPr/>
          <a:lstStyle/>
          <a:p>
            <a:r>
              <a:rPr lang="en-US" sz="2600" dirty="0"/>
              <a:t>UPMEM-based PIM system with </a:t>
            </a:r>
            <a:r>
              <a:rPr lang="en-US" sz="2600" dirty="0">
                <a:solidFill>
                  <a:srgbClr val="00B050"/>
                </a:solidFill>
              </a:rPr>
              <a:t>10 UPMEM DIMMs of 8 chips each (10 ranks)</a:t>
            </a:r>
          </a:p>
          <a:p>
            <a:pPr lvl="1"/>
            <a:r>
              <a:rPr lang="en-US" sz="2200" dirty="0"/>
              <a:t>E19 DIMMs</a:t>
            </a:r>
          </a:p>
          <a:p>
            <a:pPr lvl="1"/>
            <a:r>
              <a:rPr lang="en-US" sz="2200" dirty="0"/>
              <a:t>x86 socket</a:t>
            </a:r>
          </a:p>
          <a:p>
            <a:pPr lvl="2"/>
            <a:r>
              <a:rPr lang="en-US" dirty="0"/>
              <a:t>2 memory controllers (3 channels each)</a:t>
            </a:r>
          </a:p>
          <a:p>
            <a:pPr lvl="2"/>
            <a:r>
              <a:rPr lang="en-US" dirty="0"/>
              <a:t>2 conventional DDR4 DIMMs on one channel of one controller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4C1694-403F-1740-81E2-EF1FB87EFE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4606" y="2214414"/>
            <a:ext cx="4445000" cy="2641600"/>
          </a:xfrm>
          <a:prstGeom prst="rect">
            <a:avLst/>
          </a:prstGeom>
        </p:spPr>
      </p:pic>
      <p:sp>
        <p:nvSpPr>
          <p:cNvPr id="10" name="Oval Callout 9">
            <a:extLst>
              <a:ext uri="{FF2B5EF4-FFF2-40B4-BE49-F238E27FC236}">
                <a16:creationId xmlns:a16="http://schemas.microsoft.com/office/drawing/2014/main" id="{2B6B3FAE-C7A5-0D4C-A591-DBF72C4DD8EC}"/>
              </a:ext>
            </a:extLst>
          </p:cNvPr>
          <p:cNvSpPr/>
          <p:nvPr/>
        </p:nvSpPr>
        <p:spPr>
          <a:xfrm>
            <a:off x="7253614" y="3417820"/>
            <a:ext cx="1798982" cy="518227"/>
          </a:xfrm>
          <a:prstGeom prst="wedgeEllipseCallout">
            <a:avLst/>
          </a:prstGeom>
          <a:solidFill>
            <a:srgbClr val="00B050">
              <a:alpha val="75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640 DPUs</a:t>
            </a:r>
          </a:p>
        </p:txBody>
      </p:sp>
      <p:sp>
        <p:nvSpPr>
          <p:cNvPr id="11" name="Oval Callout 10">
            <a:extLst>
              <a:ext uri="{FF2B5EF4-FFF2-40B4-BE49-F238E27FC236}">
                <a16:creationId xmlns:a16="http://schemas.microsoft.com/office/drawing/2014/main" id="{C9E62E71-A61D-4844-8734-EF6718D463B8}"/>
              </a:ext>
            </a:extLst>
          </p:cNvPr>
          <p:cNvSpPr/>
          <p:nvPr/>
        </p:nvSpPr>
        <p:spPr>
          <a:xfrm>
            <a:off x="7267364" y="4575278"/>
            <a:ext cx="1472242" cy="564175"/>
          </a:xfrm>
          <a:prstGeom prst="wedgeEllipseCallout">
            <a:avLst>
              <a:gd name="adj1" fmla="val -34346"/>
              <a:gd name="adj2" fmla="val -61743"/>
            </a:avLst>
          </a:prstGeom>
          <a:solidFill>
            <a:schemeClr val="accent2">
              <a:lumMod val="75000"/>
              <a:alpha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40 GB</a:t>
            </a:r>
          </a:p>
        </p:txBody>
      </p:sp>
    </p:spTree>
    <p:extLst>
      <p:ext uri="{BB962C8B-B14F-4D97-AF65-F5344CB8AC3E}">
        <p14:creationId xmlns:p14="http://schemas.microsoft.com/office/powerpoint/2010/main" val="3949479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7B4DC-E43F-0644-A985-6D068B1B2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DPU Sharing? Security Implications?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E6F9D2-F549-0F40-837D-B42114E20B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DPUs cannot be shared </a:t>
            </a:r>
            <a:r>
              <a:rPr lang="en-US" dirty="0"/>
              <a:t>across multiple CPU processes</a:t>
            </a:r>
          </a:p>
          <a:p>
            <a:pPr lvl="1"/>
            <a:r>
              <a:rPr lang="en-US" dirty="0"/>
              <a:t>There are so many DPUs in the system that there is no need for sharing</a:t>
            </a:r>
          </a:p>
          <a:p>
            <a:endParaRPr lang="en-US" dirty="0"/>
          </a:p>
          <a:p>
            <a:r>
              <a:rPr lang="en-US" dirty="0"/>
              <a:t>According to UPMEM, this assumption makes things simpler</a:t>
            </a:r>
          </a:p>
          <a:p>
            <a:pPr lvl="1"/>
            <a:r>
              <a:rPr lang="en-US" dirty="0"/>
              <a:t>No need for OS</a:t>
            </a:r>
          </a:p>
          <a:p>
            <a:pPr lvl="1"/>
            <a:r>
              <a:rPr lang="en-US" dirty="0"/>
              <a:t>Simplified </a:t>
            </a:r>
            <a:r>
              <a:rPr lang="en-US" dirty="0">
                <a:solidFill>
                  <a:srgbClr val="C00000"/>
                </a:solidFill>
              </a:rPr>
              <a:t>security implications</a:t>
            </a:r>
            <a:r>
              <a:rPr lang="en-US" dirty="0"/>
              <a:t>: No side channels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214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CCE1C4D-C9D5-1D4C-8363-9BBEDA24D389}"/>
              </a:ext>
            </a:extLst>
          </p:cNvPr>
          <p:cNvSpPr/>
          <p:nvPr/>
        </p:nvSpPr>
        <p:spPr>
          <a:xfrm>
            <a:off x="178200" y="1899701"/>
            <a:ext cx="8787600" cy="1384758"/>
          </a:xfrm>
          <a:prstGeom prst="roundRect">
            <a:avLst>
              <a:gd name="adj" fmla="val 8371"/>
            </a:avLst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0FC8F8C-F225-FE40-929B-6BE810F50236}"/>
              </a:ext>
            </a:extLst>
          </p:cNvPr>
          <p:cNvSpPr/>
          <p:nvPr/>
        </p:nvSpPr>
        <p:spPr>
          <a:xfrm>
            <a:off x="178200" y="962993"/>
            <a:ext cx="8787600" cy="879899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AD3230B-7F39-9340-9A98-02535843F9D1}"/>
              </a:ext>
            </a:extLst>
          </p:cNvPr>
          <p:cNvSpPr/>
          <p:nvPr/>
        </p:nvSpPr>
        <p:spPr>
          <a:xfrm>
            <a:off x="178200" y="1899716"/>
            <a:ext cx="8787600" cy="1373969"/>
          </a:xfrm>
          <a:prstGeom prst="roundRect">
            <a:avLst>
              <a:gd name="adj" fmla="val 7532"/>
            </a:avLst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5C37658-4131-E946-8974-08804F7EB72D}"/>
              </a:ext>
            </a:extLst>
          </p:cNvPr>
          <p:cNvSpPr/>
          <p:nvPr/>
        </p:nvSpPr>
        <p:spPr>
          <a:xfrm>
            <a:off x="169011" y="5110170"/>
            <a:ext cx="8787600" cy="833431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21F8A93-C07C-1240-AED5-10923C44BCFE}"/>
              </a:ext>
            </a:extLst>
          </p:cNvPr>
          <p:cNvSpPr/>
          <p:nvPr/>
        </p:nvSpPr>
        <p:spPr>
          <a:xfrm>
            <a:off x="169011" y="3329570"/>
            <a:ext cx="8787600" cy="853529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5DE4621E-DA1E-D141-A039-8C7109996C07}"/>
              </a:ext>
            </a:extLst>
          </p:cNvPr>
          <p:cNvSpPr/>
          <p:nvPr/>
        </p:nvSpPr>
        <p:spPr>
          <a:xfrm>
            <a:off x="169011" y="5988712"/>
            <a:ext cx="8787600" cy="360000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E22266B-AA24-2448-BB56-26D05F18BC4C}"/>
              </a:ext>
            </a:extLst>
          </p:cNvPr>
          <p:cNvSpPr/>
          <p:nvPr/>
        </p:nvSpPr>
        <p:spPr>
          <a:xfrm>
            <a:off x="178200" y="4235006"/>
            <a:ext cx="8787600" cy="830054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2B69CC7-3B9F-0149-92EB-C2AB886848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1004040"/>
            <a:ext cx="8894602" cy="5369625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Introduction</a:t>
            </a:r>
          </a:p>
          <a:p>
            <a:pPr lvl="1"/>
            <a:r>
              <a:rPr lang="en-US" dirty="0"/>
              <a:t>Accelerator Model</a:t>
            </a:r>
          </a:p>
          <a:p>
            <a:pPr lvl="1"/>
            <a:r>
              <a:rPr lang="en-US" dirty="0"/>
              <a:t>UPMEM-based PIM System Overview</a:t>
            </a:r>
          </a:p>
          <a:p>
            <a:r>
              <a:rPr lang="en-US" dirty="0"/>
              <a:t>UPMEM PIM Programming</a:t>
            </a:r>
          </a:p>
          <a:p>
            <a:pPr lvl="1"/>
            <a:r>
              <a:rPr lang="en-US" dirty="0"/>
              <a:t>Vector Addition</a:t>
            </a:r>
          </a:p>
          <a:p>
            <a:pPr lvl="1"/>
            <a:r>
              <a:rPr lang="en-US" dirty="0"/>
              <a:t>CPU-DPU Data Transfers</a:t>
            </a:r>
          </a:p>
          <a:p>
            <a:pPr lvl="1"/>
            <a:r>
              <a:rPr lang="en-US" dirty="0"/>
              <a:t>Inter-DPU Communication</a:t>
            </a:r>
          </a:p>
          <a:p>
            <a:pPr lvl="1"/>
            <a:r>
              <a:rPr lang="en-US" dirty="0"/>
              <a:t>CPU-DPU/DPU-CPU Transfer Bandwidth</a:t>
            </a:r>
          </a:p>
          <a:p>
            <a:r>
              <a:rPr lang="en-US" dirty="0"/>
              <a:t>DRAM Processing Unit</a:t>
            </a:r>
          </a:p>
          <a:p>
            <a:pPr lvl="1"/>
            <a:r>
              <a:rPr lang="en-US" dirty="0"/>
              <a:t>Arithmetic Throughput</a:t>
            </a:r>
          </a:p>
          <a:p>
            <a:pPr lvl="1"/>
            <a:r>
              <a:rPr lang="en-US" dirty="0"/>
              <a:t>WRAM and MRAM Bandwidth</a:t>
            </a:r>
          </a:p>
          <a:p>
            <a:r>
              <a:rPr lang="en-US" dirty="0"/>
              <a:t>PrIM Benchmarks</a:t>
            </a:r>
          </a:p>
          <a:p>
            <a:pPr lvl="1"/>
            <a:r>
              <a:rPr lang="en-US" dirty="0"/>
              <a:t>Roofline Model</a:t>
            </a:r>
          </a:p>
          <a:p>
            <a:pPr lvl="1"/>
            <a:r>
              <a:rPr lang="en-US" dirty="0"/>
              <a:t>Benchmark Diversity</a:t>
            </a:r>
          </a:p>
          <a:p>
            <a:r>
              <a:rPr lang="en-US" dirty="0"/>
              <a:t>Evaluation</a:t>
            </a:r>
          </a:p>
          <a:p>
            <a:pPr lvl="1"/>
            <a:r>
              <a:rPr lang="en-US" dirty="0"/>
              <a:t>Strong and Weak Scaling</a:t>
            </a:r>
          </a:p>
          <a:p>
            <a:pPr lvl="1"/>
            <a:r>
              <a:rPr lang="en-US" dirty="0"/>
              <a:t>Comparison to CPU and GPU</a:t>
            </a:r>
          </a:p>
          <a:p>
            <a:r>
              <a:rPr lang="en-US" dirty="0"/>
              <a:t>Key Takeaways</a:t>
            </a:r>
          </a:p>
        </p:txBody>
      </p:sp>
    </p:spTree>
    <p:extLst>
      <p:ext uri="{BB962C8B-B14F-4D97-AF65-F5344CB8AC3E}">
        <p14:creationId xmlns:p14="http://schemas.microsoft.com/office/powerpoint/2010/main" val="1530890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6" dur="indefinite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7B4DC-E43F-0644-A985-6D068B1B2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Vector Addition (VA)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E6F9D2-F549-0F40-837D-B42114E20B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Our first programming example</a:t>
            </a:r>
          </a:p>
          <a:p>
            <a:r>
              <a:rPr lang="en-US" dirty="0"/>
              <a:t>We partition the input arrays across: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DPUs</a:t>
            </a:r>
          </a:p>
          <a:p>
            <a:pPr lvl="1"/>
            <a:r>
              <a:rPr lang="en-US" dirty="0" err="1">
                <a:solidFill>
                  <a:srgbClr val="00B050"/>
                </a:solidFill>
              </a:rPr>
              <a:t>Tasklets</a:t>
            </a:r>
            <a:r>
              <a:rPr lang="en-US" dirty="0"/>
              <a:t>, i.e., software threads running on a DPU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72EFEB-7804-EE40-8134-9A3997B8C6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000" y="3100826"/>
            <a:ext cx="7920000" cy="13604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9942C94-4BDB-C14D-9F8C-17B98264E7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000" y="3564714"/>
            <a:ext cx="7920000" cy="222699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8FB1A14-198C-EE44-976A-C32F2F324479}"/>
              </a:ext>
            </a:extLst>
          </p:cNvPr>
          <p:cNvSpPr/>
          <p:nvPr/>
        </p:nvSpPr>
        <p:spPr>
          <a:xfrm>
            <a:off x="612000" y="2932043"/>
            <a:ext cx="2001991" cy="302149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A4BB11-697F-9946-AAEC-B09BB35EA1DE}"/>
              </a:ext>
            </a:extLst>
          </p:cNvPr>
          <p:cNvSpPr/>
          <p:nvPr/>
        </p:nvSpPr>
        <p:spPr>
          <a:xfrm>
            <a:off x="2584174" y="2932043"/>
            <a:ext cx="2001991" cy="302149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BD50D0-72B1-274B-9DBD-2C3D3C22C365}"/>
              </a:ext>
            </a:extLst>
          </p:cNvPr>
          <p:cNvSpPr/>
          <p:nvPr/>
        </p:nvSpPr>
        <p:spPr>
          <a:xfrm>
            <a:off x="4566287" y="2932043"/>
            <a:ext cx="2001991" cy="302149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2012BA6-68A6-2149-8323-BCFE0737AD9F}"/>
              </a:ext>
            </a:extLst>
          </p:cNvPr>
          <p:cNvSpPr/>
          <p:nvPr/>
        </p:nvSpPr>
        <p:spPr>
          <a:xfrm>
            <a:off x="6552011" y="2932043"/>
            <a:ext cx="2001991" cy="302149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A13413-1772-4C47-91D2-4A741FFEE9E9}"/>
              </a:ext>
            </a:extLst>
          </p:cNvPr>
          <p:cNvSpPr txBox="1"/>
          <p:nvPr/>
        </p:nvSpPr>
        <p:spPr>
          <a:xfrm>
            <a:off x="1140887" y="596747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DPU 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D5E29E-24B5-1846-B55B-77EF1AEFD25D}"/>
              </a:ext>
            </a:extLst>
          </p:cNvPr>
          <p:cNvSpPr txBox="1"/>
          <p:nvPr/>
        </p:nvSpPr>
        <p:spPr>
          <a:xfrm>
            <a:off x="3127969" y="596747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DPU 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4AD800-CDBD-5443-86DA-5DD3A10A83BB}"/>
              </a:ext>
            </a:extLst>
          </p:cNvPr>
          <p:cNvSpPr txBox="1"/>
          <p:nvPr/>
        </p:nvSpPr>
        <p:spPr>
          <a:xfrm>
            <a:off x="5110082" y="596690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DPU 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3937D9D-6A5D-FD48-BCD2-C423651EEA2E}"/>
              </a:ext>
            </a:extLst>
          </p:cNvPr>
          <p:cNvSpPr txBox="1"/>
          <p:nvPr/>
        </p:nvSpPr>
        <p:spPr>
          <a:xfrm>
            <a:off x="7097164" y="596690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DPU 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D683699-D365-B84F-9B55-5B01DEE904DD}"/>
              </a:ext>
            </a:extLst>
          </p:cNvPr>
          <p:cNvSpPr/>
          <p:nvPr/>
        </p:nvSpPr>
        <p:spPr>
          <a:xfrm>
            <a:off x="631879" y="3083090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Tasklet</a:t>
            </a:r>
            <a:r>
              <a:rPr lang="en-US" b="1" i="1" dirty="0">
                <a:solidFill>
                  <a:schemeClr val="tx1"/>
                </a:solidFill>
              </a:rPr>
              <a:t> 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1D4BEA-3515-B044-8D7E-9957E2FF768A}"/>
              </a:ext>
            </a:extLst>
          </p:cNvPr>
          <p:cNvSpPr/>
          <p:nvPr/>
        </p:nvSpPr>
        <p:spPr>
          <a:xfrm>
            <a:off x="1598087" y="3084443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Tasklet</a:t>
            </a:r>
            <a:r>
              <a:rPr lang="en-US" b="1" i="1" dirty="0">
                <a:solidFill>
                  <a:schemeClr val="tx1"/>
                </a:solidFill>
              </a:rPr>
              <a:t> 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FD17448-99CF-D343-AB80-E5839B807C2B}"/>
              </a:ext>
            </a:extLst>
          </p:cNvPr>
          <p:cNvSpPr/>
          <p:nvPr/>
        </p:nvSpPr>
        <p:spPr>
          <a:xfrm>
            <a:off x="2625429" y="3081737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Tasklet</a:t>
            </a:r>
            <a:r>
              <a:rPr lang="en-US" b="1" i="1" dirty="0">
                <a:solidFill>
                  <a:schemeClr val="tx1"/>
                </a:solidFill>
              </a:rPr>
              <a:t> 0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C640CC6-91EE-074C-A1BE-7A8A20BAF44C}"/>
              </a:ext>
            </a:extLst>
          </p:cNvPr>
          <p:cNvSpPr/>
          <p:nvPr/>
        </p:nvSpPr>
        <p:spPr>
          <a:xfrm>
            <a:off x="3591637" y="3083090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Tasklet</a:t>
            </a:r>
            <a:r>
              <a:rPr lang="en-US" b="1" i="1" dirty="0">
                <a:solidFill>
                  <a:schemeClr val="tx1"/>
                </a:solidFill>
              </a:rPr>
              <a:t>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B322A0-61C5-E14F-B057-915B78BCF5E2}"/>
              </a:ext>
            </a:extLst>
          </p:cNvPr>
          <p:cNvSpPr/>
          <p:nvPr/>
        </p:nvSpPr>
        <p:spPr>
          <a:xfrm>
            <a:off x="4591275" y="3080384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Tasklet</a:t>
            </a:r>
            <a:r>
              <a:rPr lang="en-US" b="1" i="1" dirty="0">
                <a:solidFill>
                  <a:schemeClr val="tx1"/>
                </a:solidFill>
              </a:rPr>
              <a:t> 0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C2B6E93-A55B-6F4F-8D27-B50A5B9E76CA}"/>
              </a:ext>
            </a:extLst>
          </p:cNvPr>
          <p:cNvSpPr/>
          <p:nvPr/>
        </p:nvSpPr>
        <p:spPr>
          <a:xfrm>
            <a:off x="5557483" y="3081737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Tasklet</a:t>
            </a:r>
            <a:r>
              <a:rPr lang="en-US" b="1" i="1" dirty="0">
                <a:solidFill>
                  <a:schemeClr val="tx1"/>
                </a:solidFill>
              </a:rPr>
              <a:t> 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853501B-02F8-1945-9F15-6B9C7924520E}"/>
              </a:ext>
            </a:extLst>
          </p:cNvPr>
          <p:cNvSpPr/>
          <p:nvPr/>
        </p:nvSpPr>
        <p:spPr>
          <a:xfrm>
            <a:off x="6551256" y="3079031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Tasklet</a:t>
            </a:r>
            <a:r>
              <a:rPr lang="en-US" b="1" i="1" dirty="0">
                <a:solidFill>
                  <a:schemeClr val="tx1"/>
                </a:solidFill>
              </a:rPr>
              <a:t> 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6257B11-CEBB-7247-8BD6-8989381C7A1D}"/>
              </a:ext>
            </a:extLst>
          </p:cNvPr>
          <p:cNvSpPr/>
          <p:nvPr/>
        </p:nvSpPr>
        <p:spPr>
          <a:xfrm>
            <a:off x="7517464" y="3080384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Tasklet</a:t>
            </a:r>
            <a:r>
              <a:rPr lang="en-US" b="1" i="1" dirty="0">
                <a:solidFill>
                  <a:schemeClr val="tx1"/>
                </a:solidFill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4143792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 animBg="1"/>
      <p:bldP spid="15" grpId="0" animBg="1"/>
      <p:bldP spid="16" grpId="1" animBg="1"/>
      <p:bldP spid="17" grpId="1" animBg="1"/>
      <p:bldP spid="18" grpId="1" animBg="1"/>
      <p:bldP spid="19" grpId="1" animBg="1"/>
      <p:bldP spid="20" grpId="1" animBg="1"/>
      <p:bldP spid="21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7B4DC-E43F-0644-A985-6D068B1B2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General Programming 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E6F9D2-F549-0F40-837D-B42114E20B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From UPMEM programming guide</a:t>
            </a:r>
            <a:r>
              <a:rPr lang="en-US" baseline="30000" dirty="0"/>
              <a:t>✻</a:t>
            </a:r>
            <a:r>
              <a:rPr lang="en-US" dirty="0"/>
              <a:t>, presentations</a:t>
            </a:r>
            <a:r>
              <a:rPr lang="en-US" baseline="30000" dirty="0"/>
              <a:t>★</a:t>
            </a:r>
            <a:r>
              <a:rPr lang="en-US" dirty="0"/>
              <a:t>, and white papers</a:t>
            </a:r>
            <a:r>
              <a:rPr lang="en-US" baseline="30000" dirty="0"/>
              <a:t>☆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45D1409-3F6A-404C-BA0C-B1E58EE0C5C1}"/>
              </a:ext>
            </a:extLst>
          </p:cNvPr>
          <p:cNvSpPr txBox="1"/>
          <p:nvPr/>
        </p:nvSpPr>
        <p:spPr>
          <a:xfrm>
            <a:off x="169011" y="5851726"/>
            <a:ext cx="72346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sz="1200" baseline="30000" dirty="0"/>
              <a:t>✻ </a:t>
            </a:r>
            <a:r>
              <a:rPr lang="en-US" sz="12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https://sdk.upmem.com/2021.1.1/index.html</a:t>
            </a:r>
            <a:endParaRPr lang="en-US" sz="1200" dirty="0"/>
          </a:p>
          <a:p>
            <a:pPr lvl="0">
              <a:defRPr/>
            </a:pPr>
            <a:r>
              <a:rPr lang="en-US" sz="1200" baseline="30000" dirty="0"/>
              <a:t>★ </a:t>
            </a:r>
            <a:r>
              <a:rPr lang="en-US" sz="1200" dirty="0"/>
              <a:t>F. </a:t>
            </a:r>
            <a:r>
              <a:rPr lang="en-US" sz="1200" dirty="0" err="1"/>
              <a:t>Devaux</a:t>
            </a:r>
            <a:r>
              <a:rPr lang="en-US" sz="1200" dirty="0"/>
              <a:t>, "The true Processing In Memory accelerator," </a:t>
            </a:r>
            <a:r>
              <a:rPr lang="en-US" sz="1200" dirty="0" err="1"/>
              <a:t>HotChips</a:t>
            </a:r>
            <a:r>
              <a:rPr lang="en-US" sz="1200" dirty="0"/>
              <a:t> 2019. </a:t>
            </a:r>
            <a:r>
              <a:rPr lang="en-US" sz="1200" dirty="0" err="1"/>
              <a:t>doi</a:t>
            </a:r>
            <a:r>
              <a:rPr lang="en-US" sz="1200" dirty="0"/>
              <a:t>: 10.1109/HOTCHIPS.2019.8875680</a:t>
            </a:r>
          </a:p>
          <a:p>
            <a:pPr lvl="0">
              <a:defRPr/>
            </a:pPr>
            <a:r>
              <a:rPr lang="en-US" sz="1200" baseline="30000" dirty="0"/>
              <a:t>☆ </a:t>
            </a:r>
            <a:r>
              <a:rPr lang="en-US" sz="1200" dirty="0"/>
              <a:t>UPMEM, “Introduction to UPMEM PIM. Processing-in-memory (PIM) on DRAM Accelerator,” White paper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09C40A2-9B30-A54D-8764-D723E53E557A}"/>
              </a:ext>
            </a:extLst>
          </p:cNvPr>
          <p:cNvGrpSpPr/>
          <p:nvPr/>
        </p:nvGrpSpPr>
        <p:grpSpPr>
          <a:xfrm>
            <a:off x="1630497" y="2060153"/>
            <a:ext cx="5883007" cy="3593820"/>
            <a:chOff x="1630497" y="2060153"/>
            <a:chExt cx="5883007" cy="3483650"/>
          </a:xfrm>
        </p:grpSpPr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02C774D0-0374-7B43-914C-DDA905936022}"/>
                </a:ext>
              </a:extLst>
            </p:cNvPr>
            <p:cNvSpPr/>
            <p:nvPr/>
          </p:nvSpPr>
          <p:spPr>
            <a:xfrm>
              <a:off x="1630497" y="2060153"/>
              <a:ext cx="5883007" cy="3483650"/>
            </a:xfrm>
            <a:prstGeom prst="roundRect">
              <a:avLst>
                <a:gd name="adj" fmla="val 7357"/>
              </a:avLst>
            </a:prstGeom>
            <a:solidFill>
              <a:srgbClr val="F3FCF3"/>
            </a:solidFill>
            <a:ln w="44450">
              <a:solidFill>
                <a:srgbClr val="00990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24" name="Round Same Side Corner Rectangle 23">
              <a:extLst>
                <a:ext uri="{FF2B5EF4-FFF2-40B4-BE49-F238E27FC236}">
                  <a16:creationId xmlns:a16="http://schemas.microsoft.com/office/drawing/2014/main" id="{C0955F9C-1712-B54F-9BAE-DD8C0C4C3A90}"/>
                </a:ext>
              </a:extLst>
            </p:cNvPr>
            <p:cNvSpPr/>
            <p:nvPr/>
          </p:nvSpPr>
          <p:spPr>
            <a:xfrm>
              <a:off x="1630497" y="2069119"/>
              <a:ext cx="5883007" cy="396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009901"/>
            </a:solidFill>
            <a:ln>
              <a:solidFill>
                <a:srgbClr val="00990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r>
                <a:rPr lang="en-US" sz="2000" b="1" i="1" dirty="0">
                  <a:latin typeface="Cambria" panose="02040503050406030204" pitchFamily="18" charset="0"/>
                </a:rPr>
                <a:t>GENERAL PROGRAMMING RECOMMENDATIONS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9A18A08A-B5EA-F040-B17C-5E2D7CC3B463}"/>
              </a:ext>
            </a:extLst>
          </p:cNvPr>
          <p:cNvSpPr txBox="1"/>
          <p:nvPr/>
        </p:nvSpPr>
        <p:spPr>
          <a:xfrm>
            <a:off x="1630497" y="2465119"/>
            <a:ext cx="5883007" cy="3170099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000" dirty="0">
                <a:latin typeface="Cambria" panose="02040503050406030204" pitchFamily="18" charset="0"/>
              </a:rPr>
              <a:t>Execute on the </a:t>
            </a:r>
            <a:r>
              <a:rPr lang="en-US" sz="2000" i="1" dirty="0">
                <a:latin typeface="Cambria" panose="02040503050406030204" pitchFamily="18" charset="0"/>
              </a:rPr>
              <a:t>DRAM Processing Units</a:t>
            </a:r>
            <a:r>
              <a:rPr lang="en-US" sz="2000" dirty="0">
                <a:latin typeface="Cambria" panose="02040503050406030204" pitchFamily="18" charset="0"/>
              </a:rPr>
              <a:t> (</a:t>
            </a:r>
            <a:r>
              <a:rPr lang="en-US" sz="2000" i="1" dirty="0">
                <a:latin typeface="Cambria" panose="02040503050406030204" pitchFamily="18" charset="0"/>
              </a:rPr>
              <a:t>DPUs</a:t>
            </a:r>
            <a:r>
              <a:rPr lang="en-US" sz="2000" dirty="0">
                <a:latin typeface="Cambria" panose="02040503050406030204" pitchFamily="18" charset="0"/>
              </a:rPr>
              <a:t>) </a:t>
            </a:r>
            <a:r>
              <a:rPr lang="en-US" sz="2000" b="1" dirty="0">
                <a:latin typeface="Cambria" panose="02040503050406030204" pitchFamily="18" charset="0"/>
              </a:rPr>
              <a:t>portions of parallel code</a:t>
            </a:r>
            <a:r>
              <a:rPr lang="en-US" sz="2000" dirty="0">
                <a:latin typeface="Cambria" panose="02040503050406030204" pitchFamily="18" charset="0"/>
              </a:rPr>
              <a:t> that are as long as possible. </a:t>
            </a:r>
          </a:p>
          <a:p>
            <a:pPr marL="342900" indent="-342900">
              <a:buAutoNum type="arabicPeriod"/>
            </a:pPr>
            <a:r>
              <a:rPr lang="en-US" sz="2000" dirty="0">
                <a:latin typeface="Cambria" panose="02040503050406030204" pitchFamily="18" charset="0"/>
              </a:rPr>
              <a:t>Split the workload into </a:t>
            </a:r>
            <a:r>
              <a:rPr lang="en-US" sz="2000" b="1" dirty="0">
                <a:latin typeface="Cambria" panose="02040503050406030204" pitchFamily="18" charset="0"/>
              </a:rPr>
              <a:t>independent data blocks</a:t>
            </a:r>
            <a:r>
              <a:rPr lang="en-US" sz="2000" dirty="0">
                <a:latin typeface="Cambria" panose="02040503050406030204" pitchFamily="18" charset="0"/>
              </a:rPr>
              <a:t>, which the DPUs operate on independently. </a:t>
            </a:r>
          </a:p>
          <a:p>
            <a:pPr marL="342900" indent="-342900">
              <a:buAutoNum type="arabicPeriod"/>
            </a:pPr>
            <a:r>
              <a:rPr lang="en-US" sz="2000" dirty="0">
                <a:latin typeface="Cambria" panose="02040503050406030204" pitchFamily="18" charset="0"/>
              </a:rPr>
              <a:t>Use </a:t>
            </a:r>
            <a:r>
              <a:rPr lang="en-US" sz="2000" b="1" dirty="0">
                <a:latin typeface="Cambria" panose="02040503050406030204" pitchFamily="18" charset="0"/>
              </a:rPr>
              <a:t>as many working DPUs </a:t>
            </a:r>
            <a:r>
              <a:rPr lang="en-US" sz="2000" dirty="0">
                <a:latin typeface="Cambria" panose="02040503050406030204" pitchFamily="18" charset="0"/>
              </a:rPr>
              <a:t>in the system as possible.</a:t>
            </a:r>
          </a:p>
          <a:p>
            <a:pPr marL="342900" indent="-342900">
              <a:buAutoNum type="arabicPeriod"/>
            </a:pPr>
            <a:r>
              <a:rPr lang="en-US" sz="2000" dirty="0">
                <a:latin typeface="Cambria" panose="02040503050406030204" pitchFamily="18" charset="0"/>
              </a:rPr>
              <a:t>Launch at least </a:t>
            </a:r>
            <a:r>
              <a:rPr lang="en-US" sz="2000" b="1" dirty="0">
                <a:latin typeface="Cambria" panose="02040503050406030204" pitchFamily="18" charset="0"/>
              </a:rPr>
              <a:t>11 </a:t>
            </a:r>
            <a:r>
              <a:rPr lang="en-US" sz="2000" b="1" i="1" dirty="0" err="1">
                <a:latin typeface="Cambria" panose="02040503050406030204" pitchFamily="18" charset="0"/>
              </a:rPr>
              <a:t>tasklets</a:t>
            </a:r>
            <a:r>
              <a:rPr lang="en-US" sz="2000" b="1" dirty="0">
                <a:latin typeface="Cambria" panose="02040503050406030204" pitchFamily="18" charset="0"/>
              </a:rPr>
              <a:t> (i.e., software threads)</a:t>
            </a:r>
            <a:r>
              <a:rPr lang="en-US" sz="2000" dirty="0">
                <a:latin typeface="Cambria" panose="02040503050406030204" pitchFamily="18" charset="0"/>
              </a:rPr>
              <a:t> per DPU. </a:t>
            </a:r>
          </a:p>
        </p:txBody>
      </p:sp>
    </p:spTree>
    <p:extLst>
      <p:ext uri="{BB962C8B-B14F-4D97-AF65-F5344CB8AC3E}">
        <p14:creationId xmlns:p14="http://schemas.microsoft.com/office/powerpoint/2010/main" val="3984994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C250DAA-E360-2847-8FC1-8ACFA0C538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0550" y="2022062"/>
            <a:ext cx="5549900" cy="1905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DPU Allocation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latin typeface="Courier" pitchFamily="2" charset="0"/>
              </a:rPr>
              <a:t>dpu_alloc</a:t>
            </a:r>
            <a:r>
              <a:rPr lang="en-US" dirty="0">
                <a:latin typeface="Courier" pitchFamily="2" charset="0"/>
              </a:rPr>
              <a:t>()</a:t>
            </a:r>
            <a:r>
              <a:rPr lang="en-US" dirty="0"/>
              <a:t> allocates a number of DPUs</a:t>
            </a:r>
          </a:p>
          <a:p>
            <a:pPr lvl="1"/>
            <a:r>
              <a:rPr lang="en-US" dirty="0"/>
              <a:t>Creates a </a:t>
            </a:r>
            <a:r>
              <a:rPr lang="en-US" dirty="0" err="1">
                <a:latin typeface="Courier" pitchFamily="2" charset="0"/>
              </a:rPr>
              <a:t>dpu_set</a:t>
            </a:r>
            <a:endParaRPr lang="en-US" dirty="0">
              <a:latin typeface="Courier" pitchFamily="2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22C0BA4-C882-2342-857C-D9075A4814AA}"/>
              </a:ext>
            </a:extLst>
          </p:cNvPr>
          <p:cNvSpPr/>
          <p:nvPr/>
        </p:nvSpPr>
        <p:spPr>
          <a:xfrm>
            <a:off x="576197" y="4339308"/>
            <a:ext cx="8054236" cy="90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Can we allocate different DPU sets 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over the course of a program?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8FCA07D-5D31-C940-867D-A1CD65962359}"/>
              </a:ext>
            </a:extLst>
          </p:cNvPr>
          <p:cNvSpPr/>
          <p:nvPr/>
        </p:nvSpPr>
        <p:spPr>
          <a:xfrm>
            <a:off x="576197" y="5341760"/>
            <a:ext cx="8054236" cy="46873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Yes, we can. We show an example next</a:t>
            </a:r>
            <a:endParaRPr lang="en-US" sz="2400" dirty="0">
              <a:solidFill>
                <a:schemeClr val="tx1"/>
              </a:solidFill>
              <a:latin typeface="Courier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5BC2A61-D701-914B-996C-59367929C56E}"/>
              </a:ext>
            </a:extLst>
          </p:cNvPr>
          <p:cNvSpPr/>
          <p:nvPr/>
        </p:nvSpPr>
        <p:spPr>
          <a:xfrm>
            <a:off x="2618374" y="2893670"/>
            <a:ext cx="4450866" cy="208346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CE30E365-08CE-964A-AAA0-AB875AF895CF}"/>
              </a:ext>
            </a:extLst>
          </p:cNvPr>
          <p:cNvSpPr/>
          <p:nvPr/>
        </p:nvSpPr>
        <p:spPr>
          <a:xfrm>
            <a:off x="576197" y="5903084"/>
            <a:ext cx="8054236" cy="468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We deallocate a DPU set with </a:t>
            </a:r>
            <a:r>
              <a:rPr lang="en-US" sz="2400" dirty="0" err="1">
                <a:solidFill>
                  <a:schemeClr val="tx1"/>
                </a:solidFill>
                <a:latin typeface="Courier" pitchFamily="2" charset="0"/>
              </a:rPr>
              <a:t>dpu_free</a:t>
            </a:r>
            <a:r>
              <a:rPr lang="en-US" sz="2400" dirty="0">
                <a:solidFill>
                  <a:schemeClr val="tx1"/>
                </a:solidFill>
                <a:latin typeface="Courier" pitchFamily="2" charset="0"/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3470058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9FA7871-1B99-BB48-8715-000EFDEE06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8812" y="1808132"/>
            <a:ext cx="6546377" cy="46294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DPU Allocation: Needleman-Wunsch (NW)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NW we change the number of DPUs in the DPU set as computation progresses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D47259-6EE9-264F-8D8D-77930A3F293D}"/>
              </a:ext>
            </a:extLst>
          </p:cNvPr>
          <p:cNvSpPr/>
          <p:nvPr/>
        </p:nvSpPr>
        <p:spPr>
          <a:xfrm>
            <a:off x="2738081" y="3287210"/>
            <a:ext cx="4947509" cy="432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740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A0796E5-B034-7E45-BD71-384E04ECC8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7200" y="1859983"/>
            <a:ext cx="5689600" cy="22045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Load DPU Binary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latin typeface="Courier" pitchFamily="2" charset="0"/>
              </a:rPr>
              <a:t>dpu_load</a:t>
            </a:r>
            <a:r>
              <a:rPr lang="en-US" dirty="0">
                <a:latin typeface="Courier" pitchFamily="2" charset="0"/>
              </a:rPr>
              <a:t>()</a:t>
            </a:r>
            <a:r>
              <a:rPr lang="en-US" dirty="0"/>
              <a:t> loads a program in all DPUs of a </a:t>
            </a:r>
            <a:r>
              <a:rPr lang="en-US" dirty="0" err="1">
                <a:latin typeface="Courier" pitchFamily="2" charset="0"/>
              </a:rPr>
              <a:t>dpu_set</a:t>
            </a:r>
            <a:endParaRPr lang="en-US" dirty="0">
              <a:latin typeface="Courier" pitchFamily="2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69E6352-6379-A545-AAE3-C3A60C35FC7D}"/>
              </a:ext>
            </a:extLst>
          </p:cNvPr>
          <p:cNvSpPr/>
          <p:nvPr/>
        </p:nvSpPr>
        <p:spPr>
          <a:xfrm>
            <a:off x="180000" y="4271178"/>
            <a:ext cx="8784000" cy="73549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Is it possible to launch different kernels onto different DPUs?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AEE7B64D-547B-1945-A629-3AFB52D7DED1}"/>
              </a:ext>
            </a:extLst>
          </p:cNvPr>
          <p:cNvSpPr/>
          <p:nvPr/>
        </p:nvSpPr>
        <p:spPr>
          <a:xfrm>
            <a:off x="180000" y="5105090"/>
            <a:ext cx="8784000" cy="127903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Yes, it is possible. This enables: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Workloads with </a:t>
            </a:r>
            <a:r>
              <a:rPr lang="en-US" sz="2400" dirty="0">
                <a:solidFill>
                  <a:srgbClr val="C0000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task-level parallelism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C0000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Different programs 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using different DPU sets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FA5533-DD45-D948-96A3-F7B8A5044115}"/>
              </a:ext>
            </a:extLst>
          </p:cNvPr>
          <p:cNvSpPr/>
          <p:nvPr/>
        </p:nvSpPr>
        <p:spPr>
          <a:xfrm>
            <a:off x="2583652" y="3625612"/>
            <a:ext cx="4644000" cy="208346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521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animBg="1"/>
      <p:bldP spid="9" grpId="0" animBg="1"/>
      <p:bldP spid="1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CPU-DPU/DPU-CPU Data Transfers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54463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CPU-DPU and DPU-CPU transfers</a:t>
            </a:r>
          </a:p>
          <a:p>
            <a:pPr lvl="1"/>
            <a:r>
              <a:rPr lang="en-US" dirty="0"/>
              <a:t>Between host CPU’s main memory and DPUs’ MRAM banks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Serial CPU-DPU/DPU-CPU </a:t>
            </a:r>
            <a:r>
              <a:rPr lang="en-US" dirty="0"/>
              <a:t>transfers: </a:t>
            </a:r>
          </a:p>
          <a:p>
            <a:pPr lvl="1"/>
            <a:r>
              <a:rPr lang="en-US" dirty="0"/>
              <a:t>A single DPU (i.e., 1 MRAM bank)</a:t>
            </a:r>
          </a:p>
          <a:p>
            <a:r>
              <a:rPr lang="en-US" dirty="0">
                <a:solidFill>
                  <a:srgbClr val="00B0F0"/>
                </a:solidFill>
              </a:rPr>
              <a:t>Parallel CPU-DPU/DPU-CPU </a:t>
            </a:r>
            <a:r>
              <a:rPr lang="en-US" dirty="0"/>
              <a:t>transfers: </a:t>
            </a:r>
          </a:p>
          <a:p>
            <a:pPr lvl="1"/>
            <a:r>
              <a:rPr lang="en-US" dirty="0"/>
              <a:t>Multiple DPUs (i.e., many MRAM banks)</a:t>
            </a:r>
          </a:p>
          <a:p>
            <a:r>
              <a:rPr lang="en-US" dirty="0">
                <a:solidFill>
                  <a:srgbClr val="C00000"/>
                </a:solidFill>
              </a:rPr>
              <a:t>Broadcast CPU-DPU </a:t>
            </a:r>
            <a:r>
              <a:rPr lang="en-US" dirty="0"/>
              <a:t>transfers: </a:t>
            </a:r>
          </a:p>
          <a:p>
            <a:pPr lvl="1"/>
            <a:r>
              <a:rPr lang="en-US" dirty="0"/>
              <a:t>Multiple DPUs with a single buffer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72EA4C-7C37-8149-BB9F-4DBD4123B0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6397" y="1479374"/>
            <a:ext cx="5091206" cy="302563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8BBFD5D-1D73-5A45-882D-127A022427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7111" y="2216127"/>
            <a:ext cx="1353256" cy="139385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650C03D-7079-A345-905D-A3CC891345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3511" y="2566738"/>
            <a:ext cx="1111978" cy="908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941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709E19C-E116-394B-B3F6-A9B1208811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95647"/>
            <a:ext cx="9144000" cy="7242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Serial Transfers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latin typeface="Courier" pitchFamily="2" charset="0"/>
              </a:rPr>
              <a:t>dpu_copy_to</a:t>
            </a:r>
            <a:r>
              <a:rPr lang="en-US" dirty="0">
                <a:latin typeface="Courier" pitchFamily="2" charset="0"/>
              </a:rPr>
              <a:t>(); </a:t>
            </a:r>
          </a:p>
          <a:p>
            <a:r>
              <a:rPr lang="en-US" dirty="0" err="1">
                <a:latin typeface="Courier" pitchFamily="2" charset="0"/>
              </a:rPr>
              <a:t>dpu_copy_from</a:t>
            </a:r>
            <a:r>
              <a:rPr lang="en-US" dirty="0">
                <a:latin typeface="Courier" pitchFamily="2" charset="0"/>
              </a:rPr>
              <a:t>();</a:t>
            </a:r>
          </a:p>
          <a:p>
            <a:r>
              <a:rPr lang="en-US" dirty="0"/>
              <a:t>We transfer (part of) a buffer to/from each DPU in the </a:t>
            </a:r>
            <a:r>
              <a:rPr lang="en-US" dirty="0" err="1">
                <a:latin typeface="Courier" pitchFamily="2" charset="0"/>
              </a:rPr>
              <a:t>dpu_set</a:t>
            </a:r>
            <a:endParaRPr lang="en-US" dirty="0">
              <a:latin typeface="Courier" pitchFamily="2" charset="0"/>
            </a:endParaRPr>
          </a:p>
          <a:p>
            <a:r>
              <a:rPr lang="en-US" dirty="0">
                <a:latin typeface="Courier" pitchFamily="2" charset="0"/>
              </a:rPr>
              <a:t>DPU_MRAM_HEAP_POINTER_NAME</a:t>
            </a:r>
            <a:r>
              <a:rPr lang="en-US" dirty="0"/>
              <a:t>: Start of the MRAM range that can be freely accessed by applications</a:t>
            </a:r>
          </a:p>
          <a:p>
            <a:pPr lvl="1"/>
            <a:r>
              <a:rPr lang="en-US" dirty="0"/>
              <a:t>We do not allocate MRAM explicitly</a:t>
            </a:r>
          </a:p>
          <a:p>
            <a:pPr lvl="1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2DF0F9-2BFB-4843-8527-5F94CC6962E3}"/>
              </a:ext>
            </a:extLst>
          </p:cNvPr>
          <p:cNvSpPr/>
          <p:nvPr/>
        </p:nvSpPr>
        <p:spPr>
          <a:xfrm>
            <a:off x="3366467" y="4583759"/>
            <a:ext cx="1833770" cy="327991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C40D02-342C-5F4E-B09B-D0E2FF03AA1F}"/>
              </a:ext>
            </a:extLst>
          </p:cNvPr>
          <p:cNvSpPr/>
          <p:nvPr/>
        </p:nvSpPr>
        <p:spPr>
          <a:xfrm>
            <a:off x="5249269" y="4583759"/>
            <a:ext cx="1899976" cy="327991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8BE0957-E7FD-7540-B454-1B3AA22E8069}"/>
              </a:ext>
            </a:extLst>
          </p:cNvPr>
          <p:cNvSpPr/>
          <p:nvPr/>
        </p:nvSpPr>
        <p:spPr>
          <a:xfrm>
            <a:off x="7193399" y="4587072"/>
            <a:ext cx="1919246" cy="327991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2CF407-A637-6644-A466-07C9CDA664EE}"/>
              </a:ext>
            </a:extLst>
          </p:cNvPr>
          <p:cNvSpPr txBox="1"/>
          <p:nvPr/>
        </p:nvSpPr>
        <p:spPr>
          <a:xfrm>
            <a:off x="3453375" y="4931437"/>
            <a:ext cx="16800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Offset within MRAM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B73BA1-7AB7-A446-BCDE-3F28F823290F}"/>
              </a:ext>
            </a:extLst>
          </p:cNvPr>
          <p:cNvSpPr txBox="1"/>
          <p:nvPr/>
        </p:nvSpPr>
        <p:spPr>
          <a:xfrm>
            <a:off x="5213487" y="4931436"/>
            <a:ext cx="19688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Pointer to main memory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C36A82-632F-3B41-8621-0FFE6CD6854E}"/>
              </a:ext>
            </a:extLst>
          </p:cNvPr>
          <p:cNvSpPr txBox="1"/>
          <p:nvPr/>
        </p:nvSpPr>
        <p:spPr>
          <a:xfrm>
            <a:off x="7639985" y="4931436"/>
            <a:ext cx="10813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Transfer size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248039-D1F3-6F44-A4E5-AFC07248542B}"/>
              </a:ext>
            </a:extLst>
          </p:cNvPr>
          <p:cNvSpPr/>
          <p:nvPr/>
        </p:nvSpPr>
        <p:spPr>
          <a:xfrm>
            <a:off x="1894901" y="4583759"/>
            <a:ext cx="1431642" cy="327991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655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B952FC9-EF50-E74C-9050-61BDD8C776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742992"/>
            <a:ext cx="9144000" cy="11838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Parallel Transfers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push different buffers to/from a DPU set in one transfer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All buffers need to be of the same size</a:t>
            </a:r>
          </a:p>
          <a:p>
            <a:r>
              <a:rPr lang="en-US" dirty="0"/>
              <a:t>First, prepare (</a:t>
            </a:r>
            <a:r>
              <a:rPr lang="en-US" dirty="0" err="1">
                <a:latin typeface="Courier" pitchFamily="2" charset="0"/>
              </a:rPr>
              <a:t>dpu_prepare_xfer</a:t>
            </a:r>
            <a:r>
              <a:rPr lang="en-US" dirty="0"/>
              <a:t>); </a:t>
            </a:r>
          </a:p>
          <a:p>
            <a:pPr marL="0" indent="0">
              <a:buNone/>
            </a:pPr>
            <a:r>
              <a:rPr lang="en-US" dirty="0"/>
              <a:t>   then, push (</a:t>
            </a:r>
            <a:r>
              <a:rPr lang="en-US" dirty="0" err="1">
                <a:latin typeface="Courier" pitchFamily="2" charset="0"/>
              </a:rPr>
              <a:t>dpu_push_xfer</a:t>
            </a:r>
            <a:r>
              <a:rPr lang="en-US" dirty="0"/>
              <a:t>)</a:t>
            </a:r>
          </a:p>
          <a:p>
            <a:r>
              <a:rPr lang="en-US" dirty="0"/>
              <a:t>Direction:</a:t>
            </a:r>
            <a:endParaRPr lang="en-US" dirty="0">
              <a:latin typeface="Courier" pitchFamily="2" charset="0"/>
            </a:endParaRPr>
          </a:p>
          <a:p>
            <a:pPr lvl="1"/>
            <a:r>
              <a:rPr lang="en-US" dirty="0">
                <a:latin typeface="Courier" pitchFamily="2" charset="0"/>
              </a:rPr>
              <a:t>DPU_XFER_TO_DPU</a:t>
            </a:r>
          </a:p>
          <a:p>
            <a:pPr lvl="1"/>
            <a:r>
              <a:rPr lang="en-US" dirty="0">
                <a:latin typeface="Courier" pitchFamily="2" charset="0"/>
              </a:rPr>
              <a:t>DPU_XFER_FROM_DPU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54E432-79B3-7A41-8E68-B145568FABDB}"/>
              </a:ext>
            </a:extLst>
          </p:cNvPr>
          <p:cNvSpPr txBox="1"/>
          <p:nvPr/>
        </p:nvSpPr>
        <p:spPr>
          <a:xfrm>
            <a:off x="4147987" y="4680077"/>
            <a:ext cx="19688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Pointer to main memory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3B90E8-B847-954F-8D72-FBACFEED0E58}"/>
              </a:ext>
            </a:extLst>
          </p:cNvPr>
          <p:cNvSpPr/>
          <p:nvPr/>
        </p:nvSpPr>
        <p:spPr>
          <a:xfrm>
            <a:off x="2201239" y="4851387"/>
            <a:ext cx="2000559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D3DC613-6990-024C-8074-B8D49D8D1D00}"/>
              </a:ext>
            </a:extLst>
          </p:cNvPr>
          <p:cNvSpPr/>
          <p:nvPr/>
        </p:nvSpPr>
        <p:spPr>
          <a:xfrm>
            <a:off x="2201238" y="5423356"/>
            <a:ext cx="2000559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902BF4-5D78-7A4C-B2FD-35C7371F727C}"/>
              </a:ext>
            </a:extLst>
          </p:cNvPr>
          <p:cNvSpPr txBox="1"/>
          <p:nvPr/>
        </p:nvSpPr>
        <p:spPr>
          <a:xfrm>
            <a:off x="4486503" y="5205579"/>
            <a:ext cx="16800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Offset within MRAM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4BF12E8-791D-6E45-AEB3-C557CB4D0152}"/>
              </a:ext>
            </a:extLst>
          </p:cNvPr>
          <p:cNvSpPr/>
          <p:nvPr/>
        </p:nvSpPr>
        <p:spPr>
          <a:xfrm>
            <a:off x="4396014" y="5074824"/>
            <a:ext cx="1788886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9E8023-21F2-EC4E-8077-2560A7CDB347}"/>
              </a:ext>
            </a:extLst>
          </p:cNvPr>
          <p:cNvSpPr/>
          <p:nvPr/>
        </p:nvSpPr>
        <p:spPr>
          <a:xfrm>
            <a:off x="4396014" y="5655921"/>
            <a:ext cx="1788886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963A45-1083-B74F-8494-ECAF0DD27BA4}"/>
              </a:ext>
            </a:extLst>
          </p:cNvPr>
          <p:cNvSpPr txBox="1"/>
          <p:nvPr/>
        </p:nvSpPr>
        <p:spPr>
          <a:xfrm>
            <a:off x="6589850" y="5205579"/>
            <a:ext cx="10813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Transfer size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0591F47-E872-484C-AC72-622E01C6436B}"/>
              </a:ext>
            </a:extLst>
          </p:cNvPr>
          <p:cNvSpPr/>
          <p:nvPr/>
        </p:nvSpPr>
        <p:spPr>
          <a:xfrm>
            <a:off x="6234026" y="5074824"/>
            <a:ext cx="1792374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8B6827-01C3-1D44-80F8-253AC5258CC4}"/>
              </a:ext>
            </a:extLst>
          </p:cNvPr>
          <p:cNvSpPr/>
          <p:nvPr/>
        </p:nvSpPr>
        <p:spPr>
          <a:xfrm>
            <a:off x="6234026" y="5655921"/>
            <a:ext cx="1792374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C0F78C7-D6E3-6E47-BA24-B9613909999E}"/>
              </a:ext>
            </a:extLst>
          </p:cNvPr>
          <p:cNvSpPr txBox="1"/>
          <p:nvPr/>
        </p:nvSpPr>
        <p:spPr>
          <a:xfrm>
            <a:off x="2848925" y="5706759"/>
            <a:ext cx="8539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Direction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22E9B8A-7AC7-4245-B4AA-52EB53B86945}"/>
              </a:ext>
            </a:extLst>
          </p:cNvPr>
          <p:cNvSpPr/>
          <p:nvPr/>
        </p:nvSpPr>
        <p:spPr>
          <a:xfrm>
            <a:off x="2038259" y="5089012"/>
            <a:ext cx="857342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0464AD-C55F-154C-85E1-B81225288AA0}"/>
              </a:ext>
            </a:extLst>
          </p:cNvPr>
          <p:cNvSpPr/>
          <p:nvPr/>
        </p:nvSpPr>
        <p:spPr>
          <a:xfrm>
            <a:off x="2038258" y="5660981"/>
            <a:ext cx="857343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418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/>
      <p:bldP spid="10" grpId="0" animBg="1"/>
      <p:bldP spid="11" grpId="0" animBg="1"/>
      <p:bldP spid="12" grpId="0"/>
      <p:bldP spid="13" grpId="0" animBg="1"/>
      <p:bldP spid="14" grpId="0" animBg="1"/>
      <p:bldP spid="15" grpId="0"/>
      <p:bldP spid="16" grpId="0" animBg="1"/>
      <p:bldP spid="1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B0E579A-431B-0442-895F-E410DED79D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46" y="3265172"/>
            <a:ext cx="8866909" cy="33822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Broadcast Transfers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latin typeface="Courier" pitchFamily="2" charset="0"/>
              </a:rPr>
              <a:t>dpu_broadcast_to</a:t>
            </a:r>
            <a:r>
              <a:rPr lang="en-US" dirty="0">
                <a:latin typeface="Courier" pitchFamily="2" charset="0"/>
              </a:rPr>
              <a:t>(); </a:t>
            </a:r>
          </a:p>
          <a:p>
            <a:pPr lvl="1"/>
            <a:r>
              <a:rPr lang="en-US" dirty="0"/>
              <a:t>Only CPU to DPU</a:t>
            </a:r>
          </a:p>
          <a:p>
            <a:r>
              <a:rPr lang="en-US" dirty="0"/>
              <a:t>We transfer the same buffer to all DPU in the </a:t>
            </a:r>
            <a:r>
              <a:rPr lang="en-US" dirty="0" err="1">
                <a:latin typeface="Courier" pitchFamily="2" charset="0"/>
              </a:rPr>
              <a:t>dpu_set</a:t>
            </a:r>
            <a:endParaRPr lang="en-US" dirty="0">
              <a:latin typeface="Courier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C40D02-342C-5F4E-B09B-D0E2FF03AA1F}"/>
              </a:ext>
            </a:extLst>
          </p:cNvPr>
          <p:cNvSpPr/>
          <p:nvPr/>
        </p:nvSpPr>
        <p:spPr>
          <a:xfrm>
            <a:off x="4928341" y="3281556"/>
            <a:ext cx="564409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8BE0957-E7FD-7540-B454-1B3AA22E8069}"/>
              </a:ext>
            </a:extLst>
          </p:cNvPr>
          <p:cNvSpPr/>
          <p:nvPr/>
        </p:nvSpPr>
        <p:spPr>
          <a:xfrm>
            <a:off x="5549470" y="3281556"/>
            <a:ext cx="1778430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B73BA1-7AB7-A446-BCDE-3F28F823290F}"/>
              </a:ext>
            </a:extLst>
          </p:cNvPr>
          <p:cNvSpPr txBox="1"/>
          <p:nvPr/>
        </p:nvSpPr>
        <p:spPr>
          <a:xfrm>
            <a:off x="3378314" y="3366537"/>
            <a:ext cx="19688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Pointer to main memory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C36A82-632F-3B41-8621-0FFE6CD6854E}"/>
              </a:ext>
            </a:extLst>
          </p:cNvPr>
          <p:cNvSpPr txBox="1"/>
          <p:nvPr/>
        </p:nvSpPr>
        <p:spPr>
          <a:xfrm>
            <a:off x="5897992" y="3378587"/>
            <a:ext cx="10813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Transfer size</a:t>
            </a:r>
          </a:p>
        </p:txBody>
      </p:sp>
    </p:spTree>
    <p:extLst>
      <p:ext uri="{BB962C8B-B14F-4D97-AF65-F5344CB8AC3E}">
        <p14:creationId xmlns:p14="http://schemas.microsoft.com/office/powerpoint/2010/main" val="1381326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/>
      <p:bldP spid="1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Different Types of Transfers in a Program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CCDEB4C7-6870-FC49-886F-6AC4FABEC8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example benchmark that uses both parallel and serial transfers</a:t>
            </a:r>
          </a:p>
          <a:p>
            <a:r>
              <a:rPr lang="en-US" dirty="0"/>
              <a:t>Select (SEL)</a:t>
            </a:r>
          </a:p>
          <a:p>
            <a:pPr lvl="1"/>
            <a:r>
              <a:rPr lang="en-US" dirty="0"/>
              <a:t>Remove even values</a:t>
            </a:r>
          </a:p>
        </p:txBody>
      </p:sp>
      <p:pic>
        <p:nvPicPr>
          <p:cNvPr id="1026" name="Picture 2" descr="https://lh3.googleusercontent.com/3CySxnroF3B3ofCAVargSn8x_YDhnSqiFLkgtnUdHwwQWemW3YdUXwdYSbMY2Xx-eOAKokCwHHGh2PjC8OaxwjdJjdV1ZMwnKvet9SMSAZwEoxxi9FTtjWHLaBcj65CFBCEG-L4">
            <a:extLst>
              <a:ext uri="{FF2B5EF4-FFF2-40B4-BE49-F238E27FC236}">
                <a16:creationId xmlns:a16="http://schemas.microsoft.com/office/drawing/2014/main" id="{AE11AA65-E381-344B-B0A3-CCCF3187A5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390" y="3137414"/>
            <a:ext cx="6315765" cy="2099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58D0166-1F09-1F4F-AC75-9B0B7A873D9C}"/>
              </a:ext>
            </a:extLst>
          </p:cNvPr>
          <p:cNvSpPr/>
          <p:nvPr/>
        </p:nvSpPr>
        <p:spPr>
          <a:xfrm>
            <a:off x="1838863" y="3524941"/>
            <a:ext cx="1819701" cy="486140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A29C51-D287-554E-95CB-D669A3DB5308}"/>
              </a:ext>
            </a:extLst>
          </p:cNvPr>
          <p:cNvSpPr txBox="1"/>
          <p:nvPr/>
        </p:nvSpPr>
        <p:spPr>
          <a:xfrm>
            <a:off x="2407944" y="3962087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DPU 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5B71EB7-8A9C-144F-ABDE-C1F827BF26D6}"/>
              </a:ext>
            </a:extLst>
          </p:cNvPr>
          <p:cNvSpPr/>
          <p:nvPr/>
        </p:nvSpPr>
        <p:spPr>
          <a:xfrm>
            <a:off x="3678861" y="3524941"/>
            <a:ext cx="1819701" cy="486140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4C45036-4C95-7749-BF11-FCB7E07A5BDB}"/>
              </a:ext>
            </a:extLst>
          </p:cNvPr>
          <p:cNvSpPr txBox="1"/>
          <p:nvPr/>
        </p:nvSpPr>
        <p:spPr>
          <a:xfrm>
            <a:off x="4268239" y="3962087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DPU 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E49E219-4A5E-E047-9D34-51BC98BDEB81}"/>
              </a:ext>
            </a:extLst>
          </p:cNvPr>
          <p:cNvSpPr/>
          <p:nvPr/>
        </p:nvSpPr>
        <p:spPr>
          <a:xfrm>
            <a:off x="5518859" y="3524941"/>
            <a:ext cx="1819701" cy="486140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16C3A0-6F9D-5D4C-8317-05EFEF69D13C}"/>
              </a:ext>
            </a:extLst>
          </p:cNvPr>
          <p:cNvSpPr txBox="1"/>
          <p:nvPr/>
        </p:nvSpPr>
        <p:spPr>
          <a:xfrm>
            <a:off x="6087940" y="3962087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DPU 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F13D260-4160-7148-A5D6-BC53CFB03E89}"/>
              </a:ext>
            </a:extLst>
          </p:cNvPr>
          <p:cNvSpPr/>
          <p:nvPr/>
        </p:nvSpPr>
        <p:spPr>
          <a:xfrm>
            <a:off x="1838863" y="4731865"/>
            <a:ext cx="913827" cy="48614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28AAC44-C123-C34D-B7F0-41D2A9E54199}"/>
              </a:ext>
            </a:extLst>
          </p:cNvPr>
          <p:cNvSpPr txBox="1"/>
          <p:nvPr/>
        </p:nvSpPr>
        <p:spPr>
          <a:xfrm>
            <a:off x="1950744" y="517503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DPU 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E64F227-B950-214F-BED2-4789E6294B7A}"/>
              </a:ext>
            </a:extLst>
          </p:cNvPr>
          <p:cNvSpPr/>
          <p:nvPr/>
        </p:nvSpPr>
        <p:spPr>
          <a:xfrm>
            <a:off x="2764393" y="4731865"/>
            <a:ext cx="913827" cy="48614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F512962-8A93-694F-91A8-25DACD2F0435}"/>
              </a:ext>
            </a:extLst>
          </p:cNvPr>
          <p:cNvSpPr txBox="1"/>
          <p:nvPr/>
        </p:nvSpPr>
        <p:spPr>
          <a:xfrm>
            <a:off x="2864571" y="517503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DPU 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2A486AB-4515-5C43-90C3-E770CBF7C1FF}"/>
              </a:ext>
            </a:extLst>
          </p:cNvPr>
          <p:cNvSpPr/>
          <p:nvPr/>
        </p:nvSpPr>
        <p:spPr>
          <a:xfrm>
            <a:off x="3689922" y="4731865"/>
            <a:ext cx="411093" cy="48614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ECDF037-A4F4-1840-9FE1-3A616C64B3E2}"/>
              </a:ext>
            </a:extLst>
          </p:cNvPr>
          <p:cNvSpPr txBox="1"/>
          <p:nvPr/>
        </p:nvSpPr>
        <p:spPr>
          <a:xfrm>
            <a:off x="3635550" y="517503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DPU 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3BDC5F1-D650-3A4D-A19B-9DC141195CEC}"/>
              </a:ext>
            </a:extLst>
          </p:cNvPr>
          <p:cNvSpPr txBox="1"/>
          <p:nvPr/>
        </p:nvSpPr>
        <p:spPr>
          <a:xfrm>
            <a:off x="7391717" y="3444845"/>
            <a:ext cx="1113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0070C0"/>
                </a:solidFill>
              </a:rPr>
              <a:t>Parallel transfers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24EDAAB-1B0C-AD41-9543-D45741CDD8AD}"/>
              </a:ext>
            </a:extLst>
          </p:cNvPr>
          <p:cNvSpPr txBox="1"/>
          <p:nvPr/>
        </p:nvSpPr>
        <p:spPr>
          <a:xfrm>
            <a:off x="4168920" y="4630285"/>
            <a:ext cx="1113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C00000"/>
                </a:solidFill>
              </a:rPr>
              <a:t>Serial transfers</a:t>
            </a:r>
          </a:p>
        </p:txBody>
      </p:sp>
    </p:spTree>
    <p:extLst>
      <p:ext uri="{BB962C8B-B14F-4D97-AF65-F5344CB8AC3E}">
        <p14:creationId xmlns:p14="http://schemas.microsoft.com/office/powerpoint/2010/main" val="2187414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6" grpId="0" animBg="1"/>
      <p:bldP spid="17" grpId="0"/>
      <p:bldP spid="19" grpId="0" animBg="1"/>
      <p:bldP spid="20" grpId="0"/>
      <p:bldP spid="21" grpId="0"/>
      <p:bldP spid="2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Inter-DPU 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54463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There is </a:t>
            </a:r>
            <a:r>
              <a:rPr lang="en-US" dirty="0">
                <a:solidFill>
                  <a:srgbClr val="C00000"/>
                </a:solidFill>
              </a:rPr>
              <a:t>no direct communication channel between DPUs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Inter-DPU communication takes places via the host CPU </a:t>
            </a:r>
            <a:r>
              <a:rPr lang="en-US" dirty="0"/>
              <a:t>using CPU-DPU and DPU-CPU transfers</a:t>
            </a:r>
          </a:p>
          <a:p>
            <a:r>
              <a:rPr lang="en-US" dirty="0"/>
              <a:t>Example communication patterns:</a:t>
            </a:r>
          </a:p>
          <a:p>
            <a:pPr lvl="1"/>
            <a:r>
              <a:rPr lang="en-US" dirty="0"/>
              <a:t>Merging of partial results to obtain the final result</a:t>
            </a:r>
          </a:p>
          <a:p>
            <a:pPr lvl="2"/>
            <a:r>
              <a:rPr lang="en-US" dirty="0"/>
              <a:t>Only DPU-CPU transfers</a:t>
            </a:r>
          </a:p>
          <a:p>
            <a:pPr lvl="1"/>
            <a:r>
              <a:rPr lang="en-US" dirty="0"/>
              <a:t>Redistribution of intermediate results for further computation</a:t>
            </a:r>
          </a:p>
          <a:p>
            <a:pPr lvl="2"/>
            <a:r>
              <a:rPr lang="en-US" dirty="0"/>
              <a:t>DPU-CPU transfers and CPU-DPU transfers</a:t>
            </a:r>
          </a:p>
          <a:p>
            <a:pPr lvl="2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F673F16-FD64-9E44-95EB-838ABD9C03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6397" y="1479374"/>
            <a:ext cx="5091206" cy="30256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4BF1AC-6943-264D-9EE5-45F1898FBC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7111" y="2216127"/>
            <a:ext cx="1353256" cy="13938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88181AF-3817-9B4B-AC17-D6F6B7FA48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3511" y="2566738"/>
            <a:ext cx="1111978" cy="908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226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Fast are these Data Transfers?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563509" cy="377175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With a microbenchmark, we obtain the </a:t>
            </a:r>
            <a:r>
              <a:rPr lang="en-US" dirty="0">
                <a:solidFill>
                  <a:srgbClr val="00B050"/>
                </a:solidFill>
              </a:rPr>
              <a:t>sustained bandwidth of all types of CPU-DPU and DPU-CPU transfers</a:t>
            </a:r>
          </a:p>
          <a:p>
            <a:r>
              <a:rPr lang="en-US" dirty="0"/>
              <a:t>Two experiments: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1 DPU</a:t>
            </a:r>
            <a:r>
              <a:rPr lang="en-US" dirty="0"/>
              <a:t>: variable CPU-DPU and DPU-CPU transfer size (</a:t>
            </a:r>
            <a:r>
              <a:rPr lang="en-US" dirty="0">
                <a:solidFill>
                  <a:srgbClr val="0070C0"/>
                </a:solidFill>
              </a:rPr>
              <a:t>8 bytes to 32 MB</a:t>
            </a:r>
            <a:r>
              <a:rPr lang="en-US" dirty="0"/>
              <a:t>) 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1 rank</a:t>
            </a:r>
            <a:r>
              <a:rPr lang="en-US" dirty="0"/>
              <a:t>: 32 MB CPU-DPU and DPU-CPU transfers to/from a set of    </a:t>
            </a:r>
            <a:r>
              <a:rPr lang="en-US" dirty="0">
                <a:solidFill>
                  <a:srgbClr val="0070C0"/>
                </a:solidFill>
              </a:rPr>
              <a:t>1 to 64 MRAM banks </a:t>
            </a:r>
            <a:r>
              <a:rPr lang="en-US" dirty="0"/>
              <a:t>within the same rank</a:t>
            </a:r>
          </a:p>
          <a:p>
            <a:r>
              <a:rPr lang="en-US" dirty="0"/>
              <a:t>We do not experiment with more than one rank</a:t>
            </a:r>
          </a:p>
          <a:p>
            <a:pPr lvl="1"/>
            <a:r>
              <a:rPr lang="en-US" dirty="0"/>
              <a:t>Preliminary experiments show that the UPMEM SDK* only parallelizes transfers within the same rank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EBB217F-CE19-9549-B45D-76E11BD6A632}"/>
              </a:ext>
            </a:extLst>
          </p:cNvPr>
          <p:cNvSpPr txBox="1"/>
          <p:nvPr/>
        </p:nvSpPr>
        <p:spPr>
          <a:xfrm>
            <a:off x="3858505" y="6553223"/>
            <a:ext cx="14269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/>
              <a:t>* UPMEM SDK 2021.1.1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E8BF6F1C-6357-FF41-8DAD-F141C5360C5E}"/>
              </a:ext>
            </a:extLst>
          </p:cNvPr>
          <p:cNvSpPr/>
          <p:nvPr/>
        </p:nvSpPr>
        <p:spPr>
          <a:xfrm>
            <a:off x="178200" y="4532559"/>
            <a:ext cx="8787600" cy="80904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C00000"/>
                </a:solidFill>
                <a:latin typeface="Candara" panose="020E0502030303020204" pitchFamily="34" charset="0"/>
              </a:rPr>
              <a:t>DDR4 bandwidth 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bounds the maximum transfer bandwidth</a:t>
            </a:r>
            <a:endParaRPr lang="en-US" sz="2400" dirty="0">
              <a:solidFill>
                <a:schemeClr val="tx1"/>
              </a:solidFill>
              <a:latin typeface="Candara" panose="020E050203030302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450DB32E-BCF3-E341-8FD4-948C6D96182A}"/>
              </a:ext>
            </a:extLst>
          </p:cNvPr>
          <p:cNvSpPr/>
          <p:nvPr/>
        </p:nvSpPr>
        <p:spPr>
          <a:xfrm>
            <a:off x="178200" y="5467048"/>
            <a:ext cx="8787600" cy="83452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The cost of the </a:t>
            </a:r>
            <a:r>
              <a:rPr lang="en-US" sz="2400" dirty="0">
                <a:solidFill>
                  <a:srgbClr val="0070C0"/>
                </a:solidFill>
                <a:latin typeface="Candara" panose="020E0502030303020204" pitchFamily="34" charset="0"/>
              </a:rPr>
              <a:t>transfers can be amortized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,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if enough computation is run on the DPUs</a:t>
            </a:r>
            <a:endParaRPr lang="en-US" sz="2200" dirty="0">
              <a:solidFill>
                <a:schemeClr val="tx1"/>
              </a:solidFill>
              <a:latin typeface="Candara" panose="020E0502030303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995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CPU-DPU/DPU-CPU Transfers: 1 DPU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Data transfer size varies between 8 bytes and 32 MB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8011641A-D2D1-0A49-B19D-E493AEEC6F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174015"/>
              </p:ext>
            </p:extLst>
          </p:nvPr>
        </p:nvGraphicFramePr>
        <p:xfrm>
          <a:off x="1682750" y="1532510"/>
          <a:ext cx="57785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5" name="Group 14">
            <a:extLst>
              <a:ext uri="{FF2B5EF4-FFF2-40B4-BE49-F238E27FC236}">
                <a16:creationId xmlns:a16="http://schemas.microsoft.com/office/drawing/2014/main" id="{D0B98109-C8EE-2342-9334-DD8DC3206000}"/>
              </a:ext>
            </a:extLst>
          </p:cNvPr>
          <p:cNvGrpSpPr/>
          <p:nvPr/>
        </p:nvGrpSpPr>
        <p:grpSpPr>
          <a:xfrm>
            <a:off x="832991" y="4512290"/>
            <a:ext cx="7478019" cy="1600415"/>
            <a:chOff x="1643281" y="4361975"/>
            <a:chExt cx="6864225" cy="1798364"/>
          </a:xfrm>
        </p:grpSpPr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7403D06A-5D97-DD45-9B05-3564ED166269}"/>
                </a:ext>
              </a:extLst>
            </p:cNvPr>
            <p:cNvSpPr/>
            <p:nvPr/>
          </p:nvSpPr>
          <p:spPr>
            <a:xfrm>
              <a:off x="1643281" y="4361977"/>
              <a:ext cx="6864225" cy="1707129"/>
            </a:xfrm>
            <a:prstGeom prst="roundRect">
              <a:avLst>
                <a:gd name="adj" fmla="val 7357"/>
              </a:avLst>
            </a:prstGeom>
            <a:solidFill>
              <a:srgbClr val="F5F6FB"/>
            </a:solidFill>
            <a:ln w="44450"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3" name="Round Same Side Corner Rectangle 12">
              <a:extLst>
                <a:ext uri="{FF2B5EF4-FFF2-40B4-BE49-F238E27FC236}">
                  <a16:creationId xmlns:a16="http://schemas.microsoft.com/office/drawing/2014/main" id="{00193EC6-326B-7D4B-B7BB-74938269E67A}"/>
                </a:ext>
              </a:extLst>
            </p:cNvPr>
            <p:cNvSpPr/>
            <p:nvPr/>
          </p:nvSpPr>
          <p:spPr>
            <a:xfrm>
              <a:off x="1643281" y="4361975"/>
              <a:ext cx="6864225" cy="444980"/>
            </a:xfrm>
            <a:prstGeom prst="round2SameRect">
              <a:avLst>
                <a:gd name="adj1" fmla="val 33688"/>
                <a:gd name="adj2" fmla="val 0"/>
              </a:avLst>
            </a:prstGeom>
            <a:solidFill>
              <a:srgbClr val="2D458A"/>
            </a:solidFill>
            <a:ln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r>
                <a:rPr lang="en-US" sz="2000" b="1" i="1" dirty="0">
                  <a:latin typeface="Cambria" panose="02040503050406030204" pitchFamily="18" charset="0"/>
                </a:rPr>
                <a:t>KEY OBSERVATION 7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AF2F449-943C-994C-880E-C7AD4D78257B}"/>
                </a:ext>
              </a:extLst>
            </p:cNvPr>
            <p:cNvSpPr txBox="1"/>
            <p:nvPr/>
          </p:nvSpPr>
          <p:spPr>
            <a:xfrm>
              <a:off x="1643281" y="4836900"/>
              <a:ext cx="6864225" cy="1323439"/>
            </a:xfrm>
            <a:prstGeom prst="rect">
              <a:avLst/>
            </a:prstGeom>
            <a:noFill/>
          </p:spPr>
          <p:txBody>
            <a:bodyPr wrap="square" lIns="180000" rtlCol="0">
              <a:spAutoFit/>
            </a:bodyPr>
            <a:lstStyle/>
            <a:p>
              <a:r>
                <a:rPr lang="en-US" sz="2000" b="1" dirty="0">
                  <a:latin typeface="Cambria" panose="02040503050406030204" pitchFamily="18" charset="0"/>
                </a:rPr>
                <a:t>Larger CPU-DPU and DPU-CPU transfers </a:t>
              </a:r>
              <a:r>
                <a:rPr lang="en-US" sz="2000" dirty="0">
                  <a:latin typeface="Cambria" panose="02040503050406030204" pitchFamily="18" charset="0"/>
                </a:rPr>
                <a:t>between the host main memory and the DRAM Processing Unit’s Main memory (MRAM) banks </a:t>
              </a:r>
              <a:r>
                <a:rPr lang="en-US" sz="2000" b="1" dirty="0">
                  <a:latin typeface="Cambria" panose="02040503050406030204" pitchFamily="18" charset="0"/>
                </a:rPr>
                <a:t>result in higher sustained bandwidth</a:t>
              </a:r>
              <a:r>
                <a:rPr lang="en-US" sz="2000" dirty="0">
                  <a:latin typeface="Cambria" panose="02040503050406030204" pitchFamily="18" charset="0"/>
                </a:rPr>
                <a:t>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382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repeatCount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 uiExpand="1">
        <p:bldSub>
          <a:bldChart bld="series"/>
        </p:bldSub>
      </p:bldGraphic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CPU-DPU/DPU-CPU Transfers: 1 Rank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rgbClr val="00B0F0"/>
                </a:solidFill>
              </a:rPr>
              <a:t>CPU-DPU</a:t>
            </a:r>
            <a:r>
              <a:rPr lang="en-US" sz="2400" dirty="0"/>
              <a:t> (serial/parallel/</a:t>
            </a:r>
            <a:r>
              <a:rPr lang="en-US" sz="2400" dirty="0">
                <a:solidFill>
                  <a:srgbClr val="C00000"/>
                </a:solidFill>
              </a:rPr>
              <a:t>broadcast</a:t>
            </a:r>
            <a:r>
              <a:rPr lang="en-US" sz="2400" dirty="0"/>
              <a:t>) and </a:t>
            </a:r>
            <a:r>
              <a:rPr lang="en-US" sz="2400" dirty="0">
                <a:solidFill>
                  <a:srgbClr val="002060"/>
                </a:solidFill>
              </a:rPr>
              <a:t>DPU-CPU </a:t>
            </a:r>
            <a:r>
              <a:rPr lang="en-US" sz="2400" dirty="0"/>
              <a:t>(serial/parallel)</a:t>
            </a:r>
          </a:p>
          <a:p>
            <a:r>
              <a:rPr lang="en-US" sz="2400" dirty="0"/>
              <a:t>The number of DPUs varies between 1 and 64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FECE51C5-A872-834E-9035-785BB5A3D9F8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729178" y="1947294"/>
          <a:ext cx="5774267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6" name="Group 5">
            <a:extLst>
              <a:ext uri="{FF2B5EF4-FFF2-40B4-BE49-F238E27FC236}">
                <a16:creationId xmlns:a16="http://schemas.microsoft.com/office/drawing/2014/main" id="{896F35F5-422B-DB4F-962C-E39AC8431745}"/>
              </a:ext>
            </a:extLst>
          </p:cNvPr>
          <p:cNvGrpSpPr/>
          <p:nvPr/>
        </p:nvGrpSpPr>
        <p:grpSpPr>
          <a:xfrm>
            <a:off x="701177" y="4612496"/>
            <a:ext cx="7741646" cy="1718559"/>
            <a:chOff x="1643281" y="4361976"/>
            <a:chExt cx="6864225" cy="1718559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6D58343B-D108-CE40-B33F-611BF9E8160A}"/>
                </a:ext>
              </a:extLst>
            </p:cNvPr>
            <p:cNvSpPr/>
            <p:nvPr/>
          </p:nvSpPr>
          <p:spPr>
            <a:xfrm>
              <a:off x="1643281" y="4361977"/>
              <a:ext cx="6864225" cy="1707129"/>
            </a:xfrm>
            <a:prstGeom prst="roundRect">
              <a:avLst>
                <a:gd name="adj" fmla="val 7357"/>
              </a:avLst>
            </a:prstGeom>
            <a:solidFill>
              <a:srgbClr val="F5F6FB"/>
            </a:solidFill>
            <a:ln w="44450"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8" name="Round Same Side Corner Rectangle 7">
              <a:extLst>
                <a:ext uri="{FF2B5EF4-FFF2-40B4-BE49-F238E27FC236}">
                  <a16:creationId xmlns:a16="http://schemas.microsoft.com/office/drawing/2014/main" id="{043BEDDD-71D2-DA47-9178-E8530F350FF8}"/>
                </a:ext>
              </a:extLst>
            </p:cNvPr>
            <p:cNvSpPr/>
            <p:nvPr/>
          </p:nvSpPr>
          <p:spPr>
            <a:xfrm>
              <a:off x="1643281" y="4361976"/>
              <a:ext cx="6864225" cy="396000"/>
            </a:xfrm>
            <a:prstGeom prst="round2SameRect">
              <a:avLst>
                <a:gd name="adj1" fmla="val 33688"/>
                <a:gd name="adj2" fmla="val 0"/>
              </a:avLst>
            </a:prstGeom>
            <a:solidFill>
              <a:srgbClr val="2D458A"/>
            </a:solidFill>
            <a:ln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r>
                <a:rPr lang="en-US" sz="2000" b="1" i="1" dirty="0">
                  <a:latin typeface="Cambria" panose="02040503050406030204" pitchFamily="18" charset="0"/>
                </a:rPr>
                <a:t>KEY OBSERVATION 8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FED7AD4-4306-894A-A53E-1939AE75FB6F}"/>
                </a:ext>
              </a:extLst>
            </p:cNvPr>
            <p:cNvSpPr txBox="1"/>
            <p:nvPr/>
          </p:nvSpPr>
          <p:spPr>
            <a:xfrm>
              <a:off x="1643281" y="4757096"/>
              <a:ext cx="6864225" cy="1323439"/>
            </a:xfrm>
            <a:prstGeom prst="rect">
              <a:avLst/>
            </a:prstGeom>
            <a:noFill/>
          </p:spPr>
          <p:txBody>
            <a:bodyPr wrap="square" lIns="180000" rtlCol="0">
              <a:spAutoFit/>
            </a:bodyPr>
            <a:lstStyle/>
            <a:p>
              <a:r>
                <a:rPr lang="en-US" sz="2000" dirty="0">
                  <a:latin typeface="Cambria" panose="02040503050406030204" pitchFamily="18" charset="0"/>
                </a:rPr>
                <a:t>The </a:t>
              </a:r>
              <a:r>
                <a:rPr lang="en-US" sz="2000" b="1" dirty="0">
                  <a:latin typeface="Cambria" panose="02040503050406030204" pitchFamily="18" charset="0"/>
                </a:rPr>
                <a:t>sustained bandwidth of parallel CPU-DPU and DPU-CPU transfers</a:t>
              </a:r>
              <a:r>
                <a:rPr lang="en-US" sz="2000" dirty="0">
                  <a:latin typeface="Cambria" panose="02040503050406030204" pitchFamily="18" charset="0"/>
                </a:rPr>
                <a:t> between the host main memory and the DRAM Processing Unit’s Main memory (MRAM) banks </a:t>
              </a:r>
              <a:r>
                <a:rPr lang="en-US" sz="2000" b="1" dirty="0">
                  <a:latin typeface="Cambria" panose="02040503050406030204" pitchFamily="18" charset="0"/>
                </a:rPr>
                <a:t>increases with the number of DRAM Processing Units inside a rank</a:t>
              </a:r>
              <a:r>
                <a:rPr lang="en-US" sz="2000" dirty="0">
                  <a:latin typeface="Cambria" panose="02040503050406030204" pitchFamily="18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1193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 uiExpand="1">
        <p:bldSub>
          <a:bldChart bld="series"/>
        </p:bldSub>
      </p:bldGraphic>
      <p:bldGraphic spid="10" grpId="1" uiExpand="1">
        <p:bldSub>
          <a:bldChart bld="series"/>
        </p:bldSub>
      </p:bldGraphic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CPU-DPU/DPU-CPU Transfers: 1 Rank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rgbClr val="00B0F0"/>
                </a:solidFill>
              </a:rPr>
              <a:t>CPU-DPU</a:t>
            </a:r>
            <a:r>
              <a:rPr lang="en-US" sz="2400" dirty="0"/>
              <a:t> (serial/parallel/</a:t>
            </a:r>
            <a:r>
              <a:rPr lang="en-US" sz="2400" dirty="0">
                <a:solidFill>
                  <a:srgbClr val="C00000"/>
                </a:solidFill>
              </a:rPr>
              <a:t>broadcast</a:t>
            </a:r>
            <a:r>
              <a:rPr lang="en-US" sz="2400" dirty="0"/>
              <a:t>) and </a:t>
            </a:r>
            <a:r>
              <a:rPr lang="en-US" sz="2400" dirty="0">
                <a:solidFill>
                  <a:srgbClr val="002060"/>
                </a:solidFill>
              </a:rPr>
              <a:t>DPU-CPU </a:t>
            </a:r>
            <a:r>
              <a:rPr lang="en-US" sz="2400" dirty="0"/>
              <a:t>(serial/parallel)</a:t>
            </a:r>
          </a:p>
          <a:p>
            <a:r>
              <a:rPr lang="en-US" sz="2400" dirty="0"/>
              <a:t>The number of DPUs varies between 1 and 64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FECE51C5-A872-834E-9035-785BB5A3D9F8}"/>
              </a:ext>
            </a:extLst>
          </p:cNvPr>
          <p:cNvGraphicFramePr>
            <a:graphicFrameLocks/>
          </p:cNvGraphicFramePr>
          <p:nvPr/>
        </p:nvGraphicFramePr>
        <p:xfrm>
          <a:off x="1729178" y="1947294"/>
          <a:ext cx="5774267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03D45A45-6386-8D42-8B38-71D9CBC603BB}"/>
              </a:ext>
            </a:extLst>
          </p:cNvPr>
          <p:cNvGrpSpPr/>
          <p:nvPr/>
        </p:nvGrpSpPr>
        <p:grpSpPr>
          <a:xfrm>
            <a:off x="4641505" y="1903954"/>
            <a:ext cx="4240151" cy="2959062"/>
            <a:chOff x="4546948" y="1816272"/>
            <a:chExt cx="4478145" cy="2959062"/>
          </a:xfrm>
          <a:solidFill>
            <a:srgbClr val="F5F6FB"/>
          </a:solidFill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6D58343B-D108-CE40-B33F-611BF9E8160A}"/>
                </a:ext>
              </a:extLst>
            </p:cNvPr>
            <p:cNvSpPr/>
            <p:nvPr/>
          </p:nvSpPr>
          <p:spPr>
            <a:xfrm>
              <a:off x="4546948" y="1816272"/>
              <a:ext cx="4472353" cy="2959062"/>
            </a:xfrm>
            <a:prstGeom prst="roundRect">
              <a:avLst>
                <a:gd name="adj" fmla="val 2876"/>
              </a:avLst>
            </a:prstGeom>
            <a:grpFill/>
            <a:ln w="44450"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8" name="Round Same Side Corner Rectangle 7">
              <a:extLst>
                <a:ext uri="{FF2B5EF4-FFF2-40B4-BE49-F238E27FC236}">
                  <a16:creationId xmlns:a16="http://schemas.microsoft.com/office/drawing/2014/main" id="{043BEDDD-71D2-DA47-9178-E8530F350FF8}"/>
                </a:ext>
              </a:extLst>
            </p:cNvPr>
            <p:cNvSpPr/>
            <p:nvPr/>
          </p:nvSpPr>
          <p:spPr>
            <a:xfrm>
              <a:off x="4546948" y="1816272"/>
              <a:ext cx="4472353" cy="396000"/>
            </a:xfrm>
            <a:prstGeom prst="round2SameRect">
              <a:avLst>
                <a:gd name="adj1" fmla="val 29209"/>
                <a:gd name="adj2" fmla="val 0"/>
              </a:avLst>
            </a:prstGeom>
            <a:solidFill>
              <a:srgbClr val="2D458A"/>
            </a:solidFill>
            <a:ln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r>
                <a:rPr lang="en-US" sz="2000" b="1" i="1" dirty="0">
                  <a:latin typeface="Cambria" panose="02040503050406030204" pitchFamily="18" charset="0"/>
                </a:rPr>
                <a:t>KEY OBSERVATION 9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FED7AD4-4306-894A-A53E-1939AE75FB6F}"/>
                </a:ext>
              </a:extLst>
            </p:cNvPr>
            <p:cNvSpPr txBox="1"/>
            <p:nvPr/>
          </p:nvSpPr>
          <p:spPr>
            <a:xfrm>
              <a:off x="4552740" y="2251830"/>
              <a:ext cx="4472353" cy="22467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80000" rtlCol="0">
              <a:spAutoFit/>
            </a:bodyPr>
            <a:lstStyle/>
            <a:p>
              <a:r>
                <a:rPr lang="en-US" sz="2000" b="1" dirty="0">
                  <a:latin typeface="Cambria" panose="02040503050406030204" pitchFamily="18" charset="0"/>
                </a:rPr>
                <a:t>The sustained bandwidth of parallel CPU-DPU transfers </a:t>
              </a:r>
              <a:r>
                <a:rPr lang="en-US" sz="2000" dirty="0">
                  <a:latin typeface="Cambria" panose="02040503050406030204" pitchFamily="18" charset="0"/>
                </a:rPr>
                <a:t>is higher than the sustained bandwidth of parallel DPU-CPU transfers </a:t>
              </a:r>
              <a:r>
                <a:rPr lang="en-US" sz="2000" b="1" dirty="0">
                  <a:latin typeface="Cambria" panose="02040503050406030204" pitchFamily="18" charset="0"/>
                </a:rPr>
                <a:t>due to different implementations</a:t>
              </a:r>
              <a:r>
                <a:rPr lang="en-US" sz="2000" dirty="0">
                  <a:latin typeface="Cambria" panose="02040503050406030204" pitchFamily="18" charset="0"/>
                </a:rPr>
                <a:t> of CPU-DPU and DPU-CPU transfers </a:t>
              </a:r>
              <a:r>
                <a:rPr lang="en-US" sz="2000" b="1" dirty="0">
                  <a:latin typeface="Cambria" panose="02040503050406030204" pitchFamily="18" charset="0"/>
                </a:rPr>
                <a:t>in the UPMEM runtime library</a:t>
              </a:r>
              <a:r>
                <a:rPr lang="en-US" sz="2000" dirty="0">
                  <a:latin typeface="Cambria" panose="02040503050406030204" pitchFamily="18" charset="0"/>
                </a:rPr>
                <a:t>. 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EA0B0052-A2F2-924B-8DA6-41540C4B5F0B}"/>
              </a:ext>
            </a:extLst>
          </p:cNvPr>
          <p:cNvGrpSpPr/>
          <p:nvPr/>
        </p:nvGrpSpPr>
        <p:grpSpPr>
          <a:xfrm>
            <a:off x="269029" y="4863016"/>
            <a:ext cx="8605942" cy="1442985"/>
            <a:chOff x="124699" y="4775334"/>
            <a:chExt cx="8894602" cy="1442985"/>
          </a:xfrm>
          <a:solidFill>
            <a:srgbClr val="F5F6FB"/>
          </a:solidFill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2CCC0183-07EE-3341-A13A-3F0D9898D507}"/>
                </a:ext>
              </a:extLst>
            </p:cNvPr>
            <p:cNvSpPr/>
            <p:nvPr/>
          </p:nvSpPr>
          <p:spPr>
            <a:xfrm>
              <a:off x="124699" y="4775334"/>
              <a:ext cx="8894602" cy="1442985"/>
            </a:xfrm>
            <a:prstGeom prst="roundRect">
              <a:avLst>
                <a:gd name="adj" fmla="val 7357"/>
              </a:avLst>
            </a:prstGeom>
            <a:grpFill/>
            <a:ln w="44450"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7DE824E-D4D9-C44E-9A82-BACD2795D6EA}"/>
                </a:ext>
              </a:extLst>
            </p:cNvPr>
            <p:cNvSpPr txBox="1"/>
            <p:nvPr/>
          </p:nvSpPr>
          <p:spPr>
            <a:xfrm>
              <a:off x="124699" y="4832250"/>
              <a:ext cx="8894602" cy="132343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80000" rtlCol="0">
              <a:spAutoFit/>
            </a:bodyPr>
            <a:lstStyle/>
            <a:p>
              <a:r>
                <a:rPr lang="en-US" sz="2000" b="1" dirty="0">
                  <a:latin typeface="Cambria" panose="02040503050406030204" pitchFamily="18" charset="0"/>
                </a:rPr>
                <a:t>The sustained bandwidth of broadcast CPU-DPU transfers </a:t>
              </a:r>
              <a:r>
                <a:rPr lang="en-US" sz="2000" dirty="0">
                  <a:latin typeface="Cambria" panose="02040503050406030204" pitchFamily="18" charset="0"/>
                </a:rPr>
                <a:t>(i.e., the same buffer is copied to multiple MRAM banks) </a:t>
              </a:r>
              <a:r>
                <a:rPr lang="en-US" sz="2000" b="1" dirty="0">
                  <a:latin typeface="Cambria" panose="02040503050406030204" pitchFamily="18" charset="0"/>
                </a:rPr>
                <a:t>is higher than that of parallel CPU-DPU transfers</a:t>
              </a:r>
              <a:r>
                <a:rPr lang="en-US" sz="2000" dirty="0">
                  <a:latin typeface="Cambria" panose="02040503050406030204" pitchFamily="18" charset="0"/>
                </a:rPr>
                <a:t> (i.e., different buffers are copied to different MRAM banks) </a:t>
              </a:r>
              <a:r>
                <a:rPr lang="en-US" sz="2000" b="1" dirty="0">
                  <a:latin typeface="Cambria" panose="02040503050406030204" pitchFamily="18" charset="0"/>
                </a:rPr>
                <a:t>due to higher temporal locality </a:t>
              </a:r>
              <a:r>
                <a:rPr lang="en-US" sz="2000" dirty="0">
                  <a:latin typeface="Cambria" panose="02040503050406030204" pitchFamily="18" charset="0"/>
                </a:rPr>
                <a:t>in the CPU cache hierarchy. </a:t>
              </a:r>
              <a:endParaRPr lang="en-US" sz="2400" dirty="0">
                <a:latin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16014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59259E-6 L -0.26649 -2.59259E-6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33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59259E-6 L -0.26649 -2.59259E-6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33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59259E-6 L -0.26649 -2.59259E-6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33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59259E-6 L -0.26649 -2.59259E-6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1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33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59259E-6 L -0.26649 -2.59259E-6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10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33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59259E-6 L -0.26649 -2.59259E-6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10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33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1000" fill="hold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1000" fill="hold"/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1000" fill="hold"/>
                                        <p:tgtEl>
                                          <p:spTgt spid="1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1000" fill="hold"/>
                                        <p:tgtEl>
                                          <p:spTgt spid="10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1000" fill="hold"/>
                                        <p:tgtEl>
                                          <p:spTgt spid="10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 uiExpand="1">
        <p:bldSub>
          <a:bldChart bld="series"/>
        </p:bldSub>
      </p:bldGraphic>
      <p:bldGraphic spid="10" grpId="1">
        <p:bldSub>
          <a:bldChart bld="series"/>
        </p:bldSub>
      </p:bldGraphic>
      <p:bldGraphic spid="10" grpId="2" uiExpand="1">
        <p:bldSub>
          <a:bldChart bld="series"/>
        </p:bldSub>
      </p:bldGraphic>
      <p:bldGraphic spid="10" grpId="3" uiExpand="1">
        <p:bldSub>
          <a:bldChart bld="series"/>
        </p:bldSub>
      </p:bldGraphic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“Transposing” Library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D9D24D-ED5C-264E-9D4A-4E651D65E4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62504"/>
            <a:ext cx="9144000" cy="516883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83C7166-78A4-C24C-9B0C-86721B846B1C}"/>
              </a:ext>
            </a:extLst>
          </p:cNvPr>
          <p:cNvSpPr txBox="1"/>
          <p:nvPr/>
        </p:nvSpPr>
        <p:spPr>
          <a:xfrm>
            <a:off x="1568614" y="6554456"/>
            <a:ext cx="600677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sz="1000" dirty="0"/>
              <a:t>F. </a:t>
            </a:r>
            <a:r>
              <a:rPr lang="en-US" sz="1000" dirty="0" err="1"/>
              <a:t>Devaux</a:t>
            </a:r>
            <a:r>
              <a:rPr lang="en-US" sz="1000" dirty="0"/>
              <a:t>, "The true Processing In Memory accelerator," </a:t>
            </a:r>
            <a:r>
              <a:rPr lang="en-US" sz="1000" dirty="0" err="1"/>
              <a:t>HotChips</a:t>
            </a:r>
            <a:r>
              <a:rPr lang="en-US" sz="1000" dirty="0"/>
              <a:t> 2019. </a:t>
            </a:r>
            <a:r>
              <a:rPr lang="en-US" sz="1000" dirty="0" err="1"/>
              <a:t>doi</a:t>
            </a:r>
            <a:r>
              <a:rPr lang="en-US" sz="1000" dirty="0"/>
              <a:t>: 10.1109/HOTCHIPS.2019.8875680</a:t>
            </a:r>
            <a:endParaRPr lang="en-US" sz="1000" dirty="0">
              <a:solidFill>
                <a:srgbClr val="0432FF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648952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Microbenchmark: CPU-DPU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CPU-DPU (serial/parallel/broadcast) and DPU-CPU (serial/parallel)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0A35AE-066B-284F-BBFC-913CF71054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37423"/>
            <a:ext cx="9144000" cy="4127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65975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FA73E85-6A53-744E-836D-2976736184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3850" y="2928640"/>
            <a:ext cx="5956300" cy="8509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DPU Kernel Launch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latin typeface="Courier" pitchFamily="2" charset="0"/>
              </a:rPr>
              <a:t>dpu_launch</a:t>
            </a:r>
            <a:r>
              <a:rPr lang="en-US" dirty="0">
                <a:latin typeface="Courier" pitchFamily="2" charset="0"/>
              </a:rPr>
              <a:t>()</a:t>
            </a:r>
            <a:r>
              <a:rPr lang="en-US" dirty="0"/>
              <a:t> launches a kernel on a </a:t>
            </a:r>
            <a:r>
              <a:rPr lang="en-US" dirty="0" err="1">
                <a:latin typeface="Courier" pitchFamily="2" charset="0"/>
              </a:rPr>
              <a:t>dpu_set</a:t>
            </a:r>
            <a:endParaRPr lang="en-US" dirty="0">
              <a:latin typeface="Courier" pitchFamily="2" charset="0"/>
            </a:endParaRPr>
          </a:p>
          <a:p>
            <a:pPr lvl="1"/>
            <a:r>
              <a:rPr lang="en-US" dirty="0">
                <a:latin typeface="Courier" pitchFamily="2" charset="0"/>
              </a:rPr>
              <a:t>DPU_SYNCHRONOUS </a:t>
            </a:r>
            <a:r>
              <a:rPr lang="en-US" dirty="0"/>
              <a:t>suspends the application until the kernel finishes</a:t>
            </a:r>
          </a:p>
          <a:p>
            <a:pPr lvl="1"/>
            <a:r>
              <a:rPr lang="en-US" dirty="0">
                <a:latin typeface="Courier" pitchFamily="2" charset="0"/>
              </a:rPr>
              <a:t>DPU_ASYNCHRONOUS </a:t>
            </a:r>
            <a:r>
              <a:rPr lang="en-US" dirty="0"/>
              <a:t>returns the control to the application</a:t>
            </a:r>
          </a:p>
          <a:p>
            <a:pPr lvl="2"/>
            <a:r>
              <a:rPr lang="en-US" dirty="0" err="1">
                <a:latin typeface="Courier" pitchFamily="2" charset="0"/>
              </a:rPr>
              <a:t>dpu_sync</a:t>
            </a:r>
            <a:r>
              <a:rPr lang="en-US" dirty="0">
                <a:latin typeface="Courier" pitchFamily="2" charset="0"/>
              </a:rPr>
              <a:t> </a:t>
            </a:r>
            <a:r>
              <a:rPr lang="en-US" dirty="0"/>
              <a:t>or </a:t>
            </a:r>
            <a:r>
              <a:rPr lang="en-US" dirty="0" err="1">
                <a:latin typeface="Courier" pitchFamily="2" charset="0"/>
              </a:rPr>
              <a:t>dpu_status</a:t>
            </a:r>
            <a:r>
              <a:rPr lang="en-US" dirty="0">
                <a:latin typeface="Courier" pitchFamily="2" charset="0"/>
              </a:rPr>
              <a:t> </a:t>
            </a:r>
            <a:r>
              <a:rPr lang="en-US" dirty="0"/>
              <a:t>to check kernel completion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FFD8C99-188E-5345-B9FB-348EC45B104D}"/>
              </a:ext>
            </a:extLst>
          </p:cNvPr>
          <p:cNvSpPr/>
          <p:nvPr/>
        </p:nvSpPr>
        <p:spPr>
          <a:xfrm>
            <a:off x="178200" y="3927189"/>
            <a:ext cx="8787600" cy="73549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What does the asynchronous execution enable?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80B15E8-C3EF-8E4C-9E8D-B7F6EBBB81AC}"/>
              </a:ext>
            </a:extLst>
          </p:cNvPr>
          <p:cNvSpPr/>
          <p:nvPr/>
        </p:nvSpPr>
        <p:spPr>
          <a:xfrm>
            <a:off x="178200" y="4765809"/>
            <a:ext cx="8787600" cy="159833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</a:rPr>
              <a:t>Some ideas: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C0000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Task-level parallelism</a:t>
            </a:r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: concurrent execution of different kernels on different DPU sets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Concurrent </a:t>
            </a:r>
            <a:r>
              <a:rPr lang="en-US" sz="2200" dirty="0">
                <a:solidFill>
                  <a:srgbClr val="C0000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heterogeneous computation </a:t>
            </a:r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on CPU and DPUs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518E13-3EC4-D648-84B0-37F217B0D836}"/>
              </a:ext>
            </a:extLst>
          </p:cNvPr>
          <p:cNvSpPr/>
          <p:nvPr/>
        </p:nvSpPr>
        <p:spPr>
          <a:xfrm>
            <a:off x="2193588" y="3383410"/>
            <a:ext cx="4572000" cy="216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012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uiExpand="1" build="allAtOnce" animBg="1"/>
      <p:bldP spid="9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DCBA3-1EE0-134B-B185-537822BE1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to Pass Parameters to the Kernel?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A73267-2B4C-8544-9109-0944995BFB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can use serial and parallel transfers</a:t>
            </a:r>
          </a:p>
          <a:p>
            <a:r>
              <a:rPr lang="en-US" dirty="0"/>
              <a:t>We pass them directly to the scratchpad memory of the DPU </a:t>
            </a:r>
          </a:p>
          <a:p>
            <a:pPr lvl="1"/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Working RAM (WRAM)</a:t>
            </a:r>
            <a:r>
              <a:rPr lang="en-US" dirty="0"/>
              <a:t>: We introduce it in the next slides</a:t>
            </a:r>
          </a:p>
          <a:p>
            <a:r>
              <a:rPr lang="en-US" dirty="0"/>
              <a:t>This is useful for </a:t>
            </a:r>
            <a:r>
              <a:rPr lang="en-US" dirty="0">
                <a:solidFill>
                  <a:srgbClr val="0070C0"/>
                </a:solidFill>
              </a:rPr>
              <a:t>input parameters and some results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E8DA157-6CC3-B544-AF39-C8A219F82B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59176"/>
            <a:ext cx="9144000" cy="6156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B0E7523-9B81-314B-AB22-875DB90BCB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90866"/>
            <a:ext cx="9144000" cy="190839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9CA4BED-F7DD-7747-9A88-0A9CCB60F94D}"/>
              </a:ext>
            </a:extLst>
          </p:cNvPr>
          <p:cNvSpPr/>
          <p:nvPr/>
        </p:nvSpPr>
        <p:spPr>
          <a:xfrm>
            <a:off x="259948" y="3524973"/>
            <a:ext cx="2916000" cy="162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1CE0061-0039-A540-8DC5-031745BEDE76}"/>
              </a:ext>
            </a:extLst>
          </p:cNvPr>
          <p:cNvSpPr/>
          <p:nvPr/>
        </p:nvSpPr>
        <p:spPr>
          <a:xfrm>
            <a:off x="2949986" y="4638889"/>
            <a:ext cx="1476000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C9C331-2F2C-614C-B4FD-A47E8065C4D5}"/>
              </a:ext>
            </a:extLst>
          </p:cNvPr>
          <p:cNvSpPr/>
          <p:nvPr/>
        </p:nvSpPr>
        <p:spPr>
          <a:xfrm>
            <a:off x="4186907" y="5641893"/>
            <a:ext cx="1476000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810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0FC8F8C-F225-FE40-929B-6BE810F50236}"/>
              </a:ext>
            </a:extLst>
          </p:cNvPr>
          <p:cNvSpPr/>
          <p:nvPr/>
        </p:nvSpPr>
        <p:spPr>
          <a:xfrm>
            <a:off x="178200" y="962993"/>
            <a:ext cx="8787600" cy="879899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5C37658-4131-E946-8974-08804F7EB72D}"/>
              </a:ext>
            </a:extLst>
          </p:cNvPr>
          <p:cNvSpPr/>
          <p:nvPr/>
        </p:nvSpPr>
        <p:spPr>
          <a:xfrm>
            <a:off x="169011" y="5110170"/>
            <a:ext cx="8787600" cy="833431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CCE1C4D-C9D5-1D4C-8363-9BBEDA24D389}"/>
              </a:ext>
            </a:extLst>
          </p:cNvPr>
          <p:cNvSpPr/>
          <p:nvPr/>
        </p:nvSpPr>
        <p:spPr>
          <a:xfrm>
            <a:off x="178200" y="1892890"/>
            <a:ext cx="8787600" cy="1386667"/>
          </a:xfrm>
          <a:prstGeom prst="roundRect">
            <a:avLst>
              <a:gd name="adj" fmla="val 8371"/>
            </a:avLst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21F8A93-C07C-1240-AED5-10923C44BCFE}"/>
              </a:ext>
            </a:extLst>
          </p:cNvPr>
          <p:cNvSpPr/>
          <p:nvPr/>
        </p:nvSpPr>
        <p:spPr>
          <a:xfrm>
            <a:off x="169011" y="3329570"/>
            <a:ext cx="8787600" cy="853529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E22266B-AA24-2448-BB56-26D05F18BC4C}"/>
              </a:ext>
            </a:extLst>
          </p:cNvPr>
          <p:cNvSpPr/>
          <p:nvPr/>
        </p:nvSpPr>
        <p:spPr>
          <a:xfrm>
            <a:off x="178200" y="4235006"/>
            <a:ext cx="8787600" cy="830054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5DE4621E-DA1E-D141-A039-8C7109996C07}"/>
              </a:ext>
            </a:extLst>
          </p:cNvPr>
          <p:cNvSpPr/>
          <p:nvPr/>
        </p:nvSpPr>
        <p:spPr>
          <a:xfrm>
            <a:off x="169011" y="5988712"/>
            <a:ext cx="8787600" cy="360000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AD3230B-7F39-9340-9A98-02535843F9D1}"/>
              </a:ext>
            </a:extLst>
          </p:cNvPr>
          <p:cNvSpPr/>
          <p:nvPr/>
        </p:nvSpPr>
        <p:spPr>
          <a:xfrm>
            <a:off x="169011" y="3320382"/>
            <a:ext cx="8787600" cy="862717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15C9B00-6F76-DD44-84F4-153AD11144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1004040"/>
            <a:ext cx="8894602" cy="5369625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Introduction</a:t>
            </a:r>
          </a:p>
          <a:p>
            <a:pPr lvl="1"/>
            <a:r>
              <a:rPr lang="en-US" dirty="0"/>
              <a:t>Accelerator Model</a:t>
            </a:r>
          </a:p>
          <a:p>
            <a:pPr lvl="1"/>
            <a:r>
              <a:rPr lang="en-US" dirty="0"/>
              <a:t>UPMEM-based PIM System Overview</a:t>
            </a:r>
          </a:p>
          <a:p>
            <a:r>
              <a:rPr lang="en-US" dirty="0"/>
              <a:t>UPMEM PIM Programming</a:t>
            </a:r>
          </a:p>
          <a:p>
            <a:pPr lvl="1"/>
            <a:r>
              <a:rPr lang="en-US" dirty="0"/>
              <a:t>Vector Addition</a:t>
            </a:r>
          </a:p>
          <a:p>
            <a:pPr lvl="1"/>
            <a:r>
              <a:rPr lang="en-US" dirty="0"/>
              <a:t>CPU-DPU Data Transfers</a:t>
            </a:r>
          </a:p>
          <a:p>
            <a:pPr lvl="1"/>
            <a:r>
              <a:rPr lang="en-US" dirty="0"/>
              <a:t>Inter-DPU Communication</a:t>
            </a:r>
          </a:p>
          <a:p>
            <a:pPr lvl="1"/>
            <a:r>
              <a:rPr lang="en-US" dirty="0"/>
              <a:t>CPU-DPU/DPU-CPU Transfer Bandwidth</a:t>
            </a:r>
          </a:p>
          <a:p>
            <a:r>
              <a:rPr lang="en-US" dirty="0"/>
              <a:t>DRAM Processing Unit</a:t>
            </a:r>
          </a:p>
          <a:p>
            <a:pPr lvl="1"/>
            <a:r>
              <a:rPr lang="en-US" dirty="0"/>
              <a:t>Arithmetic Throughput</a:t>
            </a:r>
          </a:p>
          <a:p>
            <a:pPr lvl="1"/>
            <a:r>
              <a:rPr lang="en-US" dirty="0"/>
              <a:t>WRAM and MRAM Bandwidth</a:t>
            </a:r>
          </a:p>
          <a:p>
            <a:r>
              <a:rPr lang="en-US" dirty="0"/>
              <a:t>PrIM Benchmarks</a:t>
            </a:r>
          </a:p>
          <a:p>
            <a:pPr lvl="1"/>
            <a:r>
              <a:rPr lang="en-US" dirty="0"/>
              <a:t>Roofline Model</a:t>
            </a:r>
          </a:p>
          <a:p>
            <a:pPr lvl="1"/>
            <a:r>
              <a:rPr lang="en-US" dirty="0"/>
              <a:t>Benchmark Diversity</a:t>
            </a:r>
          </a:p>
          <a:p>
            <a:r>
              <a:rPr lang="en-US" dirty="0"/>
              <a:t>Evaluation</a:t>
            </a:r>
          </a:p>
          <a:p>
            <a:pPr lvl="1"/>
            <a:r>
              <a:rPr lang="en-US" dirty="0"/>
              <a:t>Strong and Weak Scaling</a:t>
            </a:r>
          </a:p>
          <a:p>
            <a:pPr lvl="1"/>
            <a:r>
              <a:rPr lang="en-US" dirty="0"/>
              <a:t>Comparison to CPU and GPU</a:t>
            </a:r>
          </a:p>
          <a:p>
            <a:r>
              <a:rPr lang="en-US" dirty="0"/>
              <a:t>Key Takeaways</a:t>
            </a:r>
          </a:p>
        </p:txBody>
      </p:sp>
    </p:spTree>
    <p:extLst>
      <p:ext uri="{BB962C8B-B14F-4D97-AF65-F5344CB8AC3E}">
        <p14:creationId xmlns:p14="http://schemas.microsoft.com/office/powerpoint/2010/main" val="1500280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549AE-E83A-F241-BA2F-2972D7A41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DRAM Processing Unit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1821F3-1581-BC4B-BF7C-2B4961BCEB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i="1" dirty="0"/>
              <a:t>FIG. 4 schematically illustrates part of the computing system of FIG. 1 in more detail according to an example embodiment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869DD3-EEE0-CC40-8DB1-959993619E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1512" y="1848678"/>
            <a:ext cx="5572100" cy="45790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076576E-7F6F-9343-B271-03E2DB2509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352" y="1728303"/>
            <a:ext cx="2649083" cy="1825075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F2031599-4F7F-2D49-A134-1A170F604BB0}"/>
              </a:ext>
            </a:extLst>
          </p:cNvPr>
          <p:cNvGrpSpPr/>
          <p:nvPr/>
        </p:nvGrpSpPr>
        <p:grpSpPr>
          <a:xfrm>
            <a:off x="2377438" y="2659890"/>
            <a:ext cx="537212" cy="629134"/>
            <a:chOff x="6172196" y="3975652"/>
            <a:chExt cx="1260000" cy="1476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88C3785-0302-1C49-AB1C-3D9C2CD6486A}"/>
                </a:ext>
              </a:extLst>
            </p:cNvPr>
            <p:cNvSpPr/>
            <p:nvPr/>
          </p:nvSpPr>
          <p:spPr>
            <a:xfrm>
              <a:off x="6172196" y="3975652"/>
              <a:ext cx="1260000" cy="1476000"/>
            </a:xfrm>
            <a:prstGeom prst="rect">
              <a:avLst/>
            </a:prstGeom>
            <a:solidFill>
              <a:srgbClr val="FFFF00">
                <a:alpha val="25098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60377C0-6536-2143-943E-34FA7AAA66DA}"/>
                </a:ext>
              </a:extLst>
            </p:cNvPr>
            <p:cNvSpPr/>
            <p:nvPr/>
          </p:nvSpPr>
          <p:spPr>
            <a:xfrm>
              <a:off x="6599578" y="4323522"/>
              <a:ext cx="616226" cy="288235"/>
            </a:xfrm>
            <a:prstGeom prst="rect">
              <a:avLst/>
            </a:prstGeom>
            <a:solidFill>
              <a:srgbClr val="00B050">
                <a:alpha val="25098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A91F34B-B053-E34F-966C-84B3A7705C83}"/>
                </a:ext>
              </a:extLst>
            </p:cNvPr>
            <p:cNvSpPr/>
            <p:nvPr/>
          </p:nvSpPr>
          <p:spPr>
            <a:xfrm>
              <a:off x="6251709" y="4810539"/>
              <a:ext cx="1083365" cy="556591"/>
            </a:xfrm>
            <a:prstGeom prst="rect">
              <a:avLst/>
            </a:prstGeom>
            <a:solidFill>
              <a:srgbClr val="ED7D31">
                <a:alpha val="25098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144FD58-3B65-8A4F-B864-8887082AF680}"/>
              </a:ext>
            </a:extLst>
          </p:cNvPr>
          <p:cNvCxnSpPr>
            <a:cxnSpLocks/>
          </p:cNvCxnSpPr>
          <p:nvPr/>
        </p:nvCxnSpPr>
        <p:spPr>
          <a:xfrm flipV="1">
            <a:off x="3001618" y="1987826"/>
            <a:ext cx="2146852" cy="662954"/>
          </a:xfrm>
          <a:prstGeom prst="straightConnector1">
            <a:avLst/>
          </a:prstGeom>
          <a:ln w="28575">
            <a:solidFill>
              <a:srgbClr val="0070C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061EF018-2BB5-CC49-BF87-47E1D1F47773}"/>
              </a:ext>
            </a:extLst>
          </p:cNvPr>
          <p:cNvSpPr/>
          <p:nvPr/>
        </p:nvSpPr>
        <p:spPr>
          <a:xfrm>
            <a:off x="5216040" y="1921889"/>
            <a:ext cx="3768933" cy="3962075"/>
          </a:xfrm>
          <a:prstGeom prst="rect">
            <a:avLst/>
          </a:prstGeom>
          <a:solidFill>
            <a:srgbClr val="FFFF00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DEEBDE1-1E2E-B44C-B279-590E6DACF26D}"/>
              </a:ext>
            </a:extLst>
          </p:cNvPr>
          <p:cNvSpPr/>
          <p:nvPr/>
        </p:nvSpPr>
        <p:spPr>
          <a:xfrm>
            <a:off x="6338529" y="4943165"/>
            <a:ext cx="1848040" cy="683084"/>
          </a:xfrm>
          <a:prstGeom prst="rect">
            <a:avLst/>
          </a:prstGeom>
          <a:solidFill>
            <a:srgbClr val="ED7D31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6049549-B34F-A047-A2D9-2C6A04546AFF}"/>
              </a:ext>
            </a:extLst>
          </p:cNvPr>
          <p:cNvSpPr/>
          <p:nvPr/>
        </p:nvSpPr>
        <p:spPr>
          <a:xfrm>
            <a:off x="7111264" y="3470432"/>
            <a:ext cx="967729" cy="1152000"/>
          </a:xfrm>
          <a:prstGeom prst="rect">
            <a:avLst/>
          </a:prstGeom>
          <a:solidFill>
            <a:srgbClr val="00B050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D7E1236-702F-374F-8C72-7C5D8AC100BC}"/>
              </a:ext>
            </a:extLst>
          </p:cNvPr>
          <p:cNvSpPr txBox="1"/>
          <p:nvPr/>
        </p:nvSpPr>
        <p:spPr>
          <a:xfrm>
            <a:off x="1911657" y="6476104"/>
            <a:ext cx="53206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Fabrice </a:t>
            </a:r>
            <a:r>
              <a:rPr lang="en-US" sz="1000" dirty="0" err="1"/>
              <a:t>Devaux</a:t>
            </a:r>
            <a:r>
              <a:rPr lang="en-US" sz="1000" dirty="0"/>
              <a:t>, Jean-François Roy. “Memory circuit with integrated processor.” US 10,324,870 B2.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BB5BB21-66E2-9647-80FB-DE2D10202955}"/>
              </a:ext>
            </a:extLst>
          </p:cNvPr>
          <p:cNvCxnSpPr>
            <a:cxnSpLocks/>
          </p:cNvCxnSpPr>
          <p:nvPr/>
        </p:nvCxnSpPr>
        <p:spPr>
          <a:xfrm>
            <a:off x="2948551" y="3344965"/>
            <a:ext cx="2267488" cy="2538999"/>
          </a:xfrm>
          <a:prstGeom prst="straightConnector1">
            <a:avLst/>
          </a:prstGeom>
          <a:ln w="28575">
            <a:solidFill>
              <a:srgbClr val="0070C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1685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3" grpId="0" animBg="1"/>
      <p:bldP spid="14" grpId="0" animBg="1"/>
      <p:bldP spid="15" grpId="0" animBg="1"/>
      <p:bldP spid="17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549AE-E83A-F241-BA2F-2972D7A41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DRAM Processing Unit (II)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630AA4E-EBDC-6041-B78E-B1FF87ADC7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94" y="2054386"/>
            <a:ext cx="9063613" cy="27738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633BE86-857B-A848-BCA1-6FDAD350AE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8" y="876821"/>
            <a:ext cx="9134222" cy="554903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B0F57B4A-55EA-204C-B19D-97138EED41CC}"/>
              </a:ext>
            </a:extLst>
          </p:cNvPr>
          <p:cNvSpPr/>
          <p:nvPr/>
        </p:nvSpPr>
        <p:spPr>
          <a:xfrm flipV="1">
            <a:off x="4504623" y="2608433"/>
            <a:ext cx="4608000" cy="3780000"/>
          </a:xfrm>
          <a:prstGeom prst="roundRect">
            <a:avLst>
              <a:gd name="adj" fmla="val 7570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  <a:alpha val="75000"/>
                </a:srgbClr>
              </a:gs>
              <a:gs pos="50000">
                <a:srgbClr val="FFFF00">
                  <a:tint val="44500"/>
                  <a:satMod val="160000"/>
                  <a:alpha val="75000"/>
                </a:srgbClr>
              </a:gs>
              <a:gs pos="100000">
                <a:srgbClr val="FFFF00">
                  <a:tint val="23500"/>
                  <a:satMod val="160000"/>
                  <a:alpha val="7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DAAA1C8A-5B3C-B04C-BCCF-70593A21B6FA}"/>
              </a:ext>
            </a:extLst>
          </p:cNvPr>
          <p:cNvSpPr/>
          <p:nvPr/>
        </p:nvSpPr>
        <p:spPr>
          <a:xfrm flipV="1">
            <a:off x="40194" y="1392484"/>
            <a:ext cx="9072000" cy="1215959"/>
          </a:xfrm>
          <a:prstGeom prst="roundRect">
            <a:avLst>
              <a:gd name="adj" fmla="val 21990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  <a:alpha val="75000"/>
                </a:srgbClr>
              </a:gs>
              <a:gs pos="50000">
                <a:srgbClr val="FFFF00">
                  <a:tint val="44500"/>
                  <a:satMod val="160000"/>
                  <a:alpha val="75000"/>
                </a:srgbClr>
              </a:gs>
              <a:gs pos="100000">
                <a:srgbClr val="FFFF00">
                  <a:tint val="23500"/>
                  <a:satMod val="160000"/>
                  <a:alpha val="7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918C1B5C-D5DE-224C-BCE0-84902F66A049}"/>
              </a:ext>
            </a:extLst>
          </p:cNvPr>
          <p:cNvSpPr/>
          <p:nvPr/>
        </p:nvSpPr>
        <p:spPr>
          <a:xfrm flipV="1">
            <a:off x="2492942" y="2608436"/>
            <a:ext cx="2011681" cy="3780000"/>
          </a:xfrm>
          <a:prstGeom prst="roundRect">
            <a:avLst>
              <a:gd name="adj" fmla="val 7570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  <a:alpha val="75000"/>
                </a:srgbClr>
              </a:gs>
              <a:gs pos="49000">
                <a:srgbClr val="FFFF00">
                  <a:tint val="44500"/>
                  <a:satMod val="160000"/>
                  <a:alpha val="75000"/>
                </a:srgbClr>
              </a:gs>
              <a:gs pos="100000">
                <a:srgbClr val="FFFF00">
                  <a:tint val="23500"/>
                  <a:satMod val="160000"/>
                  <a:alpha val="7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083E2BE2-94C4-724C-9998-02C8E6710F08}"/>
              </a:ext>
            </a:extLst>
          </p:cNvPr>
          <p:cNvSpPr/>
          <p:nvPr/>
        </p:nvSpPr>
        <p:spPr>
          <a:xfrm flipV="1">
            <a:off x="40193" y="2608440"/>
            <a:ext cx="2452749" cy="3780000"/>
          </a:xfrm>
          <a:prstGeom prst="roundRect">
            <a:avLst>
              <a:gd name="adj" fmla="val 13995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  <a:alpha val="75000"/>
                </a:srgbClr>
              </a:gs>
              <a:gs pos="50000">
                <a:srgbClr val="FFFF00">
                  <a:tint val="44500"/>
                  <a:satMod val="160000"/>
                  <a:alpha val="75000"/>
                </a:srgbClr>
              </a:gs>
              <a:gs pos="100000">
                <a:srgbClr val="FFFF00">
                  <a:tint val="23500"/>
                  <a:satMod val="160000"/>
                  <a:alpha val="7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767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1AAED-456D-7249-8063-DA02B88BB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DPU Pipeline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706610-9631-964A-ABB4-DB863A1DD5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4867518" cy="5293805"/>
          </a:xfrm>
        </p:spPr>
        <p:txBody>
          <a:bodyPr>
            <a:normAutofit/>
          </a:bodyPr>
          <a:lstStyle/>
          <a:p>
            <a:r>
              <a:rPr lang="en-US" dirty="0"/>
              <a:t>In-order pipeline</a:t>
            </a:r>
          </a:p>
          <a:p>
            <a:pPr lvl="1"/>
            <a:r>
              <a:rPr lang="en-US" dirty="0"/>
              <a:t>Up to </a:t>
            </a:r>
            <a:r>
              <a:rPr lang="en-US" dirty="0">
                <a:solidFill>
                  <a:srgbClr val="0070C0"/>
                </a:solidFill>
              </a:rPr>
              <a:t>350 MHz </a:t>
            </a:r>
          </a:p>
          <a:p>
            <a:r>
              <a:rPr lang="en-US" dirty="0">
                <a:solidFill>
                  <a:srgbClr val="C00000"/>
                </a:solidFill>
              </a:rPr>
              <a:t>Fine-grain multithreaded</a:t>
            </a:r>
          </a:p>
          <a:p>
            <a:pPr lvl="1"/>
            <a:r>
              <a:rPr lang="en-US" dirty="0"/>
              <a:t>24 hardware threads</a:t>
            </a:r>
          </a:p>
          <a:p>
            <a:r>
              <a:rPr lang="en-US" dirty="0"/>
              <a:t>14 pipeline stages</a:t>
            </a:r>
          </a:p>
          <a:p>
            <a:pPr lvl="1"/>
            <a:r>
              <a:rPr lang="en-US" sz="2200" dirty="0">
                <a:solidFill>
                  <a:schemeClr val="accent6"/>
                </a:solidFill>
              </a:rPr>
              <a:t>DISPATCH</a:t>
            </a:r>
            <a:r>
              <a:rPr lang="en-US" sz="2200" dirty="0"/>
              <a:t>: Thread selection</a:t>
            </a:r>
          </a:p>
          <a:p>
            <a:pPr lvl="1"/>
            <a:r>
              <a:rPr lang="en-US" sz="2200" dirty="0">
                <a:solidFill>
                  <a:schemeClr val="accent2"/>
                </a:solidFill>
              </a:rPr>
              <a:t>FETCH</a:t>
            </a:r>
            <a:r>
              <a:rPr lang="en-US" sz="2200" dirty="0"/>
              <a:t>: Instruction fetch</a:t>
            </a:r>
          </a:p>
          <a:p>
            <a:pPr lvl="1"/>
            <a:r>
              <a:rPr lang="en-US" sz="2200" dirty="0">
                <a:solidFill>
                  <a:schemeClr val="accent2">
                    <a:lumMod val="75000"/>
                  </a:schemeClr>
                </a:solidFill>
              </a:rPr>
              <a:t>READOP</a:t>
            </a:r>
            <a:r>
              <a:rPr lang="en-US" sz="2200" dirty="0"/>
              <a:t>: Register file</a:t>
            </a:r>
          </a:p>
          <a:p>
            <a:pPr lvl="1"/>
            <a:r>
              <a:rPr lang="en-US" sz="2200" dirty="0">
                <a:solidFill>
                  <a:schemeClr val="accent6"/>
                </a:solidFill>
              </a:rPr>
              <a:t>FORMAT</a:t>
            </a:r>
            <a:r>
              <a:rPr lang="en-US" sz="2200" dirty="0"/>
              <a:t>: Operand formatting</a:t>
            </a:r>
          </a:p>
          <a:p>
            <a:pPr lvl="1"/>
            <a:r>
              <a:rPr lang="en-US" sz="2200" dirty="0">
                <a:solidFill>
                  <a:srgbClr val="009193"/>
                </a:solidFill>
              </a:rPr>
              <a:t>ALU</a:t>
            </a:r>
            <a:r>
              <a:rPr lang="en-US" sz="2200" dirty="0"/>
              <a:t>: Operation and WRAM</a:t>
            </a:r>
          </a:p>
          <a:p>
            <a:pPr lvl="1"/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MERGE</a:t>
            </a:r>
            <a:r>
              <a:rPr lang="en-US" sz="2200" dirty="0"/>
              <a:t>: Result formatting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4C09A52-4D4A-8C48-B643-7D44B82414CE}"/>
              </a:ext>
            </a:extLst>
          </p:cNvPr>
          <p:cNvGrpSpPr>
            <a:grpSpLocks noChangeAspect="1"/>
          </p:cNvGrpSpPr>
          <p:nvPr/>
        </p:nvGrpSpPr>
        <p:grpSpPr>
          <a:xfrm>
            <a:off x="4614455" y="1575476"/>
            <a:ext cx="4529545" cy="4185524"/>
            <a:chOff x="4468932" y="1423074"/>
            <a:chExt cx="4675068" cy="4320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97A6990-9AB4-2141-A33B-F8053BE580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68932" y="1423074"/>
              <a:ext cx="4675068" cy="432000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1ECD6D3-4270-804B-A640-A464BC491D66}"/>
                </a:ext>
              </a:extLst>
            </p:cNvPr>
            <p:cNvSpPr txBox="1"/>
            <p:nvPr/>
          </p:nvSpPr>
          <p:spPr>
            <a:xfrm>
              <a:off x="7357185" y="3060398"/>
              <a:ext cx="1743320" cy="317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b="1" dirty="0"/>
                <a:t>To the DMA engine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4718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A5251-3CFB-784C-92CC-FD9A41B7F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Arithmetic Throughput: Microbenchmark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A3DDD-18BD-0E44-AEE3-5CF5CC03B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731149" cy="529380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Goal</a:t>
            </a:r>
          </a:p>
          <a:p>
            <a:pPr lvl="1"/>
            <a:r>
              <a:rPr lang="en-US" dirty="0"/>
              <a:t>Measure the </a:t>
            </a:r>
            <a:r>
              <a:rPr lang="en-US" dirty="0">
                <a:solidFill>
                  <a:srgbClr val="00B050"/>
                </a:solidFill>
              </a:rPr>
              <a:t>maximum arithmetic throughput for different datatypes and operations</a:t>
            </a:r>
          </a:p>
          <a:p>
            <a:endParaRPr lang="en-US" dirty="0"/>
          </a:p>
          <a:p>
            <a:r>
              <a:rPr lang="en-US" dirty="0"/>
              <a:t>Microbenchmark</a:t>
            </a:r>
          </a:p>
          <a:p>
            <a:pPr lvl="1"/>
            <a:r>
              <a:rPr lang="en-US" dirty="0"/>
              <a:t>We stream over an </a:t>
            </a:r>
            <a:r>
              <a:rPr lang="en-US" dirty="0">
                <a:solidFill>
                  <a:srgbClr val="0070C0"/>
                </a:solidFill>
              </a:rPr>
              <a:t>array in WRAM and perform read-modify-write operations</a:t>
            </a:r>
          </a:p>
          <a:p>
            <a:pPr lvl="1"/>
            <a:r>
              <a:rPr lang="en-US" dirty="0"/>
              <a:t>Experiments on </a:t>
            </a:r>
            <a:r>
              <a:rPr lang="en-US" dirty="0">
                <a:solidFill>
                  <a:srgbClr val="C00000"/>
                </a:solidFill>
              </a:rPr>
              <a:t>one DPU</a:t>
            </a:r>
          </a:p>
          <a:p>
            <a:pPr lvl="1"/>
            <a:r>
              <a:rPr lang="en-US" dirty="0"/>
              <a:t>We vary the number of </a:t>
            </a:r>
            <a:r>
              <a:rPr lang="en-US" dirty="0" err="1"/>
              <a:t>tasklets</a:t>
            </a:r>
            <a:r>
              <a:rPr lang="en-US" dirty="0"/>
              <a:t> from </a:t>
            </a:r>
            <a:r>
              <a:rPr lang="en-US" dirty="0">
                <a:solidFill>
                  <a:srgbClr val="C00000"/>
                </a:solidFill>
              </a:rPr>
              <a:t>1 to 24</a:t>
            </a:r>
          </a:p>
          <a:p>
            <a:pPr lvl="1"/>
            <a:r>
              <a:rPr lang="en-US" dirty="0"/>
              <a:t>Arithmetic operations: </a:t>
            </a:r>
            <a:r>
              <a:rPr lang="en-US" dirty="0">
                <a:solidFill>
                  <a:srgbClr val="7030A0"/>
                </a:solidFill>
              </a:rPr>
              <a:t>add, subtract, multiply, divide</a:t>
            </a:r>
          </a:p>
          <a:p>
            <a:pPr lvl="1"/>
            <a:r>
              <a:rPr lang="en-US" dirty="0"/>
              <a:t>Datatypes: </a:t>
            </a:r>
            <a:r>
              <a:rPr lang="en-US" dirty="0">
                <a:solidFill>
                  <a:srgbClr val="0070C0"/>
                </a:solidFill>
              </a:rPr>
              <a:t>int32, int64, float, double</a:t>
            </a:r>
          </a:p>
          <a:p>
            <a:endParaRPr lang="en-US" dirty="0">
              <a:solidFill>
                <a:srgbClr val="0070C0"/>
              </a:solidFill>
            </a:endParaRPr>
          </a:p>
          <a:p>
            <a:r>
              <a:rPr lang="en-US" dirty="0"/>
              <a:t>We measure cycles with an </a:t>
            </a:r>
            <a:r>
              <a:rPr lang="en-US" dirty="0">
                <a:solidFill>
                  <a:srgbClr val="00B050"/>
                </a:solidFill>
              </a:rPr>
              <a:t>accurate cycle counter </a:t>
            </a:r>
            <a:r>
              <a:rPr lang="en-US" dirty="0"/>
              <a:t>that the SDK provides</a:t>
            </a:r>
          </a:p>
          <a:p>
            <a:pPr lvl="1"/>
            <a:r>
              <a:rPr lang="en-US" dirty="0"/>
              <a:t>We include WRAM accesses (including address calculation) and arithmetic operation</a:t>
            </a:r>
          </a:p>
        </p:txBody>
      </p:sp>
    </p:spTree>
    <p:extLst>
      <p:ext uri="{BB962C8B-B14F-4D97-AF65-F5344CB8AC3E}">
        <p14:creationId xmlns:p14="http://schemas.microsoft.com/office/powerpoint/2010/main" val="444975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A5251-3CFB-784C-92CC-FD9A41B7F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Microbenchmark for INT32 ADD Throughput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517E370-53F6-A543-865A-028F9778536A}"/>
              </a:ext>
            </a:extLst>
          </p:cNvPr>
          <p:cNvSpPr/>
          <p:nvPr/>
        </p:nvSpPr>
        <p:spPr>
          <a:xfrm>
            <a:off x="1324764" y="1765300"/>
            <a:ext cx="7264400" cy="270000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9C7C664-0063-A34B-BE93-34D02731FFFE}"/>
              </a:ext>
            </a:extLst>
          </p:cNvPr>
          <p:cNvSpPr/>
          <p:nvPr/>
        </p:nvSpPr>
        <p:spPr>
          <a:xfrm>
            <a:off x="1324764" y="2982681"/>
            <a:ext cx="7264400" cy="270000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4A6B585-2971-9B40-9792-005130908F8E}"/>
              </a:ext>
            </a:extLst>
          </p:cNvPr>
          <p:cNvSpPr/>
          <p:nvPr/>
        </p:nvSpPr>
        <p:spPr>
          <a:xfrm>
            <a:off x="1324764" y="3575397"/>
            <a:ext cx="7264400" cy="270000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274882-8E4F-0840-A966-6B173F0DAC19}"/>
              </a:ext>
            </a:extLst>
          </p:cNvPr>
          <p:cNvSpPr/>
          <p:nvPr/>
        </p:nvSpPr>
        <p:spPr>
          <a:xfrm>
            <a:off x="1324764" y="5410200"/>
            <a:ext cx="7264400" cy="270000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B4F6F8-B0D9-644B-9B12-4B2B424EA2B7}"/>
              </a:ext>
            </a:extLst>
          </p:cNvPr>
          <p:cNvSpPr/>
          <p:nvPr/>
        </p:nvSpPr>
        <p:spPr>
          <a:xfrm>
            <a:off x="1324764" y="5720827"/>
            <a:ext cx="7264400" cy="270000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067F2FF-1B76-2942-BD32-A42FB3F61538}"/>
              </a:ext>
            </a:extLst>
          </p:cNvPr>
          <p:cNvSpPr/>
          <p:nvPr/>
        </p:nvSpPr>
        <p:spPr>
          <a:xfrm>
            <a:off x="1324764" y="2063227"/>
            <a:ext cx="7264400" cy="27000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5CC15FD-6810-9C48-8314-B5E5AC5BBB16}"/>
              </a:ext>
            </a:extLst>
          </p:cNvPr>
          <p:cNvSpPr/>
          <p:nvPr/>
        </p:nvSpPr>
        <p:spPr>
          <a:xfrm>
            <a:off x="1324764" y="4185946"/>
            <a:ext cx="7264400" cy="27000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AF2788-091B-0A46-A6D4-DFF5BB245BB4}"/>
              </a:ext>
            </a:extLst>
          </p:cNvPr>
          <p:cNvSpPr/>
          <p:nvPr/>
        </p:nvSpPr>
        <p:spPr>
          <a:xfrm>
            <a:off x="1324764" y="4490746"/>
            <a:ext cx="7264400" cy="27000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B1C299B-9F4C-1B42-93A3-7312BE6185D2}"/>
              </a:ext>
            </a:extLst>
          </p:cNvPr>
          <p:cNvSpPr/>
          <p:nvPr/>
        </p:nvSpPr>
        <p:spPr>
          <a:xfrm>
            <a:off x="1324764" y="2365935"/>
            <a:ext cx="7264400" cy="270000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1F14C6E-83A1-734E-93DC-6EA2ACCBF7BF}"/>
              </a:ext>
            </a:extLst>
          </p:cNvPr>
          <p:cNvSpPr/>
          <p:nvPr/>
        </p:nvSpPr>
        <p:spPr>
          <a:xfrm>
            <a:off x="1324764" y="4794636"/>
            <a:ext cx="7264400" cy="270000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5ADB799-0FE2-524E-9D0D-980A1F625BF6}"/>
              </a:ext>
            </a:extLst>
          </p:cNvPr>
          <p:cNvSpPr/>
          <p:nvPr/>
        </p:nvSpPr>
        <p:spPr>
          <a:xfrm>
            <a:off x="1324764" y="2670280"/>
            <a:ext cx="7264400" cy="270000"/>
          </a:xfrm>
          <a:prstGeom prst="rect">
            <a:avLst/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03A0DCC-B309-CA4E-A50E-08A1F76FD679}"/>
              </a:ext>
            </a:extLst>
          </p:cNvPr>
          <p:cNvSpPr/>
          <p:nvPr/>
        </p:nvSpPr>
        <p:spPr>
          <a:xfrm>
            <a:off x="1324764" y="5105263"/>
            <a:ext cx="7264400" cy="270000"/>
          </a:xfrm>
          <a:prstGeom prst="rect">
            <a:avLst/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6BD665B-E83F-9042-A334-3ADFE24CA3E8}"/>
              </a:ext>
            </a:extLst>
          </p:cNvPr>
          <p:cNvSpPr txBox="1"/>
          <p:nvPr/>
        </p:nvSpPr>
        <p:spPr>
          <a:xfrm rot="16200000">
            <a:off x="-433268" y="1994953"/>
            <a:ext cx="16257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  <a:latin typeface="Candara" panose="020E0502030303020204" pitchFamily="34" charset="0"/>
              </a:rPr>
              <a:t>C-based code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C2741F8-F015-8A44-8A4F-106CBD84DA8B}"/>
              </a:ext>
            </a:extLst>
          </p:cNvPr>
          <p:cNvSpPr txBox="1"/>
          <p:nvPr/>
        </p:nvSpPr>
        <p:spPr>
          <a:xfrm rot="16200000">
            <a:off x="-567034" y="4440693"/>
            <a:ext cx="22010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70C0"/>
                </a:solidFill>
                <a:latin typeface="Candara" panose="020E0502030303020204" pitchFamily="34" charset="0"/>
              </a:rPr>
              <a:t>Compiled code (UPMEM DPU ISA)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7CB235-17EE-D44B-AD80-3597C2481B3C}"/>
              </a:ext>
            </a:extLst>
          </p:cNvPr>
          <p:cNvSpPr txBox="1"/>
          <p:nvPr/>
        </p:nvSpPr>
        <p:spPr>
          <a:xfrm>
            <a:off x="951449" y="1071880"/>
            <a:ext cx="7725192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ourier" pitchFamily="2" charset="0"/>
              </a:rPr>
              <a:t>1  </a:t>
            </a:r>
            <a:r>
              <a:rPr lang="en-US" sz="2000" dirty="0">
                <a:solidFill>
                  <a:srgbClr val="0070C0"/>
                </a:solidFill>
                <a:latin typeface="Courier" pitchFamily="2" charset="0"/>
              </a:rPr>
              <a:t>#define </a:t>
            </a:r>
            <a:r>
              <a:rPr lang="en-US" sz="2000" dirty="0">
                <a:latin typeface="Courier" pitchFamily="2" charset="0"/>
              </a:rPr>
              <a:t>SIZE 256</a:t>
            </a:r>
          </a:p>
          <a:p>
            <a:r>
              <a:rPr lang="en-US" sz="2000" dirty="0">
                <a:latin typeface="Courier" pitchFamily="2" charset="0"/>
              </a:rPr>
              <a:t>2  </a:t>
            </a:r>
            <a:r>
              <a:rPr lang="en-US" sz="2000" dirty="0" err="1">
                <a:solidFill>
                  <a:srgbClr val="0070C0"/>
                </a:solidFill>
                <a:latin typeface="Courier" pitchFamily="2" charset="0"/>
              </a:rPr>
              <a:t>int</a:t>
            </a:r>
            <a:r>
              <a:rPr lang="en-US" sz="2000" dirty="0">
                <a:latin typeface="Courier" pitchFamily="2" charset="0"/>
              </a:rPr>
              <a:t>* </a:t>
            </a:r>
            <a:r>
              <a:rPr lang="en-US" sz="2000" dirty="0" err="1">
                <a:latin typeface="Courier" pitchFamily="2" charset="0"/>
              </a:rPr>
              <a:t>bufferA</a:t>
            </a:r>
            <a:r>
              <a:rPr lang="en-US" sz="2000" dirty="0">
                <a:latin typeface="Courier" pitchFamily="2" charset="0"/>
              </a:rPr>
              <a:t> = </a:t>
            </a:r>
            <a:r>
              <a:rPr lang="en-US" sz="2000" dirty="0" err="1">
                <a:solidFill>
                  <a:srgbClr val="0070C0"/>
                </a:solidFill>
                <a:latin typeface="Courier" pitchFamily="2" charset="0"/>
              </a:rPr>
              <a:t>mem_alloc</a:t>
            </a:r>
            <a:r>
              <a:rPr lang="en-US" sz="2000" dirty="0">
                <a:latin typeface="Courier" pitchFamily="2" charset="0"/>
              </a:rPr>
              <a:t>(SIZE * </a:t>
            </a:r>
            <a:r>
              <a:rPr lang="en-US" sz="2000" dirty="0" err="1">
                <a:solidFill>
                  <a:srgbClr val="0070C0"/>
                </a:solidFill>
                <a:latin typeface="Courier" pitchFamily="2" charset="0"/>
              </a:rPr>
              <a:t>sizeof</a:t>
            </a:r>
            <a:r>
              <a:rPr lang="en-US" sz="2000" dirty="0">
                <a:latin typeface="Courier" pitchFamily="2" charset="0"/>
              </a:rPr>
              <a:t>(</a:t>
            </a:r>
            <a:r>
              <a:rPr lang="en-US" sz="2000" dirty="0" err="1">
                <a:solidFill>
                  <a:srgbClr val="0070C0"/>
                </a:solidFill>
                <a:latin typeface="Courier" pitchFamily="2" charset="0"/>
              </a:rPr>
              <a:t>int</a:t>
            </a:r>
            <a:r>
              <a:rPr lang="en-US" sz="2000" dirty="0">
                <a:latin typeface="Courier" pitchFamily="2" charset="0"/>
              </a:rPr>
              <a:t>));</a:t>
            </a:r>
          </a:p>
          <a:p>
            <a:r>
              <a:rPr lang="en-US" sz="2000" dirty="0">
                <a:latin typeface="Courier" pitchFamily="2" charset="0"/>
              </a:rPr>
              <a:t>3  </a:t>
            </a:r>
            <a:r>
              <a:rPr lang="en-US" sz="2000" dirty="0">
                <a:solidFill>
                  <a:srgbClr val="0070C0"/>
                </a:solidFill>
                <a:latin typeface="Courier" pitchFamily="2" charset="0"/>
              </a:rPr>
              <a:t>for</a:t>
            </a:r>
            <a:r>
              <a:rPr lang="en-US" sz="2000" dirty="0">
                <a:latin typeface="Courier" pitchFamily="2" charset="0"/>
              </a:rPr>
              <a:t>(</a:t>
            </a:r>
            <a:r>
              <a:rPr lang="en-US" sz="2000" dirty="0" err="1">
                <a:solidFill>
                  <a:srgbClr val="0070C0"/>
                </a:solidFill>
                <a:latin typeface="Courier" pitchFamily="2" charset="0"/>
              </a:rPr>
              <a:t>int</a:t>
            </a:r>
            <a:r>
              <a:rPr lang="en-US" sz="2000" dirty="0">
                <a:latin typeface="Courier" pitchFamily="2" charset="0"/>
              </a:rPr>
              <a:t> </a:t>
            </a:r>
            <a:r>
              <a:rPr lang="en-US" sz="2000" dirty="0" err="1">
                <a:latin typeface="Courier" pitchFamily="2" charset="0"/>
              </a:rPr>
              <a:t>i</a:t>
            </a:r>
            <a:r>
              <a:rPr lang="en-US" sz="2000" dirty="0">
                <a:latin typeface="Courier" pitchFamily="2" charset="0"/>
              </a:rPr>
              <a:t> = 0; </a:t>
            </a:r>
            <a:r>
              <a:rPr lang="en-US" sz="2000" dirty="0" err="1">
                <a:latin typeface="Courier" pitchFamily="2" charset="0"/>
              </a:rPr>
              <a:t>i</a:t>
            </a:r>
            <a:r>
              <a:rPr lang="en-US" sz="2000" dirty="0">
                <a:latin typeface="Courier" pitchFamily="2" charset="0"/>
              </a:rPr>
              <a:t> &lt; SIZE; </a:t>
            </a:r>
            <a:r>
              <a:rPr lang="en-US" sz="2000" dirty="0" err="1">
                <a:latin typeface="Courier" pitchFamily="2" charset="0"/>
              </a:rPr>
              <a:t>i</a:t>
            </a:r>
            <a:r>
              <a:rPr lang="en-US" sz="2000" dirty="0">
                <a:latin typeface="Courier" pitchFamily="2" charset="0"/>
              </a:rPr>
              <a:t>++){</a:t>
            </a:r>
          </a:p>
          <a:p>
            <a:r>
              <a:rPr lang="en-US" sz="2000" dirty="0">
                <a:latin typeface="Courier" pitchFamily="2" charset="0"/>
              </a:rPr>
              <a:t>4      </a:t>
            </a:r>
            <a:r>
              <a:rPr lang="en-US" sz="2000" dirty="0" err="1">
                <a:solidFill>
                  <a:srgbClr val="0070C0"/>
                </a:solidFill>
                <a:latin typeface="Courier" pitchFamily="2" charset="0"/>
              </a:rPr>
              <a:t>int</a:t>
            </a:r>
            <a:r>
              <a:rPr lang="en-US" sz="2000" dirty="0">
                <a:latin typeface="Courier" pitchFamily="2" charset="0"/>
              </a:rPr>
              <a:t> temp = </a:t>
            </a:r>
            <a:r>
              <a:rPr lang="en-US" sz="2000" dirty="0" err="1">
                <a:latin typeface="Courier" pitchFamily="2" charset="0"/>
              </a:rPr>
              <a:t>bufferA</a:t>
            </a:r>
            <a:r>
              <a:rPr lang="en-US" sz="2000" dirty="0">
                <a:latin typeface="Courier" pitchFamily="2" charset="0"/>
              </a:rPr>
              <a:t>[</a:t>
            </a:r>
            <a:r>
              <a:rPr lang="en-US" sz="2000" dirty="0" err="1">
                <a:latin typeface="Courier" pitchFamily="2" charset="0"/>
              </a:rPr>
              <a:t>i</a:t>
            </a:r>
            <a:r>
              <a:rPr lang="en-US" sz="2000" dirty="0">
                <a:latin typeface="Courier" pitchFamily="2" charset="0"/>
              </a:rPr>
              <a:t>];</a:t>
            </a:r>
          </a:p>
          <a:p>
            <a:r>
              <a:rPr lang="en-US" sz="2000" dirty="0">
                <a:latin typeface="Courier" pitchFamily="2" charset="0"/>
              </a:rPr>
              <a:t>5      temp += scalar;</a:t>
            </a:r>
          </a:p>
          <a:p>
            <a:r>
              <a:rPr lang="en-US" sz="2000" dirty="0">
                <a:latin typeface="Courier" pitchFamily="2" charset="0"/>
              </a:rPr>
              <a:t>6      </a:t>
            </a:r>
            <a:r>
              <a:rPr lang="en-US" sz="2000" dirty="0" err="1">
                <a:latin typeface="Courier" pitchFamily="2" charset="0"/>
              </a:rPr>
              <a:t>bufferA</a:t>
            </a:r>
            <a:r>
              <a:rPr lang="en-US" sz="2000" dirty="0">
                <a:latin typeface="Courier" pitchFamily="2" charset="0"/>
              </a:rPr>
              <a:t>[</a:t>
            </a:r>
            <a:r>
              <a:rPr lang="en-US" sz="2000" dirty="0" err="1">
                <a:latin typeface="Courier" pitchFamily="2" charset="0"/>
              </a:rPr>
              <a:t>i</a:t>
            </a:r>
            <a:r>
              <a:rPr lang="en-US" sz="2000" dirty="0">
                <a:latin typeface="Courier" pitchFamily="2" charset="0"/>
              </a:rPr>
              <a:t>] = temp;</a:t>
            </a:r>
          </a:p>
          <a:p>
            <a:r>
              <a:rPr lang="en-US" sz="2000" dirty="0">
                <a:latin typeface="Courier" pitchFamily="2" charset="0"/>
              </a:rPr>
              <a:t>7  }</a:t>
            </a:r>
          </a:p>
          <a:p>
            <a:endParaRPr lang="en-US" sz="2000" dirty="0">
              <a:latin typeface="Courier" pitchFamily="2" charset="0"/>
            </a:endParaRPr>
          </a:p>
          <a:p>
            <a:r>
              <a:rPr lang="en-US" sz="2000" dirty="0">
                <a:latin typeface="Courier" pitchFamily="2" charset="0"/>
              </a:rPr>
              <a:t>1   </a:t>
            </a:r>
            <a:r>
              <a:rPr lang="en-US" sz="2000" dirty="0">
                <a:solidFill>
                  <a:srgbClr val="0070C0"/>
                </a:solidFill>
                <a:latin typeface="Courier" pitchFamily="2" charset="0"/>
              </a:rPr>
              <a:t>move</a:t>
            </a:r>
            <a:r>
              <a:rPr lang="en-US" sz="2000" dirty="0">
                <a:latin typeface="Courier" pitchFamily="2" charset="0"/>
              </a:rPr>
              <a:t> r2, 0</a:t>
            </a:r>
          </a:p>
          <a:p>
            <a:r>
              <a:rPr lang="en-US" sz="2000" dirty="0">
                <a:latin typeface="Courier" pitchFamily="2" charset="0"/>
              </a:rPr>
              <a:t>2 .LBB0_1: 						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Loop header</a:t>
            </a:r>
          </a:p>
          <a:p>
            <a:r>
              <a:rPr lang="en-US" sz="2000" dirty="0">
                <a:latin typeface="Courier" pitchFamily="2" charset="0"/>
              </a:rPr>
              <a:t>3   </a:t>
            </a:r>
            <a:r>
              <a:rPr lang="en-US" sz="2000" dirty="0" err="1">
                <a:solidFill>
                  <a:srgbClr val="0070C0"/>
                </a:solidFill>
                <a:latin typeface="Courier" pitchFamily="2" charset="0"/>
              </a:rPr>
              <a:t>lsl_add</a:t>
            </a:r>
            <a:r>
              <a:rPr lang="en-US" sz="2000" dirty="0">
                <a:solidFill>
                  <a:srgbClr val="0070C0"/>
                </a:solidFill>
                <a:latin typeface="Courier" pitchFamily="2" charset="0"/>
              </a:rPr>
              <a:t> </a:t>
            </a:r>
            <a:r>
              <a:rPr lang="en-US" sz="2000" dirty="0">
                <a:latin typeface="Courier" pitchFamily="2" charset="0"/>
              </a:rPr>
              <a:t>r3, r0, r2, 2 	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Address calculation</a:t>
            </a:r>
            <a:endParaRPr lang="en-US" sz="2000" dirty="0">
              <a:latin typeface="Courier" pitchFamily="2" charset="0"/>
            </a:endParaRPr>
          </a:p>
          <a:p>
            <a:r>
              <a:rPr lang="en-US" sz="2000" dirty="0">
                <a:latin typeface="Courier" pitchFamily="2" charset="0"/>
              </a:rPr>
              <a:t>4   </a:t>
            </a:r>
            <a:r>
              <a:rPr lang="en-US" sz="2000" dirty="0" err="1">
                <a:solidFill>
                  <a:srgbClr val="0070C0"/>
                </a:solidFill>
                <a:latin typeface="Courier" pitchFamily="2" charset="0"/>
              </a:rPr>
              <a:t>lw</a:t>
            </a:r>
            <a:r>
              <a:rPr lang="en-US" sz="2000" dirty="0">
                <a:latin typeface="Courier" pitchFamily="2" charset="0"/>
              </a:rPr>
              <a:t> r4, r3, 0 				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Load from WRAM</a:t>
            </a:r>
            <a:endParaRPr lang="en-US" sz="2000" dirty="0">
              <a:latin typeface="Courier" pitchFamily="2" charset="0"/>
            </a:endParaRPr>
          </a:p>
          <a:p>
            <a:r>
              <a:rPr lang="en-US" sz="2000" dirty="0">
                <a:latin typeface="Courier" pitchFamily="2" charset="0"/>
              </a:rPr>
              <a:t>5   </a:t>
            </a:r>
            <a:r>
              <a:rPr lang="en-US" sz="2000" dirty="0">
                <a:solidFill>
                  <a:srgbClr val="0070C0"/>
                </a:solidFill>
                <a:latin typeface="Courier" pitchFamily="2" charset="0"/>
              </a:rPr>
              <a:t>add</a:t>
            </a:r>
            <a:r>
              <a:rPr lang="en-US" sz="2000" dirty="0">
                <a:latin typeface="Courier" pitchFamily="2" charset="0"/>
              </a:rPr>
              <a:t> r4, r4, r1 			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Add</a:t>
            </a:r>
            <a:endParaRPr lang="en-US" sz="2000" dirty="0">
              <a:latin typeface="Courier" pitchFamily="2" charset="0"/>
            </a:endParaRPr>
          </a:p>
          <a:p>
            <a:r>
              <a:rPr lang="en-US" sz="2000" dirty="0">
                <a:latin typeface="Courier" pitchFamily="2" charset="0"/>
              </a:rPr>
              <a:t>6   </a:t>
            </a:r>
            <a:r>
              <a:rPr lang="en-US" sz="2000" dirty="0" err="1">
                <a:solidFill>
                  <a:srgbClr val="0070C0"/>
                </a:solidFill>
                <a:latin typeface="Courier" pitchFamily="2" charset="0"/>
              </a:rPr>
              <a:t>sw</a:t>
            </a:r>
            <a:r>
              <a:rPr lang="en-US" sz="2000" dirty="0">
                <a:latin typeface="Courier" pitchFamily="2" charset="0"/>
              </a:rPr>
              <a:t> r3, 0, r4 				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Store to WRAM</a:t>
            </a:r>
            <a:endParaRPr lang="en-US" sz="2000" dirty="0">
              <a:latin typeface="Courier" pitchFamily="2" charset="0"/>
            </a:endParaRPr>
          </a:p>
          <a:p>
            <a:r>
              <a:rPr lang="en-US" sz="2000" dirty="0">
                <a:latin typeface="Courier" pitchFamily="2" charset="0"/>
              </a:rPr>
              <a:t>7   </a:t>
            </a:r>
            <a:r>
              <a:rPr lang="en-US" sz="2000" dirty="0">
                <a:solidFill>
                  <a:srgbClr val="0070C0"/>
                </a:solidFill>
                <a:latin typeface="Courier" pitchFamily="2" charset="0"/>
              </a:rPr>
              <a:t>add</a:t>
            </a:r>
            <a:r>
              <a:rPr lang="en-US" sz="2000" dirty="0">
                <a:latin typeface="Courier" pitchFamily="2" charset="0"/>
              </a:rPr>
              <a:t> r2, r2, 1 			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Index update</a:t>
            </a:r>
            <a:endParaRPr lang="en-US" sz="2000" dirty="0">
              <a:latin typeface="Courier" pitchFamily="2" charset="0"/>
            </a:endParaRPr>
          </a:p>
          <a:p>
            <a:r>
              <a:rPr lang="en-US" sz="2000" dirty="0">
                <a:latin typeface="Courier" pitchFamily="2" charset="0"/>
              </a:rPr>
              <a:t>8   </a:t>
            </a:r>
            <a:r>
              <a:rPr lang="en-US" sz="2000" dirty="0" err="1">
                <a:solidFill>
                  <a:srgbClr val="0070C0"/>
                </a:solidFill>
                <a:latin typeface="Courier" pitchFamily="2" charset="0"/>
              </a:rPr>
              <a:t>jneq</a:t>
            </a:r>
            <a:r>
              <a:rPr lang="en-US" sz="2000" dirty="0">
                <a:latin typeface="Courier" pitchFamily="2" charset="0"/>
              </a:rPr>
              <a:t> r2, 256, .LBB0_1	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Conditional jump</a:t>
            </a:r>
            <a:endParaRPr lang="en-US" sz="2000" dirty="0">
              <a:latin typeface="Courier" pitchFamily="2" charset="0"/>
            </a:endParaRPr>
          </a:p>
          <a:p>
            <a:endParaRPr lang="en-US" sz="2000" dirty="0">
              <a:latin typeface="Courie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2997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/>
      <p:bldP spid="22" grpId="0"/>
      <p:bldP spid="7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5188F52B-1DB1-814C-AED1-71331820952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9452818"/>
              </p:ext>
            </p:extLst>
          </p:nvPr>
        </p:nvGraphicFramePr>
        <p:xfrm>
          <a:off x="2869971" y="3671195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5EA822D9-F97D-AE40-A246-EEF6C607ADA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6201032"/>
              </p:ext>
            </p:extLst>
          </p:nvPr>
        </p:nvGraphicFramePr>
        <p:xfrm>
          <a:off x="169011" y="3671195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6" name="Chart 25">
            <a:extLst>
              <a:ext uri="{FF2B5EF4-FFF2-40B4-BE49-F238E27FC236}">
                <a16:creationId xmlns:a16="http://schemas.microsoft.com/office/drawing/2014/main" id="{7FB67FCF-9DAD-8D4E-B141-A601A26E365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2236732"/>
              </p:ext>
            </p:extLst>
          </p:nvPr>
        </p:nvGraphicFramePr>
        <p:xfrm>
          <a:off x="2869971" y="963902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7" name="Chart 26">
            <a:extLst>
              <a:ext uri="{FF2B5EF4-FFF2-40B4-BE49-F238E27FC236}">
                <a16:creationId xmlns:a16="http://schemas.microsoft.com/office/drawing/2014/main" id="{7E088EBC-2B18-E243-A7EE-0B2A4D2B54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2307590"/>
              </p:ext>
            </p:extLst>
          </p:nvPr>
        </p:nvGraphicFramePr>
        <p:xfrm>
          <a:off x="169011" y="963902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BEA5251-3CFB-784C-92CC-FD9A41B7F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Arithmetic Throughput: 11 </a:t>
            </a:r>
            <a:r>
              <a:rPr lang="en-US" dirty="0" err="1"/>
              <a:t>Tasklets</a:t>
            </a:r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6364064-2365-7C4B-9C7E-79E7AEC6A89C}"/>
              </a:ext>
            </a:extLst>
          </p:cNvPr>
          <p:cNvGrpSpPr/>
          <p:nvPr/>
        </p:nvGrpSpPr>
        <p:grpSpPr>
          <a:xfrm>
            <a:off x="5811688" y="1573740"/>
            <a:ext cx="3135922" cy="3957485"/>
            <a:chOff x="4546948" y="1816270"/>
            <a:chExt cx="4478145" cy="2697210"/>
          </a:xfrm>
          <a:solidFill>
            <a:srgbClr val="2D458A"/>
          </a:solidFill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FD6FF53F-79F1-B541-B72E-4A2D34953DBA}"/>
                </a:ext>
              </a:extLst>
            </p:cNvPr>
            <p:cNvSpPr/>
            <p:nvPr/>
          </p:nvSpPr>
          <p:spPr>
            <a:xfrm>
              <a:off x="4546948" y="1816272"/>
              <a:ext cx="4472353" cy="2697208"/>
            </a:xfrm>
            <a:prstGeom prst="roundRect">
              <a:avLst>
                <a:gd name="adj" fmla="val 2876"/>
              </a:avLst>
            </a:prstGeom>
            <a:solidFill>
              <a:srgbClr val="F5F6FB"/>
            </a:solidFill>
            <a:ln w="44450"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14" name="Round Same Side Corner Rectangle 13">
              <a:extLst>
                <a:ext uri="{FF2B5EF4-FFF2-40B4-BE49-F238E27FC236}">
                  <a16:creationId xmlns:a16="http://schemas.microsoft.com/office/drawing/2014/main" id="{5E9C6547-1660-2B4B-B99C-119636EA6AD9}"/>
                </a:ext>
              </a:extLst>
            </p:cNvPr>
            <p:cNvSpPr/>
            <p:nvPr/>
          </p:nvSpPr>
          <p:spPr>
            <a:xfrm>
              <a:off x="4546948" y="1816270"/>
              <a:ext cx="4472353" cy="269892"/>
            </a:xfrm>
            <a:prstGeom prst="round2SameRect">
              <a:avLst>
                <a:gd name="adj1" fmla="val 24871"/>
                <a:gd name="adj2" fmla="val 0"/>
              </a:avLst>
            </a:prstGeom>
            <a:grpFill/>
            <a:ln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r>
                <a:rPr lang="en-US" sz="2000" b="1" i="1" dirty="0">
                  <a:latin typeface="Cambria" panose="02040503050406030204" pitchFamily="18" charset="0"/>
                </a:rPr>
                <a:t>KEY OBSERVATION 1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1AD0B00-1E27-1042-B564-6E7AD5BBC5B5}"/>
                </a:ext>
              </a:extLst>
            </p:cNvPr>
            <p:cNvSpPr txBox="1"/>
            <p:nvPr/>
          </p:nvSpPr>
          <p:spPr>
            <a:xfrm>
              <a:off x="4552740" y="2091279"/>
              <a:ext cx="4472353" cy="23703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80000" rtlCol="0">
              <a:spAutoFit/>
            </a:bodyPr>
            <a:lstStyle/>
            <a:p>
              <a:r>
                <a:rPr lang="en-US" sz="2000" b="1" dirty="0">
                  <a:latin typeface="Cambria" panose="02040503050406030204" pitchFamily="18" charset="0"/>
                </a:rPr>
                <a:t>The arithmetic throughput of a DRAM Processing Unit saturates at 11 or more </a:t>
              </a:r>
              <a:r>
                <a:rPr lang="en-US" sz="2000" b="1" dirty="0" err="1">
                  <a:latin typeface="Cambria" panose="02040503050406030204" pitchFamily="18" charset="0"/>
                </a:rPr>
                <a:t>tasklets</a:t>
              </a:r>
              <a:r>
                <a:rPr lang="en-US" sz="2000" dirty="0">
                  <a:latin typeface="Cambria" panose="02040503050406030204" pitchFamily="18" charset="0"/>
                </a:rPr>
                <a:t>. </a:t>
              </a:r>
            </a:p>
            <a:p>
              <a:r>
                <a:rPr lang="en-US" sz="2000" dirty="0">
                  <a:latin typeface="Cambria" panose="02040503050406030204" pitchFamily="18" charset="0"/>
                </a:rPr>
                <a:t>This observation is consistent for different datatypes (INT32, INT64, UINT32, UINT64, FLOAT, DOUBLE) and operations (ADD, SUB, MUL, DIV). </a:t>
              </a:r>
            </a:p>
          </p:txBody>
        </p:sp>
      </p:grp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51E555F-259E-124A-8C6C-CE602D17A704}"/>
              </a:ext>
            </a:extLst>
          </p:cNvPr>
          <p:cNvCxnSpPr>
            <a:cxnSpLocks/>
          </p:cNvCxnSpPr>
          <p:nvPr/>
        </p:nvCxnSpPr>
        <p:spPr>
          <a:xfrm>
            <a:off x="1553031" y="1072451"/>
            <a:ext cx="0" cy="2196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35A56E6-55FA-114F-8F2F-C0518EC5C7E5}"/>
              </a:ext>
            </a:extLst>
          </p:cNvPr>
          <p:cNvCxnSpPr>
            <a:cxnSpLocks/>
          </p:cNvCxnSpPr>
          <p:nvPr/>
        </p:nvCxnSpPr>
        <p:spPr>
          <a:xfrm>
            <a:off x="4252688" y="1072451"/>
            <a:ext cx="0" cy="2196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6012B37-95F2-DD41-823C-CF531447B984}"/>
              </a:ext>
            </a:extLst>
          </p:cNvPr>
          <p:cNvCxnSpPr>
            <a:cxnSpLocks/>
          </p:cNvCxnSpPr>
          <p:nvPr/>
        </p:nvCxnSpPr>
        <p:spPr>
          <a:xfrm>
            <a:off x="1553031" y="3781073"/>
            <a:ext cx="0" cy="2196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CE2FE78-DBE6-FB4F-898B-B690A0869705}"/>
              </a:ext>
            </a:extLst>
          </p:cNvPr>
          <p:cNvCxnSpPr>
            <a:cxnSpLocks/>
          </p:cNvCxnSpPr>
          <p:nvPr/>
        </p:nvCxnSpPr>
        <p:spPr>
          <a:xfrm>
            <a:off x="4252688" y="3781073"/>
            <a:ext cx="0" cy="2196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1471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4" grpId="0" uiExpand="1">
        <p:bldSub>
          <a:bldChart bld="series"/>
        </p:bldSub>
      </p:bldGraphic>
      <p:bldGraphic spid="25" grpId="0" uiExpand="1">
        <p:bldSub>
          <a:bldChart bld="series"/>
        </p:bldSub>
      </p:bldGraphic>
      <p:bldGraphic spid="26" grpId="0" uiExpand="1">
        <p:bldSub>
          <a:bldChart bld="series"/>
        </p:bldSub>
      </p:bldGraphic>
      <p:bldGraphic spid="27" grpId="0" uiExpand="1">
        <p:bldSub>
          <a:bldChart bld="series"/>
        </p:bldSub>
      </p:bldGraphic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5188F52B-1DB1-814C-AED1-713318209520}"/>
              </a:ext>
            </a:extLst>
          </p:cNvPr>
          <p:cNvGraphicFramePr>
            <a:graphicFrameLocks/>
          </p:cNvGraphicFramePr>
          <p:nvPr/>
        </p:nvGraphicFramePr>
        <p:xfrm>
          <a:off x="2869971" y="3671195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5EA822D9-F97D-AE40-A246-EEF6C607ADAD}"/>
              </a:ext>
            </a:extLst>
          </p:cNvPr>
          <p:cNvGraphicFramePr>
            <a:graphicFrameLocks/>
          </p:cNvGraphicFramePr>
          <p:nvPr/>
        </p:nvGraphicFramePr>
        <p:xfrm>
          <a:off x="169011" y="3671195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6" name="Chart 25">
            <a:extLst>
              <a:ext uri="{FF2B5EF4-FFF2-40B4-BE49-F238E27FC236}">
                <a16:creationId xmlns:a16="http://schemas.microsoft.com/office/drawing/2014/main" id="{7FB67FCF-9DAD-8D4E-B141-A601A26E365F}"/>
              </a:ext>
            </a:extLst>
          </p:cNvPr>
          <p:cNvGraphicFramePr>
            <a:graphicFrameLocks/>
          </p:cNvGraphicFramePr>
          <p:nvPr/>
        </p:nvGraphicFramePr>
        <p:xfrm>
          <a:off x="2869971" y="963902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7" name="Chart 26">
            <a:extLst>
              <a:ext uri="{FF2B5EF4-FFF2-40B4-BE49-F238E27FC236}">
                <a16:creationId xmlns:a16="http://schemas.microsoft.com/office/drawing/2014/main" id="{7E088EBC-2B18-E243-A7EE-0B2A4D2B5479}"/>
              </a:ext>
            </a:extLst>
          </p:cNvPr>
          <p:cNvGraphicFramePr>
            <a:graphicFrameLocks/>
          </p:cNvGraphicFramePr>
          <p:nvPr/>
        </p:nvGraphicFramePr>
        <p:xfrm>
          <a:off x="169011" y="963902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BEA5251-3CFB-784C-92CC-FD9A41B7F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Arithmetic Throughput: ADD/SUB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CF25CF1-8FAE-CE41-AC37-E456EE52557D}"/>
              </a:ext>
            </a:extLst>
          </p:cNvPr>
          <p:cNvGrpSpPr/>
          <p:nvPr/>
        </p:nvGrpSpPr>
        <p:grpSpPr>
          <a:xfrm>
            <a:off x="1545771" y="1371598"/>
            <a:ext cx="3902922" cy="304802"/>
            <a:chOff x="1545771" y="1371598"/>
            <a:chExt cx="3712029" cy="304802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04A77147-94AC-3845-B356-FD2AB8ACB8B8}"/>
                </a:ext>
              </a:extLst>
            </p:cNvPr>
            <p:cNvCxnSpPr>
              <a:cxnSpLocks/>
            </p:cNvCxnSpPr>
            <p:nvPr/>
          </p:nvCxnSpPr>
          <p:spPr>
            <a:xfrm>
              <a:off x="1545771" y="1371598"/>
              <a:ext cx="3712029" cy="0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293F8C45-F361-524A-81EB-EFDC0B84EBE4}"/>
                </a:ext>
              </a:extLst>
            </p:cNvPr>
            <p:cNvCxnSpPr>
              <a:cxnSpLocks/>
            </p:cNvCxnSpPr>
            <p:nvPr/>
          </p:nvCxnSpPr>
          <p:spPr>
            <a:xfrm>
              <a:off x="5192486" y="1371600"/>
              <a:ext cx="0" cy="304800"/>
            </a:xfrm>
            <a:prstGeom prst="straightConnector1">
              <a:avLst/>
            </a:prstGeom>
            <a:ln w="38100">
              <a:solidFill>
                <a:srgbClr val="00B0F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AC3856A3-6444-674F-9C24-8933D78E6EF5}"/>
              </a:ext>
            </a:extLst>
          </p:cNvPr>
          <p:cNvSpPr/>
          <p:nvPr/>
        </p:nvSpPr>
        <p:spPr>
          <a:xfrm>
            <a:off x="6007709" y="1276553"/>
            <a:ext cx="2812521" cy="1388510"/>
          </a:xfrm>
          <a:prstGeom prst="roundRect">
            <a:avLst>
              <a:gd name="adj" fmla="val 10569"/>
            </a:avLst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INT32 ADD/SUB are </a:t>
            </a:r>
            <a:r>
              <a:rPr lang="en-US" sz="2400" dirty="0">
                <a:solidFill>
                  <a:srgbClr val="FFC000"/>
                </a:solidFill>
                <a:latin typeface="Candara" panose="020E0502030303020204" pitchFamily="34" charset="0"/>
              </a:rPr>
              <a:t>17% faster</a:t>
            </a:r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 than INT64 ADD/SUB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9CE4BA-8C24-AF45-98B4-03593C3CAF82}"/>
              </a:ext>
            </a:extLst>
          </p:cNvPr>
          <p:cNvSpPr txBox="1"/>
          <p:nvPr/>
        </p:nvSpPr>
        <p:spPr>
          <a:xfrm>
            <a:off x="5372581" y="1339334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F0"/>
                </a:solidFill>
              </a:rPr>
              <a:t>17%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E1B90492-B248-B64D-AD03-18647948D40A}"/>
              </a:ext>
            </a:extLst>
          </p:cNvPr>
          <p:cNvSpPr/>
          <p:nvPr/>
        </p:nvSpPr>
        <p:spPr>
          <a:xfrm>
            <a:off x="169010" y="3719193"/>
            <a:ext cx="8819023" cy="468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Can we explain the peak throughput?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74AB30D6-13C4-0746-8221-7E17E84A9B49}"/>
              </a:ext>
            </a:extLst>
          </p:cNvPr>
          <p:cNvSpPr/>
          <p:nvPr/>
        </p:nvSpPr>
        <p:spPr>
          <a:xfrm>
            <a:off x="169009" y="4235190"/>
            <a:ext cx="8819026" cy="756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Peak throughput at 11 </a:t>
            </a:r>
            <a:r>
              <a:rPr lang="en-US" sz="2400" dirty="0" err="1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tasklets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.</a:t>
            </a:r>
          </a:p>
          <a:p>
            <a:pPr algn="ctr"/>
            <a:r>
              <a:rPr lang="en-US" sz="2400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One instruction retires every cycle 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when the pipeline is full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ounded Rectangle 13">
                <a:extLst>
                  <a:ext uri="{FF2B5EF4-FFF2-40B4-BE49-F238E27FC236}">
                    <a16:creationId xmlns:a16="http://schemas.microsoft.com/office/drawing/2014/main" id="{CFCCD4A8-A429-164E-AE4A-2C9EE9D5301C}"/>
                  </a:ext>
                </a:extLst>
              </p:cNvPr>
              <p:cNvSpPr/>
              <p:nvPr/>
            </p:nvSpPr>
            <p:spPr>
              <a:xfrm>
                <a:off x="169009" y="5050595"/>
                <a:ext cx="8819024" cy="759600"/>
              </a:xfrm>
              <a:prstGeom prst="roundRect">
                <a:avLst>
                  <a:gd name="adj" fmla="val 0"/>
                </a:avLst>
              </a:prstGeom>
              <a:solidFill>
                <a:schemeClr val="tx2"/>
              </a:solidFill>
              <a:ln w="571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𝐴𝑟𝑖𝑡h𝑚𝑒𝑡𝑖𝑐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𝑇h𝑟𝑜𝑢𝑔h𝑝𝑢𝑡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𝑂𝑃𝑆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𝑓𝑟𝑒𝑞𝑢𝑒𝑛𝑐𝑦</m:t>
                          </m:r>
                          <m:r>
                            <a:rPr lang="en-US" sz="2400" b="0" i="1" baseline="-2500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𝐷𝑃𝑈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𝑖𝑛𝑠𝑡𝑟𝑢𝑐𝑡𝑖𝑜𝑛𝑠</m:t>
                          </m:r>
                        </m:den>
                      </m:f>
                    </m:oMath>
                  </m:oMathPara>
                </a14:m>
                <a:endParaRPr lang="en-US" sz="2400" i="1" dirty="0">
                  <a:solidFill>
                    <a:schemeClr val="bg1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4" name="Rounded Rectangle 13">
                <a:extLst>
                  <a:ext uri="{FF2B5EF4-FFF2-40B4-BE49-F238E27FC236}">
                    <a16:creationId xmlns:a16="http://schemas.microsoft.com/office/drawing/2014/main" id="{CFCCD4A8-A429-164E-AE4A-2C9EE9D530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009" y="5050595"/>
                <a:ext cx="8819024" cy="759600"/>
              </a:xfrm>
              <a:prstGeom prst="roundRect">
                <a:avLst>
                  <a:gd name="adj" fmla="val 0"/>
                </a:avLst>
              </a:prstGeom>
              <a:blipFill>
                <a:blip r:embed="rId6"/>
                <a:stretch>
                  <a:fillRect b="-3125"/>
                </a:stretch>
              </a:blipFill>
              <a:ln w="57150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0349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4" grpId="0">
        <p:bldAsOne/>
      </p:bldGraphic>
      <p:bldGraphic spid="25" grpId="0">
        <p:bldAsOne/>
      </p:bldGraphic>
      <p:bldP spid="23" grpId="0" animBg="1"/>
      <p:bldP spid="11" grpId="0"/>
      <p:bldP spid="32" grpId="0" animBg="1"/>
      <p:bldP spid="33" grpId="0" animBg="1"/>
      <p:bldP spid="14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A5251-3CFB-784C-92CC-FD9A41B7F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Arithmetic Throughput: #Instructions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A3DDD-18BD-0E44-AEE3-5CF5CC03BB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Compiler explorer: </a:t>
            </a:r>
            <a:r>
              <a:rPr lang="en-US" sz="2400" dirty="0">
                <a:hlinkClick r:id="rId3"/>
              </a:rPr>
              <a:t>https://dpu.dev</a:t>
            </a: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483972-1652-2E43-A073-C0D9D242BB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20" y="1420281"/>
            <a:ext cx="8768080" cy="4755287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9885A54B-FC6B-6A41-9961-5A9771C87734}"/>
              </a:ext>
            </a:extLst>
          </p:cNvPr>
          <p:cNvSpPr/>
          <p:nvPr/>
        </p:nvSpPr>
        <p:spPr>
          <a:xfrm>
            <a:off x="576197" y="5410986"/>
            <a:ext cx="8054236" cy="9694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6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instructions in the </a:t>
            </a:r>
            <a:r>
              <a:rPr lang="en-US" sz="2400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32-bit 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ADD/SUB microbenchmark</a:t>
            </a:r>
          </a:p>
          <a:p>
            <a:pPr algn="ctr"/>
            <a:r>
              <a:rPr lang="en-US" sz="2400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7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instructions in the </a:t>
            </a:r>
            <a:r>
              <a:rPr lang="en-US" sz="2400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64-bit 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ADD/SUB microbenchmark</a:t>
            </a:r>
            <a:endParaRPr lang="en-US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7FBFB3A-F8AF-8044-941D-F2FC24DC2728}"/>
              </a:ext>
            </a:extLst>
          </p:cNvPr>
          <p:cNvSpPr/>
          <p:nvPr/>
        </p:nvSpPr>
        <p:spPr>
          <a:xfrm>
            <a:off x="6565900" y="2198510"/>
            <a:ext cx="2064533" cy="1078090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EAB66D62-20E1-EF42-B271-B4F2EADAD867}"/>
              </a:ext>
            </a:extLst>
          </p:cNvPr>
          <p:cNvSpPr/>
          <p:nvPr/>
        </p:nvSpPr>
        <p:spPr>
          <a:xfrm>
            <a:off x="6565899" y="3958462"/>
            <a:ext cx="2064533" cy="1224000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33F61C4-EC24-1E49-A315-283C0A83C3F1}"/>
              </a:ext>
            </a:extLst>
          </p:cNvPr>
          <p:cNvSpPr/>
          <p:nvPr/>
        </p:nvSpPr>
        <p:spPr>
          <a:xfrm>
            <a:off x="6565898" y="4481562"/>
            <a:ext cx="2064533" cy="180000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0867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9" grpId="0" animBg="1"/>
      <p:bldP spid="10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02BD998C-6D4E-A64D-9B5E-E3CC2CCE7554}"/>
              </a:ext>
            </a:extLst>
          </p:cNvPr>
          <p:cNvSpPr/>
          <p:nvPr/>
        </p:nvSpPr>
        <p:spPr>
          <a:xfrm>
            <a:off x="169009" y="5405717"/>
            <a:ext cx="8819024" cy="102158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0070C0"/>
                </a:solidFill>
                <a:latin typeface="Candara" panose="020E0502030303020204" pitchFamily="34" charset="0"/>
              </a:rPr>
              <a:t>32-bit ADD/SUB</a:t>
            </a:r>
            <a:r>
              <a:rPr lang="en-US" sz="2000" dirty="0">
                <a:solidFill>
                  <a:schemeClr val="tx1"/>
                </a:solidFill>
                <a:latin typeface="Candara" panose="020E0502030303020204" pitchFamily="34" charset="0"/>
              </a:rPr>
              <a:t>: 6 instructions → </a:t>
            </a:r>
            <a:r>
              <a:rPr lang="en-US" sz="2000" dirty="0">
                <a:solidFill>
                  <a:srgbClr val="0070C0"/>
                </a:solidFill>
                <a:latin typeface="Candara" panose="020E0502030303020204" pitchFamily="34" charset="0"/>
              </a:rPr>
              <a:t>58.33 MOPS</a:t>
            </a:r>
          </a:p>
          <a:p>
            <a:pPr algn="ctr"/>
            <a:r>
              <a:rPr lang="en-US" sz="2000" dirty="0">
                <a:solidFill>
                  <a:srgbClr val="0070C0"/>
                </a:solidFill>
                <a:latin typeface="Candara" panose="020E0502030303020204" pitchFamily="34" charset="0"/>
              </a:rPr>
              <a:t>64-bit ADD/SUB</a:t>
            </a:r>
            <a:r>
              <a:rPr lang="en-US" sz="2000" dirty="0">
                <a:solidFill>
                  <a:schemeClr val="tx1"/>
                </a:solidFill>
                <a:latin typeface="Candara" panose="020E0502030303020204" pitchFamily="34" charset="0"/>
              </a:rPr>
              <a:t>: 7 instructions → </a:t>
            </a:r>
            <a:r>
              <a:rPr lang="en-US" sz="2000" dirty="0">
                <a:solidFill>
                  <a:srgbClr val="0070C0"/>
                </a:solidFill>
                <a:latin typeface="Candara" panose="020E0502030303020204" pitchFamily="34" charset="0"/>
              </a:rPr>
              <a:t>50.00 MOPS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  <a:latin typeface="Candara" panose="020E0502030303020204" pitchFamily="34" charset="0"/>
              </a:rPr>
              <a:t>at </a:t>
            </a:r>
            <a:r>
              <a:rPr lang="en-US" sz="2000" i="1" dirty="0" err="1">
                <a:solidFill>
                  <a:schemeClr val="tx1"/>
                </a:solidFill>
                <a:latin typeface="Cambria" panose="02040503050406030204" pitchFamily="18" charset="0"/>
              </a:rPr>
              <a:t>frequency</a:t>
            </a:r>
            <a:r>
              <a:rPr lang="en-US" sz="2000" i="1" baseline="-25000" dirty="0" err="1">
                <a:solidFill>
                  <a:schemeClr val="tx1"/>
                </a:solidFill>
                <a:latin typeface="Cambria" panose="02040503050406030204" pitchFamily="18" charset="0"/>
              </a:rPr>
              <a:t>DPU</a:t>
            </a:r>
            <a:r>
              <a:rPr lang="en-US" sz="2000" dirty="0">
                <a:solidFill>
                  <a:schemeClr val="tx1"/>
                </a:solidFill>
                <a:latin typeface="Candara" panose="020E0502030303020204" pitchFamily="34" charset="0"/>
              </a:rPr>
              <a:t> = 350 MHz</a:t>
            </a:r>
          </a:p>
        </p:txBody>
      </p:sp>
      <p:graphicFrame>
        <p:nvGraphicFramePr>
          <p:cNvPr id="26" name="Chart 25">
            <a:extLst>
              <a:ext uri="{FF2B5EF4-FFF2-40B4-BE49-F238E27FC236}">
                <a16:creationId xmlns:a16="http://schemas.microsoft.com/office/drawing/2014/main" id="{7FB67FCF-9DAD-8D4E-B141-A601A26E365F}"/>
              </a:ext>
            </a:extLst>
          </p:cNvPr>
          <p:cNvGraphicFramePr>
            <a:graphicFrameLocks/>
          </p:cNvGraphicFramePr>
          <p:nvPr/>
        </p:nvGraphicFramePr>
        <p:xfrm>
          <a:off x="2869971" y="963902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7" name="Chart 26">
            <a:extLst>
              <a:ext uri="{FF2B5EF4-FFF2-40B4-BE49-F238E27FC236}">
                <a16:creationId xmlns:a16="http://schemas.microsoft.com/office/drawing/2014/main" id="{7E088EBC-2B18-E243-A7EE-0B2A4D2B5479}"/>
              </a:ext>
            </a:extLst>
          </p:cNvPr>
          <p:cNvGraphicFramePr>
            <a:graphicFrameLocks/>
          </p:cNvGraphicFramePr>
          <p:nvPr/>
        </p:nvGraphicFramePr>
        <p:xfrm>
          <a:off x="169011" y="963902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BEA5251-3CFB-784C-92CC-FD9A41B7F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Arithmetic Throughput: ADD/SUB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CF25CF1-8FAE-CE41-AC37-E456EE52557D}"/>
              </a:ext>
            </a:extLst>
          </p:cNvPr>
          <p:cNvGrpSpPr/>
          <p:nvPr/>
        </p:nvGrpSpPr>
        <p:grpSpPr>
          <a:xfrm>
            <a:off x="1545771" y="1371598"/>
            <a:ext cx="3902922" cy="304802"/>
            <a:chOff x="1545771" y="1371598"/>
            <a:chExt cx="3712029" cy="304802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04A77147-94AC-3845-B356-FD2AB8ACB8B8}"/>
                </a:ext>
              </a:extLst>
            </p:cNvPr>
            <p:cNvCxnSpPr>
              <a:cxnSpLocks/>
            </p:cNvCxnSpPr>
            <p:nvPr/>
          </p:nvCxnSpPr>
          <p:spPr>
            <a:xfrm>
              <a:off x="1545771" y="1371598"/>
              <a:ext cx="3712029" cy="0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293F8C45-F361-524A-81EB-EFDC0B84EBE4}"/>
                </a:ext>
              </a:extLst>
            </p:cNvPr>
            <p:cNvCxnSpPr>
              <a:cxnSpLocks/>
            </p:cNvCxnSpPr>
            <p:nvPr/>
          </p:nvCxnSpPr>
          <p:spPr>
            <a:xfrm>
              <a:off x="5192486" y="1371600"/>
              <a:ext cx="0" cy="304800"/>
            </a:xfrm>
            <a:prstGeom prst="straightConnector1">
              <a:avLst/>
            </a:prstGeom>
            <a:ln w="38100">
              <a:solidFill>
                <a:srgbClr val="00B0F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AC3856A3-6444-674F-9C24-8933D78E6EF5}"/>
              </a:ext>
            </a:extLst>
          </p:cNvPr>
          <p:cNvSpPr/>
          <p:nvPr/>
        </p:nvSpPr>
        <p:spPr>
          <a:xfrm>
            <a:off x="6007709" y="1276553"/>
            <a:ext cx="2812521" cy="1388510"/>
          </a:xfrm>
          <a:prstGeom prst="roundRect">
            <a:avLst>
              <a:gd name="adj" fmla="val 10569"/>
            </a:avLst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INT32 ADD/SUB are </a:t>
            </a:r>
            <a:r>
              <a:rPr lang="en-US" sz="2400" dirty="0">
                <a:solidFill>
                  <a:srgbClr val="FFC000"/>
                </a:solidFill>
                <a:latin typeface="Candara" panose="020E0502030303020204" pitchFamily="34" charset="0"/>
              </a:rPr>
              <a:t>17% faster</a:t>
            </a:r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 than INT64 ADD/SUB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9CE4BA-8C24-AF45-98B4-03593C3CAF82}"/>
              </a:ext>
            </a:extLst>
          </p:cNvPr>
          <p:cNvSpPr txBox="1"/>
          <p:nvPr/>
        </p:nvSpPr>
        <p:spPr>
          <a:xfrm>
            <a:off x="5372581" y="1339334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F0"/>
                </a:solidFill>
              </a:rPr>
              <a:t>17%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E1B90492-B248-B64D-AD03-18647948D40A}"/>
              </a:ext>
            </a:extLst>
          </p:cNvPr>
          <p:cNvSpPr/>
          <p:nvPr/>
        </p:nvSpPr>
        <p:spPr>
          <a:xfrm>
            <a:off x="169010" y="3719193"/>
            <a:ext cx="8819023" cy="468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Can we explain the peak throughput?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74AB30D6-13C4-0746-8221-7E17E84A9B49}"/>
              </a:ext>
            </a:extLst>
          </p:cNvPr>
          <p:cNvSpPr/>
          <p:nvPr/>
        </p:nvSpPr>
        <p:spPr>
          <a:xfrm>
            <a:off x="169009" y="4235190"/>
            <a:ext cx="8819026" cy="756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Peak throughput at 11 </a:t>
            </a:r>
            <a:r>
              <a:rPr lang="en-US" sz="2400" dirty="0" err="1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tasklets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.</a:t>
            </a:r>
          </a:p>
          <a:p>
            <a:pPr algn="ctr"/>
            <a:r>
              <a:rPr lang="en-US" sz="2400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One instruction retires every cycle 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when the pipeline is full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B1C8FB16-30CB-C34B-B6DB-88CEEF8BD35A}"/>
                  </a:ext>
                </a:extLst>
              </p:cNvPr>
              <p:cNvSpPr/>
              <p:nvPr/>
            </p:nvSpPr>
            <p:spPr>
              <a:xfrm>
                <a:off x="169009" y="5050595"/>
                <a:ext cx="8819024" cy="759600"/>
              </a:xfrm>
              <a:prstGeom prst="roundRect">
                <a:avLst>
                  <a:gd name="adj" fmla="val 0"/>
                </a:avLst>
              </a:prstGeom>
              <a:solidFill>
                <a:schemeClr val="tx2"/>
              </a:solidFill>
              <a:ln w="571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𝐴𝑟𝑖𝑡h𝑚𝑒𝑡𝑖𝑐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𝑇h𝑟𝑜𝑢𝑔h𝑝𝑢𝑡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𝑂𝑃𝑆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𝑓𝑟𝑒𝑞𝑢𝑒𝑛𝑐𝑦</m:t>
                          </m:r>
                          <m:r>
                            <a:rPr lang="en-US" sz="2400" b="0" i="1" baseline="-2500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𝐷𝑃𝑈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𝑖𝑛𝑠𝑡𝑟𝑢𝑐𝑡𝑖𝑜𝑛𝑠</m:t>
                          </m:r>
                        </m:den>
                      </m:f>
                    </m:oMath>
                  </m:oMathPara>
                </a14:m>
                <a:endParaRPr lang="en-US" sz="2400" i="1" dirty="0">
                  <a:solidFill>
                    <a:schemeClr val="bg1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B1C8FB16-30CB-C34B-B6DB-88CEEF8BD35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009" y="5050595"/>
                <a:ext cx="8819024" cy="759600"/>
              </a:xfrm>
              <a:prstGeom prst="roundRect">
                <a:avLst>
                  <a:gd name="adj" fmla="val 0"/>
                </a:avLst>
              </a:prstGeom>
              <a:blipFill>
                <a:blip r:embed="rId4"/>
                <a:stretch>
                  <a:fillRect b="-3125"/>
                </a:stretch>
              </a:blipFill>
              <a:ln w="57150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4462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81481E-6 L 0.00035 -0.06783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340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33333E-6 L 0.00035 -0.06736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338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2" grpId="0" animBg="1"/>
      <p:bldP spid="33" grpId="0" animBg="1"/>
      <p:bldP spid="17" grpId="1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5188F52B-1DB1-814C-AED1-713318209520}"/>
              </a:ext>
            </a:extLst>
          </p:cNvPr>
          <p:cNvGraphicFramePr>
            <a:graphicFrameLocks/>
          </p:cNvGraphicFramePr>
          <p:nvPr/>
        </p:nvGraphicFramePr>
        <p:xfrm>
          <a:off x="2869971" y="3671195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5EA822D9-F97D-AE40-A246-EEF6C607ADAD}"/>
              </a:ext>
            </a:extLst>
          </p:cNvPr>
          <p:cNvGraphicFramePr>
            <a:graphicFrameLocks/>
          </p:cNvGraphicFramePr>
          <p:nvPr/>
        </p:nvGraphicFramePr>
        <p:xfrm>
          <a:off x="169011" y="3671195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6" name="Chart 25">
            <a:extLst>
              <a:ext uri="{FF2B5EF4-FFF2-40B4-BE49-F238E27FC236}">
                <a16:creationId xmlns:a16="http://schemas.microsoft.com/office/drawing/2014/main" id="{7FB67FCF-9DAD-8D4E-B141-A601A26E365F}"/>
              </a:ext>
            </a:extLst>
          </p:cNvPr>
          <p:cNvGraphicFramePr>
            <a:graphicFrameLocks/>
          </p:cNvGraphicFramePr>
          <p:nvPr/>
        </p:nvGraphicFramePr>
        <p:xfrm>
          <a:off x="2869971" y="963902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BEA5251-3CFB-784C-92CC-FD9A41B7F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Arithmetic Throughput: MUL/DIV</a:t>
            </a:r>
          </a:p>
        </p:txBody>
      </p:sp>
      <p:graphicFrame>
        <p:nvGraphicFramePr>
          <p:cNvPr id="27" name="Chart 26">
            <a:extLst>
              <a:ext uri="{FF2B5EF4-FFF2-40B4-BE49-F238E27FC236}">
                <a16:creationId xmlns:a16="http://schemas.microsoft.com/office/drawing/2014/main" id="{7E088EBC-2B18-E243-A7EE-0B2A4D2B54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7479778"/>
              </p:ext>
            </p:extLst>
          </p:nvPr>
        </p:nvGraphicFramePr>
        <p:xfrm>
          <a:off x="169011" y="963902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A7F09CEE-1431-474F-8B2B-41859D4BCEFD}"/>
              </a:ext>
            </a:extLst>
          </p:cNvPr>
          <p:cNvCxnSpPr>
            <a:cxnSpLocks/>
          </p:cNvCxnSpPr>
          <p:nvPr/>
        </p:nvCxnSpPr>
        <p:spPr>
          <a:xfrm>
            <a:off x="2869971" y="2329761"/>
            <a:ext cx="0" cy="1360714"/>
          </a:xfrm>
          <a:prstGeom prst="straightConnector1">
            <a:avLst/>
          </a:prstGeom>
          <a:ln w="57150">
            <a:solidFill>
              <a:srgbClr val="00B0F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95A77E4F-E716-8941-AC4E-34974DE8DD2E}"/>
              </a:ext>
            </a:extLst>
          </p:cNvPr>
          <p:cNvSpPr/>
          <p:nvPr/>
        </p:nvSpPr>
        <p:spPr>
          <a:xfrm>
            <a:off x="5279661" y="1066825"/>
            <a:ext cx="3270449" cy="1388510"/>
          </a:xfrm>
          <a:prstGeom prst="roundRect">
            <a:avLst>
              <a:gd name="adj" fmla="val 10569"/>
            </a:avLst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Huge throughput difference between ADD/SUB and MUL/DIV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A80BAD1-7D7F-8145-8881-9F0B9A47A3E8}"/>
              </a:ext>
            </a:extLst>
          </p:cNvPr>
          <p:cNvSpPr/>
          <p:nvPr/>
        </p:nvSpPr>
        <p:spPr>
          <a:xfrm>
            <a:off x="5279662" y="2554970"/>
            <a:ext cx="3270447" cy="96716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DPUs do </a:t>
            </a:r>
            <a:r>
              <a:rPr lang="en-US" sz="2400" i="1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not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have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a 32-bit multiplier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146E65C3-CC53-D84C-98A2-71EEBC2BC934}"/>
              </a:ext>
            </a:extLst>
          </p:cNvPr>
          <p:cNvSpPr/>
          <p:nvPr/>
        </p:nvSpPr>
        <p:spPr>
          <a:xfrm>
            <a:off x="5271409" y="3622742"/>
            <a:ext cx="3278700" cy="2740265"/>
          </a:xfrm>
          <a:prstGeom prst="roundRect">
            <a:avLst>
              <a:gd name="adj" fmla="val 6780"/>
            </a:avLst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MUL/DIV implementation is based on an instruction that performs </a:t>
            </a:r>
            <a:r>
              <a:rPr lang="en-US" sz="2200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bit shifting and addition </a:t>
            </a:r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in 1 cycle</a:t>
            </a:r>
          </a:p>
          <a:p>
            <a:pPr algn="ctr"/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(MUL/DIV take a maximum of 32 instructions)</a:t>
            </a:r>
          </a:p>
        </p:txBody>
      </p:sp>
    </p:spTree>
    <p:extLst>
      <p:ext uri="{BB962C8B-B14F-4D97-AF65-F5344CB8AC3E}">
        <p14:creationId xmlns:p14="http://schemas.microsoft.com/office/powerpoint/2010/main" val="3609043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 0.13334 " pathEditMode="relative" ptsTypes="AA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4" grpId="0">
        <p:bldAsOne/>
      </p:bldGraphic>
      <p:bldGraphic spid="25" grpId="0">
        <p:bldAsOne/>
      </p:bldGraphic>
      <p:bldGraphic spid="26" grpId="0">
        <p:bldAsOne/>
      </p:bldGraphic>
      <p:bldGraphic spid="27" grpId="0">
        <p:bldAsOne/>
      </p:bldGraphic>
      <p:bldGraphic spid="27" grpId="1">
        <p:bldAsOne/>
      </p:bldGraphic>
      <p:bldP spid="19" grpId="0" animBg="1"/>
      <p:bldP spid="20" grpId="0" animBg="1"/>
      <p:bldP spid="33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5188F52B-1DB1-814C-AED1-71331820952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869971" y="3671195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5EA822D9-F97D-AE40-A246-EEF6C607ADAD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69011" y="3671195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6" name="Chart 25">
            <a:extLst>
              <a:ext uri="{FF2B5EF4-FFF2-40B4-BE49-F238E27FC236}">
                <a16:creationId xmlns:a16="http://schemas.microsoft.com/office/drawing/2014/main" id="{7FB67FCF-9DAD-8D4E-B141-A601A26E365F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869971" y="963902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7" name="Chart 26">
            <a:extLst>
              <a:ext uri="{FF2B5EF4-FFF2-40B4-BE49-F238E27FC236}">
                <a16:creationId xmlns:a16="http://schemas.microsoft.com/office/drawing/2014/main" id="{7E088EBC-2B18-E243-A7EE-0B2A4D2B5479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69011" y="963902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BEA5251-3CFB-784C-92CC-FD9A41B7F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Arithmetic Throughput: Native Support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D6FF53F-79F1-B541-B72E-4A2D34953DBA}"/>
              </a:ext>
            </a:extLst>
          </p:cNvPr>
          <p:cNvSpPr/>
          <p:nvPr/>
        </p:nvSpPr>
        <p:spPr>
          <a:xfrm>
            <a:off x="5562678" y="925426"/>
            <a:ext cx="3425321" cy="5442820"/>
          </a:xfrm>
          <a:prstGeom prst="roundRect">
            <a:avLst>
              <a:gd name="adj" fmla="val 2876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4" name="Round Same Side Corner Rectangle 13">
            <a:extLst>
              <a:ext uri="{FF2B5EF4-FFF2-40B4-BE49-F238E27FC236}">
                <a16:creationId xmlns:a16="http://schemas.microsoft.com/office/drawing/2014/main" id="{5E9C6547-1660-2B4B-B99C-119636EA6AD9}"/>
              </a:ext>
            </a:extLst>
          </p:cNvPr>
          <p:cNvSpPr/>
          <p:nvPr/>
        </p:nvSpPr>
        <p:spPr>
          <a:xfrm>
            <a:off x="5562678" y="925422"/>
            <a:ext cx="3425321" cy="432000"/>
          </a:xfrm>
          <a:prstGeom prst="round2SameRect">
            <a:avLst>
              <a:gd name="adj1" fmla="val 30308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2000" b="1" i="1" dirty="0">
                <a:latin typeface="Cambria" panose="02040503050406030204" pitchFamily="18" charset="0"/>
              </a:rPr>
              <a:t>KEY OBSERVATION 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1AD0B00-1E27-1042-B564-6E7AD5BBC5B5}"/>
              </a:ext>
            </a:extLst>
          </p:cNvPr>
          <p:cNvSpPr txBox="1"/>
          <p:nvPr/>
        </p:nvSpPr>
        <p:spPr>
          <a:xfrm>
            <a:off x="5567114" y="1364187"/>
            <a:ext cx="3425321" cy="5016759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pPr marL="36000" indent="-162000">
              <a:buFont typeface="Arial" panose="020B0604020202020204" pitchFamily="34" charset="0"/>
              <a:buChar char="•"/>
            </a:pPr>
            <a:r>
              <a:rPr lang="en-US" sz="2000" dirty="0">
                <a:latin typeface="Cambria" panose="02040503050406030204" pitchFamily="18" charset="0"/>
              </a:rPr>
              <a:t>DPUs provide </a:t>
            </a:r>
            <a:r>
              <a:rPr lang="en-US" sz="2000" b="1" dirty="0">
                <a:latin typeface="Cambria" panose="02040503050406030204" pitchFamily="18" charset="0"/>
              </a:rPr>
              <a:t>native hardware support for 32- and 64-bit integer addition and subtraction</a:t>
            </a:r>
            <a:r>
              <a:rPr lang="en-US" sz="2000" dirty="0">
                <a:latin typeface="Cambria" panose="02040503050406030204" pitchFamily="18" charset="0"/>
              </a:rPr>
              <a:t>, leading to high throughput for these operations. </a:t>
            </a:r>
          </a:p>
          <a:p>
            <a:pPr marL="36000" indent="-162000">
              <a:buFont typeface="Arial" panose="020B0604020202020204" pitchFamily="34" charset="0"/>
              <a:buChar char="•"/>
            </a:pPr>
            <a:endParaRPr lang="en-US" sz="2000" dirty="0">
              <a:latin typeface="Cambria" panose="02040503050406030204" pitchFamily="18" charset="0"/>
            </a:endParaRPr>
          </a:p>
          <a:p>
            <a:pPr marL="36000" indent="-162000">
              <a:buFont typeface="Arial" panose="020B0604020202020204" pitchFamily="34" charset="0"/>
              <a:buChar char="•"/>
            </a:pPr>
            <a:r>
              <a:rPr lang="en-US" sz="2000" dirty="0">
                <a:latin typeface="Cambria" panose="02040503050406030204" pitchFamily="18" charset="0"/>
              </a:rPr>
              <a:t>DPUs do </a:t>
            </a:r>
            <a:r>
              <a:rPr lang="en-US" sz="2000" b="1" i="1" dirty="0">
                <a:latin typeface="Cambria" panose="02040503050406030204" pitchFamily="18" charset="0"/>
              </a:rPr>
              <a:t>not</a:t>
            </a:r>
            <a:r>
              <a:rPr lang="en-US" sz="2000" b="1" dirty="0">
                <a:latin typeface="Cambria" panose="02040503050406030204" pitchFamily="18" charset="0"/>
              </a:rPr>
              <a:t> natively support 32- and 64-bit multiplication and division, and floating point operations</a:t>
            </a:r>
            <a:r>
              <a:rPr lang="en-US" sz="2000" dirty="0">
                <a:latin typeface="Cambria" panose="02040503050406030204" pitchFamily="18" charset="0"/>
              </a:rPr>
              <a:t>. These operations are </a:t>
            </a:r>
            <a:r>
              <a:rPr lang="en-US" sz="2000" b="1" dirty="0">
                <a:latin typeface="Cambria" panose="02040503050406030204" pitchFamily="18" charset="0"/>
              </a:rPr>
              <a:t>emulated by the UPMEM runtime library</a:t>
            </a:r>
            <a:r>
              <a:rPr lang="en-US" sz="2000" dirty="0">
                <a:latin typeface="Cambria" panose="02040503050406030204" pitchFamily="18" charset="0"/>
              </a:rPr>
              <a:t>, leading to much lower throughput.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F1CA90-8D8D-A24A-A007-849FC1278AC6}"/>
              </a:ext>
            </a:extLst>
          </p:cNvPr>
          <p:cNvSpPr/>
          <p:nvPr/>
        </p:nvSpPr>
        <p:spPr>
          <a:xfrm>
            <a:off x="331304" y="963902"/>
            <a:ext cx="251792" cy="570464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91814BF-7FDD-A242-8EF2-A604518ADDB5}"/>
              </a:ext>
            </a:extLst>
          </p:cNvPr>
          <p:cNvSpPr/>
          <p:nvPr/>
        </p:nvSpPr>
        <p:spPr>
          <a:xfrm>
            <a:off x="3032264" y="963902"/>
            <a:ext cx="251792" cy="570464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85DFA4E-15E1-7E4E-9468-947AE22B13DF}"/>
              </a:ext>
            </a:extLst>
          </p:cNvPr>
          <p:cNvSpPr/>
          <p:nvPr/>
        </p:nvSpPr>
        <p:spPr>
          <a:xfrm>
            <a:off x="331304" y="3671195"/>
            <a:ext cx="251792" cy="57046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9513E39-1DE7-F241-82C0-FFEF6C728B6A}"/>
              </a:ext>
            </a:extLst>
          </p:cNvPr>
          <p:cNvSpPr/>
          <p:nvPr/>
        </p:nvSpPr>
        <p:spPr>
          <a:xfrm>
            <a:off x="3032264" y="3671195"/>
            <a:ext cx="251792" cy="57046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666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3" grpId="0" animBg="1"/>
      <p:bldP spid="16" grpId="0" animBg="1"/>
      <p:bldP spid="17" grpId="0" animBg="1"/>
      <p:bldP spid="18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Microbenchmark: Arithmetic Throughput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Arithmetic throughput for different operations and datatypes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A1F8C0-A924-DB43-BCEC-91FEDE3014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38655"/>
            <a:ext cx="9144000" cy="4097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613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549AE-E83A-F241-BA2F-2972D7A41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DPU: WRAM Bandwidth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0D2C28D-09D2-3E45-802E-950C770E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922" y="876821"/>
            <a:ext cx="9151034" cy="554903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447F69F8-B4F7-9E47-A369-FFAD15353934}"/>
              </a:ext>
            </a:extLst>
          </p:cNvPr>
          <p:cNvSpPr/>
          <p:nvPr/>
        </p:nvSpPr>
        <p:spPr>
          <a:xfrm flipV="1">
            <a:off x="69811" y="1433383"/>
            <a:ext cx="8991801" cy="4896000"/>
          </a:xfrm>
          <a:prstGeom prst="roundRect">
            <a:avLst>
              <a:gd name="adj" fmla="val 4412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  <a:alpha val="90000"/>
                </a:srgbClr>
              </a:gs>
              <a:gs pos="49000">
                <a:srgbClr val="FFFF00">
                  <a:tint val="44500"/>
                  <a:satMod val="160000"/>
                  <a:alpha val="90000"/>
                </a:srgbClr>
              </a:gs>
              <a:gs pos="100000">
                <a:srgbClr val="FFFF00">
                  <a:tint val="23500"/>
                  <a:satMod val="160000"/>
                  <a:alpha val="9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8DE718-C99B-054E-AD0C-9269E2131F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528" y="3002691"/>
            <a:ext cx="3845356" cy="3113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054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868 0.01806 L 0.26163 -0.10092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07" y="-594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B1A09-65D3-0F45-A0AA-D2E1C548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WRAM Bandwidth: Microbenchmark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C05AE9-DABD-FF4A-A951-32BE255FFB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Goal</a:t>
            </a:r>
          </a:p>
          <a:p>
            <a:pPr lvl="1"/>
            <a:r>
              <a:rPr lang="en-US" dirty="0"/>
              <a:t>Measure the </a:t>
            </a:r>
            <a:r>
              <a:rPr lang="en-US" dirty="0">
                <a:solidFill>
                  <a:srgbClr val="00B050"/>
                </a:solidFill>
              </a:rPr>
              <a:t>WRAM bandwidth </a:t>
            </a:r>
            <a:r>
              <a:rPr lang="en-US" dirty="0"/>
              <a:t>for the STREAM benchmark</a:t>
            </a:r>
          </a:p>
          <a:p>
            <a:endParaRPr lang="en-US" dirty="0"/>
          </a:p>
          <a:p>
            <a:r>
              <a:rPr lang="en-US" dirty="0"/>
              <a:t>Microbenchmark</a:t>
            </a:r>
          </a:p>
          <a:p>
            <a:pPr lvl="1"/>
            <a:r>
              <a:rPr lang="en-US" dirty="0"/>
              <a:t>We implement the four versions of STREAM: </a:t>
            </a:r>
            <a:r>
              <a:rPr lang="en-US" dirty="0">
                <a:solidFill>
                  <a:srgbClr val="0070C0"/>
                </a:solidFill>
              </a:rPr>
              <a:t>COPY, ADD, SCALE, and TRIAD</a:t>
            </a:r>
          </a:p>
          <a:p>
            <a:pPr lvl="1"/>
            <a:r>
              <a:rPr lang="en-US" dirty="0"/>
              <a:t>The operations performed in ADD, SCALE, and TRIAD are </a:t>
            </a:r>
            <a:r>
              <a:rPr lang="en-US" dirty="0">
                <a:solidFill>
                  <a:srgbClr val="0070C0"/>
                </a:solidFill>
              </a:rPr>
              <a:t>addition, multiplication, and </a:t>
            </a:r>
            <a:r>
              <a:rPr lang="en-US" dirty="0" err="1">
                <a:solidFill>
                  <a:srgbClr val="0070C0"/>
                </a:solidFill>
              </a:rPr>
              <a:t>addition+multiplication</a:t>
            </a:r>
            <a:r>
              <a:rPr lang="en-US" dirty="0"/>
              <a:t>, respectively</a:t>
            </a:r>
          </a:p>
          <a:p>
            <a:pPr lvl="1"/>
            <a:r>
              <a:rPr lang="en-US" dirty="0"/>
              <a:t>We vary the number of </a:t>
            </a:r>
            <a:r>
              <a:rPr lang="en-US" dirty="0" err="1"/>
              <a:t>tasklets</a:t>
            </a:r>
            <a:r>
              <a:rPr lang="en-US" dirty="0"/>
              <a:t> from 1 to 16</a:t>
            </a:r>
          </a:p>
          <a:p>
            <a:pPr lvl="1"/>
            <a:r>
              <a:rPr lang="en-US" dirty="0"/>
              <a:t>We show results for 1 DPU</a:t>
            </a:r>
          </a:p>
          <a:p>
            <a:pPr lvl="1"/>
            <a:endParaRPr lang="en-US" dirty="0"/>
          </a:p>
          <a:p>
            <a:r>
              <a:rPr lang="en-US" dirty="0"/>
              <a:t>We do </a:t>
            </a:r>
            <a:r>
              <a:rPr lang="en-US" i="1" dirty="0"/>
              <a:t>not</a:t>
            </a:r>
            <a:r>
              <a:rPr lang="en-US" dirty="0"/>
              <a:t> include accesses to MRAM</a:t>
            </a:r>
          </a:p>
        </p:txBody>
      </p:sp>
    </p:spTree>
    <p:extLst>
      <p:ext uri="{BB962C8B-B14F-4D97-AF65-F5344CB8AC3E}">
        <p14:creationId xmlns:p14="http://schemas.microsoft.com/office/powerpoint/2010/main" val="192507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B1A09-65D3-0F45-A0AA-D2E1C548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STREAM Benchmark in WRAM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2E8C85-F0C1-8546-B732-45B170D68828}"/>
              </a:ext>
            </a:extLst>
          </p:cNvPr>
          <p:cNvSpPr/>
          <p:nvPr/>
        </p:nvSpPr>
        <p:spPr>
          <a:xfrm>
            <a:off x="889000" y="5801191"/>
            <a:ext cx="7264400" cy="270000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13EBA5F-73BF-9645-AE22-BBD931B9A7DB}"/>
              </a:ext>
            </a:extLst>
          </p:cNvPr>
          <p:cNvSpPr/>
          <p:nvPr/>
        </p:nvSpPr>
        <p:spPr>
          <a:xfrm>
            <a:off x="889000" y="1455446"/>
            <a:ext cx="7264400" cy="270000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B3B171E-7983-1040-9664-06543EE8A133}"/>
              </a:ext>
            </a:extLst>
          </p:cNvPr>
          <p:cNvSpPr/>
          <p:nvPr/>
        </p:nvSpPr>
        <p:spPr>
          <a:xfrm>
            <a:off x="889000" y="2913909"/>
            <a:ext cx="7264400" cy="270000"/>
          </a:xfrm>
          <a:prstGeom prst="rect">
            <a:avLst/>
          </a:prstGeom>
          <a:solidFill>
            <a:srgbClr val="00B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3DD690-927D-F64E-AD7C-6BFD636C3235}"/>
              </a:ext>
            </a:extLst>
          </p:cNvPr>
          <p:cNvSpPr/>
          <p:nvPr/>
        </p:nvSpPr>
        <p:spPr>
          <a:xfrm>
            <a:off x="889000" y="4347200"/>
            <a:ext cx="7264400" cy="270000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57C30B5B-45AD-8742-BC6F-5CDEFABDD91F}"/>
              </a:ext>
            </a:extLst>
          </p:cNvPr>
          <p:cNvSpPr/>
          <p:nvPr/>
        </p:nvSpPr>
        <p:spPr>
          <a:xfrm>
            <a:off x="5613400" y="952500"/>
            <a:ext cx="2882900" cy="50385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8 bytes read, 8 bytes written,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no arithmetic operations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D036B261-E71C-2B45-B4B0-EC501DBEF17A}"/>
              </a:ext>
            </a:extLst>
          </p:cNvPr>
          <p:cNvSpPr/>
          <p:nvPr/>
        </p:nvSpPr>
        <p:spPr>
          <a:xfrm>
            <a:off x="5613400" y="2401118"/>
            <a:ext cx="2882900" cy="50385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16 bytes read, 8 bytes written,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ADD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2497C67-7E99-674B-A355-E6DCC3FB3F9C}"/>
              </a:ext>
            </a:extLst>
          </p:cNvPr>
          <p:cNvSpPr/>
          <p:nvPr/>
        </p:nvSpPr>
        <p:spPr>
          <a:xfrm>
            <a:off x="5613400" y="3841591"/>
            <a:ext cx="2882900" cy="50385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8 bytes read, 8 bytes written,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MUL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B026CFF-767C-ED4E-A4B1-2847247FF251}"/>
              </a:ext>
            </a:extLst>
          </p:cNvPr>
          <p:cNvSpPr/>
          <p:nvPr/>
        </p:nvSpPr>
        <p:spPr>
          <a:xfrm>
            <a:off x="5613400" y="5300282"/>
            <a:ext cx="2882900" cy="5038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16 bytes read, 8 bytes written,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MUL, ADD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E40F10-DEFE-A54E-B843-0EDA6E207D57}"/>
              </a:ext>
            </a:extLst>
          </p:cNvPr>
          <p:cNvSpPr txBox="1"/>
          <p:nvPr/>
        </p:nvSpPr>
        <p:spPr>
          <a:xfrm>
            <a:off x="800100" y="812800"/>
            <a:ext cx="7478329" cy="56477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COPY</a:t>
            </a:r>
          </a:p>
          <a:p>
            <a:r>
              <a:rPr lang="en-US" sz="1900" dirty="0">
                <a:solidFill>
                  <a:srgbClr val="0070C0"/>
                </a:solidFill>
                <a:latin typeface="Courier" pitchFamily="2" charset="0"/>
              </a:rPr>
              <a:t>for</a:t>
            </a:r>
            <a:r>
              <a:rPr lang="en-US" sz="1900" dirty="0">
                <a:latin typeface="Courier" pitchFamily="2" charset="0"/>
              </a:rPr>
              <a:t>(</a:t>
            </a:r>
            <a:r>
              <a:rPr lang="en-US" sz="1900" dirty="0" err="1">
                <a:solidFill>
                  <a:srgbClr val="0070C0"/>
                </a:solidFill>
                <a:latin typeface="Courier" pitchFamily="2" charset="0"/>
              </a:rPr>
              <a:t>int</a:t>
            </a:r>
            <a:r>
              <a:rPr lang="en-US" sz="1900" dirty="0">
                <a:latin typeface="Courier" pitchFamily="2" charset="0"/>
              </a:rPr>
              <a:t> </a:t>
            </a:r>
            <a:r>
              <a:rPr lang="en-US" sz="1900" dirty="0" err="1">
                <a:latin typeface="Courier" pitchFamily="2" charset="0"/>
              </a:rPr>
              <a:t>i</a:t>
            </a:r>
            <a:r>
              <a:rPr lang="en-US" sz="1900" dirty="0">
                <a:latin typeface="Courier" pitchFamily="2" charset="0"/>
              </a:rPr>
              <a:t> = 0; </a:t>
            </a:r>
            <a:r>
              <a:rPr lang="en-US" sz="1900" dirty="0" err="1">
                <a:latin typeface="Courier" pitchFamily="2" charset="0"/>
              </a:rPr>
              <a:t>i</a:t>
            </a:r>
            <a:r>
              <a:rPr lang="en-US" sz="1900" dirty="0">
                <a:latin typeface="Courier" pitchFamily="2" charset="0"/>
              </a:rPr>
              <a:t> &lt; SIZE; </a:t>
            </a:r>
            <a:r>
              <a:rPr lang="en-US" sz="1900" dirty="0" err="1">
                <a:latin typeface="Courier" pitchFamily="2" charset="0"/>
              </a:rPr>
              <a:t>i</a:t>
            </a:r>
            <a:r>
              <a:rPr lang="en-US" sz="1900" dirty="0">
                <a:latin typeface="Courier" pitchFamily="2" charset="0"/>
              </a:rPr>
              <a:t>++){</a:t>
            </a:r>
          </a:p>
          <a:p>
            <a:r>
              <a:rPr lang="en-US" sz="1900" dirty="0">
                <a:latin typeface="Courier" pitchFamily="2" charset="0"/>
              </a:rPr>
              <a:t>    </a:t>
            </a:r>
            <a:r>
              <a:rPr lang="en-US" sz="1900" dirty="0" err="1">
                <a:latin typeface="Courier" pitchFamily="2" charset="0"/>
              </a:rPr>
              <a:t>bufferB</a:t>
            </a:r>
            <a:r>
              <a:rPr lang="en-US" sz="1900" dirty="0">
                <a:latin typeface="Courier" pitchFamily="2" charset="0"/>
              </a:rPr>
              <a:t>[</a:t>
            </a:r>
            <a:r>
              <a:rPr lang="en-US" sz="1900" dirty="0" err="1">
                <a:latin typeface="Courier" pitchFamily="2" charset="0"/>
              </a:rPr>
              <a:t>i</a:t>
            </a:r>
            <a:r>
              <a:rPr lang="en-US" sz="1900" dirty="0">
                <a:latin typeface="Courier" pitchFamily="2" charset="0"/>
              </a:rPr>
              <a:t>] = </a:t>
            </a:r>
            <a:r>
              <a:rPr lang="en-US" sz="1900" dirty="0" err="1">
                <a:latin typeface="Courier" pitchFamily="2" charset="0"/>
              </a:rPr>
              <a:t>bufferA</a:t>
            </a:r>
            <a:r>
              <a:rPr lang="en-US" sz="1900" dirty="0">
                <a:latin typeface="Courier" pitchFamily="2" charset="0"/>
              </a:rPr>
              <a:t>[</a:t>
            </a:r>
            <a:r>
              <a:rPr lang="en-US" sz="1900" dirty="0" err="1">
                <a:latin typeface="Courier" pitchFamily="2" charset="0"/>
              </a:rPr>
              <a:t>i</a:t>
            </a:r>
            <a:r>
              <a:rPr lang="en-US" sz="1900" dirty="0">
                <a:latin typeface="Courier" pitchFamily="2" charset="0"/>
              </a:rPr>
              <a:t>];</a:t>
            </a:r>
          </a:p>
          <a:p>
            <a:r>
              <a:rPr lang="en-US" sz="1900" dirty="0">
                <a:latin typeface="Courier" pitchFamily="2" charset="0"/>
              </a:rPr>
              <a:t>}</a:t>
            </a:r>
          </a:p>
          <a:p>
            <a:endParaRPr lang="en-US" sz="1900" dirty="0">
              <a:solidFill>
                <a:schemeClr val="bg1">
                  <a:lumMod val="65000"/>
                </a:schemeClr>
              </a:solidFill>
              <a:latin typeface="Courier" pitchFamily="2" charset="0"/>
            </a:endParaRPr>
          </a:p>
          <a:p>
            <a:r>
              <a:rPr lang="en-US" sz="19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ADD</a:t>
            </a:r>
          </a:p>
          <a:p>
            <a:r>
              <a:rPr lang="en-US" sz="1900" dirty="0">
                <a:solidFill>
                  <a:srgbClr val="0070C0"/>
                </a:solidFill>
                <a:latin typeface="Courier" pitchFamily="2" charset="0"/>
              </a:rPr>
              <a:t>for</a:t>
            </a:r>
            <a:r>
              <a:rPr lang="en-US" sz="1900" dirty="0">
                <a:latin typeface="Courier" pitchFamily="2" charset="0"/>
              </a:rPr>
              <a:t>(</a:t>
            </a:r>
            <a:r>
              <a:rPr lang="en-US" sz="1900" dirty="0" err="1">
                <a:solidFill>
                  <a:srgbClr val="0070C0"/>
                </a:solidFill>
                <a:latin typeface="Courier" pitchFamily="2" charset="0"/>
              </a:rPr>
              <a:t>int</a:t>
            </a:r>
            <a:r>
              <a:rPr lang="en-US" sz="1900" dirty="0">
                <a:latin typeface="Courier" pitchFamily="2" charset="0"/>
              </a:rPr>
              <a:t> </a:t>
            </a:r>
            <a:r>
              <a:rPr lang="en-US" sz="1900" dirty="0" err="1">
                <a:latin typeface="Courier" pitchFamily="2" charset="0"/>
              </a:rPr>
              <a:t>i</a:t>
            </a:r>
            <a:r>
              <a:rPr lang="en-US" sz="1900" dirty="0">
                <a:latin typeface="Courier" pitchFamily="2" charset="0"/>
              </a:rPr>
              <a:t> = 0; </a:t>
            </a:r>
            <a:r>
              <a:rPr lang="en-US" sz="1900" dirty="0" err="1">
                <a:latin typeface="Courier" pitchFamily="2" charset="0"/>
              </a:rPr>
              <a:t>i</a:t>
            </a:r>
            <a:r>
              <a:rPr lang="en-US" sz="1900" dirty="0">
                <a:latin typeface="Courier" pitchFamily="2" charset="0"/>
              </a:rPr>
              <a:t> &lt; SIZE; </a:t>
            </a:r>
            <a:r>
              <a:rPr lang="en-US" sz="1900" dirty="0" err="1">
                <a:latin typeface="Courier" pitchFamily="2" charset="0"/>
              </a:rPr>
              <a:t>i</a:t>
            </a:r>
            <a:r>
              <a:rPr lang="en-US" sz="1900" dirty="0">
                <a:latin typeface="Courier" pitchFamily="2" charset="0"/>
              </a:rPr>
              <a:t>++){</a:t>
            </a:r>
          </a:p>
          <a:p>
            <a:r>
              <a:rPr lang="en-US" sz="1900" dirty="0">
                <a:latin typeface="Courier" pitchFamily="2" charset="0"/>
              </a:rPr>
              <a:t>    </a:t>
            </a:r>
            <a:r>
              <a:rPr lang="en-US" sz="1900" dirty="0" err="1">
                <a:latin typeface="Courier" pitchFamily="2" charset="0"/>
              </a:rPr>
              <a:t>bufferC</a:t>
            </a:r>
            <a:r>
              <a:rPr lang="en-US" sz="1900" dirty="0">
                <a:latin typeface="Courier" pitchFamily="2" charset="0"/>
              </a:rPr>
              <a:t>[</a:t>
            </a:r>
            <a:r>
              <a:rPr lang="en-US" sz="1900" dirty="0" err="1">
                <a:latin typeface="Courier" pitchFamily="2" charset="0"/>
              </a:rPr>
              <a:t>i</a:t>
            </a:r>
            <a:r>
              <a:rPr lang="en-US" sz="1900" dirty="0">
                <a:latin typeface="Courier" pitchFamily="2" charset="0"/>
              </a:rPr>
              <a:t>] = </a:t>
            </a:r>
            <a:r>
              <a:rPr lang="en-US" sz="1900" dirty="0" err="1">
                <a:latin typeface="Courier" pitchFamily="2" charset="0"/>
              </a:rPr>
              <a:t>bufferA</a:t>
            </a:r>
            <a:r>
              <a:rPr lang="en-US" sz="1900" dirty="0">
                <a:latin typeface="Courier" pitchFamily="2" charset="0"/>
              </a:rPr>
              <a:t>[</a:t>
            </a:r>
            <a:r>
              <a:rPr lang="en-US" sz="1900" dirty="0" err="1">
                <a:latin typeface="Courier" pitchFamily="2" charset="0"/>
              </a:rPr>
              <a:t>i</a:t>
            </a:r>
            <a:r>
              <a:rPr lang="en-US" sz="1900" dirty="0">
                <a:latin typeface="Courier" pitchFamily="2" charset="0"/>
              </a:rPr>
              <a:t>] + </a:t>
            </a:r>
            <a:r>
              <a:rPr lang="en-US" sz="1900" dirty="0" err="1">
                <a:latin typeface="Courier" pitchFamily="2" charset="0"/>
              </a:rPr>
              <a:t>bufferB</a:t>
            </a:r>
            <a:r>
              <a:rPr lang="en-US" sz="1900" dirty="0">
                <a:latin typeface="Courier" pitchFamily="2" charset="0"/>
              </a:rPr>
              <a:t>[</a:t>
            </a:r>
            <a:r>
              <a:rPr lang="en-US" sz="1900" dirty="0" err="1">
                <a:latin typeface="Courier" pitchFamily="2" charset="0"/>
              </a:rPr>
              <a:t>i</a:t>
            </a:r>
            <a:r>
              <a:rPr lang="en-US" sz="1900" dirty="0">
                <a:latin typeface="Courier" pitchFamily="2" charset="0"/>
              </a:rPr>
              <a:t>];</a:t>
            </a:r>
          </a:p>
          <a:p>
            <a:r>
              <a:rPr lang="en-US" sz="1900" dirty="0">
                <a:latin typeface="Courier" pitchFamily="2" charset="0"/>
              </a:rPr>
              <a:t>}</a:t>
            </a:r>
          </a:p>
          <a:p>
            <a:endParaRPr lang="en-US" sz="1900" dirty="0">
              <a:solidFill>
                <a:schemeClr val="bg1">
                  <a:lumMod val="65000"/>
                </a:schemeClr>
              </a:solidFill>
              <a:latin typeface="Courier" pitchFamily="2" charset="0"/>
            </a:endParaRPr>
          </a:p>
          <a:p>
            <a:r>
              <a:rPr lang="en-US" sz="19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SCALE</a:t>
            </a:r>
          </a:p>
          <a:p>
            <a:r>
              <a:rPr lang="en-US" sz="1900" dirty="0">
                <a:solidFill>
                  <a:srgbClr val="0070C0"/>
                </a:solidFill>
                <a:latin typeface="Courier" pitchFamily="2" charset="0"/>
              </a:rPr>
              <a:t>for</a:t>
            </a:r>
            <a:r>
              <a:rPr lang="en-US" sz="1900" dirty="0">
                <a:latin typeface="Courier" pitchFamily="2" charset="0"/>
              </a:rPr>
              <a:t>(</a:t>
            </a:r>
            <a:r>
              <a:rPr lang="en-US" sz="1900" dirty="0" err="1">
                <a:solidFill>
                  <a:srgbClr val="0070C0"/>
                </a:solidFill>
                <a:latin typeface="Courier" pitchFamily="2" charset="0"/>
              </a:rPr>
              <a:t>int</a:t>
            </a:r>
            <a:r>
              <a:rPr lang="en-US" sz="1900" dirty="0">
                <a:latin typeface="Courier" pitchFamily="2" charset="0"/>
              </a:rPr>
              <a:t> </a:t>
            </a:r>
            <a:r>
              <a:rPr lang="en-US" sz="1900" dirty="0" err="1">
                <a:latin typeface="Courier" pitchFamily="2" charset="0"/>
              </a:rPr>
              <a:t>i</a:t>
            </a:r>
            <a:r>
              <a:rPr lang="en-US" sz="1900" dirty="0">
                <a:latin typeface="Courier" pitchFamily="2" charset="0"/>
              </a:rPr>
              <a:t> = 0; </a:t>
            </a:r>
            <a:r>
              <a:rPr lang="en-US" sz="1900" dirty="0" err="1">
                <a:latin typeface="Courier" pitchFamily="2" charset="0"/>
              </a:rPr>
              <a:t>i</a:t>
            </a:r>
            <a:r>
              <a:rPr lang="en-US" sz="1900" dirty="0">
                <a:latin typeface="Courier" pitchFamily="2" charset="0"/>
              </a:rPr>
              <a:t> &lt; SIZE; </a:t>
            </a:r>
            <a:r>
              <a:rPr lang="en-US" sz="1900" dirty="0" err="1">
                <a:latin typeface="Courier" pitchFamily="2" charset="0"/>
              </a:rPr>
              <a:t>i</a:t>
            </a:r>
            <a:r>
              <a:rPr lang="en-US" sz="1900" dirty="0">
                <a:latin typeface="Courier" pitchFamily="2" charset="0"/>
              </a:rPr>
              <a:t>++){</a:t>
            </a:r>
          </a:p>
          <a:p>
            <a:r>
              <a:rPr lang="en-US" sz="1900" dirty="0">
                <a:latin typeface="Courier" pitchFamily="2" charset="0"/>
              </a:rPr>
              <a:t>    </a:t>
            </a:r>
            <a:r>
              <a:rPr lang="en-US" sz="1900" dirty="0" err="1">
                <a:latin typeface="Courier" pitchFamily="2" charset="0"/>
              </a:rPr>
              <a:t>bufferB</a:t>
            </a:r>
            <a:r>
              <a:rPr lang="en-US" sz="1900" dirty="0">
                <a:latin typeface="Courier" pitchFamily="2" charset="0"/>
              </a:rPr>
              <a:t>[</a:t>
            </a:r>
            <a:r>
              <a:rPr lang="en-US" sz="1900" dirty="0" err="1">
                <a:latin typeface="Courier" pitchFamily="2" charset="0"/>
              </a:rPr>
              <a:t>i</a:t>
            </a:r>
            <a:r>
              <a:rPr lang="en-US" sz="1900" dirty="0">
                <a:latin typeface="Courier" pitchFamily="2" charset="0"/>
              </a:rPr>
              <a:t>] = scalar * </a:t>
            </a:r>
            <a:r>
              <a:rPr lang="en-US" sz="1900" dirty="0" err="1">
                <a:latin typeface="Courier" pitchFamily="2" charset="0"/>
              </a:rPr>
              <a:t>bufferA</a:t>
            </a:r>
            <a:r>
              <a:rPr lang="en-US" sz="1900" dirty="0">
                <a:latin typeface="Courier" pitchFamily="2" charset="0"/>
              </a:rPr>
              <a:t>[</a:t>
            </a:r>
            <a:r>
              <a:rPr lang="en-US" sz="1900" dirty="0" err="1">
                <a:latin typeface="Courier" pitchFamily="2" charset="0"/>
              </a:rPr>
              <a:t>i</a:t>
            </a:r>
            <a:r>
              <a:rPr lang="en-US" sz="1900" dirty="0">
                <a:latin typeface="Courier" pitchFamily="2" charset="0"/>
              </a:rPr>
              <a:t>];</a:t>
            </a:r>
          </a:p>
          <a:p>
            <a:r>
              <a:rPr lang="en-US" sz="1900" dirty="0">
                <a:latin typeface="Courier" pitchFamily="2" charset="0"/>
              </a:rPr>
              <a:t>}</a:t>
            </a:r>
          </a:p>
          <a:p>
            <a:endParaRPr lang="en-US" sz="1900" dirty="0">
              <a:latin typeface="Courier" pitchFamily="2" charset="0"/>
            </a:endParaRPr>
          </a:p>
          <a:p>
            <a:r>
              <a:rPr lang="en-US" sz="19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TRIAD</a:t>
            </a:r>
          </a:p>
          <a:p>
            <a:r>
              <a:rPr lang="en-US" sz="1900" dirty="0">
                <a:solidFill>
                  <a:srgbClr val="0070C0"/>
                </a:solidFill>
                <a:latin typeface="Courier" pitchFamily="2" charset="0"/>
              </a:rPr>
              <a:t>for</a:t>
            </a:r>
            <a:r>
              <a:rPr lang="en-US" sz="1900" dirty="0">
                <a:latin typeface="Courier" pitchFamily="2" charset="0"/>
              </a:rPr>
              <a:t>(</a:t>
            </a:r>
            <a:r>
              <a:rPr lang="en-US" sz="1900" dirty="0" err="1">
                <a:solidFill>
                  <a:srgbClr val="0070C0"/>
                </a:solidFill>
                <a:latin typeface="Courier" pitchFamily="2" charset="0"/>
              </a:rPr>
              <a:t>int</a:t>
            </a:r>
            <a:r>
              <a:rPr lang="en-US" sz="1900" dirty="0">
                <a:latin typeface="Courier" pitchFamily="2" charset="0"/>
              </a:rPr>
              <a:t> </a:t>
            </a:r>
            <a:r>
              <a:rPr lang="en-US" sz="1900" dirty="0" err="1">
                <a:latin typeface="Courier" pitchFamily="2" charset="0"/>
              </a:rPr>
              <a:t>i</a:t>
            </a:r>
            <a:r>
              <a:rPr lang="en-US" sz="1900" dirty="0">
                <a:latin typeface="Courier" pitchFamily="2" charset="0"/>
              </a:rPr>
              <a:t> = 0; </a:t>
            </a:r>
            <a:r>
              <a:rPr lang="en-US" sz="1900" dirty="0" err="1">
                <a:latin typeface="Courier" pitchFamily="2" charset="0"/>
              </a:rPr>
              <a:t>i</a:t>
            </a:r>
            <a:r>
              <a:rPr lang="en-US" sz="1900" dirty="0">
                <a:latin typeface="Courier" pitchFamily="2" charset="0"/>
              </a:rPr>
              <a:t> &lt; SIZE; </a:t>
            </a:r>
            <a:r>
              <a:rPr lang="en-US" sz="1900" dirty="0" err="1">
                <a:latin typeface="Courier" pitchFamily="2" charset="0"/>
              </a:rPr>
              <a:t>i</a:t>
            </a:r>
            <a:r>
              <a:rPr lang="en-US" sz="1900" dirty="0">
                <a:latin typeface="Courier" pitchFamily="2" charset="0"/>
              </a:rPr>
              <a:t>++){</a:t>
            </a:r>
          </a:p>
          <a:p>
            <a:r>
              <a:rPr lang="en-US" sz="1900" dirty="0">
                <a:latin typeface="Courier" pitchFamily="2" charset="0"/>
              </a:rPr>
              <a:t>    </a:t>
            </a:r>
            <a:r>
              <a:rPr lang="en-US" sz="1900" dirty="0" err="1">
                <a:latin typeface="Courier" pitchFamily="2" charset="0"/>
              </a:rPr>
              <a:t>bufferC</a:t>
            </a:r>
            <a:r>
              <a:rPr lang="en-US" sz="1900" dirty="0">
                <a:latin typeface="Courier" pitchFamily="2" charset="0"/>
              </a:rPr>
              <a:t>[</a:t>
            </a:r>
            <a:r>
              <a:rPr lang="en-US" sz="1900" dirty="0" err="1">
                <a:latin typeface="Courier" pitchFamily="2" charset="0"/>
              </a:rPr>
              <a:t>i</a:t>
            </a:r>
            <a:r>
              <a:rPr lang="en-US" sz="1900" dirty="0">
                <a:latin typeface="Courier" pitchFamily="2" charset="0"/>
              </a:rPr>
              <a:t>] = </a:t>
            </a:r>
            <a:r>
              <a:rPr lang="en-US" sz="1900" dirty="0" err="1">
                <a:latin typeface="Courier" pitchFamily="2" charset="0"/>
              </a:rPr>
              <a:t>bufferA</a:t>
            </a:r>
            <a:r>
              <a:rPr lang="en-US" sz="1900" dirty="0">
                <a:latin typeface="Courier" pitchFamily="2" charset="0"/>
              </a:rPr>
              <a:t>[</a:t>
            </a:r>
            <a:r>
              <a:rPr lang="en-US" sz="1900" dirty="0" err="1">
                <a:latin typeface="Courier" pitchFamily="2" charset="0"/>
              </a:rPr>
              <a:t>i</a:t>
            </a:r>
            <a:r>
              <a:rPr lang="en-US" sz="1900" dirty="0">
                <a:latin typeface="Courier" pitchFamily="2" charset="0"/>
              </a:rPr>
              <a:t>] + scalar * </a:t>
            </a:r>
            <a:r>
              <a:rPr lang="en-US" sz="1900" dirty="0" err="1">
                <a:latin typeface="Courier" pitchFamily="2" charset="0"/>
              </a:rPr>
              <a:t>bufferB</a:t>
            </a:r>
            <a:r>
              <a:rPr lang="en-US" sz="1900" dirty="0">
                <a:latin typeface="Courier" pitchFamily="2" charset="0"/>
              </a:rPr>
              <a:t>[</a:t>
            </a:r>
            <a:r>
              <a:rPr lang="en-US" sz="1900" dirty="0" err="1">
                <a:latin typeface="Courier" pitchFamily="2" charset="0"/>
              </a:rPr>
              <a:t>i</a:t>
            </a:r>
            <a:r>
              <a:rPr lang="en-US" sz="1900" dirty="0">
                <a:latin typeface="Courier" pitchFamily="2" charset="0"/>
              </a:rPr>
              <a:t>];</a:t>
            </a:r>
          </a:p>
          <a:p>
            <a:r>
              <a:rPr lang="en-US" sz="1900" dirty="0">
                <a:latin typeface="Courier" pitchFamily="2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076598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B1A09-65D3-0F45-A0AA-D2E1C548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WRAM Bandwidth: STREAM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2F23680-0032-184E-A63E-1C430DE432A8}"/>
              </a:ext>
            </a:extLst>
          </p:cNvPr>
          <p:cNvSpPr/>
          <p:nvPr/>
        </p:nvSpPr>
        <p:spPr>
          <a:xfrm>
            <a:off x="464214" y="3983776"/>
            <a:ext cx="8215572" cy="504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How can we estimate the bandwidth?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8EF10EA4-DAF8-DB49-B3E9-C0D192F103AA}"/>
                  </a:ext>
                </a:extLst>
              </p:cNvPr>
              <p:cNvSpPr/>
              <p:nvPr/>
            </p:nvSpPr>
            <p:spPr>
              <a:xfrm>
                <a:off x="464214" y="5542276"/>
                <a:ext cx="8215572" cy="831632"/>
              </a:xfrm>
              <a:prstGeom prst="roundRect">
                <a:avLst>
                  <a:gd name="adj" fmla="val 0"/>
                </a:avLst>
              </a:prstGeom>
              <a:solidFill>
                <a:schemeClr val="tx2"/>
              </a:solidFill>
              <a:ln w="571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𝑊𝑅𝐴𝑀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𝐵𝑎𝑛𝑑𝑤𝑖𝑑𝑡h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𝑖𝑛</m:t>
                          </m:r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𝑆</m:t>
                              </m:r>
                            </m:den>
                          </m:f>
                        </m:e>
                      </m:d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 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𝐵𝑦𝑡𝑒𝑠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 × 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𝑓𝑟𝑒𝑞𝑢𝑒𝑛𝑐𝑦</m:t>
                          </m:r>
                          <m:r>
                            <a:rPr lang="en-US" sz="2400" b="0" i="1" baseline="-2500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𝐷𝑃𝑈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#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𝑖𝑛𝑠𝑡𝑟𝑢𝑐𝑡𝑖𝑜𝑛𝑠</m:t>
                          </m:r>
                        </m:den>
                      </m:f>
                    </m:oMath>
                  </m:oMathPara>
                </a14:m>
                <a:endParaRPr lang="en-US" sz="2400" i="1" dirty="0">
                  <a:solidFill>
                    <a:schemeClr val="bg1"/>
                  </a:solidFill>
                  <a:latin typeface="Candara" panose="020E050203030302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8EF10EA4-DAF8-DB49-B3E9-C0D192F103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214" y="5542276"/>
                <a:ext cx="8215572" cy="831632"/>
              </a:xfrm>
              <a:prstGeom prst="roundRect">
                <a:avLst>
                  <a:gd name="adj" fmla="val 0"/>
                </a:avLst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9672C6BC-215D-6646-97E2-9D5657714AE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4396448"/>
              </p:ext>
            </p:extLst>
          </p:nvPr>
        </p:nvGraphicFramePr>
        <p:xfrm>
          <a:off x="972000" y="981607"/>
          <a:ext cx="720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7CA99AF4-247C-B943-A13C-DBFCB95B7C35}"/>
              </a:ext>
            </a:extLst>
          </p:cNvPr>
          <p:cNvSpPr/>
          <p:nvPr/>
        </p:nvSpPr>
        <p:spPr>
          <a:xfrm>
            <a:off x="464214" y="4600980"/>
            <a:ext cx="8215572" cy="83163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Assuming that the pipeline is full, and </a:t>
            </a:r>
            <a:r>
              <a:rPr lang="en-US" sz="2400" i="1" dirty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Bytes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is the number of bytes read and written:</a:t>
            </a:r>
          </a:p>
        </p:txBody>
      </p:sp>
    </p:spTree>
    <p:extLst>
      <p:ext uri="{BB962C8B-B14F-4D97-AF65-F5344CB8AC3E}">
        <p14:creationId xmlns:p14="http://schemas.microsoft.com/office/powerpoint/2010/main" val="4288977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Graphic spid="10" grpId="0" uiExpand="1">
        <p:bldSub>
          <a:bldChart bld="series"/>
        </p:bldSub>
      </p:bldGraphic>
      <p:bldP spid="8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8EF10EA4-DAF8-DB49-B3E9-C0D192F103AA}"/>
                  </a:ext>
                </a:extLst>
              </p:cNvPr>
              <p:cNvSpPr/>
              <p:nvPr/>
            </p:nvSpPr>
            <p:spPr>
              <a:xfrm>
                <a:off x="464214" y="5542276"/>
                <a:ext cx="8215572" cy="831632"/>
              </a:xfrm>
              <a:prstGeom prst="roundRect">
                <a:avLst>
                  <a:gd name="adj" fmla="val 0"/>
                </a:avLst>
              </a:prstGeom>
              <a:solidFill>
                <a:schemeClr val="tx2"/>
              </a:solidFill>
              <a:ln w="571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𝑊𝑅𝐴𝑀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𝐵𝑎𝑛𝑑𝑤𝑖𝑑𝑡h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𝑖𝑛</m:t>
                          </m:r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𝑆</m:t>
                              </m:r>
                            </m:den>
                          </m:f>
                        </m:e>
                      </m:d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 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𝐵𝑦𝑡𝑒𝑠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 × 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𝑓𝑟𝑒𝑞𝑢𝑒𝑛𝑐𝑦</m:t>
                          </m:r>
                          <m:r>
                            <a:rPr lang="en-US" sz="2400" b="0" i="1" baseline="-2500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𝐷𝑃𝑈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#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𝑖𝑛𝑠𝑡𝑟𝑢𝑐𝑡𝑖𝑜𝑛𝑠</m:t>
                          </m:r>
                        </m:den>
                      </m:f>
                    </m:oMath>
                  </m:oMathPara>
                </a14:m>
                <a:endParaRPr lang="en-US" sz="2400" i="1" dirty="0">
                  <a:solidFill>
                    <a:schemeClr val="bg1"/>
                  </a:solidFill>
                  <a:latin typeface="Candara" panose="020E050203030302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8EF10EA4-DAF8-DB49-B3E9-C0D192F103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214" y="5542276"/>
                <a:ext cx="8215572" cy="831632"/>
              </a:xfrm>
              <a:prstGeom prst="roundRect">
                <a:avLst>
                  <a:gd name="adj" fmla="val 0"/>
                </a:avLst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10">
                <a:extLst>
                  <a:ext uri="{FF2B5EF4-FFF2-40B4-BE49-F238E27FC236}">
                    <a16:creationId xmlns:a16="http://schemas.microsoft.com/office/drawing/2014/main" id="{AFF6AEB1-0D09-BB47-B36D-A531E274A975}"/>
                  </a:ext>
                </a:extLst>
              </p:cNvPr>
              <p:cNvSpPr/>
              <p:nvPr/>
            </p:nvSpPr>
            <p:spPr>
              <a:xfrm>
                <a:off x="473174" y="5581868"/>
                <a:ext cx="8215572" cy="831632"/>
              </a:xfrm>
              <a:prstGeom prst="roundRect">
                <a:avLst>
                  <a:gd name="adj" fmla="val 0"/>
                </a:avLst>
              </a:prstGeom>
              <a:solidFill>
                <a:schemeClr val="tx2"/>
              </a:solidFill>
              <a:ln w="571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𝑊𝑅𝐴𝑀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𝐵𝑎𝑛𝑑𝑤𝑖𝑑𝑡h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𝑖𝑛</m:t>
                          </m:r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𝑆</m:t>
                              </m:r>
                            </m:den>
                          </m:f>
                        </m:e>
                      </m:d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=2,800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𝑀𝐵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𝑎𝑡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350 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𝑀𝐻𝑧</m:t>
                      </m:r>
                    </m:oMath>
                  </m:oMathPara>
                </a14:m>
                <a:endParaRPr lang="en-US" sz="2400" i="1" dirty="0">
                  <a:solidFill>
                    <a:schemeClr val="bg1"/>
                  </a:solidFill>
                  <a:latin typeface="Candara" panose="020E050203030302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1" name="Rounded Rectangle 10">
                <a:extLst>
                  <a:ext uri="{FF2B5EF4-FFF2-40B4-BE49-F238E27FC236}">
                    <a16:creationId xmlns:a16="http://schemas.microsoft.com/office/drawing/2014/main" id="{AFF6AEB1-0D09-BB47-B36D-A531E274A9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174" y="5581868"/>
                <a:ext cx="8215572" cy="831632"/>
              </a:xfrm>
              <a:prstGeom prst="roundRect">
                <a:avLst>
                  <a:gd name="adj" fmla="val 0"/>
                </a:avLst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856B1A09-65D3-0F45-A0AA-D2E1C548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WRAM Bandwidth: COPY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9672C6BC-215D-6646-97E2-9D5657714AE1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972000" y="981607"/>
          <a:ext cx="720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B4361F2-A8BF-B248-91B7-4BDAC5B8F6B1}"/>
              </a:ext>
            </a:extLst>
          </p:cNvPr>
          <p:cNvSpPr/>
          <p:nvPr/>
        </p:nvSpPr>
        <p:spPr>
          <a:xfrm>
            <a:off x="464214" y="4800595"/>
            <a:ext cx="8215572" cy="7200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COPY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executes </a:t>
            </a:r>
            <a:r>
              <a:rPr lang="en-US" sz="2400" dirty="0">
                <a:solidFill>
                  <a:srgbClr val="C0000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2 instructions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(WRAM load and store).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With 11 </a:t>
            </a:r>
            <a:r>
              <a:rPr lang="en-US" sz="2400" dirty="0" err="1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tasklets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11 × 16 bytes in 22 cycles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F9005F6-8CA2-6B40-85EC-DAA73DF6ABE1}"/>
              </a:ext>
            </a:extLst>
          </p:cNvPr>
          <p:cNvSpPr/>
          <p:nvPr/>
        </p:nvSpPr>
        <p:spPr>
          <a:xfrm>
            <a:off x="7431741" y="1326776"/>
            <a:ext cx="600635" cy="224118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490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022E-16 L 0 -0.23912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9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9" grpId="1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B1A09-65D3-0F45-A0AA-D2E1C548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WRAM Bandwidth: ADD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8EF10EA4-DAF8-DB49-B3E9-C0D192F103AA}"/>
                  </a:ext>
                </a:extLst>
              </p:cNvPr>
              <p:cNvSpPr/>
              <p:nvPr/>
            </p:nvSpPr>
            <p:spPr>
              <a:xfrm>
                <a:off x="464214" y="3906211"/>
                <a:ext cx="8215572" cy="831632"/>
              </a:xfrm>
              <a:prstGeom prst="roundRect">
                <a:avLst>
                  <a:gd name="adj" fmla="val 0"/>
                </a:avLst>
              </a:prstGeom>
              <a:solidFill>
                <a:schemeClr val="tx2"/>
              </a:solidFill>
              <a:ln w="571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𝑊𝑅𝐴𝑀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𝐵𝑎𝑛𝑑𝑤𝑖𝑑𝑡h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𝑖𝑛</m:t>
                          </m:r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𝑆</m:t>
                              </m:r>
                            </m:den>
                          </m:f>
                        </m:e>
                      </m:d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 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𝐵𝑦𝑡𝑒𝑠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 × 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𝑓𝑟𝑒𝑞𝑢𝑒𝑛𝑐𝑦</m:t>
                          </m:r>
                          <m:r>
                            <a:rPr lang="en-US" sz="2400" b="0" i="1" baseline="-2500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𝐷𝑃𝑈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#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𝑖𝑛𝑠𝑡𝑟𝑢𝑐𝑡𝑖𝑜𝑛𝑠</m:t>
                          </m:r>
                        </m:den>
                      </m:f>
                    </m:oMath>
                  </m:oMathPara>
                </a14:m>
                <a:endParaRPr lang="en-US" sz="2400" i="1" dirty="0">
                  <a:solidFill>
                    <a:schemeClr val="bg1"/>
                  </a:solidFill>
                  <a:latin typeface="Candara" panose="020E050203030302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8EF10EA4-DAF8-DB49-B3E9-C0D192F103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214" y="3906211"/>
                <a:ext cx="8215572" cy="831632"/>
              </a:xfrm>
              <a:prstGeom prst="roundRect">
                <a:avLst>
                  <a:gd name="adj" fmla="val 0"/>
                </a:avLst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9672C6BC-215D-6646-97E2-9D5657714AE1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972000" y="981607"/>
          <a:ext cx="720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B4361F2-A8BF-B248-91B7-4BDAC5B8F6B1}"/>
              </a:ext>
            </a:extLst>
          </p:cNvPr>
          <p:cNvSpPr/>
          <p:nvPr/>
        </p:nvSpPr>
        <p:spPr>
          <a:xfrm>
            <a:off x="464214" y="4808062"/>
            <a:ext cx="8215572" cy="7200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ADD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executes </a:t>
            </a:r>
            <a:r>
              <a:rPr lang="en-US" sz="2400" dirty="0">
                <a:solidFill>
                  <a:srgbClr val="C0000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5 instructions 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(2 </a:t>
            </a:r>
            <a:r>
              <a:rPr lang="en-US" sz="2400" dirty="0" err="1">
                <a:solidFill>
                  <a:schemeClr val="tx1"/>
                </a:solidFill>
                <a:latin typeface="Courier" pitchFamily="2" charset="0"/>
                <a:cs typeface="Calibri" panose="020F0502020204030204" pitchFamily="34" charset="0"/>
              </a:rPr>
              <a:t>ld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>
                <a:solidFill>
                  <a:schemeClr val="tx1"/>
                </a:solidFill>
                <a:latin typeface="Courier" pitchFamily="2" charset="0"/>
                <a:cs typeface="Calibri" panose="020F0502020204030204" pitchFamily="34" charset="0"/>
              </a:rPr>
              <a:t>add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Courier" pitchFamily="2" charset="0"/>
                <a:cs typeface="Calibri" panose="020F0502020204030204" pitchFamily="34" charset="0"/>
              </a:rPr>
              <a:t>addc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Courier" pitchFamily="2" charset="0"/>
                <a:cs typeface="Calibri" panose="020F0502020204030204" pitchFamily="34" charset="0"/>
              </a:rPr>
              <a:t>sd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).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With 11 </a:t>
            </a:r>
            <a:r>
              <a:rPr lang="en-US" sz="2400" dirty="0" err="1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tasklets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11 × 24 bytes in 55 cycles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F9005F6-8CA2-6B40-85EC-DAA73DF6ABE1}"/>
              </a:ext>
            </a:extLst>
          </p:cNvPr>
          <p:cNvSpPr/>
          <p:nvPr/>
        </p:nvSpPr>
        <p:spPr>
          <a:xfrm>
            <a:off x="7440706" y="1698787"/>
            <a:ext cx="600635" cy="224118"/>
          </a:xfrm>
          <a:prstGeom prst="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10">
                <a:extLst>
                  <a:ext uri="{FF2B5EF4-FFF2-40B4-BE49-F238E27FC236}">
                    <a16:creationId xmlns:a16="http://schemas.microsoft.com/office/drawing/2014/main" id="{AFF6AEB1-0D09-BB47-B36D-A531E274A975}"/>
                  </a:ext>
                </a:extLst>
              </p:cNvPr>
              <p:cNvSpPr/>
              <p:nvPr/>
            </p:nvSpPr>
            <p:spPr>
              <a:xfrm>
                <a:off x="473174" y="5581871"/>
                <a:ext cx="8215572" cy="831632"/>
              </a:xfrm>
              <a:prstGeom prst="roundRect">
                <a:avLst>
                  <a:gd name="adj" fmla="val 0"/>
                </a:avLst>
              </a:prstGeom>
              <a:solidFill>
                <a:schemeClr val="tx2"/>
              </a:solidFill>
              <a:ln w="571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𝑊𝑅𝐴𝑀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𝐵𝑎𝑛𝑑𝑤𝑖𝑑𝑡h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𝑖𝑛</m:t>
                          </m:r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𝑆</m:t>
                              </m:r>
                            </m:den>
                          </m:f>
                        </m:e>
                      </m:d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=1,680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𝑀𝐵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𝑎𝑡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350 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𝑀𝐻𝑧</m:t>
                      </m:r>
                    </m:oMath>
                  </m:oMathPara>
                </a14:m>
                <a:endParaRPr lang="en-US" sz="2400" i="1" dirty="0">
                  <a:solidFill>
                    <a:schemeClr val="bg1"/>
                  </a:solidFill>
                  <a:latin typeface="Candara" panose="020E050203030302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1" name="Rounded Rectangle 10">
                <a:extLst>
                  <a:ext uri="{FF2B5EF4-FFF2-40B4-BE49-F238E27FC236}">
                    <a16:creationId xmlns:a16="http://schemas.microsoft.com/office/drawing/2014/main" id="{AFF6AEB1-0D09-BB47-B36D-A531E274A9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174" y="5581871"/>
                <a:ext cx="8215572" cy="831632"/>
              </a:xfrm>
              <a:prstGeom prst="roundRect">
                <a:avLst>
                  <a:gd name="adj" fmla="val 0"/>
                </a:avLst>
              </a:prstGeom>
              <a:blipFill>
                <a:blip r:embed="rId5"/>
                <a:stretch>
                  <a:fillRect/>
                </a:stretch>
              </a:blipFill>
              <a:ln w="57150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821206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B1A09-65D3-0F45-A0AA-D2E1C548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WRAM Bandwidth: Access Patterns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852BBD0-AC47-3E47-99E4-482D832A49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688118" cy="553634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All 8-byte </a:t>
            </a:r>
            <a:r>
              <a:rPr lang="en-US" dirty="0">
                <a:solidFill>
                  <a:srgbClr val="0070C0"/>
                </a:solidFill>
              </a:rPr>
              <a:t>WRAM loads and stores take one cycle </a:t>
            </a:r>
            <a:r>
              <a:rPr lang="en-US" dirty="0"/>
              <a:t>when the DPU pipeline is full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sz="2400" dirty="0"/>
          </a:p>
          <a:p>
            <a:r>
              <a:rPr lang="en-US" sz="2400" dirty="0"/>
              <a:t>Microbenchmark:  </a:t>
            </a:r>
            <a:r>
              <a:rPr lang="en-US" sz="2400" dirty="0">
                <a:latin typeface="Courier" pitchFamily="2" charset="0"/>
              </a:rPr>
              <a:t>c[a[</a:t>
            </a:r>
            <a:r>
              <a:rPr lang="en-US" sz="2400" dirty="0" err="1">
                <a:latin typeface="Courier" pitchFamily="2" charset="0"/>
              </a:rPr>
              <a:t>i</a:t>
            </a:r>
            <a:r>
              <a:rPr lang="en-US" sz="2400" dirty="0">
                <a:latin typeface="Courier" pitchFamily="2" charset="0"/>
              </a:rPr>
              <a:t>]]=b[a[</a:t>
            </a:r>
            <a:r>
              <a:rPr lang="en-US" sz="2400" dirty="0" err="1">
                <a:latin typeface="Courier" pitchFamily="2" charset="0"/>
              </a:rPr>
              <a:t>i</a:t>
            </a:r>
            <a:r>
              <a:rPr lang="en-US" sz="2400" dirty="0">
                <a:latin typeface="Courier" pitchFamily="2" charset="0"/>
              </a:rPr>
              <a:t>]];</a:t>
            </a:r>
          </a:p>
          <a:p>
            <a:pPr lvl="1"/>
            <a:r>
              <a:rPr lang="en-US" sz="2000" dirty="0"/>
              <a:t>Unit-stride:  </a:t>
            </a:r>
            <a:r>
              <a:rPr lang="en-US" sz="2000" dirty="0">
                <a:latin typeface="Courier" pitchFamily="2" charset="0"/>
              </a:rPr>
              <a:t>a[</a:t>
            </a:r>
            <a:r>
              <a:rPr lang="en-US" sz="2000" dirty="0" err="1">
                <a:latin typeface="Courier" pitchFamily="2" charset="0"/>
              </a:rPr>
              <a:t>i</a:t>
            </a:r>
            <a:r>
              <a:rPr lang="en-US" sz="2000" dirty="0">
                <a:latin typeface="Courier" pitchFamily="2" charset="0"/>
              </a:rPr>
              <a:t>]=a[i-1]</a:t>
            </a:r>
            <a:r>
              <a:rPr lang="en-US" sz="2000" dirty="0">
                <a:solidFill>
                  <a:srgbClr val="0070C0"/>
                </a:solidFill>
                <a:latin typeface="Courier" pitchFamily="2" charset="0"/>
              </a:rPr>
              <a:t>+1</a:t>
            </a:r>
            <a:r>
              <a:rPr lang="en-US" sz="2000" dirty="0">
                <a:latin typeface="Courier" pitchFamily="2" charset="0"/>
              </a:rPr>
              <a:t>;</a:t>
            </a:r>
          </a:p>
          <a:p>
            <a:pPr lvl="1"/>
            <a:r>
              <a:rPr lang="en-US" sz="2000" dirty="0" err="1"/>
              <a:t>Strided</a:t>
            </a:r>
            <a:r>
              <a:rPr lang="en-US" sz="2000" dirty="0"/>
              <a:t>:        </a:t>
            </a:r>
            <a:r>
              <a:rPr lang="en-US" sz="2000" dirty="0">
                <a:latin typeface="Courier" pitchFamily="2" charset="0"/>
              </a:rPr>
              <a:t>a[</a:t>
            </a:r>
            <a:r>
              <a:rPr lang="en-US" sz="2000" dirty="0" err="1">
                <a:latin typeface="Courier" pitchFamily="2" charset="0"/>
              </a:rPr>
              <a:t>i</a:t>
            </a:r>
            <a:r>
              <a:rPr lang="en-US" sz="2000" dirty="0">
                <a:latin typeface="Courier" pitchFamily="2" charset="0"/>
              </a:rPr>
              <a:t>]=a[i-1]</a:t>
            </a:r>
            <a:r>
              <a:rPr lang="en-US" sz="2000" dirty="0">
                <a:solidFill>
                  <a:srgbClr val="C00000"/>
                </a:solidFill>
                <a:latin typeface="Courier" pitchFamily="2" charset="0"/>
              </a:rPr>
              <a:t>+stride</a:t>
            </a:r>
            <a:r>
              <a:rPr lang="en-US" sz="2000" dirty="0">
                <a:latin typeface="Courier" pitchFamily="2" charset="0"/>
              </a:rPr>
              <a:t>;</a:t>
            </a:r>
          </a:p>
          <a:p>
            <a:pPr lvl="1"/>
            <a:r>
              <a:rPr lang="en-US" sz="2000" dirty="0"/>
              <a:t>Random:      </a:t>
            </a:r>
            <a:r>
              <a:rPr lang="en-US" sz="2000" dirty="0">
                <a:latin typeface="Courier" pitchFamily="2" charset="0"/>
              </a:rPr>
              <a:t>a[</a:t>
            </a:r>
            <a:r>
              <a:rPr lang="en-US" sz="2000" dirty="0" err="1">
                <a:latin typeface="Courier" pitchFamily="2" charset="0"/>
              </a:rPr>
              <a:t>i</a:t>
            </a:r>
            <a:r>
              <a:rPr lang="en-US" sz="2000" dirty="0">
                <a:latin typeface="Courier" pitchFamily="2" charset="0"/>
              </a:rPr>
              <a:t>]=</a:t>
            </a:r>
            <a:r>
              <a:rPr lang="en-US" sz="2000" dirty="0">
                <a:solidFill>
                  <a:srgbClr val="7030A0"/>
                </a:solidFill>
                <a:latin typeface="Courier" pitchFamily="2" charset="0"/>
              </a:rPr>
              <a:t>rand()</a:t>
            </a:r>
            <a:r>
              <a:rPr lang="en-US" sz="2000" dirty="0">
                <a:latin typeface="Courier" pitchFamily="2" charset="0"/>
              </a:rPr>
              <a:t>;</a:t>
            </a:r>
          </a:p>
          <a:p>
            <a:pPr lvl="1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3579D5B-8D9E-634A-BB44-EE062A940F40}"/>
              </a:ext>
            </a:extLst>
          </p:cNvPr>
          <p:cNvGrpSpPr/>
          <p:nvPr/>
        </p:nvGrpSpPr>
        <p:grpSpPr>
          <a:xfrm>
            <a:off x="519294" y="2070845"/>
            <a:ext cx="8105413" cy="2393577"/>
            <a:chOff x="4546948" y="1816271"/>
            <a:chExt cx="4478145" cy="2959063"/>
          </a:xfrm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3A503BAE-9455-2941-BE89-7DFD28ED9D38}"/>
                </a:ext>
              </a:extLst>
            </p:cNvPr>
            <p:cNvSpPr/>
            <p:nvPr/>
          </p:nvSpPr>
          <p:spPr>
            <a:xfrm>
              <a:off x="4546948" y="1816272"/>
              <a:ext cx="4472353" cy="2959062"/>
            </a:xfrm>
            <a:prstGeom prst="roundRect">
              <a:avLst>
                <a:gd name="adj" fmla="val 2876"/>
              </a:avLst>
            </a:prstGeom>
            <a:solidFill>
              <a:srgbClr val="F5F6FB"/>
            </a:solidFill>
            <a:ln w="44450"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4" name="Round Same Side Corner Rectangle 13">
              <a:extLst>
                <a:ext uri="{FF2B5EF4-FFF2-40B4-BE49-F238E27FC236}">
                  <a16:creationId xmlns:a16="http://schemas.microsoft.com/office/drawing/2014/main" id="{A8B85356-B08B-E140-8114-CA0CC7DFFF0D}"/>
                </a:ext>
              </a:extLst>
            </p:cNvPr>
            <p:cNvSpPr/>
            <p:nvPr/>
          </p:nvSpPr>
          <p:spPr>
            <a:xfrm>
              <a:off x="4546948" y="1816271"/>
              <a:ext cx="4472353" cy="484711"/>
            </a:xfrm>
            <a:prstGeom prst="round2SameRect">
              <a:avLst>
                <a:gd name="adj1" fmla="val 30308"/>
                <a:gd name="adj2" fmla="val 0"/>
              </a:avLst>
            </a:prstGeom>
            <a:solidFill>
              <a:srgbClr val="2D458A"/>
            </a:solidFill>
            <a:ln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r>
                <a:rPr lang="en-US" sz="2000" b="1" i="1" dirty="0">
                  <a:latin typeface="Cambria" panose="02040503050406030204" pitchFamily="18" charset="0"/>
                </a:rPr>
                <a:t>KEY OBSERVATION 3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516A196-3D4D-0E4F-9957-C2F51F7B397F}"/>
                </a:ext>
              </a:extLst>
            </p:cNvPr>
            <p:cNvSpPr txBox="1"/>
            <p:nvPr/>
          </p:nvSpPr>
          <p:spPr>
            <a:xfrm>
              <a:off x="4552740" y="2319942"/>
              <a:ext cx="4472353" cy="2397082"/>
            </a:xfrm>
            <a:prstGeom prst="rect">
              <a:avLst/>
            </a:prstGeom>
            <a:noFill/>
          </p:spPr>
          <p:txBody>
            <a:bodyPr wrap="square" lIns="180000" rtlCol="0">
              <a:spAutoFit/>
            </a:bodyPr>
            <a:lstStyle/>
            <a:p>
              <a:r>
                <a:rPr lang="en-US" sz="2000" dirty="0">
                  <a:latin typeface="Cambria" panose="02040503050406030204" pitchFamily="18" charset="0"/>
                </a:rPr>
                <a:t>The sustained bandwidth provided by the DPU’s internal Working memory (WRAM) is </a:t>
              </a:r>
              <a:r>
                <a:rPr lang="en-US" sz="2000" b="1" dirty="0">
                  <a:latin typeface="Cambria" panose="02040503050406030204" pitchFamily="18" charset="0"/>
                </a:rPr>
                <a:t>independent of the memory access pattern </a:t>
              </a:r>
              <a:r>
                <a:rPr lang="en-US" sz="2000" dirty="0">
                  <a:latin typeface="Cambria" panose="02040503050406030204" pitchFamily="18" charset="0"/>
                </a:rPr>
                <a:t>(either streaming, </a:t>
              </a:r>
              <a:r>
                <a:rPr lang="en-US" sz="2000" dirty="0" err="1">
                  <a:latin typeface="Cambria" panose="02040503050406030204" pitchFamily="18" charset="0"/>
                </a:rPr>
                <a:t>strided</a:t>
              </a:r>
              <a:r>
                <a:rPr lang="en-US" sz="2000" dirty="0">
                  <a:latin typeface="Cambria" panose="02040503050406030204" pitchFamily="18" charset="0"/>
                </a:rPr>
                <a:t>, or random access pattern). </a:t>
              </a:r>
            </a:p>
            <a:p>
              <a:endParaRPr lang="en-US" sz="2000" dirty="0">
                <a:latin typeface="Cambria" panose="02040503050406030204" pitchFamily="18" charset="0"/>
              </a:endParaRPr>
            </a:p>
            <a:p>
              <a:r>
                <a:rPr lang="en-US" sz="2000" b="1" dirty="0">
                  <a:latin typeface="Cambria" panose="02040503050406030204" pitchFamily="18" charset="0"/>
                </a:rPr>
                <a:t>All 8-byte WRAM loads and stores take one cycle</a:t>
              </a:r>
              <a:r>
                <a:rPr lang="en-US" sz="2000" dirty="0">
                  <a:latin typeface="Cambria" panose="02040503050406030204" pitchFamily="18" charset="0"/>
                </a:rPr>
                <a:t>, when the DPU’s pipeline is full (i.e., with 11 or more </a:t>
              </a:r>
              <a:r>
                <a:rPr lang="en-US" sz="2000" dirty="0" err="1">
                  <a:latin typeface="Cambria" panose="02040503050406030204" pitchFamily="18" charset="0"/>
                </a:rPr>
                <a:t>tasklets</a:t>
              </a:r>
              <a:r>
                <a:rPr lang="en-US" sz="2000" dirty="0">
                  <a:latin typeface="Cambria" panose="02040503050406030204" pitchFamily="18" charset="0"/>
                </a:rPr>
                <a:t>).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47006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Microbenchmark: STREAM and WRAM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STREAM benchmark and WRAM access patterns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A51872-4858-FF49-A116-EB49DB7994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26424"/>
            <a:ext cx="9144000" cy="40892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1823310-6108-2749-9337-36DB35A50F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267637"/>
            <a:ext cx="9144000" cy="3137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38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549AE-E83A-F241-BA2F-2972D7A41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DPU: MRAM Latency and Bandwidth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0D2C28D-09D2-3E45-802E-950C770E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8" y="876821"/>
            <a:ext cx="9151034" cy="554903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447F69F8-B4F7-9E47-A369-FFAD15353934}"/>
              </a:ext>
            </a:extLst>
          </p:cNvPr>
          <p:cNvSpPr/>
          <p:nvPr/>
        </p:nvSpPr>
        <p:spPr>
          <a:xfrm flipV="1">
            <a:off x="82511" y="1433383"/>
            <a:ext cx="8991801" cy="4896000"/>
          </a:xfrm>
          <a:prstGeom prst="roundRect">
            <a:avLst>
              <a:gd name="adj" fmla="val 4412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  <a:alpha val="90000"/>
                </a:srgbClr>
              </a:gs>
              <a:gs pos="50000">
                <a:srgbClr val="FFFF00">
                  <a:tint val="44500"/>
                  <a:satMod val="160000"/>
                  <a:alpha val="90000"/>
                </a:srgbClr>
              </a:gs>
              <a:gs pos="100000">
                <a:srgbClr val="FFFF00">
                  <a:tint val="23500"/>
                  <a:satMod val="160000"/>
                  <a:alpha val="9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61B2B1-A360-5E44-ACDA-FF518EE83F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7341" y="3002691"/>
            <a:ext cx="5147957" cy="3113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956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396 0.00556 L -0.09895 -0.10439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146" y="-5509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1E1E0-5F7B-F449-9161-40F925A92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MRAM Bandwidth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11F60-311A-3F45-B3DA-368B4C913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Goal</a:t>
            </a:r>
          </a:p>
          <a:p>
            <a:pPr lvl="1"/>
            <a:r>
              <a:rPr lang="en-US" dirty="0"/>
              <a:t>Measure </a:t>
            </a:r>
            <a:r>
              <a:rPr lang="en-US" dirty="0">
                <a:solidFill>
                  <a:srgbClr val="00B050"/>
                </a:solidFill>
              </a:rPr>
              <a:t>MRAM bandwidth </a:t>
            </a:r>
            <a:r>
              <a:rPr lang="en-US" dirty="0"/>
              <a:t>for different access patterns</a:t>
            </a:r>
          </a:p>
          <a:p>
            <a:endParaRPr lang="en-US" dirty="0"/>
          </a:p>
          <a:p>
            <a:r>
              <a:rPr lang="en-US" dirty="0"/>
              <a:t>Microbenchmarks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Latency of a single DMA transfer </a:t>
            </a:r>
            <a:r>
              <a:rPr lang="en-US" dirty="0"/>
              <a:t>for different transfer sizes</a:t>
            </a:r>
          </a:p>
          <a:p>
            <a:pPr lvl="2"/>
            <a:r>
              <a:rPr lang="en-US" dirty="0" err="1">
                <a:latin typeface="Courier" pitchFamily="2" charset="0"/>
              </a:rPr>
              <a:t>mram_read</a:t>
            </a:r>
            <a:r>
              <a:rPr lang="en-US" dirty="0">
                <a:latin typeface="Courier" pitchFamily="2" charset="0"/>
              </a:rPr>
              <a:t>(); 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MRAM-WRAM DMA transfer</a:t>
            </a:r>
          </a:p>
          <a:p>
            <a:pPr lvl="2"/>
            <a:r>
              <a:rPr lang="en-US" dirty="0" err="1">
                <a:latin typeface="Courier" pitchFamily="2" charset="0"/>
              </a:rPr>
              <a:t>mram_write</a:t>
            </a:r>
            <a:r>
              <a:rPr lang="en-US" dirty="0">
                <a:latin typeface="Courier" pitchFamily="2" charset="0"/>
              </a:rPr>
              <a:t>();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WRAM-MRAM DMA transfer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STREAM</a:t>
            </a:r>
            <a:r>
              <a:rPr lang="en-US" dirty="0"/>
              <a:t> benchmark</a:t>
            </a:r>
          </a:p>
          <a:p>
            <a:pPr lvl="2"/>
            <a:r>
              <a:rPr lang="en-US" dirty="0"/>
              <a:t>COPY, COPY-DMA</a:t>
            </a:r>
          </a:p>
          <a:p>
            <a:pPr lvl="2"/>
            <a:r>
              <a:rPr lang="en-US" dirty="0"/>
              <a:t>ADD, SCALE, TRIAD</a:t>
            </a:r>
          </a:p>
          <a:p>
            <a:pPr lvl="1"/>
            <a:r>
              <a:rPr lang="en-US" dirty="0" err="1">
                <a:solidFill>
                  <a:srgbClr val="00B050"/>
                </a:solidFill>
              </a:rPr>
              <a:t>Strided</a:t>
            </a:r>
            <a:r>
              <a:rPr lang="en-US" dirty="0"/>
              <a:t> access pattern</a:t>
            </a:r>
          </a:p>
          <a:p>
            <a:pPr lvl="2"/>
            <a:r>
              <a:rPr lang="en-US" dirty="0"/>
              <a:t>Coarse-grain </a:t>
            </a:r>
            <a:r>
              <a:rPr lang="en-US" dirty="0" err="1"/>
              <a:t>strided</a:t>
            </a:r>
            <a:r>
              <a:rPr lang="en-US" dirty="0"/>
              <a:t> access</a:t>
            </a:r>
          </a:p>
          <a:p>
            <a:pPr lvl="2"/>
            <a:r>
              <a:rPr lang="en-US" dirty="0"/>
              <a:t>Fine-grain </a:t>
            </a:r>
            <a:r>
              <a:rPr lang="en-US" dirty="0" err="1"/>
              <a:t>strided</a:t>
            </a:r>
            <a:r>
              <a:rPr lang="en-US" dirty="0"/>
              <a:t> access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Random</a:t>
            </a:r>
            <a:r>
              <a:rPr lang="en-US" dirty="0"/>
              <a:t> access pattern (GUPS)</a:t>
            </a:r>
          </a:p>
          <a:p>
            <a:endParaRPr lang="en-US" dirty="0"/>
          </a:p>
          <a:p>
            <a:r>
              <a:rPr lang="en-US" dirty="0"/>
              <a:t>We do include accesses to MRAM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4A30321-12CD-2546-A9E8-9C9B0D370E01}"/>
              </a:ext>
            </a:extLst>
          </p:cNvPr>
          <p:cNvSpPr/>
          <p:nvPr/>
        </p:nvSpPr>
        <p:spPr>
          <a:xfrm>
            <a:off x="609600" y="2343290"/>
            <a:ext cx="8064500" cy="89775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F0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1126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AC004-F30F-5A4F-BC10-C2107BA76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MRAM Read and Write Latency (I)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E0759DD8-9C94-D146-B449-605115CBE85F}"/>
                  </a:ext>
                </a:extLst>
              </p:cNvPr>
              <p:cNvSpPr/>
              <p:nvPr/>
            </p:nvSpPr>
            <p:spPr>
              <a:xfrm>
                <a:off x="473174" y="3570044"/>
                <a:ext cx="8215572" cy="831632"/>
              </a:xfrm>
              <a:prstGeom prst="roundRect">
                <a:avLst>
                  <a:gd name="adj" fmla="val 0"/>
                </a:avLst>
              </a:prstGeom>
              <a:solidFill>
                <a:schemeClr val="tx2"/>
              </a:solidFill>
              <a:ln w="571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𝑀𝑅𝐴𝑀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𝐵𝑎𝑛𝑑𝑤𝑖𝑑𝑡h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𝑖𝑛</m:t>
                          </m:r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𝑆</m:t>
                              </m:r>
                            </m:den>
                          </m:f>
                        </m:e>
                      </m:d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𝑠𝑖𝑧𝑒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 × 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𝑓𝑟𝑒𝑞𝑢𝑒𝑛𝑐𝑦</m:t>
                          </m:r>
                          <m:r>
                            <a:rPr lang="en-US" sz="2400" b="0" i="1" baseline="-2500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𝐷𝑃𝑈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𝑀𝑅𝐴𝑀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 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𝐿𝑎𝑡𝑒𝑛𝑐𝑦</m:t>
                          </m:r>
                        </m:den>
                      </m:f>
                    </m:oMath>
                  </m:oMathPara>
                </a14:m>
                <a:endParaRPr lang="en-US" sz="2400" i="1" dirty="0">
                  <a:solidFill>
                    <a:schemeClr val="bg1"/>
                  </a:solidFill>
                  <a:latin typeface="Times" pitchFamily="2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E0759DD8-9C94-D146-B449-605115CBE8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174" y="3570044"/>
                <a:ext cx="8215572" cy="831632"/>
              </a:xfrm>
              <a:prstGeom prst="roundRect">
                <a:avLst>
                  <a:gd name="adj" fmla="val 0"/>
                </a:avLst>
              </a:prstGeom>
              <a:blipFill>
                <a:blip r:embed="rId2"/>
                <a:stretch>
                  <a:fillRect b="-8333"/>
                </a:stretch>
              </a:blipFill>
              <a:ln w="57150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6BC90972-0241-DB4D-9ED5-078F713F99A5}"/>
              </a:ext>
            </a:extLst>
          </p:cNvPr>
          <p:cNvSpPr/>
          <p:nvPr/>
        </p:nvSpPr>
        <p:spPr>
          <a:xfrm>
            <a:off x="464214" y="4467866"/>
            <a:ext cx="8215572" cy="504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We can model the MRAM latency with a linear expression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63BB6B30-57D9-1B41-BB55-911A20D36784}"/>
                  </a:ext>
                </a:extLst>
              </p:cNvPr>
              <p:cNvSpPr/>
              <p:nvPr/>
            </p:nvSpPr>
            <p:spPr>
              <a:xfrm>
                <a:off x="464214" y="5038056"/>
                <a:ext cx="8215572" cy="504000"/>
              </a:xfrm>
              <a:prstGeom prst="roundRect">
                <a:avLst>
                  <a:gd name="adj" fmla="val 0"/>
                </a:avLst>
              </a:prstGeom>
              <a:solidFill>
                <a:schemeClr val="tx2"/>
              </a:solidFill>
              <a:ln w="571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𝑀𝑅𝐴𝑀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𝐿𝑎𝑡𝑒𝑛𝑐𝑦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𝑖𝑛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 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𝑐𝑦𝑐𝑙𝑒𝑠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𝑠𝑖𝑧𝑒</m:t>
                      </m:r>
                    </m:oMath>
                  </m:oMathPara>
                </a14:m>
                <a:endParaRPr lang="en-US" sz="2400" i="1" dirty="0">
                  <a:solidFill>
                    <a:schemeClr val="bg1"/>
                  </a:solidFill>
                  <a:latin typeface="Times" pitchFamily="2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63BB6B30-57D9-1B41-BB55-911A20D3678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214" y="5038056"/>
                <a:ext cx="8215572" cy="504000"/>
              </a:xfrm>
              <a:prstGeom prst="roundRect">
                <a:avLst>
                  <a:gd name="adj" fmla="val 0"/>
                </a:avLst>
              </a:prstGeom>
              <a:blipFill>
                <a:blip r:embed="rId3"/>
                <a:stretch>
                  <a:fillRect b="-4444"/>
                </a:stretch>
              </a:blipFill>
              <a:ln w="57150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D4AAEBA0-4577-D347-BD48-DE325181543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1500965"/>
              </p:ext>
            </p:extLst>
          </p:nvPr>
        </p:nvGraphicFramePr>
        <p:xfrm>
          <a:off x="176800" y="922899"/>
          <a:ext cx="432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119DD347-721E-5C4D-A045-AA3E0F4A74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3302609"/>
              </p:ext>
            </p:extLst>
          </p:nvPr>
        </p:nvGraphicFramePr>
        <p:xfrm>
          <a:off x="4647200" y="922899"/>
          <a:ext cx="432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ounded Rectangle 21">
                <a:extLst>
                  <a:ext uri="{FF2B5EF4-FFF2-40B4-BE49-F238E27FC236}">
                    <a16:creationId xmlns:a16="http://schemas.microsoft.com/office/drawing/2014/main" id="{D497BA67-9248-2042-A2BB-ACDC42AE8828}"/>
                  </a:ext>
                </a:extLst>
              </p:cNvPr>
              <p:cNvSpPr/>
              <p:nvPr/>
            </p:nvSpPr>
            <p:spPr>
              <a:xfrm>
                <a:off x="464214" y="5605028"/>
                <a:ext cx="8215572" cy="831632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200" dirty="0">
                    <a:solidFill>
                      <a:schemeClr val="tx1"/>
                    </a:solidFill>
                    <a:latin typeface="Candara" panose="020E0502030303020204" pitchFamily="34" charset="0"/>
                    <a:cs typeface="Calibri" panose="020F0502020204030204" pitchFamily="34" charset="0"/>
                  </a:rPr>
                  <a:t>In our measurements, 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𝛽</m:t>
                    </m:r>
                  </m:oMath>
                </a14:m>
                <a:r>
                  <a:rPr lang="en-US" sz="2200" dirty="0">
                    <a:solidFill>
                      <a:srgbClr val="0070C0"/>
                    </a:solidFill>
                    <a:latin typeface="Candara" panose="020E0502030303020204" pitchFamily="34" charset="0"/>
                    <a:cs typeface="Calibri" panose="020F0502020204030204" pitchFamily="34" charset="0"/>
                  </a:rPr>
                  <a:t> equals 0.5 cycles/byte</a:t>
                </a:r>
                <a:r>
                  <a:rPr lang="en-US" sz="2200" dirty="0">
                    <a:solidFill>
                      <a:schemeClr val="tx1"/>
                    </a:solidFill>
                    <a:latin typeface="Candara" panose="020E0502030303020204" pitchFamily="34" charset="0"/>
                    <a:cs typeface="Calibri" panose="020F0502020204030204" pitchFamily="34" charset="0"/>
                  </a:rPr>
                  <a:t>.</a:t>
                </a:r>
              </a:p>
              <a:p>
                <a:pPr algn="ctr"/>
                <a:r>
                  <a:rPr lang="en-US" sz="2200" dirty="0">
                    <a:solidFill>
                      <a:schemeClr val="tx1"/>
                    </a:solidFill>
                    <a:latin typeface="Candara" panose="020E0502030303020204" pitchFamily="34" charset="0"/>
                    <a:cs typeface="Calibri" panose="020F0502020204030204" pitchFamily="34" charset="0"/>
                  </a:rPr>
                  <a:t>Theoretical maximum MRAM bandwidth = </a:t>
                </a:r>
                <a:r>
                  <a:rPr lang="en-US" sz="2200" dirty="0">
                    <a:solidFill>
                      <a:srgbClr val="0070C0"/>
                    </a:solidFill>
                    <a:latin typeface="Candara" panose="020E0502030303020204" pitchFamily="34" charset="0"/>
                    <a:cs typeface="Calibri" panose="020F0502020204030204" pitchFamily="34" charset="0"/>
                  </a:rPr>
                  <a:t>700 MB/s</a:t>
                </a:r>
                <a:r>
                  <a:rPr lang="en-US" sz="2200" dirty="0">
                    <a:solidFill>
                      <a:schemeClr val="tx1"/>
                    </a:solidFill>
                    <a:latin typeface="Candara" panose="020E0502030303020204" pitchFamily="34" charset="0"/>
                    <a:cs typeface="Calibri" panose="020F0502020204030204" pitchFamily="34" charset="0"/>
                  </a:rPr>
                  <a:t> at 350 MHz</a:t>
                </a:r>
              </a:p>
            </p:txBody>
          </p:sp>
        </mc:Choice>
        <mc:Fallback xmlns="">
          <p:sp>
            <p:nvSpPr>
              <p:cNvPr id="22" name="Rounded Rectangle 21">
                <a:extLst>
                  <a:ext uri="{FF2B5EF4-FFF2-40B4-BE49-F238E27FC236}">
                    <a16:creationId xmlns:a16="http://schemas.microsoft.com/office/drawing/2014/main" id="{D497BA67-9248-2042-A2BB-ACDC42AE88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214" y="5605028"/>
                <a:ext cx="8215572" cy="831632"/>
              </a:xfrm>
              <a:prstGeom prst="roundRect">
                <a:avLst/>
              </a:prstGeom>
              <a:blipFill>
                <a:blip r:embed="rId6"/>
                <a:stretch>
                  <a:fillRect b="-8696"/>
                </a:stretch>
              </a:blipFill>
              <a:ln w="28575"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27606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2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Graphic spid="20" grpId="0" uiExpand="1">
        <p:bldSub>
          <a:bldChart bld="series"/>
        </p:bldSub>
      </p:bldGraphic>
      <p:bldGraphic spid="21" grpId="0" uiExpand="1">
        <p:bldSub>
          <a:bldChart bld="series"/>
        </p:bldSub>
      </p:bldGraphic>
      <p:bldP spid="22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63BB6B30-57D9-1B41-BB55-911A20D36784}"/>
                  </a:ext>
                </a:extLst>
              </p:cNvPr>
              <p:cNvSpPr/>
              <p:nvPr/>
            </p:nvSpPr>
            <p:spPr>
              <a:xfrm>
                <a:off x="464214" y="5038056"/>
                <a:ext cx="8215572" cy="504000"/>
              </a:xfrm>
              <a:prstGeom prst="roundRect">
                <a:avLst>
                  <a:gd name="adj" fmla="val 0"/>
                </a:avLst>
              </a:prstGeom>
              <a:solidFill>
                <a:schemeClr val="tx2"/>
              </a:solidFill>
              <a:ln w="571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𝑀𝑅𝐴𝑀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𝐿𝑎𝑡𝑒𝑛𝑐𝑦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𝑖𝑛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 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𝑐𝑦𝑐𝑙𝑒𝑠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𝑠𝑖𝑧𝑒</m:t>
                      </m:r>
                    </m:oMath>
                  </m:oMathPara>
                </a14:m>
                <a:endParaRPr lang="en-US" sz="2400" i="1" dirty="0">
                  <a:solidFill>
                    <a:schemeClr val="bg1"/>
                  </a:solidFill>
                  <a:latin typeface="Times" pitchFamily="2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63BB6B30-57D9-1B41-BB55-911A20D3678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214" y="5038056"/>
                <a:ext cx="8215572" cy="504000"/>
              </a:xfrm>
              <a:prstGeom prst="roundRect">
                <a:avLst>
                  <a:gd name="adj" fmla="val 0"/>
                </a:avLst>
              </a:prstGeom>
              <a:blipFill>
                <a:blip r:embed="rId2"/>
                <a:stretch>
                  <a:fillRect b="-4444"/>
                </a:stretch>
              </a:blipFill>
              <a:ln w="57150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5E65E0BA-57C4-E54D-8AD8-270B06687B5B}"/>
              </a:ext>
            </a:extLst>
          </p:cNvPr>
          <p:cNvGrpSpPr/>
          <p:nvPr/>
        </p:nvGrpSpPr>
        <p:grpSpPr>
          <a:xfrm>
            <a:off x="464215" y="4529592"/>
            <a:ext cx="8224532" cy="1548480"/>
            <a:chOff x="4546948" y="1816269"/>
            <a:chExt cx="4478145" cy="2328073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3FFF1D9F-0D78-A447-B06E-7DD4F75E7610}"/>
                </a:ext>
              </a:extLst>
            </p:cNvPr>
            <p:cNvSpPr/>
            <p:nvPr/>
          </p:nvSpPr>
          <p:spPr>
            <a:xfrm>
              <a:off x="4546948" y="1816275"/>
              <a:ext cx="4472353" cy="2328067"/>
            </a:xfrm>
            <a:prstGeom prst="roundRect">
              <a:avLst>
                <a:gd name="adj" fmla="val 9070"/>
              </a:avLst>
            </a:prstGeom>
            <a:solidFill>
              <a:srgbClr val="F5F6FB"/>
            </a:solidFill>
            <a:ln w="44450"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11" name="Round Same Side Corner Rectangle 10">
              <a:extLst>
                <a:ext uri="{FF2B5EF4-FFF2-40B4-BE49-F238E27FC236}">
                  <a16:creationId xmlns:a16="http://schemas.microsoft.com/office/drawing/2014/main" id="{1D0BCF65-5610-EC41-AD2D-AA08E3553E4E}"/>
                </a:ext>
              </a:extLst>
            </p:cNvPr>
            <p:cNvSpPr/>
            <p:nvPr/>
          </p:nvSpPr>
          <p:spPr>
            <a:xfrm>
              <a:off x="4546948" y="1816269"/>
              <a:ext cx="4472353" cy="595369"/>
            </a:xfrm>
            <a:prstGeom prst="round2SameRect">
              <a:avLst>
                <a:gd name="adj1" fmla="val 30308"/>
                <a:gd name="adj2" fmla="val 0"/>
              </a:avLst>
            </a:prstGeom>
            <a:solidFill>
              <a:srgbClr val="2D458A"/>
            </a:solidFill>
            <a:ln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r>
                <a:rPr lang="en-US" sz="2000" b="1" i="1" dirty="0">
                  <a:latin typeface="Cambria" panose="02040503050406030204" pitchFamily="18" charset="0"/>
                </a:rPr>
                <a:t>KEY OBSERVATION 4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3CDB484-5B9A-2547-AB59-7D405F5AC4F2}"/>
                </a:ext>
              </a:extLst>
            </p:cNvPr>
            <p:cNvSpPr txBox="1"/>
            <p:nvPr/>
          </p:nvSpPr>
          <p:spPr>
            <a:xfrm>
              <a:off x="4552740" y="2497658"/>
              <a:ext cx="4472353" cy="1527006"/>
            </a:xfrm>
            <a:prstGeom prst="rect">
              <a:avLst/>
            </a:prstGeom>
            <a:noFill/>
          </p:spPr>
          <p:txBody>
            <a:bodyPr wrap="square" lIns="180000" rtlCol="0">
              <a:spAutoFit/>
            </a:bodyPr>
            <a:lstStyle/>
            <a:p>
              <a:pPr marL="36000" indent="-162000">
                <a:buFont typeface="Arial" panose="020B0604020202020204" pitchFamily="34" charset="0"/>
                <a:buChar char="•"/>
              </a:pPr>
              <a:r>
                <a:rPr lang="en-US" sz="2000" dirty="0">
                  <a:latin typeface="Cambria" panose="02040503050406030204" pitchFamily="18" charset="0"/>
                </a:rPr>
                <a:t>The DPU’s </a:t>
              </a:r>
              <a:r>
                <a:rPr lang="en-US" sz="2000" b="1" dirty="0">
                  <a:latin typeface="Cambria" panose="02040503050406030204" pitchFamily="18" charset="0"/>
                </a:rPr>
                <a:t>Main memory (MRAM) bank access latency increases linearly</a:t>
              </a:r>
              <a:r>
                <a:rPr lang="en-US" sz="2000" dirty="0">
                  <a:latin typeface="Cambria" panose="02040503050406030204" pitchFamily="18" charset="0"/>
                </a:rPr>
                <a:t> with the transfer size.</a:t>
              </a:r>
            </a:p>
            <a:p>
              <a:pPr marL="36000" indent="-162000">
                <a:buFont typeface="Arial" panose="020B0604020202020204" pitchFamily="34" charset="0"/>
                <a:buChar char="•"/>
              </a:pPr>
              <a:r>
                <a:rPr lang="en-US" sz="2000" dirty="0">
                  <a:latin typeface="Cambria" panose="02040503050406030204" pitchFamily="18" charset="0"/>
                </a:rPr>
                <a:t>The maximum theoretical MRAM </a:t>
              </a:r>
              <a:r>
                <a:rPr lang="en-US" sz="2000" b="1" dirty="0">
                  <a:latin typeface="Cambria" panose="02040503050406030204" pitchFamily="18" charset="0"/>
                </a:rPr>
                <a:t>bandwidth is 2 bytes per cycle</a:t>
              </a:r>
              <a:r>
                <a:rPr lang="en-US" sz="2000" dirty="0">
                  <a:latin typeface="Cambria" panose="02040503050406030204" pitchFamily="18" charset="0"/>
                </a:rPr>
                <a:t>.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B7AC004-F30F-5A4F-BC10-C2107BA76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MRAM Read and Write Latency (II)</a:t>
            </a:r>
          </a:p>
        </p:txBody>
      </p:sp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D4AAEBA0-4577-D347-BD48-DE3251815439}"/>
              </a:ext>
            </a:extLst>
          </p:cNvPr>
          <p:cNvGraphicFramePr>
            <a:graphicFrameLocks/>
          </p:cNvGraphicFramePr>
          <p:nvPr/>
        </p:nvGraphicFramePr>
        <p:xfrm>
          <a:off x="176800" y="922899"/>
          <a:ext cx="432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119DD347-721E-5C4D-A045-AA3E0F4A7491}"/>
              </a:ext>
            </a:extLst>
          </p:cNvPr>
          <p:cNvGraphicFramePr>
            <a:graphicFrameLocks/>
          </p:cNvGraphicFramePr>
          <p:nvPr/>
        </p:nvGraphicFramePr>
        <p:xfrm>
          <a:off x="4647200" y="922899"/>
          <a:ext cx="432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18498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6 L 0.00104 -0.1805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90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AC004-F30F-5A4F-BC10-C2107BA76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MRAM Read and Write Latency (III)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6BC90972-0241-DB4D-9ED5-078F713F99A5}"/>
              </a:ext>
            </a:extLst>
          </p:cNvPr>
          <p:cNvSpPr/>
          <p:nvPr/>
        </p:nvSpPr>
        <p:spPr>
          <a:xfrm>
            <a:off x="464214" y="3580357"/>
            <a:ext cx="8215572" cy="504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Read and write accesses to MRAM are symmetric</a:t>
            </a:r>
          </a:p>
        </p:txBody>
      </p:sp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D4AAEBA0-4577-D347-BD48-DE3251815439}"/>
              </a:ext>
            </a:extLst>
          </p:cNvPr>
          <p:cNvGraphicFramePr>
            <a:graphicFrameLocks/>
          </p:cNvGraphicFramePr>
          <p:nvPr/>
        </p:nvGraphicFramePr>
        <p:xfrm>
          <a:off x="176800" y="922899"/>
          <a:ext cx="432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119DD347-721E-5C4D-A045-AA3E0F4A7491}"/>
              </a:ext>
            </a:extLst>
          </p:cNvPr>
          <p:cNvGraphicFramePr>
            <a:graphicFrameLocks/>
          </p:cNvGraphicFramePr>
          <p:nvPr/>
        </p:nvGraphicFramePr>
        <p:xfrm>
          <a:off x="4647200" y="922899"/>
          <a:ext cx="432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AF2D9E94-BAFE-F94F-B5E2-B8161BC4B96A}"/>
              </a:ext>
            </a:extLst>
          </p:cNvPr>
          <p:cNvSpPr/>
          <p:nvPr/>
        </p:nvSpPr>
        <p:spPr>
          <a:xfrm>
            <a:off x="464214" y="4135165"/>
            <a:ext cx="8215572" cy="75266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The sustained MRAM bandwidth increases 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with data transfer size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378D406-F79E-BE44-885E-F43D534EFD61}"/>
              </a:ext>
            </a:extLst>
          </p:cNvPr>
          <p:cNvGrpSpPr/>
          <p:nvPr/>
        </p:nvGrpSpPr>
        <p:grpSpPr>
          <a:xfrm>
            <a:off x="464215" y="4952692"/>
            <a:ext cx="8224532" cy="1446543"/>
            <a:chOff x="4546948" y="1816269"/>
            <a:chExt cx="4478145" cy="2771223"/>
          </a:xfrm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0E8259FA-6BB9-3F4E-B32E-5676F5CC954B}"/>
                </a:ext>
              </a:extLst>
            </p:cNvPr>
            <p:cNvSpPr/>
            <p:nvPr/>
          </p:nvSpPr>
          <p:spPr>
            <a:xfrm>
              <a:off x="4546948" y="1816275"/>
              <a:ext cx="4472353" cy="2771217"/>
            </a:xfrm>
            <a:prstGeom prst="roundRect">
              <a:avLst>
                <a:gd name="adj" fmla="val 9070"/>
              </a:avLst>
            </a:prstGeom>
            <a:solidFill>
              <a:srgbClr val="F2F9F3"/>
            </a:solidFill>
            <a:ln w="44450"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</a:endParaRPr>
            </a:p>
          </p:txBody>
        </p:sp>
        <p:sp>
          <p:nvSpPr>
            <p:cNvPr id="12" name="Round Same Side Corner Rectangle 11">
              <a:extLst>
                <a:ext uri="{FF2B5EF4-FFF2-40B4-BE49-F238E27FC236}">
                  <a16:creationId xmlns:a16="http://schemas.microsoft.com/office/drawing/2014/main" id="{0E3D3B40-47A9-2141-841E-6D4D8922B15F}"/>
                </a:ext>
              </a:extLst>
            </p:cNvPr>
            <p:cNvSpPr/>
            <p:nvPr/>
          </p:nvSpPr>
          <p:spPr>
            <a:xfrm>
              <a:off x="4546948" y="1816269"/>
              <a:ext cx="4472353" cy="758639"/>
            </a:xfrm>
            <a:prstGeom prst="round2SameRect">
              <a:avLst>
                <a:gd name="adj1" fmla="val 30308"/>
                <a:gd name="adj2" fmla="val 0"/>
              </a:avLst>
            </a:prstGeom>
            <a:solidFill>
              <a:srgbClr val="006600"/>
            </a:solidFill>
            <a:ln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r>
                <a:rPr lang="en-US" sz="2000" b="1" i="1" dirty="0">
                  <a:solidFill>
                    <a:schemeClr val="bg1"/>
                  </a:solidFill>
                  <a:latin typeface="Cambria" panose="02040503050406030204" pitchFamily="18" charset="0"/>
                </a:rPr>
                <a:t>PROGRAMMING RECOMMENDATION 1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0FF03DC-1DCB-CC46-8A46-66EBC2B6A1D7}"/>
                </a:ext>
              </a:extLst>
            </p:cNvPr>
            <p:cNvSpPr txBox="1"/>
            <p:nvPr/>
          </p:nvSpPr>
          <p:spPr>
            <a:xfrm>
              <a:off x="4552740" y="2641730"/>
              <a:ext cx="4472353" cy="194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80000" rtlCol="0">
              <a:spAutoFit/>
            </a:bodyPr>
            <a:lstStyle/>
            <a:p>
              <a:r>
                <a:rPr lang="en-US" sz="2000" dirty="0">
                  <a:latin typeface="Cambria" panose="02040503050406030204" pitchFamily="18" charset="0"/>
                </a:rPr>
                <a:t>For data movement between the DPU’s MRAM bank and the WRAM, </a:t>
              </a:r>
              <a:r>
                <a:rPr lang="en-US" sz="2000" b="1" dirty="0">
                  <a:latin typeface="Cambria" panose="02040503050406030204" pitchFamily="18" charset="0"/>
                </a:rPr>
                <a:t>use large DMA transfer sizes when all the accessed data is going to be used</a:t>
              </a:r>
              <a:r>
                <a:rPr lang="en-US" sz="2000" dirty="0">
                  <a:latin typeface="Cambria" panose="02040503050406030204" pitchFamily="18" charset="0"/>
                </a:rPr>
                <a:t>. </a:t>
              </a:r>
            </a:p>
          </p:txBody>
        </p:sp>
      </p:grpSp>
      <p:sp>
        <p:nvSpPr>
          <p:cNvPr id="18" name="Arc 17">
            <a:extLst>
              <a:ext uri="{FF2B5EF4-FFF2-40B4-BE49-F238E27FC236}">
                <a16:creationId xmlns:a16="http://schemas.microsoft.com/office/drawing/2014/main" id="{ED969EB5-F839-BE41-97D2-9A95FD858970}"/>
              </a:ext>
            </a:extLst>
          </p:cNvPr>
          <p:cNvSpPr/>
          <p:nvPr/>
        </p:nvSpPr>
        <p:spPr>
          <a:xfrm rot="20410027">
            <a:off x="134251" y="1746414"/>
            <a:ext cx="4264270" cy="494676"/>
          </a:xfrm>
          <a:prstGeom prst="arc">
            <a:avLst>
              <a:gd name="adj1" fmla="val 11390633"/>
              <a:gd name="adj2" fmla="val 21139328"/>
            </a:avLst>
          </a:prstGeom>
          <a:ln w="508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AED15C81-8048-EF46-B953-E3769B7D4404}"/>
              </a:ext>
            </a:extLst>
          </p:cNvPr>
          <p:cNvSpPr/>
          <p:nvPr/>
        </p:nvSpPr>
        <p:spPr>
          <a:xfrm rot="20410027">
            <a:off x="4638500" y="1746415"/>
            <a:ext cx="4264270" cy="494676"/>
          </a:xfrm>
          <a:prstGeom prst="arc">
            <a:avLst>
              <a:gd name="adj1" fmla="val 11390633"/>
              <a:gd name="adj2" fmla="val 21139328"/>
            </a:avLst>
          </a:prstGeom>
          <a:ln w="508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736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9" grpId="0" animBg="1"/>
      <p:bldP spid="18" grpId="0" animBg="1"/>
      <p:bldP spid="23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AC004-F30F-5A4F-BC10-C2107BA76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MRAM Read and Write Latency (IV)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6BC90972-0241-DB4D-9ED5-078F713F99A5}"/>
              </a:ext>
            </a:extLst>
          </p:cNvPr>
          <p:cNvSpPr/>
          <p:nvPr/>
        </p:nvSpPr>
        <p:spPr>
          <a:xfrm>
            <a:off x="169011" y="3580357"/>
            <a:ext cx="8786808" cy="504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MRAM latency changes slowly between 8 and 128 bytes</a:t>
            </a:r>
          </a:p>
        </p:txBody>
      </p:sp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D4AAEBA0-4577-D347-BD48-DE3251815439}"/>
              </a:ext>
            </a:extLst>
          </p:cNvPr>
          <p:cNvGraphicFramePr>
            <a:graphicFrameLocks/>
          </p:cNvGraphicFramePr>
          <p:nvPr/>
        </p:nvGraphicFramePr>
        <p:xfrm>
          <a:off x="176800" y="922899"/>
          <a:ext cx="432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119DD347-721E-5C4D-A045-AA3E0F4A7491}"/>
              </a:ext>
            </a:extLst>
          </p:cNvPr>
          <p:cNvGraphicFramePr>
            <a:graphicFrameLocks/>
          </p:cNvGraphicFramePr>
          <p:nvPr/>
        </p:nvGraphicFramePr>
        <p:xfrm>
          <a:off x="4647200" y="922899"/>
          <a:ext cx="432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9" name="Rounded Rectangle 8">
                <a:extLst>
                  <a:ext uri="{FF2B5EF4-FFF2-40B4-BE49-F238E27FC236}">
                    <a16:creationId xmlns:a16="http://schemas.microsoft.com/office/drawing/2014/main" id="{AF2D9E94-BAFE-F94F-B5E2-B8161BC4B96A}"/>
                  </a:ext>
                </a:extLst>
              </p:cNvPr>
              <p:cNvSpPr/>
              <p:nvPr/>
            </p:nvSpPr>
            <p:spPr>
              <a:xfrm>
                <a:off x="176799" y="4131850"/>
                <a:ext cx="8779019" cy="504000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chemeClr val="tx1"/>
                    </a:solidFill>
                    <a:latin typeface="Candara" panose="020E0502030303020204" pitchFamily="34" charset="0"/>
                  </a:rPr>
                  <a:t>For small transfers, the fixed cost (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𝛼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Candara" panose="020E0502030303020204" pitchFamily="34" charset="0"/>
                  </a:rPr>
                  <a:t>) dominates the variable cost (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𝛽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×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𝑠𝑖𝑧𝑒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Candara" panose="020E0502030303020204" pitchFamily="34" charset="0"/>
                  </a:rPr>
                  <a:t>)</a:t>
                </a:r>
              </a:p>
            </p:txBody>
          </p:sp>
        </mc:Choice>
        <mc:Fallback xmlns="">
          <p:sp>
            <p:nvSpPr>
              <p:cNvPr id="9" name="Rounded Rectangle 8">
                <a:extLst>
                  <a:ext uri="{FF2B5EF4-FFF2-40B4-BE49-F238E27FC236}">
                    <a16:creationId xmlns:a16="http://schemas.microsoft.com/office/drawing/2014/main" id="{AF2D9E94-BAFE-F94F-B5E2-B8161BC4B9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799" y="4131850"/>
                <a:ext cx="8779019" cy="504000"/>
              </a:xfrm>
              <a:prstGeom prst="roundRect">
                <a:avLst/>
              </a:prstGeom>
              <a:blipFill>
                <a:blip r:embed="rId5"/>
                <a:stretch>
                  <a:fillRect b="-7143"/>
                </a:stretch>
              </a:blipFill>
              <a:ln w="28575"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9378D406-F79E-BE44-885E-F43D534EFD61}"/>
              </a:ext>
            </a:extLst>
          </p:cNvPr>
          <p:cNvGrpSpPr/>
          <p:nvPr/>
        </p:nvGrpSpPr>
        <p:grpSpPr>
          <a:xfrm>
            <a:off x="169010" y="4691230"/>
            <a:ext cx="8798189" cy="1970162"/>
            <a:chOff x="4546948" y="1816269"/>
            <a:chExt cx="4478145" cy="3774347"/>
          </a:xfrm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0E8259FA-6BB9-3F4E-B32E-5676F5CC954B}"/>
                </a:ext>
              </a:extLst>
            </p:cNvPr>
            <p:cNvSpPr/>
            <p:nvPr/>
          </p:nvSpPr>
          <p:spPr>
            <a:xfrm>
              <a:off x="4546948" y="1816275"/>
              <a:ext cx="4472353" cy="3297293"/>
            </a:xfrm>
            <a:prstGeom prst="roundRect">
              <a:avLst>
                <a:gd name="adj" fmla="val 9070"/>
              </a:avLst>
            </a:prstGeom>
            <a:solidFill>
              <a:srgbClr val="F2F9F3"/>
            </a:solidFill>
            <a:ln w="44450"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</a:endParaRPr>
            </a:p>
          </p:txBody>
        </p:sp>
        <p:sp>
          <p:nvSpPr>
            <p:cNvPr id="12" name="Round Same Side Corner Rectangle 11">
              <a:extLst>
                <a:ext uri="{FF2B5EF4-FFF2-40B4-BE49-F238E27FC236}">
                  <a16:creationId xmlns:a16="http://schemas.microsoft.com/office/drawing/2014/main" id="{0E3D3B40-47A9-2141-841E-6D4D8922B15F}"/>
                </a:ext>
              </a:extLst>
            </p:cNvPr>
            <p:cNvSpPr/>
            <p:nvPr/>
          </p:nvSpPr>
          <p:spPr>
            <a:xfrm>
              <a:off x="4546948" y="1816269"/>
              <a:ext cx="4472353" cy="758639"/>
            </a:xfrm>
            <a:prstGeom prst="round2SameRect">
              <a:avLst>
                <a:gd name="adj1" fmla="val 30308"/>
                <a:gd name="adj2" fmla="val 0"/>
              </a:avLst>
            </a:prstGeom>
            <a:solidFill>
              <a:srgbClr val="006600"/>
            </a:solidFill>
            <a:ln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r>
                <a:rPr lang="en-US" sz="2000" b="1" i="1" dirty="0">
                  <a:latin typeface="Cambria" panose="02040503050406030204" pitchFamily="18" charset="0"/>
                </a:rPr>
                <a:t>PROGRAMMING RECOMMENDATION 2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0FF03DC-1DCB-CC46-8A46-66EBC2B6A1D7}"/>
                </a:ext>
              </a:extLst>
            </p:cNvPr>
            <p:cNvSpPr txBox="1"/>
            <p:nvPr/>
          </p:nvSpPr>
          <p:spPr>
            <a:xfrm>
              <a:off x="4552740" y="2613012"/>
              <a:ext cx="4472353" cy="297760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80000" rtlCol="0">
              <a:spAutoFit/>
            </a:bodyPr>
            <a:lstStyle/>
            <a:p>
              <a:r>
                <a:rPr lang="en-US" sz="1900" dirty="0">
                  <a:latin typeface="Cambria" panose="02040503050406030204" pitchFamily="18" charset="0"/>
                </a:rPr>
                <a:t>For small transfers between the MRAM bank and the WRAM, </a:t>
              </a:r>
              <a:r>
                <a:rPr lang="en-US" sz="1900" b="1" dirty="0">
                  <a:latin typeface="Cambria" panose="02040503050406030204" pitchFamily="18" charset="0"/>
                </a:rPr>
                <a:t>fetch more bytes than necessary within a 128-byte limit</a:t>
              </a:r>
              <a:r>
                <a:rPr lang="en-US" sz="1900" dirty="0">
                  <a:latin typeface="Cambria" panose="02040503050406030204" pitchFamily="18" charset="0"/>
                </a:rPr>
                <a:t>. Doing so increases the likelihood of finding data in WRAM for later accesses (i.e., the program can check whether the desired data is in WRAM before issuing a new MRAM access). </a:t>
              </a:r>
            </a:p>
          </p:txBody>
        </p:sp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610A85B-EF93-1247-9BCF-F3BD93F76DA2}"/>
              </a:ext>
            </a:extLst>
          </p:cNvPr>
          <p:cNvCxnSpPr>
            <a:cxnSpLocks/>
          </p:cNvCxnSpPr>
          <p:nvPr/>
        </p:nvCxnSpPr>
        <p:spPr>
          <a:xfrm>
            <a:off x="1139252" y="2323477"/>
            <a:ext cx="1229194" cy="0"/>
          </a:xfrm>
          <a:prstGeom prst="line">
            <a:avLst/>
          </a:prstGeom>
          <a:ln w="50800">
            <a:solidFill>
              <a:srgbClr val="FF0000"/>
            </a:solidFill>
            <a:headEnd type="diamond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9A6E077-76BE-4D40-8308-E9B8ED22C093}"/>
              </a:ext>
            </a:extLst>
          </p:cNvPr>
          <p:cNvCxnSpPr>
            <a:cxnSpLocks/>
          </p:cNvCxnSpPr>
          <p:nvPr/>
        </p:nvCxnSpPr>
        <p:spPr>
          <a:xfrm>
            <a:off x="5623808" y="2385937"/>
            <a:ext cx="1229194" cy="0"/>
          </a:xfrm>
          <a:prstGeom prst="line">
            <a:avLst/>
          </a:prstGeom>
          <a:ln w="50800">
            <a:solidFill>
              <a:srgbClr val="FF0000"/>
            </a:solidFill>
            <a:headEnd type="diamond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0392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9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AC004-F30F-5A4F-BC10-C2107BA76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MRAM Read and Write Latency (V)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6BC90972-0241-DB4D-9ED5-078F713F99A5}"/>
              </a:ext>
            </a:extLst>
          </p:cNvPr>
          <p:cNvSpPr/>
          <p:nvPr/>
        </p:nvSpPr>
        <p:spPr>
          <a:xfrm>
            <a:off x="176800" y="3580357"/>
            <a:ext cx="8790400" cy="504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2,048-byte transfers are only 4% faster than 1,024-byte transfers</a:t>
            </a:r>
          </a:p>
        </p:txBody>
      </p:sp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D4AAEBA0-4577-D347-BD48-DE3251815439}"/>
              </a:ext>
            </a:extLst>
          </p:cNvPr>
          <p:cNvGraphicFramePr>
            <a:graphicFrameLocks/>
          </p:cNvGraphicFramePr>
          <p:nvPr/>
        </p:nvGraphicFramePr>
        <p:xfrm>
          <a:off x="176800" y="922899"/>
          <a:ext cx="432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119DD347-721E-5C4D-A045-AA3E0F4A7491}"/>
              </a:ext>
            </a:extLst>
          </p:cNvPr>
          <p:cNvGraphicFramePr>
            <a:graphicFrameLocks/>
          </p:cNvGraphicFramePr>
          <p:nvPr/>
        </p:nvGraphicFramePr>
        <p:xfrm>
          <a:off x="4647200" y="922899"/>
          <a:ext cx="432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AF2D9E94-BAFE-F94F-B5E2-B8161BC4B96A}"/>
              </a:ext>
            </a:extLst>
          </p:cNvPr>
          <p:cNvSpPr/>
          <p:nvPr/>
        </p:nvSpPr>
        <p:spPr>
          <a:xfrm>
            <a:off x="169011" y="4131850"/>
            <a:ext cx="8798189" cy="5040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ndara" panose="020E0502030303020204" pitchFamily="34" charset="0"/>
              </a:rPr>
              <a:t>Larger transfers require more WRAM, which may limit the number of </a:t>
            </a:r>
            <a:r>
              <a:rPr lang="en-US" sz="2000" dirty="0" err="1">
                <a:solidFill>
                  <a:schemeClr val="tx1"/>
                </a:solidFill>
                <a:latin typeface="Candara" panose="020E0502030303020204" pitchFamily="34" charset="0"/>
              </a:rPr>
              <a:t>tasklets</a:t>
            </a:r>
            <a:endParaRPr lang="en-US" sz="200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378D406-F79E-BE44-885E-F43D534EFD61}"/>
              </a:ext>
            </a:extLst>
          </p:cNvPr>
          <p:cNvGrpSpPr/>
          <p:nvPr/>
        </p:nvGrpSpPr>
        <p:grpSpPr>
          <a:xfrm>
            <a:off x="169010" y="4691230"/>
            <a:ext cx="8798189" cy="1970162"/>
            <a:chOff x="4546948" y="1816269"/>
            <a:chExt cx="4478145" cy="3774347"/>
          </a:xfrm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0E8259FA-6BB9-3F4E-B32E-5676F5CC954B}"/>
                </a:ext>
              </a:extLst>
            </p:cNvPr>
            <p:cNvSpPr/>
            <p:nvPr/>
          </p:nvSpPr>
          <p:spPr>
            <a:xfrm>
              <a:off x="4546948" y="1816275"/>
              <a:ext cx="4472353" cy="3297293"/>
            </a:xfrm>
            <a:prstGeom prst="roundRect">
              <a:avLst>
                <a:gd name="adj" fmla="val 9070"/>
              </a:avLst>
            </a:prstGeom>
            <a:solidFill>
              <a:srgbClr val="F2F9F3"/>
            </a:solidFill>
            <a:ln w="44450"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</a:endParaRPr>
            </a:p>
          </p:txBody>
        </p:sp>
        <p:sp>
          <p:nvSpPr>
            <p:cNvPr id="12" name="Round Same Side Corner Rectangle 11">
              <a:extLst>
                <a:ext uri="{FF2B5EF4-FFF2-40B4-BE49-F238E27FC236}">
                  <a16:creationId xmlns:a16="http://schemas.microsoft.com/office/drawing/2014/main" id="{0E3D3B40-47A9-2141-841E-6D4D8922B15F}"/>
                </a:ext>
              </a:extLst>
            </p:cNvPr>
            <p:cNvSpPr/>
            <p:nvPr/>
          </p:nvSpPr>
          <p:spPr>
            <a:xfrm>
              <a:off x="4546948" y="1816269"/>
              <a:ext cx="4472353" cy="758639"/>
            </a:xfrm>
            <a:prstGeom prst="round2SameRect">
              <a:avLst>
                <a:gd name="adj1" fmla="val 30308"/>
                <a:gd name="adj2" fmla="val 0"/>
              </a:avLst>
            </a:prstGeom>
            <a:solidFill>
              <a:srgbClr val="006600"/>
            </a:solidFill>
            <a:ln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r>
                <a:rPr lang="en-US" sz="2000" b="1" i="1" dirty="0">
                  <a:latin typeface="Cambria" panose="02040503050406030204" pitchFamily="18" charset="0"/>
                </a:rPr>
                <a:t>PROGRAMMING RECOMMENDATION 3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0FF03DC-1DCB-CC46-8A46-66EBC2B6A1D7}"/>
                </a:ext>
              </a:extLst>
            </p:cNvPr>
            <p:cNvSpPr txBox="1"/>
            <p:nvPr/>
          </p:nvSpPr>
          <p:spPr>
            <a:xfrm>
              <a:off x="4552740" y="2613012"/>
              <a:ext cx="4472353" cy="297760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80000" rtlCol="0">
              <a:spAutoFit/>
            </a:bodyPr>
            <a:lstStyle/>
            <a:p>
              <a:r>
                <a:rPr lang="en-US" sz="1900" b="1" dirty="0">
                  <a:latin typeface="Cambria" panose="02040503050406030204" pitchFamily="18" charset="0"/>
                </a:rPr>
                <a:t>Choose the data transfer size between the MRAM bank and the WRAM based on the program’s WRAM usage</a:t>
              </a:r>
              <a:r>
                <a:rPr lang="en-US" sz="1900" dirty="0">
                  <a:latin typeface="Cambria" panose="02040503050406030204" pitchFamily="18" charset="0"/>
                </a:rPr>
                <a:t>, as it imposes a tradeoff between the sustained MRAM bandwidth and the number of </a:t>
              </a:r>
              <a:r>
                <a:rPr lang="en-US" sz="1900" dirty="0" err="1">
                  <a:latin typeface="Cambria" panose="02040503050406030204" pitchFamily="18" charset="0"/>
                </a:rPr>
                <a:t>tasklets</a:t>
              </a:r>
              <a:r>
                <a:rPr lang="en-US" sz="1900" dirty="0">
                  <a:latin typeface="Cambria" panose="02040503050406030204" pitchFamily="18" charset="0"/>
                </a:rPr>
                <a:t> that can run in the DPU (which is dictated by the limited WRAM capacity). </a:t>
              </a:r>
            </a:p>
            <a:p>
              <a:endParaRPr lang="en-US" sz="1900" dirty="0">
                <a:latin typeface="Cambria" panose="02040503050406030204" pitchFamily="18" charset="0"/>
              </a:endParaRPr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99446AA7-420B-4440-930D-95A73729A0DA}"/>
              </a:ext>
            </a:extLst>
          </p:cNvPr>
          <p:cNvSpPr/>
          <p:nvPr/>
        </p:nvSpPr>
        <p:spPr>
          <a:xfrm>
            <a:off x="3087974" y="1004341"/>
            <a:ext cx="689548" cy="40473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12DF301-92B8-A241-8D58-8D8BABD3B151}"/>
              </a:ext>
            </a:extLst>
          </p:cNvPr>
          <p:cNvSpPr/>
          <p:nvPr/>
        </p:nvSpPr>
        <p:spPr>
          <a:xfrm>
            <a:off x="7600011" y="1004341"/>
            <a:ext cx="689548" cy="40473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269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9" grpId="0" animBg="1"/>
      <p:bldP spid="3" grpId="0" animBg="1"/>
      <p:bldP spid="14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1E1E0-5F7B-F449-9161-40F925A92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MRAM Bandwidth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11F60-311A-3F45-B3DA-368B4C913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Goal</a:t>
            </a:r>
          </a:p>
          <a:p>
            <a:pPr lvl="1"/>
            <a:r>
              <a:rPr lang="en-US" dirty="0"/>
              <a:t>Measure </a:t>
            </a:r>
            <a:r>
              <a:rPr lang="en-US" dirty="0">
                <a:solidFill>
                  <a:srgbClr val="00B050"/>
                </a:solidFill>
              </a:rPr>
              <a:t>MRAM bandwidth </a:t>
            </a:r>
            <a:r>
              <a:rPr lang="en-US" dirty="0"/>
              <a:t>for different access patterns</a:t>
            </a:r>
          </a:p>
          <a:p>
            <a:endParaRPr lang="en-US" dirty="0"/>
          </a:p>
          <a:p>
            <a:r>
              <a:rPr lang="en-US" dirty="0"/>
              <a:t>Microbenchmarks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Latency of a single DMA transfer </a:t>
            </a:r>
            <a:r>
              <a:rPr lang="en-US" dirty="0"/>
              <a:t>for different transfer sizes</a:t>
            </a:r>
          </a:p>
          <a:p>
            <a:pPr lvl="2"/>
            <a:r>
              <a:rPr lang="en-US" dirty="0" err="1">
                <a:latin typeface="Courier" pitchFamily="2" charset="0"/>
              </a:rPr>
              <a:t>mram_read</a:t>
            </a:r>
            <a:r>
              <a:rPr lang="en-US" dirty="0">
                <a:latin typeface="Courier" pitchFamily="2" charset="0"/>
              </a:rPr>
              <a:t>(); 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MRAM-WRAM DMA transfer</a:t>
            </a:r>
          </a:p>
          <a:p>
            <a:pPr lvl="2"/>
            <a:r>
              <a:rPr lang="en-US" dirty="0" err="1">
                <a:latin typeface="Courier" pitchFamily="2" charset="0"/>
              </a:rPr>
              <a:t>mram_write</a:t>
            </a:r>
            <a:r>
              <a:rPr lang="en-US" dirty="0">
                <a:latin typeface="Courier" pitchFamily="2" charset="0"/>
              </a:rPr>
              <a:t>();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WRAM-MRAM DMA transfer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STREAM</a:t>
            </a:r>
            <a:r>
              <a:rPr lang="en-US" dirty="0"/>
              <a:t> benchmark</a:t>
            </a:r>
          </a:p>
          <a:p>
            <a:pPr lvl="2"/>
            <a:r>
              <a:rPr lang="en-US" dirty="0"/>
              <a:t>COPY, COPY-DMA</a:t>
            </a:r>
          </a:p>
          <a:p>
            <a:pPr lvl="2"/>
            <a:r>
              <a:rPr lang="en-US" dirty="0"/>
              <a:t>ADD, SCALE, TRIAD</a:t>
            </a:r>
          </a:p>
          <a:p>
            <a:pPr lvl="1"/>
            <a:r>
              <a:rPr lang="en-US" dirty="0" err="1">
                <a:solidFill>
                  <a:srgbClr val="00B050"/>
                </a:solidFill>
              </a:rPr>
              <a:t>Strided</a:t>
            </a:r>
            <a:r>
              <a:rPr lang="en-US" dirty="0"/>
              <a:t> access pattern</a:t>
            </a:r>
          </a:p>
          <a:p>
            <a:pPr lvl="2"/>
            <a:r>
              <a:rPr lang="en-US" dirty="0"/>
              <a:t>Coarse-grain </a:t>
            </a:r>
            <a:r>
              <a:rPr lang="en-US" dirty="0" err="1"/>
              <a:t>strided</a:t>
            </a:r>
            <a:r>
              <a:rPr lang="en-US" dirty="0"/>
              <a:t> access</a:t>
            </a:r>
          </a:p>
          <a:p>
            <a:pPr lvl="2"/>
            <a:r>
              <a:rPr lang="en-US" dirty="0"/>
              <a:t>Fine-grain </a:t>
            </a:r>
            <a:r>
              <a:rPr lang="en-US" dirty="0" err="1"/>
              <a:t>strided</a:t>
            </a:r>
            <a:r>
              <a:rPr lang="en-US" dirty="0"/>
              <a:t> access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Random</a:t>
            </a:r>
            <a:r>
              <a:rPr lang="en-US" dirty="0"/>
              <a:t> access pattern (GUPS)</a:t>
            </a:r>
          </a:p>
          <a:p>
            <a:endParaRPr lang="en-US" dirty="0"/>
          </a:p>
          <a:p>
            <a:r>
              <a:rPr lang="en-US" dirty="0"/>
              <a:t>We do include accesses to MRAM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4A30321-12CD-2546-A9E8-9C9B0D370E01}"/>
              </a:ext>
            </a:extLst>
          </p:cNvPr>
          <p:cNvSpPr/>
          <p:nvPr/>
        </p:nvSpPr>
        <p:spPr>
          <a:xfrm>
            <a:off x="609600" y="3186570"/>
            <a:ext cx="8064500" cy="89775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F0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6079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B1A09-65D3-0F45-A0AA-D2E1C548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STREAM Benchmark in MRAM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13EBA5F-73BF-9645-AE22-BBD931B9A7DB}"/>
              </a:ext>
            </a:extLst>
          </p:cNvPr>
          <p:cNvSpPr/>
          <p:nvPr/>
        </p:nvSpPr>
        <p:spPr>
          <a:xfrm>
            <a:off x="673100" y="2355860"/>
            <a:ext cx="7740000" cy="270000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C5DB603-68F4-F642-86BD-DB5610C43ACD}"/>
              </a:ext>
            </a:extLst>
          </p:cNvPr>
          <p:cNvSpPr/>
          <p:nvPr/>
        </p:nvSpPr>
        <p:spPr>
          <a:xfrm>
            <a:off x="673100" y="1400020"/>
            <a:ext cx="7740000" cy="492279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01D4A95-0258-2948-989E-EAA408CFE53D}"/>
              </a:ext>
            </a:extLst>
          </p:cNvPr>
          <p:cNvSpPr/>
          <p:nvPr/>
        </p:nvSpPr>
        <p:spPr>
          <a:xfrm>
            <a:off x="609600" y="3359360"/>
            <a:ext cx="7740000" cy="492279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EB08436-2F75-C94A-8995-75A088A31EA9}"/>
              </a:ext>
            </a:extLst>
          </p:cNvPr>
          <p:cNvSpPr/>
          <p:nvPr/>
        </p:nvSpPr>
        <p:spPr>
          <a:xfrm>
            <a:off x="609600" y="4559739"/>
            <a:ext cx="7740000" cy="492279"/>
          </a:xfrm>
          <a:prstGeom prst="rect">
            <a:avLst/>
          </a:prstGeom>
          <a:solidFill>
            <a:srgbClr val="0070C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079C52-8E7B-7047-A86D-BC80E31558DC}"/>
              </a:ext>
            </a:extLst>
          </p:cNvPr>
          <p:cNvSpPr/>
          <p:nvPr/>
        </p:nvSpPr>
        <p:spPr>
          <a:xfrm>
            <a:off x="609600" y="5526678"/>
            <a:ext cx="7740000" cy="492279"/>
          </a:xfrm>
          <a:prstGeom prst="rect">
            <a:avLst/>
          </a:prstGeom>
          <a:solidFill>
            <a:srgbClr val="0070C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E40F10-DEFE-A54E-B843-0EDA6E207D57}"/>
              </a:ext>
            </a:extLst>
          </p:cNvPr>
          <p:cNvSpPr txBox="1"/>
          <p:nvPr/>
        </p:nvSpPr>
        <p:spPr>
          <a:xfrm>
            <a:off x="609600" y="850900"/>
            <a:ext cx="79629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COPY</a:t>
            </a:r>
          </a:p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Load current MRAM block to WRAM</a:t>
            </a:r>
          </a:p>
          <a:p>
            <a:r>
              <a:rPr lang="en-US" sz="1600" dirty="0" err="1">
                <a:solidFill>
                  <a:srgbClr val="0070C0"/>
                </a:solidFill>
                <a:latin typeface="Courier" pitchFamily="2" charset="0"/>
              </a:rPr>
              <a:t>mram_read</a:t>
            </a:r>
            <a:r>
              <a:rPr lang="en-US" sz="1600" dirty="0">
                <a:latin typeface="Courier" pitchFamily="2" charset="0"/>
              </a:rPr>
              <a:t>((</a:t>
            </a:r>
            <a:r>
              <a:rPr lang="en-US" sz="1600" dirty="0">
                <a:solidFill>
                  <a:srgbClr val="0070C0"/>
                </a:solidFill>
                <a:latin typeface="Courier" pitchFamily="2" charset="0"/>
              </a:rPr>
              <a:t>__</a:t>
            </a:r>
            <a:r>
              <a:rPr lang="en-US" sz="1600" dirty="0" err="1">
                <a:solidFill>
                  <a:srgbClr val="0070C0"/>
                </a:solidFill>
                <a:latin typeface="Courier" pitchFamily="2" charset="0"/>
              </a:rPr>
              <a:t>mram_ptr</a:t>
            </a:r>
            <a:r>
              <a:rPr lang="en-US" sz="1600" dirty="0">
                <a:solidFill>
                  <a:srgbClr val="0070C0"/>
                </a:solidFill>
                <a:latin typeface="Courier" pitchFamily="2" charset="0"/>
              </a:rPr>
              <a:t> void </a:t>
            </a:r>
            <a:r>
              <a:rPr lang="en-US" sz="1600" dirty="0" err="1">
                <a:solidFill>
                  <a:srgbClr val="0070C0"/>
                </a:solidFill>
                <a:latin typeface="Courier" pitchFamily="2" charset="0"/>
              </a:rPr>
              <a:t>const</a:t>
            </a:r>
            <a:r>
              <a:rPr lang="en-US" sz="1600" dirty="0">
                <a:latin typeface="Courier" pitchFamily="2" charset="0"/>
              </a:rPr>
              <a:t>*)</a:t>
            </a:r>
            <a:r>
              <a:rPr lang="en-US" sz="1600" dirty="0" err="1">
                <a:latin typeface="Courier" pitchFamily="2" charset="0"/>
              </a:rPr>
              <a:t>mram_address_A</a:t>
            </a:r>
            <a:r>
              <a:rPr lang="en-US" sz="1600" dirty="0">
                <a:latin typeface="Courier" pitchFamily="2" charset="0"/>
              </a:rPr>
              <a:t>, </a:t>
            </a:r>
            <a:r>
              <a:rPr lang="en-US" sz="1600" dirty="0" err="1">
                <a:latin typeface="Courier" pitchFamily="2" charset="0"/>
              </a:rPr>
              <a:t>bufferA</a:t>
            </a:r>
            <a:r>
              <a:rPr lang="en-US" sz="1600" dirty="0">
                <a:latin typeface="Courier" pitchFamily="2" charset="0"/>
              </a:rPr>
              <a:t>, </a:t>
            </a:r>
          </a:p>
          <a:p>
            <a:r>
              <a:rPr lang="en-US" sz="1600" dirty="0">
                <a:latin typeface="Courier" pitchFamily="2" charset="0"/>
              </a:rPr>
              <a:t>			SIZE * </a:t>
            </a:r>
            <a:r>
              <a:rPr lang="en-US" sz="1600" dirty="0" err="1">
                <a:latin typeface="Courier" pitchFamily="2" charset="0"/>
              </a:rPr>
              <a:t>sizeof</a:t>
            </a:r>
            <a:r>
              <a:rPr lang="en-US" sz="1600" dirty="0">
                <a:latin typeface="Courier" pitchFamily="2" charset="0"/>
              </a:rPr>
              <a:t>(</a:t>
            </a:r>
            <a:r>
              <a:rPr lang="en-US" sz="1600" dirty="0">
                <a:solidFill>
                  <a:srgbClr val="0070C0"/>
                </a:solidFill>
                <a:latin typeface="Courier" pitchFamily="2" charset="0"/>
              </a:rPr>
              <a:t>uint64_t</a:t>
            </a:r>
            <a:r>
              <a:rPr lang="en-US" sz="1600" dirty="0">
                <a:latin typeface="Courier" pitchFamily="2" charset="0"/>
              </a:rPr>
              <a:t>));</a:t>
            </a:r>
          </a:p>
          <a:p>
            <a:endParaRPr lang="en-US" sz="1600" dirty="0">
              <a:solidFill>
                <a:srgbClr val="0070C0"/>
              </a:solidFill>
              <a:latin typeface="Courier" pitchFamily="2" charset="0"/>
            </a:endParaRPr>
          </a:p>
          <a:p>
            <a:r>
              <a:rPr lang="en-US" sz="1600" dirty="0">
                <a:solidFill>
                  <a:srgbClr val="0070C0"/>
                </a:solidFill>
                <a:latin typeface="Courier" pitchFamily="2" charset="0"/>
              </a:rPr>
              <a:t>for</a:t>
            </a:r>
            <a:r>
              <a:rPr lang="en-US" sz="1600" dirty="0">
                <a:latin typeface="Courier" pitchFamily="2" charset="0"/>
              </a:rPr>
              <a:t>(</a:t>
            </a:r>
            <a:r>
              <a:rPr lang="en-US" sz="1600" dirty="0" err="1">
                <a:solidFill>
                  <a:srgbClr val="0070C0"/>
                </a:solidFill>
                <a:latin typeface="Courier" pitchFamily="2" charset="0"/>
              </a:rPr>
              <a:t>int</a:t>
            </a:r>
            <a:r>
              <a:rPr lang="en-US" sz="1600" dirty="0">
                <a:latin typeface="Courier" pitchFamily="2" charset="0"/>
              </a:rPr>
              <a:t> </a:t>
            </a:r>
            <a:r>
              <a:rPr lang="en-US" sz="1600" dirty="0" err="1">
                <a:latin typeface="Courier" pitchFamily="2" charset="0"/>
              </a:rPr>
              <a:t>i</a:t>
            </a:r>
            <a:r>
              <a:rPr lang="en-US" sz="1600" dirty="0">
                <a:latin typeface="Courier" pitchFamily="2" charset="0"/>
              </a:rPr>
              <a:t> = 0; </a:t>
            </a:r>
            <a:r>
              <a:rPr lang="en-US" sz="1600" dirty="0" err="1">
                <a:latin typeface="Courier" pitchFamily="2" charset="0"/>
              </a:rPr>
              <a:t>i</a:t>
            </a:r>
            <a:r>
              <a:rPr lang="en-US" sz="1600" dirty="0">
                <a:latin typeface="Courier" pitchFamily="2" charset="0"/>
              </a:rPr>
              <a:t> &lt; SIZE; </a:t>
            </a:r>
            <a:r>
              <a:rPr lang="en-US" sz="1600" dirty="0" err="1">
                <a:latin typeface="Courier" pitchFamily="2" charset="0"/>
              </a:rPr>
              <a:t>i</a:t>
            </a:r>
            <a:r>
              <a:rPr lang="en-US" sz="1600" dirty="0">
                <a:latin typeface="Courier" pitchFamily="2" charset="0"/>
              </a:rPr>
              <a:t>++){</a:t>
            </a:r>
          </a:p>
          <a:p>
            <a:r>
              <a:rPr lang="en-US" sz="1600" dirty="0">
                <a:latin typeface="Courier" pitchFamily="2" charset="0"/>
              </a:rPr>
              <a:t>    </a:t>
            </a:r>
            <a:r>
              <a:rPr lang="en-US" sz="1600" dirty="0" err="1">
                <a:latin typeface="Courier" pitchFamily="2" charset="0"/>
              </a:rPr>
              <a:t>bufferB</a:t>
            </a:r>
            <a:r>
              <a:rPr lang="en-US" sz="1600" dirty="0">
                <a:latin typeface="Courier" pitchFamily="2" charset="0"/>
              </a:rPr>
              <a:t>[</a:t>
            </a:r>
            <a:r>
              <a:rPr lang="en-US" sz="1600" dirty="0" err="1">
                <a:latin typeface="Courier" pitchFamily="2" charset="0"/>
              </a:rPr>
              <a:t>i</a:t>
            </a:r>
            <a:r>
              <a:rPr lang="en-US" sz="1600" dirty="0">
                <a:latin typeface="Courier" pitchFamily="2" charset="0"/>
              </a:rPr>
              <a:t>] = </a:t>
            </a:r>
            <a:r>
              <a:rPr lang="en-US" sz="1600" dirty="0" err="1">
                <a:latin typeface="Courier" pitchFamily="2" charset="0"/>
              </a:rPr>
              <a:t>bufferA</a:t>
            </a:r>
            <a:r>
              <a:rPr lang="en-US" sz="1600" dirty="0">
                <a:latin typeface="Courier" pitchFamily="2" charset="0"/>
              </a:rPr>
              <a:t>[</a:t>
            </a:r>
            <a:r>
              <a:rPr lang="en-US" sz="1600" dirty="0" err="1">
                <a:latin typeface="Courier" pitchFamily="2" charset="0"/>
              </a:rPr>
              <a:t>i</a:t>
            </a:r>
            <a:r>
              <a:rPr lang="en-US" sz="1600" dirty="0">
                <a:latin typeface="Courier" pitchFamily="2" charset="0"/>
              </a:rPr>
              <a:t>];</a:t>
            </a:r>
          </a:p>
          <a:p>
            <a:r>
              <a:rPr lang="en-US" sz="1600" dirty="0">
                <a:latin typeface="Courier" pitchFamily="2" charset="0"/>
              </a:rPr>
              <a:t>}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Courier" pitchFamily="2" charset="0"/>
            </a:endParaRPr>
          </a:p>
          <a:p>
            <a:endParaRPr lang="en-US" sz="1600" dirty="0">
              <a:solidFill>
                <a:schemeClr val="bg1">
                  <a:lumMod val="65000"/>
                </a:schemeClr>
              </a:solidFill>
              <a:latin typeface="Courier" pitchFamily="2" charset="0"/>
            </a:endParaRPr>
          </a:p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Write WRAM block to MRAM</a:t>
            </a:r>
          </a:p>
          <a:p>
            <a:r>
              <a:rPr lang="en-US" sz="1600" dirty="0" err="1">
                <a:solidFill>
                  <a:srgbClr val="0070C0"/>
                </a:solidFill>
                <a:latin typeface="Courier" pitchFamily="2" charset="0"/>
              </a:rPr>
              <a:t>mram_write</a:t>
            </a:r>
            <a:r>
              <a:rPr lang="en-US" sz="1600" dirty="0">
                <a:latin typeface="Courier" pitchFamily="2" charset="0"/>
              </a:rPr>
              <a:t>(</a:t>
            </a:r>
            <a:r>
              <a:rPr lang="en-US" sz="1600" dirty="0" err="1">
                <a:latin typeface="Courier" pitchFamily="2" charset="0"/>
              </a:rPr>
              <a:t>bufferB</a:t>
            </a:r>
            <a:r>
              <a:rPr lang="en-US" sz="1600" dirty="0">
                <a:latin typeface="Courier" pitchFamily="2" charset="0"/>
              </a:rPr>
              <a:t>, (</a:t>
            </a:r>
            <a:r>
              <a:rPr lang="en-US" sz="1600" dirty="0">
                <a:solidFill>
                  <a:srgbClr val="0070C0"/>
                </a:solidFill>
                <a:latin typeface="Courier" pitchFamily="2" charset="0"/>
              </a:rPr>
              <a:t>__</a:t>
            </a:r>
            <a:r>
              <a:rPr lang="en-US" sz="1600" dirty="0" err="1">
                <a:solidFill>
                  <a:srgbClr val="0070C0"/>
                </a:solidFill>
                <a:latin typeface="Courier" pitchFamily="2" charset="0"/>
              </a:rPr>
              <a:t>mram_ptr</a:t>
            </a:r>
            <a:r>
              <a:rPr lang="en-US" sz="1600" dirty="0">
                <a:solidFill>
                  <a:srgbClr val="0070C0"/>
                </a:solidFill>
                <a:latin typeface="Courier" pitchFamily="2" charset="0"/>
              </a:rPr>
              <a:t> void</a:t>
            </a:r>
            <a:r>
              <a:rPr lang="en-US" sz="1600" dirty="0">
                <a:latin typeface="Courier" pitchFamily="2" charset="0"/>
              </a:rPr>
              <a:t>*)</a:t>
            </a:r>
            <a:r>
              <a:rPr lang="en-US" sz="1600" dirty="0" err="1">
                <a:latin typeface="Courier" pitchFamily="2" charset="0"/>
              </a:rPr>
              <a:t>mram_address_B</a:t>
            </a:r>
            <a:r>
              <a:rPr lang="en-US" sz="1600" dirty="0">
                <a:latin typeface="Courier" pitchFamily="2" charset="0"/>
              </a:rPr>
              <a:t>, </a:t>
            </a:r>
          </a:p>
          <a:p>
            <a:r>
              <a:rPr lang="en-US" sz="1600" dirty="0">
                <a:latin typeface="Courier" pitchFamily="2" charset="0"/>
              </a:rPr>
              <a:t>			SIZE * </a:t>
            </a:r>
            <a:r>
              <a:rPr lang="en-US" sz="1600" dirty="0" err="1">
                <a:latin typeface="Courier" pitchFamily="2" charset="0"/>
              </a:rPr>
              <a:t>sizeof</a:t>
            </a:r>
            <a:r>
              <a:rPr lang="en-US" sz="1600" dirty="0">
                <a:latin typeface="Courier" pitchFamily="2" charset="0"/>
              </a:rPr>
              <a:t>(</a:t>
            </a:r>
            <a:r>
              <a:rPr lang="en-US" sz="1600" dirty="0">
                <a:solidFill>
                  <a:srgbClr val="0070C0"/>
                </a:solidFill>
                <a:latin typeface="Courier" pitchFamily="2" charset="0"/>
              </a:rPr>
              <a:t>uint64_t</a:t>
            </a:r>
            <a:r>
              <a:rPr lang="en-US" sz="1600" dirty="0">
                <a:latin typeface="Courier" pitchFamily="2" charset="0"/>
              </a:rPr>
              <a:t>));</a:t>
            </a:r>
          </a:p>
          <a:p>
            <a:endParaRPr lang="en-US" sz="1600" dirty="0">
              <a:solidFill>
                <a:schemeClr val="bg1">
                  <a:lumMod val="65000"/>
                </a:schemeClr>
              </a:solidFill>
              <a:latin typeface="Courier" pitchFamily="2" charset="0"/>
            </a:endParaRPr>
          </a:p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COPY-DMA</a:t>
            </a:r>
          </a:p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Load current MRAM block to WRAM</a:t>
            </a:r>
          </a:p>
          <a:p>
            <a:r>
              <a:rPr lang="en-US" sz="1600" dirty="0" err="1">
                <a:solidFill>
                  <a:srgbClr val="0070C0"/>
                </a:solidFill>
                <a:latin typeface="Courier" pitchFamily="2" charset="0"/>
              </a:rPr>
              <a:t>mram_read</a:t>
            </a:r>
            <a:r>
              <a:rPr lang="en-US" sz="1600" dirty="0">
                <a:latin typeface="Courier" pitchFamily="2" charset="0"/>
              </a:rPr>
              <a:t>((</a:t>
            </a:r>
            <a:r>
              <a:rPr lang="en-US" sz="1600" dirty="0">
                <a:solidFill>
                  <a:srgbClr val="0070C0"/>
                </a:solidFill>
                <a:latin typeface="Courier" pitchFamily="2" charset="0"/>
              </a:rPr>
              <a:t>__</a:t>
            </a:r>
            <a:r>
              <a:rPr lang="en-US" sz="1600" dirty="0" err="1">
                <a:solidFill>
                  <a:srgbClr val="0070C0"/>
                </a:solidFill>
                <a:latin typeface="Courier" pitchFamily="2" charset="0"/>
              </a:rPr>
              <a:t>mram_ptr</a:t>
            </a:r>
            <a:r>
              <a:rPr lang="en-US" sz="1600" dirty="0">
                <a:solidFill>
                  <a:srgbClr val="0070C0"/>
                </a:solidFill>
                <a:latin typeface="Courier" pitchFamily="2" charset="0"/>
              </a:rPr>
              <a:t> void </a:t>
            </a:r>
            <a:r>
              <a:rPr lang="en-US" sz="1600" dirty="0" err="1">
                <a:solidFill>
                  <a:srgbClr val="0070C0"/>
                </a:solidFill>
                <a:latin typeface="Courier" pitchFamily="2" charset="0"/>
              </a:rPr>
              <a:t>const</a:t>
            </a:r>
            <a:r>
              <a:rPr lang="en-US" sz="1600" dirty="0">
                <a:latin typeface="Courier" pitchFamily="2" charset="0"/>
              </a:rPr>
              <a:t>*)</a:t>
            </a:r>
            <a:r>
              <a:rPr lang="en-US" sz="1600" dirty="0" err="1">
                <a:latin typeface="Courier" pitchFamily="2" charset="0"/>
              </a:rPr>
              <a:t>mram_address_A</a:t>
            </a:r>
            <a:r>
              <a:rPr lang="en-US" sz="1600" dirty="0">
                <a:latin typeface="Courier" pitchFamily="2" charset="0"/>
              </a:rPr>
              <a:t>, </a:t>
            </a:r>
            <a:r>
              <a:rPr lang="en-US" sz="1600" dirty="0" err="1">
                <a:latin typeface="Courier" pitchFamily="2" charset="0"/>
              </a:rPr>
              <a:t>bufferA</a:t>
            </a:r>
            <a:r>
              <a:rPr lang="en-US" sz="1600" dirty="0">
                <a:latin typeface="Courier" pitchFamily="2" charset="0"/>
              </a:rPr>
              <a:t>, </a:t>
            </a:r>
          </a:p>
          <a:p>
            <a:r>
              <a:rPr lang="en-US" sz="1600" dirty="0">
                <a:latin typeface="Courier" pitchFamily="2" charset="0"/>
              </a:rPr>
              <a:t>			SIZE * </a:t>
            </a:r>
            <a:r>
              <a:rPr lang="en-US" sz="1600" dirty="0" err="1">
                <a:latin typeface="Courier" pitchFamily="2" charset="0"/>
              </a:rPr>
              <a:t>sizeof</a:t>
            </a:r>
            <a:r>
              <a:rPr lang="en-US" sz="1600" dirty="0">
                <a:latin typeface="Courier" pitchFamily="2" charset="0"/>
              </a:rPr>
              <a:t>(</a:t>
            </a:r>
            <a:r>
              <a:rPr lang="en-US" sz="1600" dirty="0">
                <a:solidFill>
                  <a:srgbClr val="0070C0"/>
                </a:solidFill>
                <a:latin typeface="Courier" pitchFamily="2" charset="0"/>
              </a:rPr>
              <a:t>uint64_t</a:t>
            </a:r>
            <a:r>
              <a:rPr lang="en-US" sz="1600" dirty="0">
                <a:latin typeface="Courier" pitchFamily="2" charset="0"/>
              </a:rPr>
              <a:t>));</a:t>
            </a:r>
          </a:p>
          <a:p>
            <a:endParaRPr lang="en-US" sz="1600" dirty="0">
              <a:latin typeface="Courier" pitchFamily="2" charset="0"/>
            </a:endParaRPr>
          </a:p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Write WRAM block to MRAM</a:t>
            </a:r>
          </a:p>
          <a:p>
            <a:r>
              <a:rPr lang="en-US" sz="1600" dirty="0" err="1">
                <a:solidFill>
                  <a:srgbClr val="0070C0"/>
                </a:solidFill>
                <a:latin typeface="Courier" pitchFamily="2" charset="0"/>
              </a:rPr>
              <a:t>mram_write</a:t>
            </a:r>
            <a:r>
              <a:rPr lang="en-US" sz="1600" dirty="0">
                <a:latin typeface="Courier" pitchFamily="2" charset="0"/>
              </a:rPr>
              <a:t>(</a:t>
            </a:r>
            <a:r>
              <a:rPr lang="en-US" sz="1600" dirty="0" err="1">
                <a:latin typeface="Courier" pitchFamily="2" charset="0"/>
              </a:rPr>
              <a:t>bufferB</a:t>
            </a:r>
            <a:r>
              <a:rPr lang="en-US" sz="1600" dirty="0">
                <a:latin typeface="Courier" pitchFamily="2" charset="0"/>
              </a:rPr>
              <a:t>, (</a:t>
            </a:r>
            <a:r>
              <a:rPr lang="en-US" sz="1600" dirty="0">
                <a:solidFill>
                  <a:srgbClr val="0070C0"/>
                </a:solidFill>
                <a:latin typeface="Courier" pitchFamily="2" charset="0"/>
              </a:rPr>
              <a:t>__</a:t>
            </a:r>
            <a:r>
              <a:rPr lang="en-US" sz="1600" dirty="0" err="1">
                <a:solidFill>
                  <a:srgbClr val="0070C0"/>
                </a:solidFill>
                <a:latin typeface="Courier" pitchFamily="2" charset="0"/>
              </a:rPr>
              <a:t>mram_ptr</a:t>
            </a:r>
            <a:r>
              <a:rPr lang="en-US" sz="1600" dirty="0">
                <a:solidFill>
                  <a:srgbClr val="0070C0"/>
                </a:solidFill>
                <a:latin typeface="Courier" pitchFamily="2" charset="0"/>
              </a:rPr>
              <a:t> void</a:t>
            </a:r>
            <a:r>
              <a:rPr lang="en-US" sz="1600" dirty="0">
                <a:latin typeface="Courier" pitchFamily="2" charset="0"/>
              </a:rPr>
              <a:t>*)</a:t>
            </a:r>
            <a:r>
              <a:rPr lang="en-US" sz="1600" dirty="0" err="1">
                <a:latin typeface="Courier" pitchFamily="2" charset="0"/>
              </a:rPr>
              <a:t>mram_address_B</a:t>
            </a:r>
            <a:r>
              <a:rPr lang="en-US" sz="1600" dirty="0">
                <a:latin typeface="Courier" pitchFamily="2" charset="0"/>
              </a:rPr>
              <a:t>, </a:t>
            </a:r>
          </a:p>
          <a:p>
            <a:r>
              <a:rPr lang="en-US" sz="1600" dirty="0">
                <a:latin typeface="Courier" pitchFamily="2" charset="0"/>
              </a:rPr>
              <a:t>			SIZE * </a:t>
            </a:r>
            <a:r>
              <a:rPr lang="en-US" sz="1600" dirty="0" err="1">
                <a:latin typeface="Courier" pitchFamily="2" charset="0"/>
              </a:rPr>
              <a:t>sizeof</a:t>
            </a:r>
            <a:r>
              <a:rPr lang="en-US" sz="1600" dirty="0">
                <a:latin typeface="Courier" pitchFamily="2" charset="0"/>
              </a:rPr>
              <a:t>(</a:t>
            </a:r>
            <a:r>
              <a:rPr lang="en-US" sz="1600" dirty="0">
                <a:solidFill>
                  <a:srgbClr val="0070C0"/>
                </a:solidFill>
                <a:latin typeface="Courier" pitchFamily="2" charset="0"/>
              </a:rPr>
              <a:t>uint64_t</a:t>
            </a:r>
            <a:r>
              <a:rPr lang="en-US" sz="1600" dirty="0">
                <a:latin typeface="Courier" pitchFamily="2" charset="0"/>
              </a:rPr>
              <a:t>));</a:t>
            </a:r>
          </a:p>
          <a:p>
            <a:endParaRPr lang="en-US" sz="1600" dirty="0">
              <a:latin typeface="Courie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381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6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14A52-849C-814F-B38A-AF395E456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STREAM Benchmark: COPY-DMA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5A071DF4-CFB0-8F42-BC60-8D5A6FA448F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3916707"/>
              </p:ext>
            </p:extLst>
          </p:nvPr>
        </p:nvGraphicFramePr>
        <p:xfrm>
          <a:off x="972000" y="924701"/>
          <a:ext cx="720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B4704089-E24E-E34D-A54B-B14DE09E3BF4}"/>
              </a:ext>
            </a:extLst>
          </p:cNvPr>
          <p:cNvSpPr/>
          <p:nvPr/>
        </p:nvSpPr>
        <p:spPr>
          <a:xfrm>
            <a:off x="178200" y="3820197"/>
            <a:ext cx="8787600" cy="756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The sustained bandwidth of </a:t>
            </a:r>
            <a:r>
              <a:rPr lang="en-US" sz="2400" b="1" dirty="0">
                <a:solidFill>
                  <a:schemeClr val="bg1"/>
                </a:solidFill>
                <a:latin typeface="Candara" panose="020E0502030303020204" pitchFamily="34" charset="0"/>
              </a:rPr>
              <a:t>COPY-DMA </a:t>
            </a:r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is close to 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the theoretical maximum (700 MB/s): </a:t>
            </a:r>
            <a:r>
              <a:rPr lang="en-US" sz="2400" dirty="0">
                <a:solidFill>
                  <a:srgbClr val="FFC000"/>
                </a:solidFill>
                <a:latin typeface="Candara" panose="020E0502030303020204" pitchFamily="34" charset="0"/>
              </a:rPr>
              <a:t>~1.6 TB/s for 2,556 DPUs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E2A065AD-D79E-AC4E-A7BB-42E06D4EBE7F}"/>
              </a:ext>
            </a:extLst>
          </p:cNvPr>
          <p:cNvSpPr/>
          <p:nvPr/>
        </p:nvSpPr>
        <p:spPr>
          <a:xfrm>
            <a:off x="178200" y="4686480"/>
            <a:ext cx="8787600" cy="756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Candara" panose="020E0502030303020204" pitchFamily="34" charset="0"/>
              </a:rPr>
              <a:t>COPY-DMA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 saturates with </a:t>
            </a:r>
            <a:r>
              <a:rPr lang="en-US" sz="2400" dirty="0">
                <a:solidFill>
                  <a:srgbClr val="0070C0"/>
                </a:solidFill>
                <a:latin typeface="Candara" panose="020E0502030303020204" pitchFamily="34" charset="0"/>
              </a:rPr>
              <a:t>two </a:t>
            </a:r>
            <a:r>
              <a:rPr lang="en-US" sz="2400" dirty="0" err="1">
                <a:solidFill>
                  <a:srgbClr val="0070C0"/>
                </a:solidFill>
                <a:latin typeface="Candara" panose="020E0502030303020204" pitchFamily="34" charset="0"/>
              </a:rPr>
              <a:t>tasklets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, even though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the DMA engine can perform only one transfer at a time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90F82CA-41D9-9D47-A323-05CA5AB45EB2}"/>
              </a:ext>
            </a:extLst>
          </p:cNvPr>
          <p:cNvSpPr/>
          <p:nvPr/>
        </p:nvSpPr>
        <p:spPr>
          <a:xfrm>
            <a:off x="169011" y="5560058"/>
            <a:ext cx="8796789" cy="83163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Using </a:t>
            </a:r>
            <a:r>
              <a:rPr lang="en-US" sz="2400" dirty="0">
                <a:solidFill>
                  <a:srgbClr val="C0000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two or more </a:t>
            </a:r>
            <a:r>
              <a:rPr lang="en-US" sz="2400" dirty="0" err="1">
                <a:solidFill>
                  <a:srgbClr val="C0000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tasklets</a:t>
            </a:r>
            <a:r>
              <a:rPr lang="en-US" sz="2400" dirty="0">
                <a:solidFill>
                  <a:srgbClr val="C0000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guarantees that there is always </a:t>
            </a:r>
          </a:p>
          <a:p>
            <a:pPr algn="ctr"/>
            <a:r>
              <a:rPr lang="en-US" sz="2400" dirty="0">
                <a:solidFill>
                  <a:srgbClr val="C0000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a DMA request enqueued 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to keep the DMA engine busy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F6A21E6-1168-484C-B35E-534434E48A24}"/>
              </a:ext>
            </a:extLst>
          </p:cNvPr>
          <p:cNvCxnSpPr>
            <a:cxnSpLocks/>
          </p:cNvCxnSpPr>
          <p:nvPr/>
        </p:nvCxnSpPr>
        <p:spPr>
          <a:xfrm>
            <a:off x="2512401" y="1387244"/>
            <a:ext cx="0" cy="1764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2849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Chart bld="series"/>
        </p:bldSub>
      </p:bldGraphic>
      <p:bldGraphic spid="7" grpId="1" uiExpand="1">
        <p:bldSub>
          <a:bldChart bld="series"/>
        </p:bldSub>
      </p:bldGraphic>
      <p:bldP spid="10" grpId="0" animBg="1"/>
      <p:bldP spid="11" grpId="0" animBg="1"/>
      <p:bldP spid="12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14A52-849C-814F-B38A-AF395E456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STREAM Benchmark: Bandwidth Saturation (I)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5A071DF4-CFB0-8F42-BC60-8D5A6FA448F5}"/>
              </a:ext>
            </a:extLst>
          </p:cNvPr>
          <p:cNvGraphicFramePr>
            <a:graphicFrameLocks/>
          </p:cNvGraphicFramePr>
          <p:nvPr/>
        </p:nvGraphicFramePr>
        <p:xfrm>
          <a:off x="972000" y="924701"/>
          <a:ext cx="720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B4704089-E24E-E34D-A54B-B14DE09E3BF4}"/>
              </a:ext>
            </a:extLst>
          </p:cNvPr>
          <p:cNvSpPr/>
          <p:nvPr/>
        </p:nvSpPr>
        <p:spPr>
          <a:xfrm>
            <a:off x="178200" y="3820197"/>
            <a:ext cx="8787600" cy="432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andara" panose="020E0502030303020204" pitchFamily="34" charset="0"/>
              </a:rPr>
              <a:t>COPY</a:t>
            </a:r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 and </a:t>
            </a:r>
            <a:r>
              <a:rPr lang="en-US" sz="2400" b="1" dirty="0">
                <a:solidFill>
                  <a:schemeClr val="bg1"/>
                </a:solidFill>
                <a:latin typeface="Candara" panose="020E0502030303020204" pitchFamily="34" charset="0"/>
              </a:rPr>
              <a:t>ADD </a:t>
            </a:r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saturate at </a:t>
            </a:r>
            <a:r>
              <a:rPr lang="en-US" sz="2400" dirty="0">
                <a:solidFill>
                  <a:srgbClr val="FFC000"/>
                </a:solidFill>
                <a:latin typeface="Candara" panose="020E0502030303020204" pitchFamily="34" charset="0"/>
              </a:rPr>
              <a:t>4 and 6 </a:t>
            </a:r>
            <a:r>
              <a:rPr lang="en-US" sz="2400" dirty="0" err="1">
                <a:solidFill>
                  <a:srgbClr val="FFC000"/>
                </a:solidFill>
                <a:latin typeface="Candara" panose="020E0502030303020204" pitchFamily="34" charset="0"/>
              </a:rPr>
              <a:t>tasklets</a:t>
            </a:r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, respectively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E2A065AD-D79E-AC4E-A7BB-42E06D4EBE7F}"/>
              </a:ext>
            </a:extLst>
          </p:cNvPr>
          <p:cNvSpPr/>
          <p:nvPr/>
        </p:nvSpPr>
        <p:spPr>
          <a:xfrm>
            <a:off x="178200" y="4322966"/>
            <a:ext cx="8787600" cy="432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andara" panose="020E0502030303020204" pitchFamily="34" charset="0"/>
              </a:rPr>
              <a:t>SCALE </a:t>
            </a:r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and </a:t>
            </a:r>
            <a:r>
              <a:rPr lang="en-US" sz="2400" b="1" dirty="0">
                <a:solidFill>
                  <a:schemeClr val="bg1"/>
                </a:solidFill>
                <a:latin typeface="Candara" panose="020E0502030303020204" pitchFamily="34" charset="0"/>
              </a:rPr>
              <a:t>TRIAD</a:t>
            </a:r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 saturate at </a:t>
            </a:r>
            <a:r>
              <a:rPr lang="en-US" sz="2400" dirty="0">
                <a:solidFill>
                  <a:srgbClr val="FFC000"/>
                </a:solidFill>
                <a:latin typeface="Candara" panose="020E0502030303020204" pitchFamily="34" charset="0"/>
              </a:rPr>
              <a:t>11 </a:t>
            </a:r>
            <a:r>
              <a:rPr lang="en-US" sz="2400" dirty="0" err="1">
                <a:solidFill>
                  <a:srgbClr val="FFC000"/>
                </a:solidFill>
                <a:latin typeface="Candara" panose="020E0502030303020204" pitchFamily="34" charset="0"/>
              </a:rPr>
              <a:t>tasklets</a:t>
            </a:r>
            <a:endParaRPr lang="en-US" sz="24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90F82CA-41D9-9D47-A323-05CA5AB45EB2}"/>
              </a:ext>
            </a:extLst>
          </p:cNvPr>
          <p:cNvSpPr/>
          <p:nvPr/>
        </p:nvSpPr>
        <p:spPr>
          <a:xfrm>
            <a:off x="178200" y="4825735"/>
            <a:ext cx="8787600" cy="756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The </a:t>
            </a:r>
            <a:r>
              <a:rPr lang="en-US" sz="2200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latency of MRAM accesses becomes longer </a:t>
            </a:r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than the pipeline latency after 4 and 6 </a:t>
            </a:r>
            <a:r>
              <a:rPr lang="en-US" sz="2200" dirty="0" err="1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tasklets</a:t>
            </a:r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for </a:t>
            </a:r>
            <a:r>
              <a:rPr lang="en-US" sz="2200" b="1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COPY</a:t>
            </a:r>
            <a:r>
              <a:rPr lang="en-US" sz="2200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</a:t>
            </a:r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and</a:t>
            </a:r>
            <a:r>
              <a:rPr lang="en-US" sz="2200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ADD</a:t>
            </a:r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, respectively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48532EA-99CA-0248-B188-53C806F6DE32}"/>
              </a:ext>
            </a:extLst>
          </p:cNvPr>
          <p:cNvCxnSpPr>
            <a:cxnSpLocks/>
          </p:cNvCxnSpPr>
          <p:nvPr/>
        </p:nvCxnSpPr>
        <p:spPr>
          <a:xfrm>
            <a:off x="3291887" y="1387244"/>
            <a:ext cx="0" cy="1764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B4A22C9-F0D8-664B-A6B3-D187FBF2AB8D}"/>
              </a:ext>
            </a:extLst>
          </p:cNvPr>
          <p:cNvCxnSpPr>
            <a:cxnSpLocks/>
          </p:cNvCxnSpPr>
          <p:nvPr/>
        </p:nvCxnSpPr>
        <p:spPr>
          <a:xfrm>
            <a:off x="4071376" y="1387244"/>
            <a:ext cx="0" cy="1764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2DDC5FD-B1E3-EC4B-BFEF-7A3E14A44430}"/>
              </a:ext>
            </a:extLst>
          </p:cNvPr>
          <p:cNvCxnSpPr>
            <a:cxnSpLocks/>
          </p:cNvCxnSpPr>
          <p:nvPr/>
        </p:nvCxnSpPr>
        <p:spPr>
          <a:xfrm>
            <a:off x="6022596" y="2938072"/>
            <a:ext cx="0" cy="213172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9DC69240-3489-3940-AB10-54AFFB8B5D90}"/>
              </a:ext>
            </a:extLst>
          </p:cNvPr>
          <p:cNvSpPr/>
          <p:nvPr/>
        </p:nvSpPr>
        <p:spPr>
          <a:xfrm>
            <a:off x="178200" y="5652503"/>
            <a:ext cx="8787600" cy="756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The </a:t>
            </a:r>
            <a:r>
              <a:rPr lang="en-US" sz="2200" dirty="0">
                <a:solidFill>
                  <a:srgbClr val="C0000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pipeline latency </a:t>
            </a:r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of </a:t>
            </a:r>
            <a:r>
              <a:rPr lang="en-US" sz="2200" b="1" dirty="0">
                <a:solidFill>
                  <a:srgbClr val="C0000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SCALE</a:t>
            </a:r>
            <a:r>
              <a:rPr lang="en-US" sz="2200" dirty="0">
                <a:solidFill>
                  <a:srgbClr val="C0000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</a:t>
            </a:r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and</a:t>
            </a:r>
            <a:r>
              <a:rPr lang="en-US" sz="2200" dirty="0">
                <a:solidFill>
                  <a:srgbClr val="C0000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>
                <a:solidFill>
                  <a:srgbClr val="C0000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TRIAD</a:t>
            </a:r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is </a:t>
            </a:r>
            <a:r>
              <a:rPr lang="en-US" sz="2200" dirty="0">
                <a:solidFill>
                  <a:srgbClr val="C0000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longer than the MRAM latency </a:t>
            </a:r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for any number of </a:t>
            </a:r>
            <a:r>
              <a:rPr lang="en-US" sz="2200" dirty="0" err="1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tasklets</a:t>
            </a:r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(both use costly MUL)</a:t>
            </a:r>
          </a:p>
        </p:txBody>
      </p:sp>
    </p:spTree>
    <p:extLst>
      <p:ext uri="{BB962C8B-B14F-4D97-AF65-F5344CB8AC3E}">
        <p14:creationId xmlns:p14="http://schemas.microsoft.com/office/powerpoint/2010/main" val="1876185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Chart bld="series"/>
        </p:bldSub>
      </p:bldGraphic>
      <p:bldP spid="10" grpId="0" animBg="1"/>
      <p:bldP spid="11" grpId="0" animBg="1"/>
      <p:bldP spid="12" grpId="0" animBg="1"/>
      <p:bldP spid="15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14A52-849C-814F-B38A-AF395E456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STREAM Benchmark: Bandwidth Saturation (II)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5A071DF4-CFB0-8F42-BC60-8D5A6FA448F5}"/>
              </a:ext>
            </a:extLst>
          </p:cNvPr>
          <p:cNvGraphicFramePr>
            <a:graphicFrameLocks/>
          </p:cNvGraphicFramePr>
          <p:nvPr/>
        </p:nvGraphicFramePr>
        <p:xfrm>
          <a:off x="972000" y="924701"/>
          <a:ext cx="720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48532EA-99CA-0248-B188-53C806F6DE32}"/>
              </a:ext>
            </a:extLst>
          </p:cNvPr>
          <p:cNvCxnSpPr>
            <a:cxnSpLocks/>
          </p:cNvCxnSpPr>
          <p:nvPr/>
        </p:nvCxnSpPr>
        <p:spPr>
          <a:xfrm>
            <a:off x="3291887" y="1387244"/>
            <a:ext cx="0" cy="1764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B4A22C9-F0D8-664B-A6B3-D187FBF2AB8D}"/>
              </a:ext>
            </a:extLst>
          </p:cNvPr>
          <p:cNvCxnSpPr>
            <a:cxnSpLocks/>
          </p:cNvCxnSpPr>
          <p:nvPr/>
        </p:nvCxnSpPr>
        <p:spPr>
          <a:xfrm>
            <a:off x="4071376" y="1387244"/>
            <a:ext cx="0" cy="1764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2DDC5FD-B1E3-EC4B-BFEF-7A3E14A44430}"/>
              </a:ext>
            </a:extLst>
          </p:cNvPr>
          <p:cNvCxnSpPr>
            <a:cxnSpLocks/>
          </p:cNvCxnSpPr>
          <p:nvPr/>
        </p:nvCxnSpPr>
        <p:spPr>
          <a:xfrm>
            <a:off x="6022596" y="2938072"/>
            <a:ext cx="0" cy="213172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A11A6635-9C01-FC49-A40D-F8074011809F}"/>
              </a:ext>
            </a:extLst>
          </p:cNvPr>
          <p:cNvSpPr/>
          <p:nvPr/>
        </p:nvSpPr>
        <p:spPr>
          <a:xfrm>
            <a:off x="169011" y="3849676"/>
            <a:ext cx="8782484" cy="2520000"/>
          </a:xfrm>
          <a:prstGeom prst="roundRect">
            <a:avLst>
              <a:gd name="adj" fmla="val 9070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7" name="Round Same Side Corner Rectangle 16">
            <a:extLst>
              <a:ext uri="{FF2B5EF4-FFF2-40B4-BE49-F238E27FC236}">
                <a16:creationId xmlns:a16="http://schemas.microsoft.com/office/drawing/2014/main" id="{C2BDC9DE-4194-8942-9EC2-17369FDB1313}"/>
              </a:ext>
            </a:extLst>
          </p:cNvPr>
          <p:cNvSpPr/>
          <p:nvPr/>
        </p:nvSpPr>
        <p:spPr>
          <a:xfrm>
            <a:off x="169011" y="3849671"/>
            <a:ext cx="8782483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2000" b="1" i="1" dirty="0">
                <a:latin typeface="Cambria" panose="02040503050406030204" pitchFamily="18" charset="0"/>
              </a:rPr>
              <a:t>KEY OBSERVATION 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ADE1461-CB21-4C42-A910-156E2C955D70}"/>
              </a:ext>
            </a:extLst>
          </p:cNvPr>
          <p:cNvSpPr txBox="1"/>
          <p:nvPr/>
        </p:nvSpPr>
        <p:spPr>
          <a:xfrm>
            <a:off x="169011" y="4276585"/>
            <a:ext cx="8782484" cy="2062103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pPr marL="36000" indent="-162000">
              <a:buFont typeface="Arial" panose="020B0604020202020204" pitchFamily="34" charset="0"/>
              <a:buChar char="•"/>
            </a:pPr>
            <a:r>
              <a:rPr lang="en-US" b="1" dirty="0">
                <a:latin typeface="Cambria" panose="02040503050406030204" pitchFamily="18" charset="0"/>
              </a:rPr>
              <a:t>When the access latency to an MRAM bank </a:t>
            </a:r>
            <a:r>
              <a:rPr lang="en-US" dirty="0">
                <a:latin typeface="Cambria" panose="02040503050406030204" pitchFamily="18" charset="0"/>
              </a:rPr>
              <a:t>for a streaming benchmark (COPY-DMA, COPY, ADD) </a:t>
            </a:r>
            <a:r>
              <a:rPr lang="en-US" b="1" dirty="0">
                <a:latin typeface="Cambria" panose="02040503050406030204" pitchFamily="18" charset="0"/>
              </a:rPr>
              <a:t>is larger than the pipeline latency </a:t>
            </a:r>
            <a:r>
              <a:rPr lang="en-US" dirty="0">
                <a:latin typeface="Cambria" panose="02040503050406030204" pitchFamily="18" charset="0"/>
              </a:rPr>
              <a:t>(i.e., execution latency of arithmetic operations and WRAM accesses), the performance of the DPU saturates at a number of </a:t>
            </a:r>
            <a:r>
              <a:rPr lang="en-US" dirty="0" err="1">
                <a:latin typeface="Cambria" panose="02040503050406030204" pitchFamily="18" charset="0"/>
              </a:rPr>
              <a:t>tasklets</a:t>
            </a:r>
            <a:r>
              <a:rPr lang="en-US" dirty="0">
                <a:latin typeface="Cambria" panose="02040503050406030204" pitchFamily="18" charset="0"/>
              </a:rPr>
              <a:t> smaller than 11. </a:t>
            </a:r>
            <a:r>
              <a:rPr lang="en-US" b="1" dirty="0">
                <a:latin typeface="Cambria" panose="02040503050406030204" pitchFamily="18" charset="0"/>
              </a:rPr>
              <a:t>This is a memory-bound workload. </a:t>
            </a:r>
            <a:endParaRPr lang="en-US" sz="2000" b="1" dirty="0">
              <a:latin typeface="Cambria" panose="02040503050406030204" pitchFamily="18" charset="0"/>
            </a:endParaRPr>
          </a:p>
          <a:p>
            <a:pPr marL="36000" indent="-162000">
              <a:buFont typeface="Arial" panose="020B0604020202020204" pitchFamily="34" charset="0"/>
              <a:buChar char="•"/>
            </a:pPr>
            <a:r>
              <a:rPr lang="en-US" b="1" dirty="0">
                <a:latin typeface="Cambria" panose="02040503050406030204" pitchFamily="18" charset="0"/>
              </a:rPr>
              <a:t>When the pipeline latency</a:t>
            </a:r>
            <a:r>
              <a:rPr lang="en-US" dirty="0">
                <a:latin typeface="Cambria" panose="02040503050406030204" pitchFamily="18" charset="0"/>
              </a:rPr>
              <a:t> for a streaming benchmark (SCALE, TRIAD) </a:t>
            </a:r>
            <a:r>
              <a:rPr lang="en-US" b="1" dirty="0">
                <a:latin typeface="Cambria" panose="02040503050406030204" pitchFamily="18" charset="0"/>
              </a:rPr>
              <a:t>is larger than the MRAM access latency</a:t>
            </a:r>
            <a:r>
              <a:rPr lang="en-US" dirty="0">
                <a:latin typeface="Cambria" panose="02040503050406030204" pitchFamily="18" charset="0"/>
              </a:rPr>
              <a:t>, the performance of a DPU saturates at 11 </a:t>
            </a:r>
            <a:r>
              <a:rPr lang="en-US" dirty="0" err="1">
                <a:latin typeface="Cambria" panose="02040503050406030204" pitchFamily="18" charset="0"/>
              </a:rPr>
              <a:t>tasklets</a:t>
            </a:r>
            <a:r>
              <a:rPr lang="en-US" dirty="0">
                <a:latin typeface="Cambria" panose="02040503050406030204" pitchFamily="18" charset="0"/>
              </a:rPr>
              <a:t>. </a:t>
            </a:r>
            <a:r>
              <a:rPr lang="en-US" b="1" dirty="0">
                <a:latin typeface="Cambria" panose="02040503050406030204" pitchFamily="18" charset="0"/>
              </a:rPr>
              <a:t>This is a compute-bound workload.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sz="2000" dirty="0">
                <a:latin typeface="Cambria" panose="020405030504060302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63787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1E1E0-5F7B-F449-9161-40F925A92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MRAM Bandwidth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11F60-311A-3F45-B3DA-368B4C913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Goal</a:t>
            </a:r>
          </a:p>
          <a:p>
            <a:pPr lvl="1"/>
            <a:r>
              <a:rPr lang="en-US" dirty="0"/>
              <a:t>Measure </a:t>
            </a:r>
            <a:r>
              <a:rPr lang="en-US" dirty="0">
                <a:solidFill>
                  <a:srgbClr val="00B050"/>
                </a:solidFill>
              </a:rPr>
              <a:t>MRAM bandwidth </a:t>
            </a:r>
            <a:r>
              <a:rPr lang="en-US" dirty="0"/>
              <a:t>for different access patterns</a:t>
            </a:r>
          </a:p>
          <a:p>
            <a:endParaRPr lang="en-US" dirty="0"/>
          </a:p>
          <a:p>
            <a:r>
              <a:rPr lang="en-US" dirty="0"/>
              <a:t>Microbenchmarks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Latency of a single DMA transfer </a:t>
            </a:r>
            <a:r>
              <a:rPr lang="en-US" dirty="0"/>
              <a:t>for different transfer sizes</a:t>
            </a:r>
          </a:p>
          <a:p>
            <a:pPr lvl="2"/>
            <a:r>
              <a:rPr lang="en-US" dirty="0" err="1">
                <a:latin typeface="Courier" pitchFamily="2" charset="0"/>
              </a:rPr>
              <a:t>mram_read</a:t>
            </a:r>
            <a:r>
              <a:rPr lang="en-US" dirty="0">
                <a:latin typeface="Courier" pitchFamily="2" charset="0"/>
              </a:rPr>
              <a:t>(); 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MRAM-WRAM DMA transfer</a:t>
            </a:r>
          </a:p>
          <a:p>
            <a:pPr lvl="2"/>
            <a:r>
              <a:rPr lang="en-US" dirty="0" err="1">
                <a:latin typeface="Courier" pitchFamily="2" charset="0"/>
              </a:rPr>
              <a:t>mram_write</a:t>
            </a:r>
            <a:r>
              <a:rPr lang="en-US" dirty="0">
                <a:latin typeface="Courier" pitchFamily="2" charset="0"/>
              </a:rPr>
              <a:t>();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WRAM-MRAM DMA transfer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STREAM</a:t>
            </a:r>
            <a:r>
              <a:rPr lang="en-US" dirty="0"/>
              <a:t> benchmark</a:t>
            </a:r>
          </a:p>
          <a:p>
            <a:pPr lvl="2"/>
            <a:r>
              <a:rPr lang="en-US" dirty="0"/>
              <a:t>COPY, COPY-DMA</a:t>
            </a:r>
          </a:p>
          <a:p>
            <a:pPr lvl="2"/>
            <a:r>
              <a:rPr lang="en-US" dirty="0"/>
              <a:t>ADD, SCALE, TRIAD</a:t>
            </a:r>
          </a:p>
          <a:p>
            <a:pPr lvl="1"/>
            <a:r>
              <a:rPr lang="en-US" dirty="0" err="1">
                <a:solidFill>
                  <a:srgbClr val="00B050"/>
                </a:solidFill>
              </a:rPr>
              <a:t>Strided</a:t>
            </a:r>
            <a:r>
              <a:rPr lang="en-US" dirty="0"/>
              <a:t> access pattern</a:t>
            </a:r>
          </a:p>
          <a:p>
            <a:pPr lvl="2"/>
            <a:r>
              <a:rPr lang="en-US" dirty="0"/>
              <a:t>Coarse-grain </a:t>
            </a:r>
            <a:r>
              <a:rPr lang="en-US" dirty="0" err="1"/>
              <a:t>strided</a:t>
            </a:r>
            <a:r>
              <a:rPr lang="en-US" dirty="0"/>
              <a:t> access</a:t>
            </a:r>
          </a:p>
          <a:p>
            <a:pPr lvl="2"/>
            <a:r>
              <a:rPr lang="en-US" dirty="0"/>
              <a:t>Fine-grain </a:t>
            </a:r>
            <a:r>
              <a:rPr lang="en-US" dirty="0" err="1"/>
              <a:t>strided</a:t>
            </a:r>
            <a:r>
              <a:rPr lang="en-US" dirty="0"/>
              <a:t> access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Random</a:t>
            </a:r>
            <a:r>
              <a:rPr lang="en-US" dirty="0"/>
              <a:t> access pattern (GUPS)</a:t>
            </a:r>
          </a:p>
          <a:p>
            <a:endParaRPr lang="en-US" dirty="0"/>
          </a:p>
          <a:p>
            <a:r>
              <a:rPr lang="en-US" dirty="0"/>
              <a:t>We do include accesses to MRAM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4A30321-12CD-2546-A9E8-9C9B0D370E01}"/>
              </a:ext>
            </a:extLst>
          </p:cNvPr>
          <p:cNvSpPr/>
          <p:nvPr/>
        </p:nvSpPr>
        <p:spPr>
          <a:xfrm>
            <a:off x="609600" y="4019690"/>
            <a:ext cx="8064500" cy="119239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F0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5338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B1A09-65D3-0F45-A0AA-D2E1C548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Strided</a:t>
            </a:r>
            <a:r>
              <a:rPr lang="en-US" dirty="0"/>
              <a:t> and Random Access to MRAM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C5DB603-68F4-F642-86BD-DB5610C43ACD}"/>
              </a:ext>
            </a:extLst>
          </p:cNvPr>
          <p:cNvSpPr/>
          <p:nvPr/>
        </p:nvSpPr>
        <p:spPr>
          <a:xfrm>
            <a:off x="609600" y="1343420"/>
            <a:ext cx="7874000" cy="840980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AA7E38-66BB-B34B-89A1-FB65545D269C}"/>
              </a:ext>
            </a:extLst>
          </p:cNvPr>
          <p:cNvSpPr/>
          <p:nvPr/>
        </p:nvSpPr>
        <p:spPr>
          <a:xfrm>
            <a:off x="609600" y="3230896"/>
            <a:ext cx="7874000" cy="457184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77E905-53AF-5247-90B4-F07D6F15814B}"/>
              </a:ext>
            </a:extLst>
          </p:cNvPr>
          <p:cNvSpPr/>
          <p:nvPr/>
        </p:nvSpPr>
        <p:spPr>
          <a:xfrm>
            <a:off x="3285352" y="2418080"/>
            <a:ext cx="1341120" cy="190800"/>
          </a:xfrm>
          <a:prstGeom prst="rect">
            <a:avLst/>
          </a:prstGeom>
          <a:solidFill>
            <a:srgbClr val="C0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2EEBBFA-6CE9-6E4A-8EF3-E89F62F196F9}"/>
              </a:ext>
            </a:extLst>
          </p:cNvPr>
          <p:cNvSpPr/>
          <p:nvPr/>
        </p:nvSpPr>
        <p:spPr>
          <a:xfrm>
            <a:off x="609600" y="4954913"/>
            <a:ext cx="7874000" cy="457184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5702FE5-C9CB-F34F-AA29-D71C9B452A61}"/>
              </a:ext>
            </a:extLst>
          </p:cNvPr>
          <p:cNvSpPr/>
          <p:nvPr/>
        </p:nvSpPr>
        <p:spPr>
          <a:xfrm>
            <a:off x="609600" y="5796601"/>
            <a:ext cx="7874000" cy="457184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93BF14F-53F7-5A42-A772-4E6C62374482}"/>
              </a:ext>
            </a:extLst>
          </p:cNvPr>
          <p:cNvSpPr/>
          <p:nvPr/>
        </p:nvSpPr>
        <p:spPr>
          <a:xfrm>
            <a:off x="3285352" y="4332884"/>
            <a:ext cx="1341120" cy="192254"/>
          </a:xfrm>
          <a:prstGeom prst="rect">
            <a:avLst/>
          </a:prstGeom>
          <a:solidFill>
            <a:srgbClr val="C0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4E2E5CA-945B-8741-A5DB-4EE9B32B5FD5}"/>
              </a:ext>
            </a:extLst>
          </p:cNvPr>
          <p:cNvSpPr/>
          <p:nvPr/>
        </p:nvSpPr>
        <p:spPr>
          <a:xfrm>
            <a:off x="1487032" y="4545456"/>
            <a:ext cx="3139440" cy="190800"/>
          </a:xfrm>
          <a:prstGeom prst="rect">
            <a:avLst/>
          </a:prstGeom>
          <a:solidFill>
            <a:srgbClr val="0070C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2712EE1-C67A-DC41-955E-C93DF45827DA}"/>
              </a:ext>
            </a:extLst>
          </p:cNvPr>
          <p:cNvSpPr/>
          <p:nvPr/>
        </p:nvSpPr>
        <p:spPr>
          <a:xfrm>
            <a:off x="6445112" y="4982545"/>
            <a:ext cx="756000" cy="190800"/>
          </a:xfrm>
          <a:prstGeom prst="rect">
            <a:avLst/>
          </a:prstGeom>
          <a:solidFill>
            <a:srgbClr val="0070C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6A0F82-56B7-0644-A443-6CD99B18D8C4}"/>
              </a:ext>
            </a:extLst>
          </p:cNvPr>
          <p:cNvSpPr/>
          <p:nvPr/>
        </p:nvSpPr>
        <p:spPr>
          <a:xfrm>
            <a:off x="6912472" y="5824233"/>
            <a:ext cx="756000" cy="190800"/>
          </a:xfrm>
          <a:prstGeom prst="rect">
            <a:avLst/>
          </a:prstGeom>
          <a:solidFill>
            <a:srgbClr val="0070C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E40F10-DEFE-A54E-B843-0EDA6E207D57}"/>
              </a:ext>
            </a:extLst>
          </p:cNvPr>
          <p:cNvSpPr txBox="1"/>
          <p:nvPr/>
        </p:nvSpPr>
        <p:spPr>
          <a:xfrm>
            <a:off x="609600" y="850900"/>
            <a:ext cx="798576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COARSE-GRAINED STRIDED ACCESS</a:t>
            </a: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Load current MRAM block to WRAM</a:t>
            </a:r>
          </a:p>
          <a:p>
            <a:r>
              <a:rPr lang="en-US" sz="1400" dirty="0" err="1">
                <a:solidFill>
                  <a:srgbClr val="0070C0"/>
                </a:solidFill>
                <a:latin typeface="Courier" pitchFamily="2" charset="0"/>
              </a:rPr>
              <a:t>mram_read</a:t>
            </a:r>
            <a:r>
              <a:rPr lang="en-US" sz="1400" dirty="0">
                <a:latin typeface="Courier" pitchFamily="2" charset="0"/>
              </a:rPr>
              <a:t>((</a:t>
            </a:r>
            <a:r>
              <a:rPr lang="en-US" sz="1400" dirty="0">
                <a:solidFill>
                  <a:srgbClr val="0070C0"/>
                </a:solidFill>
                <a:latin typeface="Courier" pitchFamily="2" charset="0"/>
              </a:rPr>
              <a:t>__</a:t>
            </a:r>
            <a:r>
              <a:rPr lang="en-US" sz="1400" dirty="0" err="1">
                <a:solidFill>
                  <a:srgbClr val="0070C0"/>
                </a:solidFill>
                <a:latin typeface="Courier" pitchFamily="2" charset="0"/>
              </a:rPr>
              <a:t>mram_ptr</a:t>
            </a:r>
            <a:r>
              <a:rPr lang="en-US" sz="1400" dirty="0">
                <a:solidFill>
                  <a:srgbClr val="0070C0"/>
                </a:solidFill>
                <a:latin typeface="Courier" pitchFamily="2" charset="0"/>
              </a:rPr>
              <a:t> void </a:t>
            </a:r>
            <a:r>
              <a:rPr lang="en-US" sz="1400" dirty="0" err="1">
                <a:solidFill>
                  <a:srgbClr val="0070C0"/>
                </a:solidFill>
                <a:latin typeface="Courier" pitchFamily="2" charset="0"/>
              </a:rPr>
              <a:t>const</a:t>
            </a:r>
            <a:r>
              <a:rPr lang="en-US" sz="1400" dirty="0">
                <a:latin typeface="Courier" pitchFamily="2" charset="0"/>
              </a:rPr>
              <a:t>*)</a:t>
            </a:r>
            <a:r>
              <a:rPr lang="en-US" sz="1400" dirty="0" err="1">
                <a:latin typeface="Courier" pitchFamily="2" charset="0"/>
              </a:rPr>
              <a:t>mram_address_A</a:t>
            </a:r>
            <a:r>
              <a:rPr lang="en-US" sz="1400" dirty="0">
                <a:latin typeface="Courier" pitchFamily="2" charset="0"/>
              </a:rPr>
              <a:t>, </a:t>
            </a:r>
            <a:r>
              <a:rPr lang="en-US" sz="1400" dirty="0" err="1">
                <a:latin typeface="Courier" pitchFamily="2" charset="0"/>
              </a:rPr>
              <a:t>bufferA</a:t>
            </a:r>
            <a:r>
              <a:rPr lang="en-US" sz="1400" dirty="0">
                <a:latin typeface="Courier" pitchFamily="2" charset="0"/>
              </a:rPr>
              <a:t>, </a:t>
            </a:r>
          </a:p>
          <a:p>
            <a:r>
              <a:rPr lang="en-US" sz="1400" dirty="0">
                <a:latin typeface="Courier" pitchFamily="2" charset="0"/>
              </a:rPr>
              <a:t>		SIZE * </a:t>
            </a:r>
            <a:r>
              <a:rPr lang="en-US" sz="1400" dirty="0" err="1">
                <a:latin typeface="Courier" pitchFamily="2" charset="0"/>
              </a:rPr>
              <a:t>sizeof</a:t>
            </a:r>
            <a:r>
              <a:rPr lang="en-US" sz="1400" dirty="0">
                <a:latin typeface="Courier" pitchFamily="2" charset="0"/>
              </a:rPr>
              <a:t>(</a:t>
            </a:r>
            <a:r>
              <a:rPr lang="en-US" sz="1400" dirty="0">
                <a:solidFill>
                  <a:srgbClr val="0070C0"/>
                </a:solidFill>
                <a:latin typeface="Courier" pitchFamily="2" charset="0"/>
              </a:rPr>
              <a:t>uint64_t</a:t>
            </a:r>
            <a:r>
              <a:rPr lang="en-US" sz="1400" dirty="0">
                <a:latin typeface="Courier" pitchFamily="2" charset="0"/>
              </a:rPr>
              <a:t>));</a:t>
            </a:r>
          </a:p>
          <a:p>
            <a:r>
              <a:rPr lang="en-US" sz="1400" dirty="0" err="1">
                <a:solidFill>
                  <a:srgbClr val="0070C0"/>
                </a:solidFill>
                <a:latin typeface="Courier" pitchFamily="2" charset="0"/>
              </a:rPr>
              <a:t>mram_read</a:t>
            </a:r>
            <a:r>
              <a:rPr lang="en-US" sz="1400" dirty="0">
                <a:latin typeface="Courier" pitchFamily="2" charset="0"/>
              </a:rPr>
              <a:t>((</a:t>
            </a:r>
            <a:r>
              <a:rPr lang="en-US" sz="1400" dirty="0">
                <a:solidFill>
                  <a:srgbClr val="0070C0"/>
                </a:solidFill>
                <a:latin typeface="Courier" pitchFamily="2" charset="0"/>
              </a:rPr>
              <a:t>__</a:t>
            </a:r>
            <a:r>
              <a:rPr lang="en-US" sz="1400" dirty="0" err="1">
                <a:solidFill>
                  <a:srgbClr val="0070C0"/>
                </a:solidFill>
                <a:latin typeface="Courier" pitchFamily="2" charset="0"/>
              </a:rPr>
              <a:t>mram_ptr</a:t>
            </a:r>
            <a:r>
              <a:rPr lang="en-US" sz="1400" dirty="0">
                <a:solidFill>
                  <a:srgbClr val="0070C0"/>
                </a:solidFill>
                <a:latin typeface="Courier" pitchFamily="2" charset="0"/>
              </a:rPr>
              <a:t> void </a:t>
            </a:r>
            <a:r>
              <a:rPr lang="en-US" sz="1400" dirty="0" err="1">
                <a:solidFill>
                  <a:srgbClr val="0070C0"/>
                </a:solidFill>
                <a:latin typeface="Courier" pitchFamily="2" charset="0"/>
              </a:rPr>
              <a:t>const</a:t>
            </a:r>
            <a:r>
              <a:rPr lang="en-US" sz="1400" dirty="0">
                <a:latin typeface="Courier" pitchFamily="2" charset="0"/>
              </a:rPr>
              <a:t>*)</a:t>
            </a:r>
            <a:r>
              <a:rPr lang="en-US" sz="1400" dirty="0" err="1">
                <a:latin typeface="Courier" pitchFamily="2" charset="0"/>
              </a:rPr>
              <a:t>mram_address_B</a:t>
            </a:r>
            <a:r>
              <a:rPr lang="en-US" sz="1400" dirty="0">
                <a:latin typeface="Courier" pitchFamily="2" charset="0"/>
              </a:rPr>
              <a:t>, </a:t>
            </a:r>
            <a:r>
              <a:rPr lang="en-US" sz="1400" dirty="0" err="1">
                <a:latin typeface="Courier" pitchFamily="2" charset="0"/>
              </a:rPr>
              <a:t>bufferB</a:t>
            </a:r>
            <a:r>
              <a:rPr lang="en-US" sz="1400" dirty="0">
                <a:latin typeface="Courier" pitchFamily="2" charset="0"/>
              </a:rPr>
              <a:t>, </a:t>
            </a:r>
          </a:p>
          <a:p>
            <a:r>
              <a:rPr lang="en-US" sz="1400" dirty="0">
                <a:latin typeface="Courier" pitchFamily="2" charset="0"/>
              </a:rPr>
              <a:t>		SIZE * </a:t>
            </a:r>
            <a:r>
              <a:rPr lang="en-US" sz="1400" dirty="0" err="1">
                <a:latin typeface="Courier" pitchFamily="2" charset="0"/>
              </a:rPr>
              <a:t>sizeof</a:t>
            </a:r>
            <a:r>
              <a:rPr lang="en-US" sz="1400" dirty="0">
                <a:latin typeface="Courier" pitchFamily="2" charset="0"/>
              </a:rPr>
              <a:t>(</a:t>
            </a:r>
            <a:r>
              <a:rPr lang="en-US" sz="1400" dirty="0">
                <a:solidFill>
                  <a:srgbClr val="0070C0"/>
                </a:solidFill>
                <a:latin typeface="Courier" pitchFamily="2" charset="0"/>
              </a:rPr>
              <a:t>uint64_t</a:t>
            </a:r>
            <a:r>
              <a:rPr lang="en-US" sz="1400" dirty="0">
                <a:latin typeface="Courier" pitchFamily="2" charset="0"/>
              </a:rPr>
              <a:t>));</a:t>
            </a:r>
          </a:p>
          <a:p>
            <a:endParaRPr lang="en-US" sz="1400" dirty="0">
              <a:latin typeface="Courier" pitchFamily="2" charset="0"/>
            </a:endParaRPr>
          </a:p>
          <a:p>
            <a:r>
              <a:rPr lang="en-US" sz="1400" dirty="0">
                <a:solidFill>
                  <a:srgbClr val="0070C0"/>
                </a:solidFill>
                <a:latin typeface="Courier" pitchFamily="2" charset="0"/>
              </a:rPr>
              <a:t>for</a:t>
            </a:r>
            <a:r>
              <a:rPr lang="en-US" sz="1400" dirty="0">
                <a:latin typeface="Courier" pitchFamily="2" charset="0"/>
              </a:rPr>
              <a:t>(</a:t>
            </a:r>
            <a:r>
              <a:rPr lang="en-US" sz="1400" dirty="0" err="1">
                <a:solidFill>
                  <a:srgbClr val="0070C0"/>
                </a:solidFill>
                <a:latin typeface="Courier" pitchFamily="2" charset="0"/>
              </a:rPr>
              <a:t>int</a:t>
            </a:r>
            <a:r>
              <a:rPr lang="en-US" sz="1400" dirty="0">
                <a:solidFill>
                  <a:srgbClr val="0070C0"/>
                </a:solidFill>
                <a:latin typeface="Courier" pitchFamily="2" charset="0"/>
              </a:rPr>
              <a:t> </a:t>
            </a:r>
            <a:r>
              <a:rPr lang="en-US" sz="1400" dirty="0" err="1">
                <a:latin typeface="Courier" pitchFamily="2" charset="0"/>
              </a:rPr>
              <a:t>i</a:t>
            </a:r>
            <a:r>
              <a:rPr lang="en-US" sz="1400" dirty="0">
                <a:latin typeface="Courier" pitchFamily="2" charset="0"/>
              </a:rPr>
              <a:t> = 0; </a:t>
            </a:r>
            <a:r>
              <a:rPr lang="en-US" sz="1400" dirty="0" err="1">
                <a:latin typeface="Courier" pitchFamily="2" charset="0"/>
              </a:rPr>
              <a:t>i</a:t>
            </a:r>
            <a:r>
              <a:rPr lang="en-US" sz="1400" dirty="0">
                <a:latin typeface="Courier" pitchFamily="2" charset="0"/>
              </a:rPr>
              <a:t> &lt; SIZE; </a:t>
            </a:r>
            <a:r>
              <a:rPr lang="en-US" sz="1400" dirty="0" err="1">
                <a:latin typeface="Courier" pitchFamily="2" charset="0"/>
              </a:rPr>
              <a:t>i</a:t>
            </a:r>
            <a:r>
              <a:rPr lang="en-US" sz="1400" dirty="0">
                <a:latin typeface="Courier" pitchFamily="2" charset="0"/>
              </a:rPr>
              <a:t> += stride){</a:t>
            </a:r>
          </a:p>
          <a:p>
            <a:r>
              <a:rPr lang="en-US" sz="1400" dirty="0">
                <a:latin typeface="Courier" pitchFamily="2" charset="0"/>
              </a:rPr>
              <a:t>    </a:t>
            </a:r>
            <a:r>
              <a:rPr lang="en-US" sz="1400" dirty="0" err="1">
                <a:latin typeface="Courier" pitchFamily="2" charset="0"/>
              </a:rPr>
              <a:t>bufferB</a:t>
            </a:r>
            <a:r>
              <a:rPr lang="en-US" sz="1400" dirty="0">
                <a:latin typeface="Courier" pitchFamily="2" charset="0"/>
              </a:rPr>
              <a:t>[</a:t>
            </a:r>
            <a:r>
              <a:rPr lang="en-US" sz="1400" dirty="0" err="1">
                <a:latin typeface="Courier" pitchFamily="2" charset="0"/>
              </a:rPr>
              <a:t>i</a:t>
            </a:r>
            <a:r>
              <a:rPr lang="en-US" sz="1400" dirty="0">
                <a:latin typeface="Courier" pitchFamily="2" charset="0"/>
              </a:rPr>
              <a:t>] = </a:t>
            </a:r>
            <a:r>
              <a:rPr lang="en-US" sz="1400" dirty="0" err="1">
                <a:latin typeface="Courier" pitchFamily="2" charset="0"/>
              </a:rPr>
              <a:t>bufferA</a:t>
            </a:r>
            <a:r>
              <a:rPr lang="en-US" sz="1400" dirty="0">
                <a:latin typeface="Courier" pitchFamily="2" charset="0"/>
              </a:rPr>
              <a:t>[</a:t>
            </a:r>
            <a:r>
              <a:rPr lang="en-US" sz="1400" dirty="0" err="1">
                <a:latin typeface="Courier" pitchFamily="2" charset="0"/>
              </a:rPr>
              <a:t>i</a:t>
            </a:r>
            <a:r>
              <a:rPr lang="en-US" sz="1400" dirty="0">
                <a:latin typeface="Courier" pitchFamily="2" charset="0"/>
              </a:rPr>
              <a:t>];</a:t>
            </a:r>
          </a:p>
          <a:p>
            <a:r>
              <a:rPr lang="en-US" sz="1400" dirty="0">
                <a:latin typeface="Courier" pitchFamily="2" charset="0"/>
              </a:rPr>
              <a:t>}</a:t>
            </a: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Write WRAM block to MRAM</a:t>
            </a:r>
          </a:p>
          <a:p>
            <a:r>
              <a:rPr lang="en-US" sz="1400" dirty="0" err="1">
                <a:solidFill>
                  <a:srgbClr val="0070C0"/>
                </a:solidFill>
                <a:latin typeface="Courier" pitchFamily="2" charset="0"/>
              </a:rPr>
              <a:t>mram_write</a:t>
            </a:r>
            <a:r>
              <a:rPr lang="en-US" sz="1400" dirty="0">
                <a:latin typeface="Courier" pitchFamily="2" charset="0"/>
              </a:rPr>
              <a:t>(</a:t>
            </a:r>
            <a:r>
              <a:rPr lang="en-US" sz="1400" dirty="0" err="1">
                <a:latin typeface="Courier" pitchFamily="2" charset="0"/>
              </a:rPr>
              <a:t>bufferB</a:t>
            </a:r>
            <a:r>
              <a:rPr lang="en-US" sz="1400" dirty="0">
                <a:latin typeface="Courier" pitchFamily="2" charset="0"/>
              </a:rPr>
              <a:t>, (</a:t>
            </a:r>
            <a:r>
              <a:rPr lang="en-US" sz="1400" dirty="0">
                <a:solidFill>
                  <a:srgbClr val="0070C0"/>
                </a:solidFill>
                <a:latin typeface="Courier" pitchFamily="2" charset="0"/>
              </a:rPr>
              <a:t>__</a:t>
            </a:r>
            <a:r>
              <a:rPr lang="en-US" sz="1400" dirty="0" err="1">
                <a:solidFill>
                  <a:srgbClr val="0070C0"/>
                </a:solidFill>
                <a:latin typeface="Courier" pitchFamily="2" charset="0"/>
              </a:rPr>
              <a:t>mram_ptr</a:t>
            </a:r>
            <a:r>
              <a:rPr lang="en-US" sz="1400" dirty="0">
                <a:solidFill>
                  <a:srgbClr val="0070C0"/>
                </a:solidFill>
                <a:latin typeface="Courier" pitchFamily="2" charset="0"/>
              </a:rPr>
              <a:t> void</a:t>
            </a:r>
            <a:r>
              <a:rPr lang="en-US" sz="1400" dirty="0">
                <a:latin typeface="Courier" pitchFamily="2" charset="0"/>
              </a:rPr>
              <a:t>*)</a:t>
            </a:r>
            <a:r>
              <a:rPr lang="en-US" sz="1400" dirty="0" err="1">
                <a:latin typeface="Courier" pitchFamily="2" charset="0"/>
              </a:rPr>
              <a:t>mram_address_B</a:t>
            </a:r>
            <a:r>
              <a:rPr lang="en-US" sz="1400" dirty="0">
                <a:latin typeface="Courier" pitchFamily="2" charset="0"/>
              </a:rPr>
              <a:t>, </a:t>
            </a:r>
          </a:p>
          <a:p>
            <a:r>
              <a:rPr lang="en-US" sz="1400" dirty="0">
                <a:latin typeface="Courier" pitchFamily="2" charset="0"/>
              </a:rPr>
              <a:t>		SIZE * </a:t>
            </a:r>
            <a:r>
              <a:rPr lang="en-US" sz="1400" dirty="0" err="1">
                <a:latin typeface="Courier" pitchFamily="2" charset="0"/>
              </a:rPr>
              <a:t>sizeof</a:t>
            </a:r>
            <a:r>
              <a:rPr lang="en-US" sz="1400" dirty="0">
                <a:latin typeface="Courier" pitchFamily="2" charset="0"/>
              </a:rPr>
              <a:t>(</a:t>
            </a:r>
            <a:r>
              <a:rPr lang="en-US" sz="1400" dirty="0">
                <a:solidFill>
                  <a:srgbClr val="0070C0"/>
                </a:solidFill>
                <a:latin typeface="Courier" pitchFamily="2" charset="0"/>
              </a:rPr>
              <a:t>uint64_t</a:t>
            </a:r>
            <a:r>
              <a:rPr lang="en-US" sz="1400" dirty="0">
                <a:latin typeface="Courier" pitchFamily="2" charset="0"/>
              </a:rPr>
              <a:t>));</a:t>
            </a:r>
          </a:p>
          <a:p>
            <a:endParaRPr lang="en-US" sz="1400" dirty="0">
              <a:latin typeface="Courier" pitchFamily="2" charset="0"/>
            </a:endParaRPr>
          </a:p>
          <a:p>
            <a:endParaRPr lang="en-US" sz="1400" dirty="0">
              <a:solidFill>
                <a:schemeClr val="bg1">
                  <a:lumMod val="65000"/>
                </a:schemeClr>
              </a:solidFill>
              <a:latin typeface="Courier" pitchFamily="2" charset="0"/>
            </a:endParaRP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FINE-GRAINED STRIDED &amp; RANDOM ACCESS</a:t>
            </a:r>
          </a:p>
          <a:p>
            <a:r>
              <a:rPr lang="en-US" sz="1400" dirty="0">
                <a:solidFill>
                  <a:srgbClr val="0070C0"/>
                </a:solidFill>
                <a:latin typeface="Courier" pitchFamily="2" charset="0"/>
              </a:rPr>
              <a:t>for</a:t>
            </a:r>
            <a:r>
              <a:rPr lang="en-US" sz="1400" dirty="0">
                <a:latin typeface="Courier" pitchFamily="2" charset="0"/>
              </a:rPr>
              <a:t>(</a:t>
            </a:r>
            <a:r>
              <a:rPr lang="en-US" sz="1400" dirty="0" err="1">
                <a:solidFill>
                  <a:srgbClr val="0070C0"/>
                </a:solidFill>
                <a:latin typeface="Courier" pitchFamily="2" charset="0"/>
              </a:rPr>
              <a:t>int</a:t>
            </a:r>
            <a:r>
              <a:rPr lang="en-US" sz="1400" dirty="0">
                <a:solidFill>
                  <a:srgbClr val="0070C0"/>
                </a:solidFill>
                <a:latin typeface="Courier" pitchFamily="2" charset="0"/>
              </a:rPr>
              <a:t> </a:t>
            </a:r>
            <a:r>
              <a:rPr lang="en-US" sz="1400" dirty="0" err="1">
                <a:latin typeface="Courier" pitchFamily="2" charset="0"/>
              </a:rPr>
              <a:t>i</a:t>
            </a:r>
            <a:r>
              <a:rPr lang="en-US" sz="1400" dirty="0">
                <a:latin typeface="Courier" pitchFamily="2" charset="0"/>
              </a:rPr>
              <a:t> = 0; </a:t>
            </a:r>
            <a:r>
              <a:rPr lang="en-US" sz="1400" dirty="0" err="1">
                <a:latin typeface="Courier" pitchFamily="2" charset="0"/>
              </a:rPr>
              <a:t>i</a:t>
            </a:r>
            <a:r>
              <a:rPr lang="en-US" sz="1400" dirty="0">
                <a:latin typeface="Courier" pitchFamily="2" charset="0"/>
              </a:rPr>
              <a:t> &lt; SIZE; </a:t>
            </a:r>
            <a:r>
              <a:rPr lang="en-US" sz="1400" dirty="0" err="1">
                <a:latin typeface="Courier" pitchFamily="2" charset="0"/>
              </a:rPr>
              <a:t>i</a:t>
            </a:r>
            <a:r>
              <a:rPr lang="en-US" sz="1400" dirty="0">
                <a:latin typeface="Courier" pitchFamily="2" charset="0"/>
              </a:rPr>
              <a:t> += stride){</a:t>
            </a:r>
          </a:p>
          <a:p>
            <a:r>
              <a:rPr lang="en-US" sz="1400" dirty="0">
                <a:latin typeface="Courier" pitchFamily="2" charset="0"/>
              </a:rPr>
              <a:t>    </a:t>
            </a:r>
            <a:r>
              <a:rPr lang="en-US" sz="1400" dirty="0" err="1">
                <a:solidFill>
                  <a:srgbClr val="0070C0"/>
                </a:solidFill>
                <a:latin typeface="Courier" pitchFamily="2" charset="0"/>
              </a:rPr>
              <a:t>int</a:t>
            </a:r>
            <a:r>
              <a:rPr lang="en-US" sz="1400" dirty="0">
                <a:latin typeface="Courier" pitchFamily="2" charset="0"/>
              </a:rPr>
              <a:t> index = </a:t>
            </a:r>
            <a:r>
              <a:rPr lang="en-US" sz="1400" dirty="0" err="1">
                <a:latin typeface="Courier" pitchFamily="2" charset="0"/>
              </a:rPr>
              <a:t>i</a:t>
            </a:r>
            <a:r>
              <a:rPr lang="en-US" sz="1400" dirty="0">
                <a:latin typeface="Courier" pitchFamily="2" charset="0"/>
              </a:rPr>
              <a:t> * </a:t>
            </a:r>
            <a:r>
              <a:rPr lang="en-US" sz="1400" dirty="0" err="1">
                <a:latin typeface="Courier" pitchFamily="2" charset="0"/>
              </a:rPr>
              <a:t>sizeof</a:t>
            </a:r>
            <a:r>
              <a:rPr lang="en-US" sz="1400" dirty="0">
                <a:latin typeface="Courier" pitchFamily="2" charset="0"/>
              </a:rPr>
              <a:t>(</a:t>
            </a:r>
            <a:r>
              <a:rPr lang="en-US" sz="1400" dirty="0">
                <a:solidFill>
                  <a:srgbClr val="0070C0"/>
                </a:solidFill>
                <a:latin typeface="Courier" pitchFamily="2" charset="0"/>
              </a:rPr>
              <a:t>uint64_t</a:t>
            </a:r>
            <a:r>
              <a:rPr lang="en-US" sz="1400" dirty="0">
                <a:latin typeface="Courier" pitchFamily="2" charset="0"/>
              </a:rPr>
              <a:t>);</a:t>
            </a: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    // Load current MRAM element to WRAM</a:t>
            </a:r>
          </a:p>
          <a:p>
            <a:r>
              <a:rPr lang="en-US" sz="1400" dirty="0">
                <a:solidFill>
                  <a:srgbClr val="0070C0"/>
                </a:solidFill>
                <a:latin typeface="Courier" pitchFamily="2" charset="0"/>
              </a:rPr>
              <a:t>    </a:t>
            </a:r>
            <a:r>
              <a:rPr lang="en-US" sz="1400" dirty="0" err="1">
                <a:solidFill>
                  <a:srgbClr val="0070C0"/>
                </a:solidFill>
                <a:latin typeface="Courier" pitchFamily="2" charset="0"/>
              </a:rPr>
              <a:t>mram_read</a:t>
            </a:r>
            <a:r>
              <a:rPr lang="en-US" sz="1400" dirty="0">
                <a:latin typeface="Courier" pitchFamily="2" charset="0"/>
              </a:rPr>
              <a:t>((</a:t>
            </a:r>
            <a:r>
              <a:rPr lang="en-US" sz="1400" dirty="0">
                <a:solidFill>
                  <a:srgbClr val="0070C0"/>
                </a:solidFill>
                <a:latin typeface="Courier" pitchFamily="2" charset="0"/>
              </a:rPr>
              <a:t>__</a:t>
            </a:r>
            <a:r>
              <a:rPr lang="en-US" sz="1400" dirty="0" err="1">
                <a:solidFill>
                  <a:srgbClr val="0070C0"/>
                </a:solidFill>
                <a:latin typeface="Courier" pitchFamily="2" charset="0"/>
              </a:rPr>
              <a:t>mram_ptr</a:t>
            </a:r>
            <a:r>
              <a:rPr lang="en-US" sz="1400" dirty="0">
                <a:solidFill>
                  <a:srgbClr val="0070C0"/>
                </a:solidFill>
                <a:latin typeface="Courier" pitchFamily="2" charset="0"/>
              </a:rPr>
              <a:t> void </a:t>
            </a:r>
            <a:r>
              <a:rPr lang="en-US" sz="1400" dirty="0" err="1">
                <a:solidFill>
                  <a:srgbClr val="0070C0"/>
                </a:solidFill>
                <a:latin typeface="Courier" pitchFamily="2" charset="0"/>
              </a:rPr>
              <a:t>const</a:t>
            </a:r>
            <a:r>
              <a:rPr lang="en-US" sz="1400" dirty="0">
                <a:latin typeface="Courier" pitchFamily="2" charset="0"/>
              </a:rPr>
              <a:t>*)(</a:t>
            </a:r>
            <a:r>
              <a:rPr lang="en-US" sz="1400" dirty="0" err="1">
                <a:latin typeface="Courier" pitchFamily="2" charset="0"/>
              </a:rPr>
              <a:t>mram_address_A</a:t>
            </a:r>
            <a:r>
              <a:rPr lang="en-US" sz="1400" dirty="0">
                <a:latin typeface="Courier" pitchFamily="2" charset="0"/>
              </a:rPr>
              <a:t> + index), </a:t>
            </a:r>
            <a:r>
              <a:rPr lang="en-US" sz="1400" dirty="0" err="1">
                <a:latin typeface="Courier" pitchFamily="2" charset="0"/>
              </a:rPr>
              <a:t>bufferA</a:t>
            </a:r>
            <a:r>
              <a:rPr lang="en-US" sz="1400" dirty="0">
                <a:latin typeface="Courier" pitchFamily="2" charset="0"/>
              </a:rPr>
              <a:t>, 				</a:t>
            </a:r>
            <a:r>
              <a:rPr lang="en-US" sz="1400" dirty="0" err="1">
                <a:latin typeface="Courier" pitchFamily="2" charset="0"/>
              </a:rPr>
              <a:t>sizeof</a:t>
            </a:r>
            <a:r>
              <a:rPr lang="en-US" sz="1400" dirty="0">
                <a:latin typeface="Courier" pitchFamily="2" charset="0"/>
              </a:rPr>
              <a:t>(</a:t>
            </a:r>
            <a:r>
              <a:rPr lang="en-US" sz="1400" dirty="0">
                <a:solidFill>
                  <a:srgbClr val="0070C0"/>
                </a:solidFill>
                <a:latin typeface="Courier" pitchFamily="2" charset="0"/>
              </a:rPr>
              <a:t>uint64_t</a:t>
            </a:r>
            <a:r>
              <a:rPr lang="en-US" sz="1400" dirty="0">
                <a:latin typeface="Courier" pitchFamily="2" charset="0"/>
              </a:rPr>
              <a:t>));</a:t>
            </a:r>
          </a:p>
          <a:p>
            <a:endParaRPr lang="en-US" sz="1400" dirty="0">
              <a:solidFill>
                <a:schemeClr val="bg1">
                  <a:lumMod val="65000"/>
                </a:schemeClr>
              </a:solidFill>
              <a:latin typeface="Courier" pitchFamily="2" charset="0"/>
            </a:endParaRP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	// Write WRAM element to MRAM</a:t>
            </a:r>
          </a:p>
          <a:p>
            <a:r>
              <a:rPr lang="en-US" sz="1400" dirty="0">
                <a:solidFill>
                  <a:srgbClr val="0070C0"/>
                </a:solidFill>
                <a:latin typeface="Courier" pitchFamily="2" charset="0"/>
              </a:rPr>
              <a:t>	</a:t>
            </a:r>
            <a:r>
              <a:rPr lang="en-US" sz="1400" dirty="0" err="1">
                <a:solidFill>
                  <a:srgbClr val="0070C0"/>
                </a:solidFill>
                <a:latin typeface="Courier" pitchFamily="2" charset="0"/>
              </a:rPr>
              <a:t>mram_write</a:t>
            </a:r>
            <a:r>
              <a:rPr lang="en-US" sz="1400" dirty="0">
                <a:latin typeface="Courier" pitchFamily="2" charset="0"/>
              </a:rPr>
              <a:t>(</a:t>
            </a:r>
            <a:r>
              <a:rPr lang="en-US" sz="1400" dirty="0" err="1">
                <a:latin typeface="Courier" pitchFamily="2" charset="0"/>
              </a:rPr>
              <a:t>bufferA</a:t>
            </a:r>
            <a:r>
              <a:rPr lang="en-US" sz="1400" dirty="0">
                <a:latin typeface="Courier" pitchFamily="2" charset="0"/>
              </a:rPr>
              <a:t>, (</a:t>
            </a:r>
            <a:r>
              <a:rPr lang="en-US" sz="1400" dirty="0">
                <a:solidFill>
                  <a:srgbClr val="0070C0"/>
                </a:solidFill>
                <a:latin typeface="Courier" pitchFamily="2" charset="0"/>
              </a:rPr>
              <a:t>__</a:t>
            </a:r>
            <a:r>
              <a:rPr lang="en-US" sz="1400" dirty="0" err="1">
                <a:solidFill>
                  <a:srgbClr val="0070C0"/>
                </a:solidFill>
                <a:latin typeface="Courier" pitchFamily="2" charset="0"/>
              </a:rPr>
              <a:t>mram_ptr</a:t>
            </a:r>
            <a:r>
              <a:rPr lang="en-US" sz="1400" dirty="0">
                <a:solidFill>
                  <a:srgbClr val="0070C0"/>
                </a:solidFill>
                <a:latin typeface="Courier" pitchFamily="2" charset="0"/>
              </a:rPr>
              <a:t> void</a:t>
            </a:r>
            <a:r>
              <a:rPr lang="en-US" sz="1400" dirty="0">
                <a:latin typeface="Courier" pitchFamily="2" charset="0"/>
              </a:rPr>
              <a:t>*)(</a:t>
            </a:r>
            <a:r>
              <a:rPr lang="en-US" sz="1400" dirty="0" err="1">
                <a:latin typeface="Courier" pitchFamily="2" charset="0"/>
              </a:rPr>
              <a:t>mram_address_B</a:t>
            </a:r>
            <a:r>
              <a:rPr lang="en-US" sz="1400" dirty="0">
                <a:latin typeface="Courier" pitchFamily="2" charset="0"/>
              </a:rPr>
              <a:t> + index), 					</a:t>
            </a:r>
            <a:r>
              <a:rPr lang="en-US" sz="1400" dirty="0" err="1">
                <a:latin typeface="Courier" pitchFamily="2" charset="0"/>
              </a:rPr>
              <a:t>sizeof</a:t>
            </a:r>
            <a:r>
              <a:rPr lang="en-US" sz="1400" dirty="0">
                <a:latin typeface="Courier" pitchFamily="2" charset="0"/>
              </a:rPr>
              <a:t>(</a:t>
            </a:r>
            <a:r>
              <a:rPr lang="en-US" sz="1400" dirty="0">
                <a:solidFill>
                  <a:srgbClr val="0070C0"/>
                </a:solidFill>
                <a:latin typeface="Courier" pitchFamily="2" charset="0"/>
              </a:rPr>
              <a:t>uint64_t</a:t>
            </a:r>
            <a:r>
              <a:rPr lang="en-US" sz="1400" dirty="0">
                <a:latin typeface="Courier" pitchFamily="2" charset="0"/>
              </a:rPr>
              <a:t>));</a:t>
            </a:r>
          </a:p>
          <a:p>
            <a:r>
              <a:rPr lang="en-US" sz="1400" dirty="0">
                <a:latin typeface="Courier" pitchFamily="2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073857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6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6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6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9" grpId="0" animBg="1"/>
      <p:bldP spid="20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3B904-DC80-0340-90DF-8795CAA58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Strided</a:t>
            </a:r>
            <a:r>
              <a:rPr lang="en-US" dirty="0"/>
              <a:t> and Random Accesses (I)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C622F74-2FCA-C942-9FC2-76F30579F648}"/>
              </a:ext>
            </a:extLst>
          </p:cNvPr>
          <p:cNvGrpSpPr/>
          <p:nvPr/>
        </p:nvGrpSpPr>
        <p:grpSpPr>
          <a:xfrm>
            <a:off x="169011" y="1389158"/>
            <a:ext cx="0" cy="0"/>
            <a:chOff x="0" y="0"/>
            <a:chExt cx="11398800" cy="3600000"/>
          </a:xfrm>
        </p:grpSpPr>
        <p:graphicFrame>
          <p:nvGraphicFramePr>
            <p:cNvPr id="13" name="Chart 12">
              <a:extLst>
                <a:ext uri="{FF2B5EF4-FFF2-40B4-BE49-F238E27FC236}">
                  <a16:creationId xmlns:a16="http://schemas.microsoft.com/office/drawing/2014/main" id="{1196F48F-4489-3545-AB79-DBD635E05058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0" y="0"/>
            <a:ext cx="5683800" cy="36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14" name="Chart 13">
              <a:extLst>
                <a:ext uri="{FF2B5EF4-FFF2-40B4-BE49-F238E27FC236}">
                  <a16:creationId xmlns:a16="http://schemas.microsoft.com/office/drawing/2014/main" id="{23317273-8366-BD47-AE6E-BB0D9A09948C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5727700" y="0"/>
            <a:ext cx="5671100" cy="36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3DFE916F-106B-6147-98B2-23D68CCE020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3202131"/>
              </p:ext>
            </p:extLst>
          </p:nvPr>
        </p:nvGraphicFramePr>
        <p:xfrm>
          <a:off x="86990" y="939452"/>
          <a:ext cx="4487683" cy="2842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8200C803-1E1D-5740-924D-3EAE5A988FE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8039746"/>
              </p:ext>
            </p:extLst>
          </p:nvPr>
        </p:nvGraphicFramePr>
        <p:xfrm>
          <a:off x="4579354" y="939452"/>
          <a:ext cx="4477656" cy="2842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72D78543-8F86-8E47-A039-970EFBA48F87}"/>
              </a:ext>
            </a:extLst>
          </p:cNvPr>
          <p:cNvSpPr/>
          <p:nvPr/>
        </p:nvSpPr>
        <p:spPr>
          <a:xfrm>
            <a:off x="178200" y="3938064"/>
            <a:ext cx="8787600" cy="77207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C000"/>
                </a:solidFill>
                <a:latin typeface="Candara" panose="020E0502030303020204" pitchFamily="34" charset="0"/>
              </a:rPr>
              <a:t>Large difference in maximum sustained bandwidth </a:t>
            </a:r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between coarse-grained and fine-grained DMA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908F801E-E2A8-3B41-80D8-2F06E7CE76F2}"/>
              </a:ext>
            </a:extLst>
          </p:cNvPr>
          <p:cNvSpPr/>
          <p:nvPr/>
        </p:nvSpPr>
        <p:spPr>
          <a:xfrm>
            <a:off x="178200" y="4792030"/>
            <a:ext cx="8787600" cy="756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Coarse-grained DMA uses </a:t>
            </a:r>
            <a:r>
              <a:rPr lang="en-US" sz="2400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1,024-byte transfers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,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while fine-grained DMA uses </a:t>
            </a:r>
            <a:r>
              <a:rPr lang="en-US" sz="2400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8-byte transfers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F2ADF3D-D010-3B4C-A644-84291B262075}"/>
              </a:ext>
            </a:extLst>
          </p:cNvPr>
          <p:cNvSpPr/>
          <p:nvPr/>
        </p:nvSpPr>
        <p:spPr>
          <a:xfrm>
            <a:off x="801974" y="1049026"/>
            <a:ext cx="689548" cy="40473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2C15AC3-1CB6-FD48-9C6A-0F01FC2782BC}"/>
              </a:ext>
            </a:extLst>
          </p:cNvPr>
          <p:cNvSpPr/>
          <p:nvPr/>
        </p:nvSpPr>
        <p:spPr>
          <a:xfrm>
            <a:off x="8213621" y="1181480"/>
            <a:ext cx="689548" cy="40473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7D355689-F381-0E40-BCFA-5A0800712E7D}"/>
              </a:ext>
            </a:extLst>
          </p:cNvPr>
          <p:cNvSpPr/>
          <p:nvPr/>
        </p:nvSpPr>
        <p:spPr>
          <a:xfrm>
            <a:off x="178200" y="5630574"/>
            <a:ext cx="8787600" cy="77207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C000"/>
                </a:solidFill>
                <a:latin typeface="Candara" panose="020E0502030303020204" pitchFamily="34" charset="0"/>
              </a:rPr>
              <a:t>Random access</a:t>
            </a:r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 achieves very similar maximum sustained bandwidth to fine-grained </a:t>
            </a:r>
            <a:r>
              <a:rPr lang="en-US" sz="2400" dirty="0" err="1">
                <a:solidFill>
                  <a:schemeClr val="bg1"/>
                </a:solidFill>
                <a:latin typeface="Candara" panose="020E0502030303020204" pitchFamily="34" charset="0"/>
              </a:rPr>
              <a:t>strided</a:t>
            </a:r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 approach</a:t>
            </a:r>
          </a:p>
        </p:txBody>
      </p:sp>
    </p:spTree>
    <p:extLst>
      <p:ext uri="{BB962C8B-B14F-4D97-AF65-F5344CB8AC3E}">
        <p14:creationId xmlns:p14="http://schemas.microsoft.com/office/powerpoint/2010/main" val="4162622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5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 uiExpand="1">
        <p:bldSub>
          <a:bldChart bld="series"/>
        </p:bldSub>
      </p:bldGraphic>
      <p:bldGraphic spid="16" grpId="0" uiExpand="1">
        <p:bldSub>
          <a:bldChart bld="series"/>
        </p:bldSub>
      </p:bldGraphic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3B904-DC80-0340-90DF-8795CAA58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Strided</a:t>
            </a:r>
            <a:r>
              <a:rPr lang="en-US" dirty="0"/>
              <a:t> and Random Accesses (II)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C622F74-2FCA-C942-9FC2-76F30579F648}"/>
              </a:ext>
            </a:extLst>
          </p:cNvPr>
          <p:cNvGrpSpPr/>
          <p:nvPr/>
        </p:nvGrpSpPr>
        <p:grpSpPr>
          <a:xfrm>
            <a:off x="169011" y="1389158"/>
            <a:ext cx="0" cy="0"/>
            <a:chOff x="0" y="0"/>
            <a:chExt cx="11398800" cy="3600000"/>
          </a:xfrm>
        </p:grpSpPr>
        <p:graphicFrame>
          <p:nvGraphicFramePr>
            <p:cNvPr id="13" name="Chart 12">
              <a:extLst>
                <a:ext uri="{FF2B5EF4-FFF2-40B4-BE49-F238E27FC236}">
                  <a16:creationId xmlns:a16="http://schemas.microsoft.com/office/drawing/2014/main" id="{1196F48F-4489-3545-AB79-DBD635E05058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0" y="0"/>
            <a:ext cx="5683800" cy="36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14" name="Chart 13">
              <a:extLst>
                <a:ext uri="{FF2B5EF4-FFF2-40B4-BE49-F238E27FC236}">
                  <a16:creationId xmlns:a16="http://schemas.microsoft.com/office/drawing/2014/main" id="{23317273-8366-BD47-AE6E-BB0D9A09948C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5727700" y="0"/>
            <a:ext cx="5671100" cy="36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3DFE916F-106B-6147-98B2-23D68CCE020A}"/>
              </a:ext>
            </a:extLst>
          </p:cNvPr>
          <p:cNvGraphicFramePr>
            <a:graphicFrameLocks/>
          </p:cNvGraphicFramePr>
          <p:nvPr/>
        </p:nvGraphicFramePr>
        <p:xfrm>
          <a:off x="86990" y="939452"/>
          <a:ext cx="4487683" cy="2842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8200C803-1E1D-5740-924D-3EAE5A988FEA}"/>
              </a:ext>
            </a:extLst>
          </p:cNvPr>
          <p:cNvGraphicFramePr>
            <a:graphicFrameLocks/>
          </p:cNvGraphicFramePr>
          <p:nvPr/>
        </p:nvGraphicFramePr>
        <p:xfrm>
          <a:off x="4579354" y="939452"/>
          <a:ext cx="4477656" cy="2842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72D78543-8F86-8E47-A039-970EFBA48F87}"/>
              </a:ext>
            </a:extLst>
          </p:cNvPr>
          <p:cNvSpPr/>
          <p:nvPr/>
        </p:nvSpPr>
        <p:spPr>
          <a:xfrm>
            <a:off x="178200" y="3938064"/>
            <a:ext cx="8787600" cy="77207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The sustained MRAM bandwidth of coarse-grained DMA </a:t>
            </a:r>
            <a:r>
              <a:rPr lang="en-US" sz="2400" dirty="0">
                <a:solidFill>
                  <a:srgbClr val="FFC000"/>
                </a:solidFill>
                <a:latin typeface="Candara" panose="020E0502030303020204" pitchFamily="34" charset="0"/>
              </a:rPr>
              <a:t>decreases as the stride increases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908F801E-E2A8-3B41-80D8-2F06E7CE76F2}"/>
              </a:ext>
            </a:extLst>
          </p:cNvPr>
          <p:cNvSpPr/>
          <p:nvPr/>
        </p:nvSpPr>
        <p:spPr>
          <a:xfrm>
            <a:off x="178200" y="4807805"/>
            <a:ext cx="8787600" cy="123204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The </a:t>
            </a:r>
            <a:r>
              <a:rPr lang="en-US" sz="2400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effective utilization of the transferred data decreases </a:t>
            </a:r>
          </a:p>
          <a:p>
            <a:pPr algn="ctr"/>
            <a:r>
              <a:rPr lang="en-US" sz="2400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as the stride becomes larger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(e.g., a stride 4 means that only one fourth of the transferred data is used)</a:t>
            </a:r>
          </a:p>
        </p:txBody>
      </p:sp>
      <p:sp>
        <p:nvSpPr>
          <p:cNvPr id="3" name="Arc 2">
            <a:extLst>
              <a:ext uri="{FF2B5EF4-FFF2-40B4-BE49-F238E27FC236}">
                <a16:creationId xmlns:a16="http://schemas.microsoft.com/office/drawing/2014/main" id="{B3DEBC1B-A4AE-2F4F-8F58-40436B00B418}"/>
              </a:ext>
            </a:extLst>
          </p:cNvPr>
          <p:cNvSpPr/>
          <p:nvPr/>
        </p:nvSpPr>
        <p:spPr>
          <a:xfrm rot="13346287">
            <a:off x="996784" y="919956"/>
            <a:ext cx="3296509" cy="1828900"/>
          </a:xfrm>
          <a:prstGeom prst="arc">
            <a:avLst>
              <a:gd name="adj1" fmla="val 12481916"/>
              <a:gd name="adj2" fmla="val 20310381"/>
            </a:avLst>
          </a:prstGeom>
          <a:ln w="5715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789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3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3B904-DC80-0340-90DF-8795CAA58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Strided</a:t>
            </a:r>
            <a:r>
              <a:rPr lang="en-US" dirty="0"/>
              <a:t> and Random Accesses (III)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C622F74-2FCA-C942-9FC2-76F30579F648}"/>
              </a:ext>
            </a:extLst>
          </p:cNvPr>
          <p:cNvGrpSpPr/>
          <p:nvPr/>
        </p:nvGrpSpPr>
        <p:grpSpPr>
          <a:xfrm>
            <a:off x="169011" y="1389158"/>
            <a:ext cx="0" cy="0"/>
            <a:chOff x="0" y="0"/>
            <a:chExt cx="11398800" cy="3600000"/>
          </a:xfrm>
        </p:grpSpPr>
        <p:graphicFrame>
          <p:nvGraphicFramePr>
            <p:cNvPr id="13" name="Chart 12">
              <a:extLst>
                <a:ext uri="{FF2B5EF4-FFF2-40B4-BE49-F238E27FC236}">
                  <a16:creationId xmlns:a16="http://schemas.microsoft.com/office/drawing/2014/main" id="{1196F48F-4489-3545-AB79-DBD635E05058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0" y="0"/>
            <a:ext cx="5683800" cy="36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14" name="Chart 13">
              <a:extLst>
                <a:ext uri="{FF2B5EF4-FFF2-40B4-BE49-F238E27FC236}">
                  <a16:creationId xmlns:a16="http://schemas.microsoft.com/office/drawing/2014/main" id="{23317273-8366-BD47-AE6E-BB0D9A09948C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5727700" y="0"/>
            <a:ext cx="5671100" cy="36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3DFE916F-106B-6147-98B2-23D68CCE020A}"/>
              </a:ext>
            </a:extLst>
          </p:cNvPr>
          <p:cNvGraphicFramePr>
            <a:graphicFrameLocks/>
          </p:cNvGraphicFramePr>
          <p:nvPr/>
        </p:nvGraphicFramePr>
        <p:xfrm>
          <a:off x="86990" y="939452"/>
          <a:ext cx="4487683" cy="2842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8200C803-1E1D-5740-924D-3EAE5A988FEA}"/>
              </a:ext>
            </a:extLst>
          </p:cNvPr>
          <p:cNvGraphicFramePr>
            <a:graphicFrameLocks/>
          </p:cNvGraphicFramePr>
          <p:nvPr/>
        </p:nvGraphicFramePr>
        <p:xfrm>
          <a:off x="4579354" y="939452"/>
          <a:ext cx="4477656" cy="2842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72D78543-8F86-8E47-A039-970EFBA48F87}"/>
              </a:ext>
            </a:extLst>
          </p:cNvPr>
          <p:cNvSpPr/>
          <p:nvPr/>
        </p:nvSpPr>
        <p:spPr>
          <a:xfrm>
            <a:off x="178200" y="3938064"/>
            <a:ext cx="8787600" cy="77207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For a </a:t>
            </a:r>
            <a:r>
              <a:rPr lang="en-US" sz="2400" dirty="0">
                <a:solidFill>
                  <a:srgbClr val="FFC000"/>
                </a:solidFill>
                <a:latin typeface="Candara" panose="020E0502030303020204" pitchFamily="34" charset="0"/>
              </a:rPr>
              <a:t>stride of 16 or larger</a:t>
            </a:r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, the </a:t>
            </a:r>
            <a:r>
              <a:rPr lang="en-US" sz="2400" dirty="0">
                <a:solidFill>
                  <a:srgbClr val="FFC000"/>
                </a:solidFill>
                <a:latin typeface="Candara" panose="020E0502030303020204" pitchFamily="34" charset="0"/>
              </a:rPr>
              <a:t>fine-grained DMA approach </a:t>
            </a:r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achieves higher bandwidth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908F801E-E2A8-3B41-80D8-2F06E7CE76F2}"/>
              </a:ext>
            </a:extLst>
          </p:cNvPr>
          <p:cNvSpPr/>
          <p:nvPr/>
        </p:nvSpPr>
        <p:spPr>
          <a:xfrm>
            <a:off x="178200" y="4807805"/>
            <a:ext cx="8787600" cy="154205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With stride 16, </a:t>
            </a:r>
            <a:r>
              <a:rPr lang="en-US" sz="2400" dirty="0">
                <a:solidFill>
                  <a:srgbClr val="C0000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only one sixteenth of the maximum sustained bandwidth 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(622.36 MB/s) of coarse-grained DMA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is </a:t>
            </a:r>
            <a:r>
              <a:rPr lang="en-US" sz="2400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effectively used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, which is lower than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the bandwidth of fine-grained DMA (72.58 MB/s)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DF8F2ED-18A6-1246-8013-34EF495BEA42}"/>
              </a:ext>
            </a:extLst>
          </p:cNvPr>
          <p:cNvSpPr/>
          <p:nvPr/>
        </p:nvSpPr>
        <p:spPr>
          <a:xfrm>
            <a:off x="1677379" y="2745479"/>
            <a:ext cx="689548" cy="40473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FB8847A-F563-9F4D-977D-CDD54FF7A630}"/>
              </a:ext>
            </a:extLst>
          </p:cNvPr>
          <p:cNvSpPr/>
          <p:nvPr/>
        </p:nvSpPr>
        <p:spPr>
          <a:xfrm>
            <a:off x="8213621" y="1181480"/>
            <a:ext cx="689548" cy="40473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973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12" grpId="0" animBg="1"/>
      <p:bldP spid="17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3B904-DC80-0340-90DF-8795CAA58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Strided</a:t>
            </a:r>
            <a:r>
              <a:rPr lang="en-US" dirty="0"/>
              <a:t> and Random Accesses (IV)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C622F74-2FCA-C942-9FC2-76F30579F648}"/>
              </a:ext>
            </a:extLst>
          </p:cNvPr>
          <p:cNvGrpSpPr/>
          <p:nvPr/>
        </p:nvGrpSpPr>
        <p:grpSpPr>
          <a:xfrm>
            <a:off x="169011" y="1389158"/>
            <a:ext cx="0" cy="0"/>
            <a:chOff x="0" y="0"/>
            <a:chExt cx="11398800" cy="3600000"/>
          </a:xfrm>
        </p:grpSpPr>
        <p:graphicFrame>
          <p:nvGraphicFramePr>
            <p:cNvPr id="13" name="Chart 12">
              <a:extLst>
                <a:ext uri="{FF2B5EF4-FFF2-40B4-BE49-F238E27FC236}">
                  <a16:creationId xmlns:a16="http://schemas.microsoft.com/office/drawing/2014/main" id="{1196F48F-4489-3545-AB79-DBD635E05058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0" y="0"/>
            <a:ext cx="5683800" cy="36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14" name="Chart 13">
              <a:extLst>
                <a:ext uri="{FF2B5EF4-FFF2-40B4-BE49-F238E27FC236}">
                  <a16:creationId xmlns:a16="http://schemas.microsoft.com/office/drawing/2014/main" id="{23317273-8366-BD47-AE6E-BB0D9A09948C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5727700" y="0"/>
            <a:ext cx="5671100" cy="36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3DFE916F-106B-6147-98B2-23D68CCE020A}"/>
              </a:ext>
            </a:extLst>
          </p:cNvPr>
          <p:cNvGraphicFramePr>
            <a:graphicFrameLocks/>
          </p:cNvGraphicFramePr>
          <p:nvPr/>
        </p:nvGraphicFramePr>
        <p:xfrm>
          <a:off x="86990" y="939452"/>
          <a:ext cx="4487683" cy="2842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8200C803-1E1D-5740-924D-3EAE5A988FEA}"/>
              </a:ext>
            </a:extLst>
          </p:cNvPr>
          <p:cNvGraphicFramePr>
            <a:graphicFrameLocks/>
          </p:cNvGraphicFramePr>
          <p:nvPr/>
        </p:nvGraphicFramePr>
        <p:xfrm>
          <a:off x="4579354" y="939452"/>
          <a:ext cx="4477656" cy="2842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963924D2-7B16-E44F-9C9C-B76A93D000E2}"/>
              </a:ext>
            </a:extLst>
          </p:cNvPr>
          <p:cNvGrpSpPr/>
          <p:nvPr/>
        </p:nvGrpSpPr>
        <p:grpSpPr>
          <a:xfrm>
            <a:off x="639241" y="3967330"/>
            <a:ext cx="7865519" cy="2386705"/>
            <a:chOff x="464215" y="3967330"/>
            <a:chExt cx="8213894" cy="1906997"/>
          </a:xfrm>
        </p:grpSpPr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15DED43E-B97D-9B4C-A2B5-9DC62C0F6D12}"/>
                </a:ext>
              </a:extLst>
            </p:cNvPr>
            <p:cNvSpPr/>
            <p:nvPr/>
          </p:nvSpPr>
          <p:spPr>
            <a:xfrm>
              <a:off x="464215" y="3967333"/>
              <a:ext cx="8213894" cy="1906994"/>
            </a:xfrm>
            <a:prstGeom prst="roundRect">
              <a:avLst>
                <a:gd name="adj" fmla="val 9070"/>
              </a:avLst>
            </a:prstGeom>
            <a:solidFill>
              <a:srgbClr val="F2F9F3"/>
            </a:solidFill>
            <a:ln w="44450"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2" name="Round Same Side Corner Rectangle 21">
              <a:extLst>
                <a:ext uri="{FF2B5EF4-FFF2-40B4-BE49-F238E27FC236}">
                  <a16:creationId xmlns:a16="http://schemas.microsoft.com/office/drawing/2014/main" id="{0B37B348-5830-A446-A27E-34693EE3439E}"/>
                </a:ext>
              </a:extLst>
            </p:cNvPr>
            <p:cNvSpPr/>
            <p:nvPr/>
          </p:nvSpPr>
          <p:spPr>
            <a:xfrm>
              <a:off x="464215" y="3967330"/>
              <a:ext cx="8213894" cy="316407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006600"/>
            </a:solidFill>
            <a:ln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r>
                <a:rPr lang="en-US" sz="2000" b="1" i="1" dirty="0">
                  <a:latin typeface="Cambria" panose="02040503050406030204" pitchFamily="18" charset="0"/>
                </a:rPr>
                <a:t>PROGRAMMING RECOMMENDATION 4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D7A2FC96-7A3C-1C46-99DB-CE1AD6961632}"/>
              </a:ext>
            </a:extLst>
          </p:cNvPr>
          <p:cNvSpPr txBox="1"/>
          <p:nvPr/>
        </p:nvSpPr>
        <p:spPr>
          <a:xfrm>
            <a:off x="639241" y="4387333"/>
            <a:ext cx="7865519" cy="1938992"/>
          </a:xfrm>
          <a:prstGeom prst="rect">
            <a:avLst/>
          </a:prstGeom>
          <a:noFill/>
          <a:ln>
            <a:noFill/>
          </a:ln>
        </p:spPr>
        <p:txBody>
          <a:bodyPr wrap="square" lIns="180000" rtlCol="0">
            <a:spAutoFit/>
          </a:bodyPr>
          <a:lstStyle/>
          <a:p>
            <a:pPr marL="36000" indent="-162000">
              <a:buFont typeface="Arial" panose="020B0604020202020204" pitchFamily="34" charset="0"/>
              <a:buChar char="•"/>
            </a:pPr>
            <a:r>
              <a:rPr lang="en-US" sz="2000" dirty="0">
                <a:latin typeface="Cambria" panose="02040503050406030204" pitchFamily="18" charset="0"/>
              </a:rPr>
              <a:t>For </a:t>
            </a:r>
            <a:r>
              <a:rPr lang="en-US" sz="2000" dirty="0" err="1">
                <a:latin typeface="Cambria" panose="02040503050406030204" pitchFamily="18" charset="0"/>
              </a:rPr>
              <a:t>strided</a:t>
            </a:r>
            <a:r>
              <a:rPr lang="en-US" sz="2000" dirty="0">
                <a:latin typeface="Cambria" panose="02040503050406030204" pitchFamily="18" charset="0"/>
              </a:rPr>
              <a:t> access patterns with a </a:t>
            </a:r>
            <a:r>
              <a:rPr lang="en-US" sz="2000" b="1" dirty="0">
                <a:latin typeface="Cambria" panose="02040503050406030204" pitchFamily="18" charset="0"/>
              </a:rPr>
              <a:t>stride smaller than 16 8-byte elements, fetch a large contiguous chunk</a:t>
            </a:r>
            <a:r>
              <a:rPr lang="en-US" sz="2000" dirty="0">
                <a:latin typeface="Cambria" panose="02040503050406030204" pitchFamily="18" charset="0"/>
              </a:rPr>
              <a:t> (e.g., 1,024 bytes) from a DPU’s MRAM bank. </a:t>
            </a:r>
            <a:r>
              <a:rPr lang="en-US" sz="2000" b="1" dirty="0">
                <a:latin typeface="Cambria" panose="02040503050406030204" pitchFamily="18" charset="0"/>
              </a:rPr>
              <a:t> </a:t>
            </a:r>
            <a:endParaRPr lang="en-US" sz="2000" dirty="0">
              <a:latin typeface="Cambria" panose="02040503050406030204" pitchFamily="18" charset="0"/>
            </a:endParaRPr>
          </a:p>
          <a:p>
            <a:pPr marL="36000" indent="-162000">
              <a:buFont typeface="Arial" panose="020B0604020202020204" pitchFamily="34" charset="0"/>
              <a:buChar char="•"/>
            </a:pPr>
            <a:r>
              <a:rPr lang="en-US" sz="2000" dirty="0">
                <a:latin typeface="Cambria" panose="02040503050406030204" pitchFamily="18" charset="0"/>
              </a:rPr>
              <a:t>For </a:t>
            </a:r>
            <a:r>
              <a:rPr lang="en-US" sz="2000" dirty="0" err="1">
                <a:latin typeface="Cambria" panose="02040503050406030204" pitchFamily="18" charset="0"/>
              </a:rPr>
              <a:t>strided</a:t>
            </a:r>
            <a:r>
              <a:rPr lang="en-US" sz="2000" dirty="0">
                <a:latin typeface="Cambria" panose="02040503050406030204" pitchFamily="18" charset="0"/>
              </a:rPr>
              <a:t> access patterns with </a:t>
            </a:r>
            <a:r>
              <a:rPr lang="en-US" sz="2000" b="1" dirty="0">
                <a:latin typeface="Cambria" panose="02040503050406030204" pitchFamily="18" charset="0"/>
              </a:rPr>
              <a:t>larger strides and random access patterns</a:t>
            </a:r>
            <a:r>
              <a:rPr lang="en-US" sz="2000" dirty="0">
                <a:latin typeface="Cambria" panose="02040503050406030204" pitchFamily="18" charset="0"/>
              </a:rPr>
              <a:t>, fetch </a:t>
            </a:r>
            <a:r>
              <a:rPr lang="en-US" sz="2000" b="1" dirty="0">
                <a:latin typeface="Cambria" panose="02040503050406030204" pitchFamily="18" charset="0"/>
              </a:rPr>
              <a:t>only the data elements that are needed </a:t>
            </a:r>
            <a:r>
              <a:rPr lang="en-US" sz="2000" dirty="0">
                <a:latin typeface="Cambria" panose="02040503050406030204" pitchFamily="18" charset="0"/>
              </a:rPr>
              <a:t>from an MRAM bank.   </a:t>
            </a:r>
          </a:p>
        </p:txBody>
      </p:sp>
    </p:spTree>
    <p:extLst>
      <p:ext uri="{BB962C8B-B14F-4D97-AF65-F5344CB8AC3E}">
        <p14:creationId xmlns:p14="http://schemas.microsoft.com/office/powerpoint/2010/main" val="3556214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Microbenchmark: </a:t>
            </a:r>
            <a:r>
              <a:rPr lang="en-US" dirty="0" err="1"/>
              <a:t>Strided</a:t>
            </a:r>
            <a:r>
              <a:rPr lang="en-US" dirty="0"/>
              <a:t> and Random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/>
              <a:t>Strided</a:t>
            </a:r>
            <a:r>
              <a:rPr lang="en-US" sz="2400" dirty="0"/>
              <a:t> and random accesses to MRAM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2440DC-5DBB-094A-8F34-39C04A7FB2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60968"/>
            <a:ext cx="9144000" cy="41153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284CBF-949F-434C-AD0F-ADF464244C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181747"/>
            <a:ext cx="9144000" cy="3040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429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549AE-E83A-F241-BA2F-2972D7A41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/>
              <a:t>DPU: Arithmetic Throughput vs. Operational Intensity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0D2C28D-09D2-3E45-802E-950C770ECC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2" y="876821"/>
            <a:ext cx="9151034" cy="554903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447F69F8-B4F7-9E47-A369-FFAD15353934}"/>
              </a:ext>
            </a:extLst>
          </p:cNvPr>
          <p:cNvSpPr/>
          <p:nvPr/>
        </p:nvSpPr>
        <p:spPr>
          <a:xfrm flipV="1">
            <a:off x="72351" y="1433383"/>
            <a:ext cx="8991801" cy="4896000"/>
          </a:xfrm>
          <a:prstGeom prst="roundRect">
            <a:avLst>
              <a:gd name="adj" fmla="val 4412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  <a:alpha val="90000"/>
                </a:srgbClr>
              </a:gs>
              <a:gs pos="50000">
                <a:srgbClr val="FFFF00">
                  <a:tint val="44500"/>
                  <a:satMod val="160000"/>
                  <a:alpha val="90000"/>
                </a:srgbClr>
              </a:gs>
              <a:gs pos="100000">
                <a:srgbClr val="FFFF00">
                  <a:tint val="23500"/>
                  <a:satMod val="160000"/>
                  <a:alpha val="9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00C09F-C747-2541-A3E2-DA1C4501C1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689" y="2997200"/>
            <a:ext cx="7630365" cy="3144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655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77 0.02269 L 0.05434 -0.10694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56" y="-648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226AB-1677-1943-85FC-75B1BE994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000" dirty="0"/>
              <a:t>Arithmetic Throughput vs. Operational Intensity (I)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6029F-E62B-B040-8938-C00AEE8178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527949" cy="561702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Goal</a:t>
            </a:r>
          </a:p>
          <a:p>
            <a:pPr lvl="1"/>
            <a:r>
              <a:rPr lang="en-US" dirty="0"/>
              <a:t>Characterize </a:t>
            </a:r>
            <a:r>
              <a:rPr lang="en-US" dirty="0">
                <a:solidFill>
                  <a:srgbClr val="00B050"/>
                </a:solidFill>
              </a:rPr>
              <a:t>memory-bound regions and compute-bound regions</a:t>
            </a:r>
            <a:r>
              <a:rPr lang="en-US" dirty="0"/>
              <a:t> for different datatypes and operations</a:t>
            </a:r>
          </a:p>
          <a:p>
            <a:endParaRPr lang="en-US" dirty="0"/>
          </a:p>
          <a:p>
            <a:r>
              <a:rPr lang="en-US" dirty="0"/>
              <a:t>Microbenchmark</a:t>
            </a:r>
          </a:p>
          <a:p>
            <a:pPr lvl="1"/>
            <a:r>
              <a:rPr lang="en-US" dirty="0"/>
              <a:t>We </a:t>
            </a:r>
            <a:r>
              <a:rPr lang="en-US" dirty="0">
                <a:solidFill>
                  <a:srgbClr val="0070C0"/>
                </a:solidFill>
              </a:rPr>
              <a:t>load one chunk of an MRAM array into WRAM</a:t>
            </a:r>
          </a:p>
          <a:p>
            <a:pPr lvl="1"/>
            <a:r>
              <a:rPr lang="en-US" dirty="0"/>
              <a:t>Perform a </a:t>
            </a:r>
            <a:r>
              <a:rPr lang="en-US" dirty="0">
                <a:solidFill>
                  <a:srgbClr val="00B050"/>
                </a:solidFill>
              </a:rPr>
              <a:t>variable number of operations on the data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Write back </a:t>
            </a:r>
            <a:r>
              <a:rPr lang="en-US" dirty="0"/>
              <a:t>to MRAM</a:t>
            </a:r>
          </a:p>
          <a:p>
            <a:endParaRPr lang="en-US" dirty="0"/>
          </a:p>
          <a:p>
            <a:r>
              <a:rPr lang="en-US" dirty="0"/>
              <a:t>The experiment is inspired by the </a:t>
            </a:r>
            <a:r>
              <a:rPr lang="en-US" dirty="0">
                <a:solidFill>
                  <a:srgbClr val="0070C0"/>
                </a:solidFill>
              </a:rPr>
              <a:t>Roofline model</a:t>
            </a:r>
            <a:r>
              <a:rPr lang="en-US" dirty="0"/>
              <a:t>*</a:t>
            </a:r>
          </a:p>
          <a:p>
            <a:endParaRPr lang="en-US" dirty="0"/>
          </a:p>
          <a:p>
            <a:r>
              <a:rPr lang="en-US" dirty="0"/>
              <a:t>We define </a:t>
            </a:r>
            <a:r>
              <a:rPr lang="en-US" dirty="0">
                <a:solidFill>
                  <a:srgbClr val="C00000"/>
                </a:solidFill>
              </a:rPr>
              <a:t>operational intensity </a:t>
            </a:r>
            <a:r>
              <a:rPr lang="en-US" dirty="0"/>
              <a:t>(OI)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/>
              <a:t>as the number of arithmetic operations performed per byte accessed from MRAM (OP/B)</a:t>
            </a:r>
          </a:p>
          <a:p>
            <a:endParaRPr lang="en-US" dirty="0"/>
          </a:p>
          <a:p>
            <a:r>
              <a:rPr lang="en-US" dirty="0"/>
              <a:t>The pipeline latency changes with the operational intensity, but the MRAM access latency is fixed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3558A2-B31E-3240-AD07-810FDA6883D6}"/>
              </a:ext>
            </a:extLst>
          </p:cNvPr>
          <p:cNvSpPr txBox="1"/>
          <p:nvPr/>
        </p:nvSpPr>
        <p:spPr>
          <a:xfrm>
            <a:off x="1581667" y="6553200"/>
            <a:ext cx="60692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*S. Williams et al., “Roofline: An Insightful Visual Performance Model for Multi-core Architectures,” CACM, 2009</a:t>
            </a:r>
          </a:p>
        </p:txBody>
      </p:sp>
    </p:spTree>
    <p:extLst>
      <p:ext uri="{BB962C8B-B14F-4D97-AF65-F5344CB8AC3E}">
        <p14:creationId xmlns:p14="http://schemas.microsoft.com/office/powerpoint/2010/main" val="1004004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B1A09-65D3-0F45-A0AA-D2E1C548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000" dirty="0"/>
              <a:t>Arithmetic Throughput vs. Operational Intensity (II)</a:t>
            </a:r>
            <a:endParaRPr lang="en-US" sz="3000" b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C5DB603-68F4-F642-86BD-DB5610C43ACD}"/>
              </a:ext>
            </a:extLst>
          </p:cNvPr>
          <p:cNvSpPr/>
          <p:nvPr/>
        </p:nvSpPr>
        <p:spPr>
          <a:xfrm>
            <a:off x="389304" y="1955200"/>
            <a:ext cx="8454013" cy="290160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77E905-53AF-5247-90B4-F07D6F15814B}"/>
              </a:ext>
            </a:extLst>
          </p:cNvPr>
          <p:cNvSpPr/>
          <p:nvPr/>
        </p:nvSpPr>
        <p:spPr>
          <a:xfrm>
            <a:off x="2360792" y="1140108"/>
            <a:ext cx="2124000" cy="190800"/>
          </a:xfrm>
          <a:prstGeom prst="rect">
            <a:avLst/>
          </a:prstGeom>
          <a:solidFill>
            <a:srgbClr val="C0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3A3A86F-54C5-554B-B7F5-45DDCD71F73B}"/>
              </a:ext>
            </a:extLst>
          </p:cNvPr>
          <p:cNvSpPr/>
          <p:nvPr/>
        </p:nvSpPr>
        <p:spPr>
          <a:xfrm>
            <a:off x="389303" y="3243101"/>
            <a:ext cx="8454013" cy="252000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5E75770-494A-9C4D-BD75-FB307931F9AA}"/>
              </a:ext>
            </a:extLst>
          </p:cNvPr>
          <p:cNvSpPr/>
          <p:nvPr/>
        </p:nvSpPr>
        <p:spPr>
          <a:xfrm>
            <a:off x="389303" y="5801316"/>
            <a:ext cx="8454013" cy="290160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E01A6FE-2B9D-4642-8EF2-5A609E671A67}"/>
              </a:ext>
            </a:extLst>
          </p:cNvPr>
          <p:cNvSpPr/>
          <p:nvPr/>
        </p:nvSpPr>
        <p:spPr>
          <a:xfrm>
            <a:off x="887592" y="1140108"/>
            <a:ext cx="1224000" cy="180000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9A10F84-0A85-9C43-90FB-0524289FA0A1}"/>
              </a:ext>
            </a:extLst>
          </p:cNvPr>
          <p:cNvSpPr/>
          <p:nvPr/>
        </p:nvSpPr>
        <p:spPr>
          <a:xfrm>
            <a:off x="2482712" y="2644070"/>
            <a:ext cx="1224000" cy="180000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F816DA1-F753-FB45-8A97-90474F098866}"/>
              </a:ext>
            </a:extLst>
          </p:cNvPr>
          <p:cNvSpPr/>
          <p:nvPr/>
        </p:nvSpPr>
        <p:spPr>
          <a:xfrm>
            <a:off x="887592" y="1343478"/>
            <a:ext cx="720000" cy="180000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25C5A5A-4220-1C40-A842-74C89CF22F4A}"/>
              </a:ext>
            </a:extLst>
          </p:cNvPr>
          <p:cNvSpPr/>
          <p:nvPr/>
        </p:nvSpPr>
        <p:spPr>
          <a:xfrm>
            <a:off x="3682949" y="2848073"/>
            <a:ext cx="864000" cy="180000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E40F10-DEFE-A54E-B843-0EDA6E207D57}"/>
              </a:ext>
            </a:extLst>
          </p:cNvPr>
          <p:cNvSpPr txBox="1"/>
          <p:nvPr/>
        </p:nvSpPr>
        <p:spPr>
          <a:xfrm>
            <a:off x="389305" y="1074420"/>
            <a:ext cx="8454013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rgbClr val="0070C0"/>
                </a:solidFill>
                <a:latin typeface="Courier" pitchFamily="2" charset="0"/>
              </a:rPr>
              <a:t>int</a:t>
            </a:r>
            <a:r>
              <a:rPr lang="en-US" sz="1400" dirty="0">
                <a:latin typeface="Courier" pitchFamily="2" charset="0"/>
              </a:rPr>
              <a:t> repetitions = </a:t>
            </a:r>
            <a:r>
              <a:rPr lang="en-US" sz="1400" dirty="0" err="1">
                <a:latin typeface="Courier" pitchFamily="2" charset="0"/>
              </a:rPr>
              <a:t>input_repeat</a:t>
            </a:r>
            <a:r>
              <a:rPr lang="en-US" sz="1400" dirty="0">
                <a:latin typeface="Courier" pitchFamily="2" charset="0"/>
              </a:rPr>
              <a:t> &gt;= 1.0 ? (</a:t>
            </a:r>
            <a:r>
              <a:rPr lang="en-US" sz="1400" dirty="0" err="1">
                <a:solidFill>
                  <a:srgbClr val="0070C0"/>
                </a:solidFill>
                <a:latin typeface="Courier" pitchFamily="2" charset="0"/>
              </a:rPr>
              <a:t>int</a:t>
            </a:r>
            <a:r>
              <a:rPr lang="en-US" sz="1400" dirty="0">
                <a:latin typeface="Courier" pitchFamily="2" charset="0"/>
              </a:rPr>
              <a:t>)</a:t>
            </a:r>
            <a:r>
              <a:rPr lang="en-US" sz="1400" dirty="0" err="1">
                <a:latin typeface="Courier" pitchFamily="2" charset="0"/>
              </a:rPr>
              <a:t>input_repeat</a:t>
            </a:r>
            <a:r>
              <a:rPr lang="en-US" sz="1400" dirty="0">
                <a:latin typeface="Courier" pitchFamily="2" charset="0"/>
              </a:rPr>
              <a:t> : 1;</a:t>
            </a:r>
          </a:p>
          <a:p>
            <a:r>
              <a:rPr lang="en-US" sz="1400" dirty="0" err="1">
                <a:solidFill>
                  <a:srgbClr val="0070C0"/>
                </a:solidFill>
                <a:latin typeface="Courier" pitchFamily="2" charset="0"/>
              </a:rPr>
              <a:t>int</a:t>
            </a:r>
            <a:r>
              <a:rPr lang="en-US" sz="1400" dirty="0">
                <a:latin typeface="Courier" pitchFamily="2" charset="0"/>
              </a:rPr>
              <a:t> stride      = </a:t>
            </a:r>
            <a:r>
              <a:rPr lang="en-US" sz="1400" dirty="0" err="1">
                <a:latin typeface="Courier" pitchFamily="2" charset="0"/>
              </a:rPr>
              <a:t>input_repeat</a:t>
            </a:r>
            <a:r>
              <a:rPr lang="en-US" sz="1400" dirty="0">
                <a:latin typeface="Courier" pitchFamily="2" charset="0"/>
              </a:rPr>
              <a:t> &gt;= 1.0 ? 1 : (</a:t>
            </a:r>
            <a:r>
              <a:rPr lang="en-US" sz="1400" dirty="0" err="1">
                <a:solidFill>
                  <a:srgbClr val="0070C0"/>
                </a:solidFill>
                <a:latin typeface="Courier" pitchFamily="2" charset="0"/>
              </a:rPr>
              <a:t>int</a:t>
            </a:r>
            <a:r>
              <a:rPr lang="en-US" sz="1400" dirty="0">
                <a:latin typeface="Courier" pitchFamily="2" charset="0"/>
              </a:rPr>
              <a:t>)(1 / </a:t>
            </a:r>
            <a:r>
              <a:rPr lang="en-US" sz="1400" dirty="0" err="1">
                <a:latin typeface="Courier" pitchFamily="2" charset="0"/>
              </a:rPr>
              <a:t>input_repeat</a:t>
            </a:r>
            <a:r>
              <a:rPr lang="en-US" sz="1400" dirty="0">
                <a:latin typeface="Courier" pitchFamily="2" charset="0"/>
              </a:rPr>
              <a:t>);</a:t>
            </a:r>
          </a:p>
          <a:p>
            <a:endParaRPr lang="en-US" sz="1400" dirty="0">
              <a:solidFill>
                <a:schemeClr val="bg1">
                  <a:lumMod val="65000"/>
                </a:schemeClr>
              </a:solidFill>
              <a:latin typeface="Courier" pitchFamily="2" charset="0"/>
            </a:endParaRP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Load current MRAM block to WRAM</a:t>
            </a:r>
          </a:p>
          <a:p>
            <a:r>
              <a:rPr lang="en-US" sz="1400" dirty="0" err="1">
                <a:solidFill>
                  <a:srgbClr val="0070C0"/>
                </a:solidFill>
                <a:latin typeface="Courier" pitchFamily="2" charset="0"/>
              </a:rPr>
              <a:t>mram_read</a:t>
            </a:r>
            <a:r>
              <a:rPr lang="en-US" sz="1400" dirty="0">
                <a:latin typeface="Courier" pitchFamily="2" charset="0"/>
              </a:rPr>
              <a:t>((</a:t>
            </a:r>
            <a:r>
              <a:rPr lang="en-US" sz="1400" dirty="0">
                <a:solidFill>
                  <a:srgbClr val="0070C0"/>
                </a:solidFill>
                <a:latin typeface="Courier" pitchFamily="2" charset="0"/>
              </a:rPr>
              <a:t>__</a:t>
            </a:r>
            <a:r>
              <a:rPr lang="en-US" sz="1400" dirty="0" err="1">
                <a:solidFill>
                  <a:srgbClr val="0070C0"/>
                </a:solidFill>
                <a:latin typeface="Courier" pitchFamily="2" charset="0"/>
              </a:rPr>
              <a:t>mram_ptr</a:t>
            </a:r>
            <a:r>
              <a:rPr lang="en-US" sz="1400" dirty="0">
                <a:solidFill>
                  <a:srgbClr val="0070C0"/>
                </a:solidFill>
                <a:latin typeface="Courier" pitchFamily="2" charset="0"/>
              </a:rPr>
              <a:t> void </a:t>
            </a:r>
            <a:r>
              <a:rPr lang="en-US" sz="1400" dirty="0" err="1">
                <a:solidFill>
                  <a:srgbClr val="0070C0"/>
                </a:solidFill>
                <a:latin typeface="Courier" pitchFamily="2" charset="0"/>
              </a:rPr>
              <a:t>const</a:t>
            </a:r>
            <a:r>
              <a:rPr lang="en-US" sz="1400" dirty="0">
                <a:latin typeface="Courier" pitchFamily="2" charset="0"/>
              </a:rPr>
              <a:t>*)</a:t>
            </a:r>
            <a:r>
              <a:rPr lang="en-US" sz="1400" dirty="0" err="1">
                <a:latin typeface="Courier" pitchFamily="2" charset="0"/>
              </a:rPr>
              <a:t>mram_address_A</a:t>
            </a:r>
            <a:r>
              <a:rPr lang="en-US" sz="1400" dirty="0">
                <a:latin typeface="Courier" pitchFamily="2" charset="0"/>
              </a:rPr>
              <a:t>, </a:t>
            </a:r>
            <a:r>
              <a:rPr lang="en-US" sz="1400" dirty="0" err="1">
                <a:latin typeface="Courier" pitchFamily="2" charset="0"/>
              </a:rPr>
              <a:t>bufferA</a:t>
            </a:r>
            <a:r>
              <a:rPr lang="en-US" sz="1400" dirty="0">
                <a:latin typeface="Courier" pitchFamily="2" charset="0"/>
              </a:rPr>
              <a:t>, SIZE * </a:t>
            </a:r>
            <a:r>
              <a:rPr lang="en-US" sz="1400" dirty="0" err="1">
                <a:latin typeface="Courier" pitchFamily="2" charset="0"/>
              </a:rPr>
              <a:t>sizeof</a:t>
            </a:r>
            <a:r>
              <a:rPr lang="en-US" sz="1400" dirty="0">
                <a:latin typeface="Courier" pitchFamily="2" charset="0"/>
              </a:rPr>
              <a:t>(T));</a:t>
            </a:r>
          </a:p>
          <a:p>
            <a:endParaRPr lang="en-US" sz="1400" dirty="0">
              <a:solidFill>
                <a:schemeClr val="bg1">
                  <a:lumMod val="65000"/>
                </a:schemeClr>
              </a:solidFill>
              <a:latin typeface="Courier" pitchFamily="2" charset="0"/>
            </a:endParaRP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Update</a:t>
            </a:r>
          </a:p>
          <a:p>
            <a:r>
              <a:rPr lang="en-US" sz="1400" dirty="0">
                <a:solidFill>
                  <a:srgbClr val="0070C0"/>
                </a:solidFill>
                <a:latin typeface="Courier" pitchFamily="2" charset="0"/>
              </a:rPr>
              <a:t>for</a:t>
            </a:r>
            <a:r>
              <a:rPr lang="en-US" sz="1400" dirty="0">
                <a:latin typeface="Courier" pitchFamily="2" charset="0"/>
              </a:rPr>
              <a:t>(</a:t>
            </a:r>
            <a:r>
              <a:rPr lang="en-US" sz="1400" dirty="0" err="1">
                <a:solidFill>
                  <a:srgbClr val="0070C0"/>
                </a:solidFill>
                <a:latin typeface="Courier" pitchFamily="2" charset="0"/>
              </a:rPr>
              <a:t>int</a:t>
            </a:r>
            <a:r>
              <a:rPr lang="en-US" sz="1400" dirty="0">
                <a:latin typeface="Courier" pitchFamily="2" charset="0"/>
              </a:rPr>
              <a:t> r = 0; r &lt; repetitions; r++){</a:t>
            </a:r>
          </a:p>
          <a:p>
            <a:r>
              <a:rPr lang="en-US" sz="1400" dirty="0">
                <a:latin typeface="Courier" pitchFamily="2" charset="0"/>
              </a:rPr>
              <a:t>    </a:t>
            </a:r>
            <a:r>
              <a:rPr lang="en-US" sz="1400" dirty="0">
                <a:solidFill>
                  <a:srgbClr val="0070C0"/>
                </a:solidFill>
                <a:latin typeface="Courier" pitchFamily="2" charset="0"/>
              </a:rPr>
              <a:t>for</a:t>
            </a:r>
            <a:r>
              <a:rPr lang="en-US" sz="1400" dirty="0">
                <a:latin typeface="Courier" pitchFamily="2" charset="0"/>
              </a:rPr>
              <a:t>(</a:t>
            </a:r>
            <a:r>
              <a:rPr lang="en-US" sz="1400" dirty="0" err="1">
                <a:solidFill>
                  <a:srgbClr val="0070C0"/>
                </a:solidFill>
                <a:latin typeface="Courier" pitchFamily="2" charset="0"/>
              </a:rPr>
              <a:t>int</a:t>
            </a:r>
            <a:r>
              <a:rPr lang="en-US" sz="1400" dirty="0">
                <a:latin typeface="Courier" pitchFamily="2" charset="0"/>
              </a:rPr>
              <a:t> </a:t>
            </a:r>
            <a:r>
              <a:rPr lang="en-US" sz="1400" dirty="0" err="1">
                <a:latin typeface="Courier" pitchFamily="2" charset="0"/>
              </a:rPr>
              <a:t>i</a:t>
            </a:r>
            <a:r>
              <a:rPr lang="en-US" sz="1400" dirty="0">
                <a:latin typeface="Courier" pitchFamily="2" charset="0"/>
              </a:rPr>
              <a:t> = 0; </a:t>
            </a:r>
            <a:r>
              <a:rPr lang="en-US" sz="1400" dirty="0" err="1">
                <a:latin typeface="Courier" pitchFamily="2" charset="0"/>
              </a:rPr>
              <a:t>i</a:t>
            </a:r>
            <a:r>
              <a:rPr lang="en-US" sz="1400" dirty="0">
                <a:latin typeface="Courier" pitchFamily="2" charset="0"/>
              </a:rPr>
              <a:t> &lt; SIZE; </a:t>
            </a:r>
            <a:r>
              <a:rPr lang="en-US" sz="1400" dirty="0" err="1">
                <a:latin typeface="Courier" pitchFamily="2" charset="0"/>
              </a:rPr>
              <a:t>i</a:t>
            </a:r>
            <a:r>
              <a:rPr lang="en-US" sz="1400" dirty="0">
                <a:latin typeface="Courier" pitchFamily="2" charset="0"/>
              </a:rPr>
              <a:t>+=stride){</a:t>
            </a:r>
          </a:p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Courier" pitchFamily="2" charset="0"/>
              </a:rPr>
              <a:t>#ifdef ADD</a:t>
            </a:r>
          </a:p>
          <a:p>
            <a:r>
              <a:rPr lang="en-US" sz="1400" dirty="0">
                <a:latin typeface="Courier" pitchFamily="2" charset="0"/>
              </a:rPr>
              <a:t>        </a:t>
            </a:r>
            <a:r>
              <a:rPr lang="en-US" sz="1400" dirty="0" err="1">
                <a:latin typeface="Courier" pitchFamily="2" charset="0"/>
              </a:rPr>
              <a:t>bufferA</a:t>
            </a:r>
            <a:r>
              <a:rPr lang="en-US" sz="1400" dirty="0">
                <a:latin typeface="Courier" pitchFamily="2" charset="0"/>
              </a:rPr>
              <a:t>[</a:t>
            </a:r>
            <a:r>
              <a:rPr lang="en-US" sz="1400" dirty="0" err="1">
                <a:latin typeface="Courier" pitchFamily="2" charset="0"/>
              </a:rPr>
              <a:t>i</a:t>
            </a:r>
            <a:r>
              <a:rPr lang="en-US" sz="1400" dirty="0">
                <a:latin typeface="Courier" pitchFamily="2" charset="0"/>
              </a:rPr>
              <a:t>] += scalar; 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ADD </a:t>
            </a:r>
          </a:p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Courier" pitchFamily="2" charset="0"/>
              </a:rPr>
              <a:t>#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Courier" pitchFamily="2" charset="0"/>
              </a:rPr>
              <a:t>elif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Courier" pitchFamily="2" charset="0"/>
              </a:rPr>
              <a:t> SUB</a:t>
            </a:r>
          </a:p>
          <a:p>
            <a:r>
              <a:rPr lang="en-US" sz="1400" dirty="0">
                <a:latin typeface="Courier" pitchFamily="2" charset="0"/>
              </a:rPr>
              <a:t>        </a:t>
            </a:r>
            <a:r>
              <a:rPr lang="en-US" sz="1400" dirty="0" err="1">
                <a:latin typeface="Courier" pitchFamily="2" charset="0"/>
              </a:rPr>
              <a:t>bufferA</a:t>
            </a:r>
            <a:r>
              <a:rPr lang="en-US" sz="1400" dirty="0">
                <a:latin typeface="Courier" pitchFamily="2" charset="0"/>
              </a:rPr>
              <a:t>[</a:t>
            </a:r>
            <a:r>
              <a:rPr lang="en-US" sz="1400" dirty="0" err="1">
                <a:latin typeface="Courier" pitchFamily="2" charset="0"/>
              </a:rPr>
              <a:t>i</a:t>
            </a:r>
            <a:r>
              <a:rPr lang="en-US" sz="1400" dirty="0">
                <a:latin typeface="Courier" pitchFamily="2" charset="0"/>
              </a:rPr>
              <a:t>] -= scalar; 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SUB</a:t>
            </a:r>
          </a:p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Courier" pitchFamily="2" charset="0"/>
              </a:rPr>
              <a:t>#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Courier" pitchFamily="2" charset="0"/>
              </a:rPr>
              <a:t>elif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Courier" pitchFamily="2" charset="0"/>
              </a:rPr>
              <a:t> MUL</a:t>
            </a:r>
          </a:p>
          <a:p>
            <a:r>
              <a:rPr lang="en-US" sz="1400" dirty="0">
                <a:latin typeface="Courier" pitchFamily="2" charset="0"/>
              </a:rPr>
              <a:t>        </a:t>
            </a:r>
            <a:r>
              <a:rPr lang="en-US" sz="1400" dirty="0" err="1">
                <a:latin typeface="Courier" pitchFamily="2" charset="0"/>
              </a:rPr>
              <a:t>bufferA</a:t>
            </a:r>
            <a:r>
              <a:rPr lang="en-US" sz="1400" dirty="0">
                <a:latin typeface="Courier" pitchFamily="2" charset="0"/>
              </a:rPr>
              <a:t>[</a:t>
            </a:r>
            <a:r>
              <a:rPr lang="en-US" sz="1400" dirty="0" err="1">
                <a:latin typeface="Courier" pitchFamily="2" charset="0"/>
              </a:rPr>
              <a:t>i</a:t>
            </a:r>
            <a:r>
              <a:rPr lang="en-US" sz="1400" dirty="0">
                <a:latin typeface="Courier" pitchFamily="2" charset="0"/>
              </a:rPr>
              <a:t>] *= scalar; 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MUL </a:t>
            </a:r>
          </a:p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Courier" pitchFamily="2" charset="0"/>
              </a:rPr>
              <a:t>#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Courier" pitchFamily="2" charset="0"/>
              </a:rPr>
              <a:t>elif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Courier" pitchFamily="2" charset="0"/>
              </a:rPr>
              <a:t> DIV</a:t>
            </a:r>
          </a:p>
          <a:p>
            <a:r>
              <a:rPr lang="en-US" sz="1400" dirty="0">
                <a:latin typeface="Courier" pitchFamily="2" charset="0"/>
              </a:rPr>
              <a:t>        </a:t>
            </a:r>
            <a:r>
              <a:rPr lang="en-US" sz="1400" dirty="0" err="1">
                <a:latin typeface="Courier" pitchFamily="2" charset="0"/>
              </a:rPr>
              <a:t>bufferA</a:t>
            </a:r>
            <a:r>
              <a:rPr lang="en-US" sz="1400" dirty="0">
                <a:latin typeface="Courier" pitchFamily="2" charset="0"/>
              </a:rPr>
              <a:t>[</a:t>
            </a:r>
            <a:r>
              <a:rPr lang="en-US" sz="1400" dirty="0" err="1">
                <a:latin typeface="Courier" pitchFamily="2" charset="0"/>
              </a:rPr>
              <a:t>i</a:t>
            </a:r>
            <a:r>
              <a:rPr lang="en-US" sz="1400" dirty="0">
                <a:latin typeface="Courier" pitchFamily="2" charset="0"/>
              </a:rPr>
              <a:t>] /= scalar; 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DIV</a:t>
            </a:r>
          </a:p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Courier" pitchFamily="2" charset="0"/>
              </a:rPr>
              <a:t>#endif</a:t>
            </a:r>
          </a:p>
          <a:p>
            <a:r>
              <a:rPr lang="en-US" sz="1400" dirty="0">
                <a:latin typeface="Courier" pitchFamily="2" charset="0"/>
              </a:rPr>
              <a:t>    }</a:t>
            </a:r>
          </a:p>
          <a:p>
            <a:r>
              <a:rPr lang="en-US" sz="1400" dirty="0">
                <a:latin typeface="Courier" pitchFamily="2" charset="0"/>
              </a:rPr>
              <a:t>}</a:t>
            </a:r>
          </a:p>
          <a:p>
            <a:endParaRPr lang="en-US" sz="1400" dirty="0">
              <a:solidFill>
                <a:schemeClr val="bg1">
                  <a:lumMod val="65000"/>
                </a:schemeClr>
              </a:solidFill>
              <a:latin typeface="Courier" pitchFamily="2" charset="0"/>
            </a:endParaRP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Write WRAM block to MRAM</a:t>
            </a:r>
          </a:p>
          <a:p>
            <a:r>
              <a:rPr lang="en-US" sz="1400" dirty="0" err="1">
                <a:solidFill>
                  <a:srgbClr val="0070C0"/>
                </a:solidFill>
                <a:latin typeface="Courier" pitchFamily="2" charset="0"/>
              </a:rPr>
              <a:t>mram_write</a:t>
            </a:r>
            <a:r>
              <a:rPr lang="en-US" sz="1400" dirty="0">
                <a:latin typeface="Courier" pitchFamily="2" charset="0"/>
              </a:rPr>
              <a:t>(</a:t>
            </a:r>
            <a:r>
              <a:rPr lang="en-US" sz="1400" dirty="0" err="1">
                <a:latin typeface="Courier" pitchFamily="2" charset="0"/>
              </a:rPr>
              <a:t>bufferA</a:t>
            </a:r>
            <a:r>
              <a:rPr lang="en-US" sz="1400" dirty="0">
                <a:latin typeface="Courier" pitchFamily="2" charset="0"/>
              </a:rPr>
              <a:t>, (</a:t>
            </a:r>
            <a:r>
              <a:rPr lang="en-US" sz="1400" dirty="0">
                <a:solidFill>
                  <a:srgbClr val="0070C0"/>
                </a:solidFill>
                <a:latin typeface="Courier" pitchFamily="2" charset="0"/>
              </a:rPr>
              <a:t>__</a:t>
            </a:r>
            <a:r>
              <a:rPr lang="en-US" sz="1400" dirty="0" err="1">
                <a:solidFill>
                  <a:srgbClr val="0070C0"/>
                </a:solidFill>
                <a:latin typeface="Courier" pitchFamily="2" charset="0"/>
              </a:rPr>
              <a:t>mram_ptr</a:t>
            </a:r>
            <a:r>
              <a:rPr lang="en-US" sz="1400" dirty="0">
                <a:solidFill>
                  <a:srgbClr val="0070C0"/>
                </a:solidFill>
                <a:latin typeface="Courier" pitchFamily="2" charset="0"/>
              </a:rPr>
              <a:t> void</a:t>
            </a:r>
            <a:r>
              <a:rPr lang="en-US" sz="1400" dirty="0">
                <a:latin typeface="Courier" pitchFamily="2" charset="0"/>
              </a:rPr>
              <a:t>*)</a:t>
            </a:r>
            <a:r>
              <a:rPr lang="en-US" sz="1400" dirty="0" err="1">
                <a:latin typeface="Courier" pitchFamily="2" charset="0"/>
              </a:rPr>
              <a:t>mram_address_B</a:t>
            </a:r>
            <a:r>
              <a:rPr lang="en-US" sz="1400" dirty="0">
                <a:latin typeface="Courier" pitchFamily="2" charset="0"/>
              </a:rPr>
              <a:t>, SIZE * </a:t>
            </a:r>
            <a:r>
              <a:rPr lang="en-US" sz="1400" dirty="0" err="1">
                <a:latin typeface="Courier" pitchFamily="2" charset="0"/>
              </a:rPr>
              <a:t>sizeof</a:t>
            </a:r>
            <a:r>
              <a:rPr lang="en-US" sz="1400" dirty="0">
                <a:latin typeface="Courier" pitchFamily="2" charset="0"/>
              </a:rPr>
              <a:t>(T));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0E0EC3F7-19D0-4F45-A792-6D714D4D2392}"/>
              </a:ext>
            </a:extLst>
          </p:cNvPr>
          <p:cNvSpPr/>
          <p:nvPr/>
        </p:nvSpPr>
        <p:spPr>
          <a:xfrm>
            <a:off x="5960417" y="2454324"/>
            <a:ext cx="2882900" cy="179429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  <a:latin typeface="Courier" pitchFamily="2" charset="0"/>
                <a:cs typeface="Calibri" panose="020F0502020204030204" pitchFamily="34" charset="0"/>
              </a:rPr>
              <a:t>input_repeat</a:t>
            </a:r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greater or equal to 1 indicates the (integer) number of repetitions per input element</a:t>
            </a:r>
          </a:p>
          <a:p>
            <a:pPr algn="ctr"/>
            <a:endParaRPr lang="en-US" sz="1400" dirty="0">
              <a:solidFill>
                <a:schemeClr val="tx1"/>
              </a:solidFill>
              <a:latin typeface="Candara" panose="020E050203030302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1400" dirty="0" err="1">
                <a:solidFill>
                  <a:schemeClr val="tx1"/>
                </a:solidFill>
                <a:latin typeface="Courier" pitchFamily="2" charset="0"/>
                <a:cs typeface="Calibri" panose="020F0502020204030204" pitchFamily="34" charset="0"/>
              </a:rPr>
              <a:t>input_repeat</a:t>
            </a:r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smaller than 1 indicates the fraction of elements that are updated</a:t>
            </a:r>
          </a:p>
        </p:txBody>
      </p:sp>
    </p:spTree>
    <p:extLst>
      <p:ext uri="{BB962C8B-B14F-4D97-AF65-F5344CB8AC3E}">
        <p14:creationId xmlns:p14="http://schemas.microsoft.com/office/powerpoint/2010/main" val="510271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6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6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0" grpId="0" animBg="1"/>
      <p:bldP spid="16" grpId="0" animBg="1"/>
      <p:bldP spid="17" grpId="0" animBg="1"/>
      <p:bldP spid="18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226AB-1677-1943-85FC-75B1BE994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000" dirty="0"/>
              <a:t>Arithmetic Throughput vs. Operational Intensity (III)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43D0DE-5C84-6441-A92C-A7033691C8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912" y="887483"/>
            <a:ext cx="7162800" cy="4358052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93E1D88-E6DE-FA40-AB62-FF2BDC4CB736}"/>
              </a:ext>
            </a:extLst>
          </p:cNvPr>
          <p:cNvSpPr/>
          <p:nvPr/>
        </p:nvSpPr>
        <p:spPr>
          <a:xfrm>
            <a:off x="464214" y="5017564"/>
            <a:ext cx="8215572" cy="139593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Candara" panose="020E0502030303020204" pitchFamily="34" charset="0"/>
              </a:rPr>
              <a:t>We show results of arithmetic throughput vs. operational intensity for 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Candara" panose="020E0502030303020204" pitchFamily="34" charset="0"/>
              </a:rPr>
              <a:t>(a) </a:t>
            </a:r>
            <a:r>
              <a:rPr lang="en-US" sz="2000" dirty="0">
                <a:solidFill>
                  <a:srgbClr val="FFC000"/>
                </a:solidFill>
                <a:latin typeface="Candara" panose="020E0502030303020204" pitchFamily="34" charset="0"/>
              </a:rPr>
              <a:t>32-bit integer ADD</a:t>
            </a:r>
            <a:r>
              <a:rPr lang="en-US" sz="2000" dirty="0">
                <a:solidFill>
                  <a:schemeClr val="bg1"/>
                </a:solidFill>
                <a:latin typeface="Candara" panose="020E0502030303020204" pitchFamily="34" charset="0"/>
              </a:rPr>
              <a:t>, (b) </a:t>
            </a:r>
            <a:r>
              <a:rPr lang="en-US" sz="2000" dirty="0">
                <a:solidFill>
                  <a:srgbClr val="FFC000"/>
                </a:solidFill>
                <a:latin typeface="Candara" panose="020E0502030303020204" pitchFamily="34" charset="0"/>
              </a:rPr>
              <a:t>32-bit integer MUL</a:t>
            </a:r>
            <a:r>
              <a:rPr lang="en-US" sz="2000" dirty="0">
                <a:solidFill>
                  <a:schemeClr val="bg1"/>
                </a:solidFill>
                <a:latin typeface="Candara" panose="020E0502030303020204" pitchFamily="34" charset="0"/>
              </a:rPr>
              <a:t>, 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Candara" panose="020E0502030303020204" pitchFamily="34" charset="0"/>
              </a:rPr>
              <a:t>(c) </a:t>
            </a:r>
            <a:r>
              <a:rPr lang="en-US" sz="2000" dirty="0">
                <a:solidFill>
                  <a:srgbClr val="FFC000"/>
                </a:solidFill>
                <a:latin typeface="Candara" panose="020E0502030303020204" pitchFamily="34" charset="0"/>
              </a:rPr>
              <a:t>32-bit floating-point ADD</a:t>
            </a:r>
            <a:r>
              <a:rPr lang="en-US" sz="2000" dirty="0">
                <a:solidFill>
                  <a:schemeClr val="bg1"/>
                </a:solidFill>
                <a:latin typeface="Candara" panose="020E0502030303020204" pitchFamily="34" charset="0"/>
              </a:rPr>
              <a:t>, and (d) </a:t>
            </a:r>
            <a:r>
              <a:rPr lang="en-US" sz="2000" dirty="0">
                <a:solidFill>
                  <a:srgbClr val="FFC000"/>
                </a:solidFill>
                <a:latin typeface="Candara" panose="020E0502030303020204" pitchFamily="34" charset="0"/>
              </a:rPr>
              <a:t>32-bit floating-point MUL 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Candara" panose="020E0502030303020204" pitchFamily="34" charset="0"/>
              </a:rPr>
              <a:t>(results for other datatypes and operations show similar trends)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80B82DE-2CFD-6949-8946-6828286B01F0}"/>
              </a:ext>
            </a:extLst>
          </p:cNvPr>
          <p:cNvSpPr/>
          <p:nvPr/>
        </p:nvSpPr>
        <p:spPr>
          <a:xfrm>
            <a:off x="1535070" y="922209"/>
            <a:ext cx="1046084" cy="25841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BBB1EF2-5690-E244-989A-C72CC816AD9E}"/>
              </a:ext>
            </a:extLst>
          </p:cNvPr>
          <p:cNvSpPr/>
          <p:nvPr/>
        </p:nvSpPr>
        <p:spPr>
          <a:xfrm>
            <a:off x="5090427" y="920803"/>
            <a:ext cx="1046084" cy="25841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A7BB1CA-EF79-EC4F-B489-FDAEAD1041AE}"/>
              </a:ext>
            </a:extLst>
          </p:cNvPr>
          <p:cNvSpPr/>
          <p:nvPr/>
        </p:nvSpPr>
        <p:spPr>
          <a:xfrm>
            <a:off x="1535070" y="3100179"/>
            <a:ext cx="1080000" cy="25841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B176C0F-ABE5-A34A-9E23-C8F0EBF812C0}"/>
              </a:ext>
            </a:extLst>
          </p:cNvPr>
          <p:cNvSpPr/>
          <p:nvPr/>
        </p:nvSpPr>
        <p:spPr>
          <a:xfrm>
            <a:off x="5090427" y="3098773"/>
            <a:ext cx="1080000" cy="25841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260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8" grpId="0" animBg="1"/>
      <p:bldP spid="9" grpId="0" animBg="1"/>
      <p:bldP spid="10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226AB-1677-1943-85FC-75B1BE994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/>
              <a:t>Arithmetic Throughput vs. Operational Intensity (IV)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058A7E4E-46E7-A941-80D3-FF7FD6CFC8D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6714162"/>
              </p:ext>
            </p:extLst>
          </p:nvPr>
        </p:nvGraphicFramePr>
        <p:xfrm>
          <a:off x="252136" y="1172483"/>
          <a:ext cx="4680000" cy="2794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6" name="Group 15">
            <a:extLst>
              <a:ext uri="{FF2B5EF4-FFF2-40B4-BE49-F238E27FC236}">
                <a16:creationId xmlns:a16="http://schemas.microsoft.com/office/drawing/2014/main" id="{EE47C952-0691-0D41-B462-344133A31237}"/>
              </a:ext>
            </a:extLst>
          </p:cNvPr>
          <p:cNvGrpSpPr/>
          <p:nvPr/>
        </p:nvGrpSpPr>
        <p:grpSpPr>
          <a:xfrm>
            <a:off x="925804" y="1172483"/>
            <a:ext cx="2484000" cy="1999152"/>
            <a:chOff x="842679" y="887483"/>
            <a:chExt cx="2484000" cy="1999152"/>
          </a:xfrm>
        </p:grpSpPr>
        <p:sp>
          <p:nvSpPr>
            <p:cNvPr id="12" name="Right Triangle 11">
              <a:extLst>
                <a:ext uri="{FF2B5EF4-FFF2-40B4-BE49-F238E27FC236}">
                  <a16:creationId xmlns:a16="http://schemas.microsoft.com/office/drawing/2014/main" id="{0B65AB58-6E39-E74F-9B09-13663BA35025}"/>
                </a:ext>
              </a:extLst>
            </p:cNvPr>
            <p:cNvSpPr/>
            <p:nvPr/>
          </p:nvSpPr>
          <p:spPr>
            <a:xfrm flipH="1">
              <a:off x="842679" y="887483"/>
              <a:ext cx="2484000" cy="1999152"/>
            </a:xfrm>
            <a:prstGeom prst="rtTriangle">
              <a:avLst/>
            </a:prstGeom>
            <a:solidFill>
              <a:srgbClr val="FF2600">
                <a:alpha val="25098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C5D7AB2-F16C-0E43-8506-49F562DF246B}"/>
                </a:ext>
              </a:extLst>
            </p:cNvPr>
            <p:cNvSpPr txBox="1"/>
            <p:nvPr/>
          </p:nvSpPr>
          <p:spPr>
            <a:xfrm>
              <a:off x="1691936" y="2160494"/>
              <a:ext cx="144116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i="1" dirty="0">
                  <a:solidFill>
                    <a:srgbClr val="FF0000"/>
                  </a:solidFill>
                </a:rPr>
                <a:t>Memory-bound region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F8D4043-BC79-594D-8CAF-AFDF7EA7C71A}"/>
              </a:ext>
            </a:extLst>
          </p:cNvPr>
          <p:cNvGrpSpPr/>
          <p:nvPr/>
        </p:nvGrpSpPr>
        <p:grpSpPr>
          <a:xfrm>
            <a:off x="3155624" y="1172483"/>
            <a:ext cx="1819835" cy="1999152"/>
            <a:chOff x="3072499" y="887483"/>
            <a:chExt cx="1819835" cy="1999152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163AC6A-FF2B-4443-8C04-F757D7764BAC}"/>
                </a:ext>
              </a:extLst>
            </p:cNvPr>
            <p:cNvSpPr/>
            <p:nvPr/>
          </p:nvSpPr>
          <p:spPr>
            <a:xfrm>
              <a:off x="3371849" y="887483"/>
              <a:ext cx="1224000" cy="1999152"/>
            </a:xfrm>
            <a:prstGeom prst="rect">
              <a:avLst/>
            </a:prstGeom>
            <a:solidFill>
              <a:srgbClr val="00B0F0">
                <a:alpha val="25098"/>
              </a:srgbClr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B30D2FD-15B9-3C47-A8D0-D0ABCBE3941B}"/>
                </a:ext>
              </a:extLst>
            </p:cNvPr>
            <p:cNvSpPr txBox="1"/>
            <p:nvPr/>
          </p:nvSpPr>
          <p:spPr>
            <a:xfrm>
              <a:off x="3072499" y="2160494"/>
              <a:ext cx="181983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i="1" dirty="0">
                  <a:solidFill>
                    <a:srgbClr val="002060"/>
                  </a:solidFill>
                </a:rPr>
                <a:t>Compute-bound region</a:t>
              </a:r>
            </a:p>
          </p:txBody>
        </p:sp>
      </p:grp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C117EF13-2289-E949-B65E-AAAF43AE5D4F}"/>
              </a:ext>
            </a:extLst>
          </p:cNvPr>
          <p:cNvSpPr/>
          <p:nvPr/>
        </p:nvSpPr>
        <p:spPr>
          <a:xfrm>
            <a:off x="5137078" y="1053733"/>
            <a:ext cx="3491347" cy="1440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In the </a:t>
            </a:r>
            <a:r>
              <a:rPr lang="en-US" sz="2200" dirty="0">
                <a:solidFill>
                  <a:srgbClr val="FF000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memory-bound region</a:t>
            </a:r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, the arithmetic throughput increases with the operational intensity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1744CA7D-8B32-0243-885E-B5D0E4098157}"/>
              </a:ext>
            </a:extLst>
          </p:cNvPr>
          <p:cNvSpPr/>
          <p:nvPr/>
        </p:nvSpPr>
        <p:spPr>
          <a:xfrm>
            <a:off x="5137077" y="2685989"/>
            <a:ext cx="3491347" cy="1440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In the </a:t>
            </a:r>
            <a:r>
              <a:rPr lang="en-US" sz="2200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compute-bound region</a:t>
            </a:r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, the arithmetic throughput is flat at its maximum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CD9559C1-0047-5C43-AE57-37811C246327}"/>
              </a:ext>
            </a:extLst>
          </p:cNvPr>
          <p:cNvSpPr/>
          <p:nvPr/>
        </p:nvSpPr>
        <p:spPr>
          <a:xfrm>
            <a:off x="464214" y="4298099"/>
            <a:ext cx="8215572" cy="116454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</a:rPr>
              <a:t>The </a:t>
            </a:r>
            <a:r>
              <a:rPr lang="en-US" sz="2200" i="1" dirty="0">
                <a:solidFill>
                  <a:srgbClr val="C00000"/>
                </a:solidFill>
                <a:latin typeface="Candara" panose="020E0502030303020204" pitchFamily="34" charset="0"/>
              </a:rPr>
              <a:t>throughput saturation point </a:t>
            </a:r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</a:rPr>
              <a:t>is the operational intensity </a:t>
            </a:r>
          </a:p>
          <a:p>
            <a:pPr algn="ctr"/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</a:rPr>
              <a:t>where the transition between </a:t>
            </a:r>
          </a:p>
          <a:p>
            <a:pPr algn="ctr"/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</a:rPr>
              <a:t>the memory-bound region and the compute-bound region happens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ED25F215-D3B2-E442-A8A6-6C42B6FD453A}"/>
              </a:ext>
            </a:extLst>
          </p:cNvPr>
          <p:cNvSpPr/>
          <p:nvPr/>
        </p:nvSpPr>
        <p:spPr>
          <a:xfrm>
            <a:off x="464214" y="5615161"/>
            <a:ext cx="8215572" cy="71790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The throughput saturation point is as low as ¼ OP/B, </a:t>
            </a:r>
          </a:p>
          <a:p>
            <a:pPr algn="ctr"/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i.e., </a:t>
            </a:r>
            <a:r>
              <a:rPr lang="en-US" sz="2200" dirty="0">
                <a:solidFill>
                  <a:schemeClr val="accent4"/>
                </a:solidFill>
                <a:latin typeface="Candara" panose="020E0502030303020204" pitchFamily="34" charset="0"/>
              </a:rPr>
              <a:t>1 integer addition per every 32-bit element </a:t>
            </a:r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fetched</a:t>
            </a:r>
          </a:p>
        </p:txBody>
      </p:sp>
    </p:spTree>
    <p:extLst>
      <p:ext uri="{BB962C8B-B14F-4D97-AF65-F5344CB8AC3E}">
        <p14:creationId xmlns:p14="http://schemas.microsoft.com/office/powerpoint/2010/main" val="2309359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3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3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3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3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3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3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3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3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3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3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4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4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4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4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4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4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4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4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4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4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5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5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5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5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5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5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5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5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5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5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6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6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6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6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6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6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6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6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6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6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7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7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7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7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7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7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7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7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7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7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8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8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8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8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8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8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8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8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8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8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9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9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9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9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9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9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9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9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9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9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0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0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0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0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0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0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0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0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0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0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1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1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1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1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1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1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1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1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2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2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2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2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2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2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2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2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2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2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3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3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3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3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3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3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3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3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3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3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4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4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4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4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4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4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4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4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4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4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5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5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5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1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5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5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5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5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5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5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5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7" fill="hold">
                      <p:stCondLst>
                        <p:cond delay="indefinite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6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6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6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6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6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6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6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6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6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6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7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7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7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7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7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7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7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7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7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7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8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8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8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8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8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8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8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8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8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8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9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9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9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9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9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9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9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9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9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9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0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0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0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0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0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0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0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0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0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0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1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1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1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1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1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1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1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1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2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2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2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2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2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2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2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2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2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2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3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3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3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3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3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3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3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3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3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3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9" fill="hold">
                      <p:stCondLst>
                        <p:cond delay="indefinite"/>
                      </p:stCondLst>
                      <p:childTnLst>
                        <p:par>
                          <p:cTn id="510" fill="hold">
                            <p:stCondLst>
                              <p:cond delay="0"/>
                            </p:stCondLst>
                            <p:childTnLst>
                              <p:par>
                                <p:cTn id="5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4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6" fill="hold">
                      <p:stCondLst>
                        <p:cond delay="indefinite"/>
                      </p:stCondLst>
                      <p:childTnLst>
                        <p:par>
                          <p:cTn id="517" fill="hold">
                            <p:stCondLst>
                              <p:cond delay="0"/>
                            </p:stCondLst>
                            <p:childTnLst>
                              <p:par>
                                <p:cTn id="5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1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3" fill="hold">
                      <p:stCondLst>
                        <p:cond delay="indefinite"/>
                      </p:stCondLst>
                      <p:childTnLst>
                        <p:par>
                          <p:cTn id="524" fill="hold">
                            <p:stCondLst>
                              <p:cond delay="0"/>
                            </p:stCondLst>
                            <p:childTnLst>
                              <p:par>
                                <p:cTn id="5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7" fill="hold">
                      <p:stCondLst>
                        <p:cond delay="indefinite"/>
                      </p:stCondLst>
                      <p:childTnLst>
                        <p:par>
                          <p:cTn id="528" fill="hold">
                            <p:stCondLst>
                              <p:cond delay="0"/>
                            </p:stCondLst>
                            <p:childTnLst>
                              <p:par>
                                <p:cTn id="5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 uiExpand="1">
        <p:bldSub>
          <a:bldChart bld="category"/>
        </p:bldSub>
      </p:bldGraphic>
      <p:bldP spid="18" grpId="0" animBg="1"/>
      <p:bldP spid="19" grpId="0" animBg="1"/>
      <p:bldP spid="20" grpId="0" animBg="1"/>
      <p:bldP spid="21" grpId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226AB-1677-1943-85FC-75B1BE994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/>
              <a:t>Arithmetic Throughput vs. Operational Intensity (V)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43D0DE-5C84-6441-A92C-A7033691C8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912" y="887483"/>
            <a:ext cx="7162800" cy="4358052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4F59E24-E535-D64D-85B0-011BC9DB4A07}"/>
              </a:ext>
            </a:extLst>
          </p:cNvPr>
          <p:cNvCxnSpPr/>
          <p:nvPr/>
        </p:nvCxnSpPr>
        <p:spPr>
          <a:xfrm>
            <a:off x="3491346" y="950027"/>
            <a:ext cx="0" cy="160316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741E883-1B60-4245-BEE3-A3E5A2C7E597}"/>
              </a:ext>
            </a:extLst>
          </p:cNvPr>
          <p:cNvCxnSpPr/>
          <p:nvPr/>
        </p:nvCxnSpPr>
        <p:spPr>
          <a:xfrm>
            <a:off x="6458197" y="950027"/>
            <a:ext cx="0" cy="160316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EDA803C-B0CE-994D-8E7E-4D96E70BB85C}"/>
              </a:ext>
            </a:extLst>
          </p:cNvPr>
          <p:cNvCxnSpPr/>
          <p:nvPr/>
        </p:nvCxnSpPr>
        <p:spPr>
          <a:xfrm>
            <a:off x="2693720" y="3133108"/>
            <a:ext cx="0" cy="160316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DFF0991-694A-0049-95C4-DF5503B8DF81}"/>
              </a:ext>
            </a:extLst>
          </p:cNvPr>
          <p:cNvCxnSpPr/>
          <p:nvPr/>
        </p:nvCxnSpPr>
        <p:spPr>
          <a:xfrm>
            <a:off x="6054437" y="3133108"/>
            <a:ext cx="0" cy="160316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7F943DF7-74DB-8946-95D6-77B823ED7BC0}"/>
              </a:ext>
            </a:extLst>
          </p:cNvPr>
          <p:cNvSpPr/>
          <p:nvPr/>
        </p:nvSpPr>
        <p:spPr>
          <a:xfrm>
            <a:off x="455254" y="4502818"/>
            <a:ext cx="8213894" cy="1904237"/>
          </a:xfrm>
          <a:prstGeom prst="roundRect">
            <a:avLst>
              <a:gd name="adj" fmla="val 9070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2" name="Round Same Side Corner Rectangle 11">
            <a:extLst>
              <a:ext uri="{FF2B5EF4-FFF2-40B4-BE49-F238E27FC236}">
                <a16:creationId xmlns:a16="http://schemas.microsoft.com/office/drawing/2014/main" id="{81D68544-6280-0F44-AB25-3F08225D1E62}"/>
              </a:ext>
            </a:extLst>
          </p:cNvPr>
          <p:cNvSpPr/>
          <p:nvPr/>
        </p:nvSpPr>
        <p:spPr>
          <a:xfrm>
            <a:off x="455254" y="4502813"/>
            <a:ext cx="8213894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2000" b="1" i="1" dirty="0">
                <a:latin typeface="Cambria" panose="02040503050406030204" pitchFamily="18" charset="0"/>
              </a:rPr>
              <a:t>KEY OBSERVATION 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9759750-D689-3844-B105-218E641961E8}"/>
              </a:ext>
            </a:extLst>
          </p:cNvPr>
          <p:cNvSpPr txBox="1"/>
          <p:nvPr/>
        </p:nvSpPr>
        <p:spPr>
          <a:xfrm>
            <a:off x="465892" y="4929727"/>
            <a:ext cx="8213894" cy="1477328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r>
              <a:rPr lang="en-US" b="1" dirty="0">
                <a:latin typeface="Cambria" panose="02040503050406030204" pitchFamily="18" charset="0"/>
              </a:rPr>
              <a:t>The arithmetic throughput of a DRAM Processing Unit (DPU) saturates at low or very low operational intensity</a:t>
            </a:r>
            <a:r>
              <a:rPr lang="en-US" dirty="0">
                <a:latin typeface="Cambria" panose="02040503050406030204" pitchFamily="18" charset="0"/>
              </a:rPr>
              <a:t> (e.g., 1 integer addition per 32-bit element). Thus, </a:t>
            </a:r>
            <a:r>
              <a:rPr lang="en-US" b="1" dirty="0">
                <a:latin typeface="Cambria" panose="02040503050406030204" pitchFamily="18" charset="0"/>
              </a:rPr>
              <a:t>the DPU is fundamentally a compute-bound processor.</a:t>
            </a:r>
            <a:r>
              <a:rPr lang="en-US" dirty="0">
                <a:latin typeface="Cambria" panose="02040503050406030204" pitchFamily="18" charset="0"/>
              </a:rPr>
              <a:t> </a:t>
            </a:r>
            <a:endParaRPr lang="en-US" sz="2000" dirty="0">
              <a:latin typeface="Cambria" panose="02040503050406030204" pitchFamily="18" charset="0"/>
            </a:endParaRPr>
          </a:p>
          <a:p>
            <a:r>
              <a:rPr lang="en-US" dirty="0">
                <a:latin typeface="Cambria" panose="02040503050406030204" pitchFamily="18" charset="0"/>
              </a:rPr>
              <a:t>We expect </a:t>
            </a:r>
            <a:r>
              <a:rPr lang="en-US" b="1" dirty="0">
                <a:latin typeface="Cambria" panose="02040503050406030204" pitchFamily="18" charset="0"/>
              </a:rPr>
              <a:t>most real-world workloads be compute-bound in the UPMEM PIM architecture</a:t>
            </a:r>
            <a:r>
              <a:rPr lang="en-US" dirty="0">
                <a:latin typeface="Cambria" panose="02040503050406030204" pitchFamily="18" charset="0"/>
              </a:rPr>
              <a:t>. </a:t>
            </a:r>
            <a:endParaRPr lang="en-US" sz="20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132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Microbenchmark: Arithmetic Throughput vs. Operational Intensity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Arithmetic Throughput versus Operational Intensity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7C4D66-758B-C44A-A952-D8EC6D86FD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42199"/>
            <a:ext cx="9144000" cy="4126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08340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0FC8F8C-F225-FE40-929B-6BE810F50236}"/>
              </a:ext>
            </a:extLst>
          </p:cNvPr>
          <p:cNvSpPr/>
          <p:nvPr/>
        </p:nvSpPr>
        <p:spPr>
          <a:xfrm>
            <a:off x="178200" y="962993"/>
            <a:ext cx="8787600" cy="879899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5C37658-4131-E946-8974-08804F7EB72D}"/>
              </a:ext>
            </a:extLst>
          </p:cNvPr>
          <p:cNvSpPr/>
          <p:nvPr/>
        </p:nvSpPr>
        <p:spPr>
          <a:xfrm>
            <a:off x="169011" y="5110170"/>
            <a:ext cx="8787600" cy="833431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CCE1C4D-C9D5-1D4C-8363-9BBEDA24D389}"/>
              </a:ext>
            </a:extLst>
          </p:cNvPr>
          <p:cNvSpPr/>
          <p:nvPr/>
        </p:nvSpPr>
        <p:spPr>
          <a:xfrm>
            <a:off x="178200" y="1892890"/>
            <a:ext cx="8787600" cy="1386667"/>
          </a:xfrm>
          <a:prstGeom prst="roundRect">
            <a:avLst>
              <a:gd name="adj" fmla="val 8371"/>
            </a:avLst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21F8A93-C07C-1240-AED5-10923C44BCFE}"/>
              </a:ext>
            </a:extLst>
          </p:cNvPr>
          <p:cNvSpPr/>
          <p:nvPr/>
        </p:nvSpPr>
        <p:spPr>
          <a:xfrm>
            <a:off x="169011" y="3329570"/>
            <a:ext cx="8787600" cy="853529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E22266B-AA24-2448-BB56-26D05F18BC4C}"/>
              </a:ext>
            </a:extLst>
          </p:cNvPr>
          <p:cNvSpPr/>
          <p:nvPr/>
        </p:nvSpPr>
        <p:spPr>
          <a:xfrm>
            <a:off x="178200" y="4235006"/>
            <a:ext cx="8787600" cy="830054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5DE4621E-DA1E-D141-A039-8C7109996C07}"/>
              </a:ext>
            </a:extLst>
          </p:cNvPr>
          <p:cNvSpPr/>
          <p:nvPr/>
        </p:nvSpPr>
        <p:spPr>
          <a:xfrm>
            <a:off x="169011" y="5988712"/>
            <a:ext cx="8787600" cy="360000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AD3230B-7F39-9340-9A98-02535843F9D1}"/>
              </a:ext>
            </a:extLst>
          </p:cNvPr>
          <p:cNvSpPr/>
          <p:nvPr/>
        </p:nvSpPr>
        <p:spPr>
          <a:xfrm>
            <a:off x="178200" y="4233112"/>
            <a:ext cx="8787600" cy="82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D019095-9E32-434D-84CE-951BD5CF72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1004040"/>
            <a:ext cx="8894602" cy="5369625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Introduction</a:t>
            </a:r>
          </a:p>
          <a:p>
            <a:pPr lvl="1"/>
            <a:r>
              <a:rPr lang="en-US" dirty="0"/>
              <a:t>Accelerator Model</a:t>
            </a:r>
          </a:p>
          <a:p>
            <a:pPr lvl="1"/>
            <a:r>
              <a:rPr lang="en-US" dirty="0"/>
              <a:t>UPMEM-based PIM System Overview</a:t>
            </a:r>
          </a:p>
          <a:p>
            <a:r>
              <a:rPr lang="en-US" dirty="0"/>
              <a:t>UPMEM PIM Programming</a:t>
            </a:r>
          </a:p>
          <a:p>
            <a:pPr lvl="1"/>
            <a:r>
              <a:rPr lang="en-US" dirty="0"/>
              <a:t>Vector Addition</a:t>
            </a:r>
          </a:p>
          <a:p>
            <a:pPr lvl="1"/>
            <a:r>
              <a:rPr lang="en-US" dirty="0"/>
              <a:t>CPU-DPU Data Transfers</a:t>
            </a:r>
          </a:p>
          <a:p>
            <a:pPr lvl="1"/>
            <a:r>
              <a:rPr lang="en-US" dirty="0"/>
              <a:t>Inter-DPU Communication</a:t>
            </a:r>
          </a:p>
          <a:p>
            <a:pPr lvl="1"/>
            <a:r>
              <a:rPr lang="en-US" dirty="0"/>
              <a:t>CPU-DPU/DPU-CPU Transfer Bandwidth</a:t>
            </a:r>
          </a:p>
          <a:p>
            <a:r>
              <a:rPr lang="en-US" dirty="0"/>
              <a:t>DRAM Processing Unit</a:t>
            </a:r>
          </a:p>
          <a:p>
            <a:pPr lvl="1"/>
            <a:r>
              <a:rPr lang="en-US" dirty="0"/>
              <a:t>Arithmetic Throughput</a:t>
            </a:r>
          </a:p>
          <a:p>
            <a:pPr lvl="1"/>
            <a:r>
              <a:rPr lang="en-US" dirty="0"/>
              <a:t>WRAM and MRAM Bandwidth</a:t>
            </a:r>
          </a:p>
          <a:p>
            <a:r>
              <a:rPr lang="en-US" dirty="0"/>
              <a:t>PrIM Benchmarks</a:t>
            </a:r>
          </a:p>
          <a:p>
            <a:pPr lvl="1"/>
            <a:r>
              <a:rPr lang="en-US" dirty="0"/>
              <a:t>Roofline Model</a:t>
            </a:r>
          </a:p>
          <a:p>
            <a:pPr lvl="1"/>
            <a:r>
              <a:rPr lang="en-US" dirty="0"/>
              <a:t>Benchmark Diversity</a:t>
            </a:r>
          </a:p>
          <a:p>
            <a:r>
              <a:rPr lang="en-US" dirty="0"/>
              <a:t>Evaluation</a:t>
            </a:r>
          </a:p>
          <a:p>
            <a:pPr lvl="1"/>
            <a:r>
              <a:rPr lang="en-US" dirty="0"/>
              <a:t>Strong and Weak Scaling</a:t>
            </a:r>
          </a:p>
          <a:p>
            <a:pPr lvl="1"/>
            <a:r>
              <a:rPr lang="en-US" dirty="0"/>
              <a:t>Comparison to CPU and GPU</a:t>
            </a:r>
          </a:p>
          <a:p>
            <a:r>
              <a:rPr lang="en-US" dirty="0"/>
              <a:t>Key Takeaways</a:t>
            </a:r>
          </a:p>
        </p:txBody>
      </p:sp>
    </p:spTree>
    <p:extLst>
      <p:ext uri="{BB962C8B-B14F-4D97-AF65-F5344CB8AC3E}">
        <p14:creationId xmlns:p14="http://schemas.microsoft.com/office/powerpoint/2010/main" val="3311846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1322C-BB72-CE42-B0AA-57E42394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PrIM</a:t>
            </a:r>
            <a:r>
              <a:rPr lang="en-US" dirty="0"/>
              <a:t> Benchmarks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7D8184-6769-2A4E-B4D0-B4EA4A0F26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779046" cy="5293805"/>
          </a:xfrm>
        </p:spPr>
        <p:txBody>
          <a:bodyPr>
            <a:normAutofit/>
          </a:bodyPr>
          <a:lstStyle/>
          <a:p>
            <a:r>
              <a:rPr lang="en-US" dirty="0"/>
              <a:t>Goal</a:t>
            </a:r>
          </a:p>
          <a:p>
            <a:pPr lvl="1"/>
            <a:r>
              <a:rPr lang="en-US" dirty="0"/>
              <a:t>A </a:t>
            </a:r>
            <a:r>
              <a:rPr lang="en-US" dirty="0">
                <a:solidFill>
                  <a:srgbClr val="0070C0"/>
                </a:solidFill>
              </a:rPr>
              <a:t>common set of workloads</a:t>
            </a:r>
            <a:r>
              <a:rPr lang="en-US" dirty="0"/>
              <a:t> that can be used to </a:t>
            </a:r>
          </a:p>
          <a:p>
            <a:pPr lvl="2"/>
            <a:r>
              <a:rPr lang="en-US" dirty="0"/>
              <a:t>evaluate the UPMEM PIM architecture,</a:t>
            </a:r>
          </a:p>
          <a:p>
            <a:pPr lvl="2"/>
            <a:r>
              <a:rPr lang="en-US" dirty="0"/>
              <a:t>compare software improvements and compilers,</a:t>
            </a:r>
          </a:p>
          <a:p>
            <a:pPr lvl="2"/>
            <a:r>
              <a:rPr lang="en-US" dirty="0"/>
              <a:t>compare future PIM architectures and hardware</a:t>
            </a:r>
          </a:p>
          <a:p>
            <a:endParaRPr lang="en-US" dirty="0"/>
          </a:p>
          <a:p>
            <a:r>
              <a:rPr lang="en-US" dirty="0"/>
              <a:t>Two key selection criteria:</a:t>
            </a:r>
          </a:p>
          <a:p>
            <a:pPr lvl="1"/>
            <a:r>
              <a:rPr lang="en-US" dirty="0"/>
              <a:t>Selected workloads from </a:t>
            </a:r>
            <a:r>
              <a:rPr lang="en-US" dirty="0">
                <a:solidFill>
                  <a:srgbClr val="00B050"/>
                </a:solidFill>
              </a:rPr>
              <a:t>different application domains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Memory-bound workloads </a:t>
            </a:r>
            <a:r>
              <a:rPr lang="en-US" dirty="0"/>
              <a:t>on processor-centric architectures</a:t>
            </a:r>
          </a:p>
          <a:p>
            <a:pPr lvl="1"/>
            <a:endParaRPr lang="en-US" dirty="0"/>
          </a:p>
          <a:p>
            <a:r>
              <a:rPr lang="en-US" dirty="0"/>
              <a:t>14 different workloads, 16 different benchmarks*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423A56-4D1B-DD40-99B2-114152D0331D}"/>
              </a:ext>
            </a:extLst>
          </p:cNvPr>
          <p:cNvSpPr txBox="1"/>
          <p:nvPr/>
        </p:nvSpPr>
        <p:spPr>
          <a:xfrm>
            <a:off x="2852619" y="6545765"/>
            <a:ext cx="40715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*There are two versions for two of the workloads (HST, SCAN).</a:t>
            </a:r>
          </a:p>
        </p:txBody>
      </p:sp>
    </p:spTree>
    <p:extLst>
      <p:ext uri="{BB962C8B-B14F-4D97-AF65-F5344CB8AC3E}">
        <p14:creationId xmlns:p14="http://schemas.microsoft.com/office/powerpoint/2010/main" val="2318577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1322C-BB72-CE42-B0AA-57E42394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PrIM</a:t>
            </a:r>
            <a:r>
              <a:rPr lang="en-US" dirty="0"/>
              <a:t> Benchmarks: Application Domains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D42219D4-777D-6E42-9BED-8AB0204C0E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4073816"/>
              </p:ext>
            </p:extLst>
          </p:nvPr>
        </p:nvGraphicFramePr>
        <p:xfrm>
          <a:off x="168275" y="936626"/>
          <a:ext cx="8894763" cy="5431517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2964921">
                  <a:extLst>
                    <a:ext uri="{9D8B030D-6E8A-4147-A177-3AD203B41FA5}">
                      <a16:colId xmlns:a16="http://schemas.microsoft.com/office/drawing/2014/main" val="1839206127"/>
                    </a:ext>
                  </a:extLst>
                </a:gridCol>
                <a:gridCol w="4165675">
                  <a:extLst>
                    <a:ext uri="{9D8B030D-6E8A-4147-A177-3AD203B41FA5}">
                      <a16:colId xmlns:a16="http://schemas.microsoft.com/office/drawing/2014/main" val="3573282612"/>
                    </a:ext>
                  </a:extLst>
                </a:gridCol>
                <a:gridCol w="1764167">
                  <a:extLst>
                    <a:ext uri="{9D8B030D-6E8A-4147-A177-3AD203B41FA5}">
                      <a16:colId xmlns:a16="http://schemas.microsoft.com/office/drawing/2014/main" val="362133022"/>
                    </a:ext>
                  </a:extLst>
                </a:gridCol>
              </a:tblGrid>
              <a:tr h="31950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Domain</a:t>
                      </a:r>
                      <a:endParaRPr lang="en-US" sz="1400" dirty="0">
                        <a:solidFill>
                          <a:schemeClr val="bg1"/>
                        </a:solidFill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Benchmark</a:t>
                      </a:r>
                      <a:endParaRPr lang="en-US" sz="1400" dirty="0">
                        <a:solidFill>
                          <a:schemeClr val="bg1"/>
                        </a:solidFill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Short name</a:t>
                      </a:r>
                      <a:endParaRPr lang="en-US" sz="1400" dirty="0">
                        <a:solidFill>
                          <a:schemeClr val="bg1"/>
                        </a:solidFill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804337"/>
                  </a:ext>
                </a:extLst>
              </a:tr>
              <a:tr h="319501">
                <a:tc rowSpan="2"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Dense linear algebra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Vector Addition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VA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190206"/>
                  </a:ext>
                </a:extLst>
              </a:tr>
              <a:tr h="319501">
                <a:tc vMerge="1">
                  <a:txBody>
                    <a:bodyPr/>
                    <a:lstStyle/>
                    <a:p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Matrix-Vector Multiply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GEMV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124206"/>
                  </a:ext>
                </a:extLst>
              </a:tr>
              <a:tr h="31950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Sparse linear algebra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Sparse Matrix-Vector Multiply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>
                          <a:latin typeface="Candara" panose="020E0502030303020204" pitchFamily="34" charset="0"/>
                        </a:rPr>
                        <a:t>SpMV</a:t>
                      </a:r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201907"/>
                  </a:ext>
                </a:extLst>
              </a:tr>
              <a:tr h="319501">
                <a:tc rowSpan="2"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Databases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Select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34675"/>
                  </a:ext>
                </a:extLst>
              </a:tr>
              <a:tr h="319501">
                <a:tc vMerge="1">
                  <a:txBody>
                    <a:bodyPr/>
                    <a:lstStyle/>
                    <a:p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Unique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UNI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232571"/>
                  </a:ext>
                </a:extLst>
              </a:tr>
              <a:tr h="319501">
                <a:tc rowSpan="2"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Data analytics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Binary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BS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451127"/>
                  </a:ext>
                </a:extLst>
              </a:tr>
              <a:tr h="319501">
                <a:tc vMerge="1">
                  <a:txBody>
                    <a:bodyPr/>
                    <a:lstStyle/>
                    <a:p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Time Series Analysis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08381"/>
                  </a:ext>
                </a:extLst>
              </a:tr>
              <a:tr h="31950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Graph processing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Breadth-First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BFS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081438"/>
                  </a:ext>
                </a:extLst>
              </a:tr>
              <a:tr h="31950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Neural networks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Multilayer Perceptron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MLP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520618"/>
                  </a:ext>
                </a:extLst>
              </a:tr>
              <a:tr h="31950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Bioinformatics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Needleman-Wunsch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NW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205944"/>
                  </a:ext>
                </a:extLst>
              </a:tr>
              <a:tr h="319501">
                <a:tc rowSpan="2"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Image processing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Image histogram (short)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HST-S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293920"/>
                  </a:ext>
                </a:extLst>
              </a:tr>
              <a:tr h="319501">
                <a:tc vMerge="1">
                  <a:txBody>
                    <a:bodyPr/>
                    <a:lstStyle/>
                    <a:p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Image histogram (large)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HST-L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467408"/>
                  </a:ext>
                </a:extLst>
              </a:tr>
              <a:tr h="319501">
                <a:tc rowSpan="4"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Parallel primitives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Reduction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RED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272034"/>
                  </a:ext>
                </a:extLst>
              </a:tr>
              <a:tr h="319501">
                <a:tc vMerge="1">
                  <a:txBody>
                    <a:bodyPr/>
                    <a:lstStyle/>
                    <a:p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Prefix sum (scan-scan-add)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SCAN-SSA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235633"/>
                  </a:ext>
                </a:extLst>
              </a:tr>
              <a:tr h="319501">
                <a:tc vMerge="1">
                  <a:txBody>
                    <a:bodyPr/>
                    <a:lstStyle/>
                    <a:p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Prefix sum (reduce-scan-scan)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SCAN-RSS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45761"/>
                  </a:ext>
                </a:extLst>
              </a:tr>
              <a:tr h="319501">
                <a:tc vMerge="1">
                  <a:txBody>
                    <a:bodyPr/>
                    <a:lstStyle/>
                    <a:p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Matrix transposition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TRNS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4613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4049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383F1047-015F-EB4A-87A9-CA3BA6F28135}"/>
              </a:ext>
            </a:extLst>
          </p:cNvPr>
          <p:cNvGrpSpPr/>
          <p:nvPr/>
        </p:nvGrpSpPr>
        <p:grpSpPr>
          <a:xfrm>
            <a:off x="1605868" y="1936544"/>
            <a:ext cx="4032607" cy="2420014"/>
            <a:chOff x="1077871" y="272386"/>
            <a:chExt cx="3303777" cy="1970638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A3B38D0-DBB4-3E4D-88F0-E62285E416CC}"/>
                </a:ext>
              </a:extLst>
            </p:cNvPr>
            <p:cNvSpPr/>
            <p:nvPr/>
          </p:nvSpPr>
          <p:spPr>
            <a:xfrm>
              <a:off x="2565902" y="278736"/>
              <a:ext cx="1815746" cy="19642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1600"/>
            </a:p>
          </p:txBody>
        </p:sp>
        <p:sp>
          <p:nvSpPr>
            <p:cNvPr id="13" name="Triangle 12">
              <a:extLst>
                <a:ext uri="{FF2B5EF4-FFF2-40B4-BE49-F238E27FC236}">
                  <a16:creationId xmlns:a16="http://schemas.microsoft.com/office/drawing/2014/main" id="{D4EF3E92-F297-0346-B557-F78C8A1FBE01}"/>
                </a:ext>
              </a:extLst>
            </p:cNvPr>
            <p:cNvSpPr/>
            <p:nvPr/>
          </p:nvSpPr>
          <p:spPr>
            <a:xfrm>
              <a:off x="1077871" y="272386"/>
              <a:ext cx="2796130" cy="853732"/>
            </a:xfrm>
            <a:prstGeom prst="triangle">
              <a:avLst>
                <a:gd name="adj" fmla="val 5321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160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C98E2FB-C354-CB45-A1A3-FA799E597BA1}"/>
                </a:ext>
              </a:extLst>
            </p:cNvPr>
            <p:cNvSpPr/>
            <p:nvPr/>
          </p:nvSpPr>
          <p:spPr>
            <a:xfrm>
              <a:off x="1093771" y="1126118"/>
              <a:ext cx="1484833" cy="1116906"/>
            </a:xfrm>
            <a:prstGeom prst="rect">
              <a:avLst/>
            </a:prstGeom>
            <a:grpFill/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1600"/>
            </a:p>
          </p:txBody>
        </p: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36635C7-EB81-FB47-8C79-C67F8E69B45F}"/>
              </a:ext>
            </a:extLst>
          </p:cNvPr>
          <p:cNvCxnSpPr/>
          <p:nvPr/>
        </p:nvCxnSpPr>
        <p:spPr>
          <a:xfrm flipV="1">
            <a:off x="1625277" y="1928763"/>
            <a:ext cx="4019291" cy="2342204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65DA3F4-600C-BC45-BE3A-E9C292B6F12C}"/>
              </a:ext>
            </a:extLst>
          </p:cNvPr>
          <p:cNvCxnSpPr/>
          <p:nvPr/>
        </p:nvCxnSpPr>
        <p:spPr>
          <a:xfrm>
            <a:off x="3397497" y="1928762"/>
            <a:ext cx="481146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D485349-9D21-B349-849C-EE276940B779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1615117" y="1928777"/>
            <a:ext cx="1785740" cy="1042684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BEF336D-2DEB-D946-9D15-EC31EF40346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1025565"/>
              </p:ext>
            </p:extLst>
          </p:nvPr>
        </p:nvGraphicFramePr>
        <p:xfrm>
          <a:off x="527997" y="1664158"/>
          <a:ext cx="7920000" cy="35296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12">
            <a:extLst>
              <a:ext uri="{FF2B5EF4-FFF2-40B4-BE49-F238E27FC236}">
                <a16:creationId xmlns:a16="http://schemas.microsoft.com/office/drawing/2014/main" id="{A4FCD16C-1481-B44C-93F3-54AB19B579EB}"/>
              </a:ext>
            </a:extLst>
          </p:cNvPr>
          <p:cNvSpPr txBox="1"/>
          <p:nvPr/>
        </p:nvSpPr>
        <p:spPr>
          <a:xfrm>
            <a:off x="6044877" y="1877518"/>
            <a:ext cx="2571125" cy="28018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/>
              <a:t>Peak compute</a:t>
            </a:r>
            <a:r>
              <a:rPr lang="en-US" sz="1400" baseline="0"/>
              <a:t> performance</a:t>
            </a:r>
            <a:endParaRPr lang="en-US" sz="1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5504B2-5B42-7E4D-AA84-E802F73D7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Roofline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708F1-8C29-7644-B831-B18AA4778D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Intel Advisor on an Intel Xeon E3-1225 v6 CPU</a:t>
            </a:r>
          </a:p>
        </p:txBody>
      </p:sp>
      <p:sp>
        <p:nvSpPr>
          <p:cNvPr id="10" name="TextBox 22">
            <a:extLst>
              <a:ext uri="{FF2B5EF4-FFF2-40B4-BE49-F238E27FC236}">
                <a16:creationId xmlns:a16="http://schemas.microsoft.com/office/drawing/2014/main" id="{6EC04833-5240-1B4B-9210-533FDFA03F78}"/>
              </a:ext>
            </a:extLst>
          </p:cNvPr>
          <p:cNvSpPr txBox="1"/>
          <p:nvPr/>
        </p:nvSpPr>
        <p:spPr>
          <a:xfrm rot="19781696">
            <a:off x="1564317" y="3810845"/>
            <a:ext cx="671457" cy="32409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/>
              <a:t>DRAM</a:t>
            </a:r>
          </a:p>
        </p:txBody>
      </p:sp>
      <p:sp>
        <p:nvSpPr>
          <p:cNvPr id="11" name="TextBox 23">
            <a:extLst>
              <a:ext uri="{FF2B5EF4-FFF2-40B4-BE49-F238E27FC236}">
                <a16:creationId xmlns:a16="http://schemas.microsoft.com/office/drawing/2014/main" id="{E89CC645-8B9D-8544-9599-F406B8042131}"/>
              </a:ext>
            </a:extLst>
          </p:cNvPr>
          <p:cNvSpPr txBox="1"/>
          <p:nvPr/>
        </p:nvSpPr>
        <p:spPr>
          <a:xfrm rot="19781696">
            <a:off x="1581862" y="2589041"/>
            <a:ext cx="384912" cy="31307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L3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CA1BBE4C-4E9E-C849-AA62-8AEFC3EF8D9B}"/>
              </a:ext>
            </a:extLst>
          </p:cNvPr>
          <p:cNvSpPr/>
          <p:nvPr/>
        </p:nvSpPr>
        <p:spPr>
          <a:xfrm>
            <a:off x="178200" y="5374639"/>
            <a:ext cx="8787600" cy="71601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All workloads fall in the </a:t>
            </a:r>
            <a:r>
              <a:rPr lang="en-US" sz="2400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memory-bound area of the Roofline</a:t>
            </a:r>
          </a:p>
        </p:txBody>
      </p:sp>
    </p:spTree>
    <p:extLst>
      <p:ext uri="{BB962C8B-B14F-4D97-AF65-F5344CB8AC3E}">
        <p14:creationId xmlns:p14="http://schemas.microsoft.com/office/powerpoint/2010/main" val="3282668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Chart bld="category"/>
        </p:bldSub>
      </p:bldGraphic>
      <p:bldP spid="9" grpId="0"/>
      <p:bldP spid="3" grpId="0" build="p"/>
      <p:bldP spid="10" grpId="0"/>
      <p:bldP spid="11" grpId="0"/>
      <p:bldP spid="15" grpId="0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DF2D2EF-06EC-2A49-9BCD-BE2A25057D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15206"/>
            <a:ext cx="9144000" cy="280259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1F1322C-BB72-CE42-B0AA-57E42394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PrIM</a:t>
            </a:r>
            <a:r>
              <a:rPr lang="en-US" dirty="0"/>
              <a:t> Benchmarks: Diversity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7D8184-6769-2A4E-B4D0-B4EA4A0F26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</p:spPr>
        <p:txBody>
          <a:bodyPr>
            <a:normAutofit/>
          </a:bodyPr>
          <a:lstStyle/>
          <a:p>
            <a:r>
              <a:rPr lang="en-US" dirty="0" err="1"/>
              <a:t>PrIM</a:t>
            </a:r>
            <a:r>
              <a:rPr lang="en-US" dirty="0"/>
              <a:t> benchmarks are diverse: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Memory access patterns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Operations and datatypes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Communication/synchronization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23AEED7-AC85-8348-864C-5532EAC19F1E}"/>
              </a:ext>
            </a:extLst>
          </p:cNvPr>
          <p:cNvSpPr/>
          <p:nvPr/>
        </p:nvSpPr>
        <p:spPr>
          <a:xfrm>
            <a:off x="3614569" y="2949535"/>
            <a:ext cx="1812550" cy="2736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84D38C-CA0F-EE44-8D92-DCD5DB03D5F6}"/>
              </a:ext>
            </a:extLst>
          </p:cNvPr>
          <p:cNvSpPr/>
          <p:nvPr/>
        </p:nvSpPr>
        <p:spPr>
          <a:xfrm>
            <a:off x="5466080" y="2949535"/>
            <a:ext cx="1645920" cy="2736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24209F-B4E6-6040-8CD1-71212F5A3AEF}"/>
              </a:ext>
            </a:extLst>
          </p:cNvPr>
          <p:cNvSpPr/>
          <p:nvPr/>
        </p:nvSpPr>
        <p:spPr>
          <a:xfrm>
            <a:off x="7150960" y="2949535"/>
            <a:ext cx="1951613" cy="2736000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884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428F421A-12F1-894D-B52D-B4D6D0248B66}"/>
              </a:ext>
            </a:extLst>
          </p:cNvPr>
          <p:cNvGrpSpPr/>
          <p:nvPr/>
        </p:nvGrpSpPr>
        <p:grpSpPr>
          <a:xfrm>
            <a:off x="0" y="2916707"/>
            <a:ext cx="9144000" cy="2802598"/>
            <a:chOff x="0" y="2916707"/>
            <a:chExt cx="9144000" cy="280259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611669C-9E86-3244-B921-6FFAF9B7BF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2916707"/>
              <a:ext cx="9144000" cy="2802598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64897-AE4F-3E4E-91C1-BF93BB72DAED}"/>
                </a:ext>
              </a:extLst>
            </p:cNvPr>
            <p:cNvSpPr/>
            <p:nvPr/>
          </p:nvSpPr>
          <p:spPr>
            <a:xfrm>
              <a:off x="7150959" y="2949535"/>
              <a:ext cx="1951613" cy="2736000"/>
            </a:xfrm>
            <a:prstGeom prst="rect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1F1322C-BB72-CE42-B0AA-57E42394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err="1"/>
              <a:t>PrIM</a:t>
            </a:r>
            <a:r>
              <a:rPr lang="en-US" sz="3200" dirty="0"/>
              <a:t> Benchmarks: Inter-DPU Communication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23AEED7-AC85-8348-864C-5532EAC19F1E}"/>
              </a:ext>
            </a:extLst>
          </p:cNvPr>
          <p:cNvSpPr/>
          <p:nvPr/>
        </p:nvSpPr>
        <p:spPr>
          <a:xfrm>
            <a:off x="3614569" y="2949535"/>
            <a:ext cx="1812550" cy="2736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84D38C-CA0F-EE44-8D92-DCD5DB03D5F6}"/>
              </a:ext>
            </a:extLst>
          </p:cNvPr>
          <p:cNvSpPr/>
          <p:nvPr/>
        </p:nvSpPr>
        <p:spPr>
          <a:xfrm>
            <a:off x="5466080" y="2949535"/>
            <a:ext cx="1645920" cy="2736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D7F56B-7396-9649-8D05-A81B33B51250}"/>
              </a:ext>
            </a:extLst>
          </p:cNvPr>
          <p:cNvSpPr/>
          <p:nvPr/>
        </p:nvSpPr>
        <p:spPr>
          <a:xfrm>
            <a:off x="1187532" y="1750156"/>
            <a:ext cx="7915041" cy="288297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A1C82A-FA33-6343-B7E4-EC7D29A0B163}"/>
              </a:ext>
            </a:extLst>
          </p:cNvPr>
          <p:cNvSpPr/>
          <p:nvPr/>
        </p:nvSpPr>
        <p:spPr>
          <a:xfrm>
            <a:off x="1187532" y="2815366"/>
            <a:ext cx="7915041" cy="432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5454F6F-55B4-D144-B9F3-787FA33635ED}"/>
              </a:ext>
            </a:extLst>
          </p:cNvPr>
          <p:cNvSpPr/>
          <p:nvPr/>
        </p:nvSpPr>
        <p:spPr>
          <a:xfrm>
            <a:off x="1187531" y="2342127"/>
            <a:ext cx="7915041" cy="450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641B48E-D36F-6049-AB48-EA695DD37DBB}"/>
              </a:ext>
            </a:extLst>
          </p:cNvPr>
          <p:cNvSpPr/>
          <p:nvPr/>
        </p:nvSpPr>
        <p:spPr>
          <a:xfrm>
            <a:off x="1187532" y="3260333"/>
            <a:ext cx="7915041" cy="30196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7D8184-6769-2A4E-B4D0-B4EA4A0F26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Inter-DPU communication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Result merging:</a:t>
            </a:r>
          </a:p>
          <a:p>
            <a:pPr lvl="2"/>
            <a:r>
              <a:rPr lang="en-US" dirty="0"/>
              <a:t>SEL, UNI, HST-S, HST-L, RED</a:t>
            </a:r>
          </a:p>
          <a:p>
            <a:pPr lvl="2"/>
            <a:r>
              <a:rPr lang="en-US" dirty="0"/>
              <a:t>Only DPU-CPU transfers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Redistribution of intermediate results:</a:t>
            </a:r>
          </a:p>
          <a:p>
            <a:pPr lvl="2"/>
            <a:r>
              <a:rPr lang="en-US" dirty="0"/>
              <a:t>BFS, MLP, NW, SCAN-SSA, SCAN-RSS</a:t>
            </a:r>
          </a:p>
          <a:p>
            <a:pPr lvl="2"/>
            <a:r>
              <a:rPr lang="en-US" dirty="0"/>
              <a:t>DPU-CPU and CPU-DPU transfers</a:t>
            </a:r>
          </a:p>
        </p:txBody>
      </p:sp>
    </p:spTree>
    <p:extLst>
      <p:ext uri="{BB962C8B-B14F-4D97-AF65-F5344CB8AC3E}">
        <p14:creationId xmlns:p14="http://schemas.microsoft.com/office/powerpoint/2010/main" val="3361456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7 L 0 -0.28819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10" grpId="0" animBg="1"/>
      <p:bldP spid="11" grpId="0" animBg="1"/>
      <p:bldP spid="15" grpId="0" animBg="1"/>
      <p:bldP spid="17" grpId="0" animBg="1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7B4DC-E43F-0644-A985-6D068B1B2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Recall: Vector Addition (VA)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E6F9D2-F549-0F40-837D-B42114E20B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Our first programming example</a:t>
            </a:r>
          </a:p>
          <a:p>
            <a:r>
              <a:rPr lang="en-US" dirty="0"/>
              <a:t>We partition the input arrays across: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DPUs</a:t>
            </a:r>
          </a:p>
          <a:p>
            <a:pPr lvl="1"/>
            <a:r>
              <a:rPr lang="en-US" dirty="0" err="1">
                <a:solidFill>
                  <a:srgbClr val="00B050"/>
                </a:solidFill>
              </a:rPr>
              <a:t>Tasklets</a:t>
            </a:r>
            <a:r>
              <a:rPr lang="en-US" dirty="0"/>
              <a:t>, i.e., software threads running on a DPU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72EFEB-7804-EE40-8134-9A3997B8C6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000" y="3100826"/>
            <a:ext cx="7920000" cy="13604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9942C94-4BDB-C14D-9F8C-17B98264E7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000" y="3564714"/>
            <a:ext cx="7920000" cy="222699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8FB1A14-198C-EE44-976A-C32F2F324479}"/>
              </a:ext>
            </a:extLst>
          </p:cNvPr>
          <p:cNvSpPr/>
          <p:nvPr/>
        </p:nvSpPr>
        <p:spPr>
          <a:xfrm>
            <a:off x="612000" y="2932043"/>
            <a:ext cx="2001991" cy="302149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A4BB11-697F-9946-AAEC-B09BB35EA1DE}"/>
              </a:ext>
            </a:extLst>
          </p:cNvPr>
          <p:cNvSpPr/>
          <p:nvPr/>
        </p:nvSpPr>
        <p:spPr>
          <a:xfrm>
            <a:off x="2584174" y="2932043"/>
            <a:ext cx="2001991" cy="302149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BD50D0-72B1-274B-9DBD-2C3D3C22C365}"/>
              </a:ext>
            </a:extLst>
          </p:cNvPr>
          <p:cNvSpPr/>
          <p:nvPr/>
        </p:nvSpPr>
        <p:spPr>
          <a:xfrm>
            <a:off x="4566287" y="2932043"/>
            <a:ext cx="2001991" cy="302149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2012BA6-68A6-2149-8323-BCFE0737AD9F}"/>
              </a:ext>
            </a:extLst>
          </p:cNvPr>
          <p:cNvSpPr/>
          <p:nvPr/>
        </p:nvSpPr>
        <p:spPr>
          <a:xfrm>
            <a:off x="6552011" y="2932043"/>
            <a:ext cx="2001991" cy="302149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A13413-1772-4C47-91D2-4A741FFEE9E9}"/>
              </a:ext>
            </a:extLst>
          </p:cNvPr>
          <p:cNvSpPr txBox="1"/>
          <p:nvPr/>
        </p:nvSpPr>
        <p:spPr>
          <a:xfrm>
            <a:off x="1140887" y="596747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DPU 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D5E29E-24B5-1846-B55B-77EF1AEFD25D}"/>
              </a:ext>
            </a:extLst>
          </p:cNvPr>
          <p:cNvSpPr txBox="1"/>
          <p:nvPr/>
        </p:nvSpPr>
        <p:spPr>
          <a:xfrm>
            <a:off x="3127969" y="596747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DPU 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4AD800-CDBD-5443-86DA-5DD3A10A83BB}"/>
              </a:ext>
            </a:extLst>
          </p:cNvPr>
          <p:cNvSpPr txBox="1"/>
          <p:nvPr/>
        </p:nvSpPr>
        <p:spPr>
          <a:xfrm>
            <a:off x="5110082" y="596690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DPU 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3937D9D-6A5D-FD48-BCD2-C423651EEA2E}"/>
              </a:ext>
            </a:extLst>
          </p:cNvPr>
          <p:cNvSpPr txBox="1"/>
          <p:nvPr/>
        </p:nvSpPr>
        <p:spPr>
          <a:xfrm>
            <a:off x="7097164" y="596690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DPU 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D683699-D365-B84F-9B55-5B01DEE904DD}"/>
              </a:ext>
            </a:extLst>
          </p:cNvPr>
          <p:cNvSpPr/>
          <p:nvPr/>
        </p:nvSpPr>
        <p:spPr>
          <a:xfrm>
            <a:off x="631879" y="3083090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Tasklet</a:t>
            </a:r>
            <a:r>
              <a:rPr lang="en-US" b="1" i="1" dirty="0">
                <a:solidFill>
                  <a:schemeClr val="tx1"/>
                </a:solidFill>
              </a:rPr>
              <a:t> 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1D4BEA-3515-B044-8D7E-9957E2FF768A}"/>
              </a:ext>
            </a:extLst>
          </p:cNvPr>
          <p:cNvSpPr/>
          <p:nvPr/>
        </p:nvSpPr>
        <p:spPr>
          <a:xfrm>
            <a:off x="1598087" y="3084443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Tasklet</a:t>
            </a:r>
            <a:r>
              <a:rPr lang="en-US" b="1" i="1" dirty="0">
                <a:solidFill>
                  <a:schemeClr val="tx1"/>
                </a:solidFill>
              </a:rPr>
              <a:t> 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FD17448-99CF-D343-AB80-E5839B807C2B}"/>
              </a:ext>
            </a:extLst>
          </p:cNvPr>
          <p:cNvSpPr/>
          <p:nvPr/>
        </p:nvSpPr>
        <p:spPr>
          <a:xfrm>
            <a:off x="2625429" y="3081737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Tasklet</a:t>
            </a:r>
            <a:r>
              <a:rPr lang="en-US" b="1" i="1" dirty="0">
                <a:solidFill>
                  <a:schemeClr val="tx1"/>
                </a:solidFill>
              </a:rPr>
              <a:t> 0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C640CC6-91EE-074C-A1BE-7A8A20BAF44C}"/>
              </a:ext>
            </a:extLst>
          </p:cNvPr>
          <p:cNvSpPr/>
          <p:nvPr/>
        </p:nvSpPr>
        <p:spPr>
          <a:xfrm>
            <a:off x="3591637" y="3083090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Tasklet</a:t>
            </a:r>
            <a:r>
              <a:rPr lang="en-US" b="1" i="1" dirty="0">
                <a:solidFill>
                  <a:schemeClr val="tx1"/>
                </a:solidFill>
              </a:rPr>
              <a:t>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B322A0-61C5-E14F-B057-915B78BCF5E2}"/>
              </a:ext>
            </a:extLst>
          </p:cNvPr>
          <p:cNvSpPr/>
          <p:nvPr/>
        </p:nvSpPr>
        <p:spPr>
          <a:xfrm>
            <a:off x="4591275" y="3080384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Tasklet</a:t>
            </a:r>
            <a:r>
              <a:rPr lang="en-US" b="1" i="1" dirty="0">
                <a:solidFill>
                  <a:schemeClr val="tx1"/>
                </a:solidFill>
              </a:rPr>
              <a:t> 0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C2B6E93-A55B-6F4F-8D27-B50A5B9E76CA}"/>
              </a:ext>
            </a:extLst>
          </p:cNvPr>
          <p:cNvSpPr/>
          <p:nvPr/>
        </p:nvSpPr>
        <p:spPr>
          <a:xfrm>
            <a:off x="5557483" y="3081737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Tasklet</a:t>
            </a:r>
            <a:r>
              <a:rPr lang="en-US" b="1" i="1" dirty="0">
                <a:solidFill>
                  <a:schemeClr val="tx1"/>
                </a:solidFill>
              </a:rPr>
              <a:t> 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853501B-02F8-1945-9F15-6B9C7924520E}"/>
              </a:ext>
            </a:extLst>
          </p:cNvPr>
          <p:cNvSpPr/>
          <p:nvPr/>
        </p:nvSpPr>
        <p:spPr>
          <a:xfrm>
            <a:off x="6551256" y="3079031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Tasklet</a:t>
            </a:r>
            <a:r>
              <a:rPr lang="en-US" b="1" i="1" dirty="0">
                <a:solidFill>
                  <a:schemeClr val="tx1"/>
                </a:solidFill>
              </a:rPr>
              <a:t> 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6257B11-CEBB-7247-8BD6-8989381C7A1D}"/>
              </a:ext>
            </a:extLst>
          </p:cNvPr>
          <p:cNvSpPr/>
          <p:nvPr/>
        </p:nvSpPr>
        <p:spPr>
          <a:xfrm>
            <a:off x="7517464" y="3080384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Tasklet</a:t>
            </a:r>
            <a:r>
              <a:rPr lang="en-US" b="1" i="1" dirty="0">
                <a:solidFill>
                  <a:schemeClr val="tx1"/>
                </a:solidFill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340786006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BBFD8F1-F7E7-A745-BA19-7DB5453F2E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08305"/>
            <a:ext cx="9144000" cy="469483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Vector addition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Programming a DPU Kernel (I)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9DFD3A-77D3-9743-B42F-A3C23780108D}"/>
              </a:ext>
            </a:extLst>
          </p:cNvPr>
          <p:cNvSpPr txBox="1"/>
          <p:nvPr/>
        </p:nvSpPr>
        <p:spPr>
          <a:xfrm>
            <a:off x="2189919" y="1547847"/>
            <a:ext cx="8846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</a:rPr>
              <a:t>Tasklet</a:t>
            </a:r>
            <a:r>
              <a:rPr lang="en-US" sz="1400" dirty="0">
                <a:solidFill>
                  <a:schemeClr val="bg1"/>
                </a:solidFill>
              </a:rPr>
              <a:t> ID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5AB0BAA-FFFB-1D47-9CE0-0091AD59DA14}"/>
              </a:ext>
            </a:extLst>
          </p:cNvPr>
          <p:cNvSpPr/>
          <p:nvPr/>
        </p:nvSpPr>
        <p:spPr>
          <a:xfrm>
            <a:off x="544220" y="1824593"/>
            <a:ext cx="2088000" cy="144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32319A-D0BA-6A45-ADD7-2991250C4A35}"/>
              </a:ext>
            </a:extLst>
          </p:cNvPr>
          <p:cNvSpPr txBox="1"/>
          <p:nvPr/>
        </p:nvSpPr>
        <p:spPr>
          <a:xfrm>
            <a:off x="3562135" y="1712135"/>
            <a:ext cx="34107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Size of vector tile processed by a DPU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5A748E3-C9E2-BE46-998E-096447DD8658}"/>
              </a:ext>
            </a:extLst>
          </p:cNvPr>
          <p:cNvSpPr/>
          <p:nvPr/>
        </p:nvSpPr>
        <p:spPr>
          <a:xfrm>
            <a:off x="544220" y="1973461"/>
            <a:ext cx="3852000" cy="144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EA010B3-B0AC-8F4D-BE30-0B9FBFDE13BE}"/>
              </a:ext>
            </a:extLst>
          </p:cNvPr>
          <p:cNvSpPr txBox="1"/>
          <p:nvPr/>
        </p:nvSpPr>
        <p:spPr>
          <a:xfrm>
            <a:off x="5267522" y="2429624"/>
            <a:ext cx="27887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MRAM addresses of arrays A and B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F8ACB72-765F-CC44-B331-941DBBF6E2F4}"/>
              </a:ext>
            </a:extLst>
          </p:cNvPr>
          <p:cNvSpPr/>
          <p:nvPr/>
        </p:nvSpPr>
        <p:spPr>
          <a:xfrm>
            <a:off x="544220" y="2691875"/>
            <a:ext cx="6300000" cy="324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FDDFC1F-F536-B048-AD49-3F3DF79BD992}"/>
              </a:ext>
            </a:extLst>
          </p:cNvPr>
          <p:cNvSpPr/>
          <p:nvPr/>
        </p:nvSpPr>
        <p:spPr>
          <a:xfrm>
            <a:off x="544220" y="3268875"/>
            <a:ext cx="2808000" cy="324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658CBA5-B1CC-114E-A7B0-FEAD929934D8}"/>
              </a:ext>
            </a:extLst>
          </p:cNvPr>
          <p:cNvSpPr txBox="1"/>
          <p:nvPr/>
        </p:nvSpPr>
        <p:spPr>
          <a:xfrm>
            <a:off x="3352220" y="3275297"/>
            <a:ext cx="27887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WRAM allocation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E586BD6-F8A5-4643-8152-12DD6CB99FF2}"/>
              </a:ext>
            </a:extLst>
          </p:cNvPr>
          <p:cNvSpPr/>
          <p:nvPr/>
        </p:nvSpPr>
        <p:spPr>
          <a:xfrm>
            <a:off x="802201" y="4439193"/>
            <a:ext cx="6048000" cy="324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25FF25A-F6AF-554F-8F33-9D267541E3EF}"/>
              </a:ext>
            </a:extLst>
          </p:cNvPr>
          <p:cNvSpPr txBox="1"/>
          <p:nvPr/>
        </p:nvSpPr>
        <p:spPr>
          <a:xfrm>
            <a:off x="6811806" y="4430162"/>
            <a:ext cx="23723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MRAM-WRAM DMA transfers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ED743F8-A950-0C44-A1E9-EF88F39328BF}"/>
              </a:ext>
            </a:extLst>
          </p:cNvPr>
          <p:cNvSpPr txBox="1"/>
          <p:nvPr/>
        </p:nvSpPr>
        <p:spPr>
          <a:xfrm>
            <a:off x="4524802" y="4947576"/>
            <a:ext cx="24481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Vector addition (see next slide)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2775B4D-E317-004E-BB15-AF48CEA111A6}"/>
              </a:ext>
            </a:extLst>
          </p:cNvPr>
          <p:cNvSpPr/>
          <p:nvPr/>
        </p:nvSpPr>
        <p:spPr>
          <a:xfrm>
            <a:off x="805255" y="5020461"/>
            <a:ext cx="3744000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5C4AA86-377B-E44A-BCA9-9875E981C8ED}"/>
              </a:ext>
            </a:extLst>
          </p:cNvPr>
          <p:cNvSpPr txBox="1"/>
          <p:nvPr/>
        </p:nvSpPr>
        <p:spPr>
          <a:xfrm>
            <a:off x="6522821" y="5379190"/>
            <a:ext cx="24507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WRAM-MRAM DMA transfer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19E4164-9376-ED49-94A0-BCE9AF28C05F}"/>
              </a:ext>
            </a:extLst>
          </p:cNvPr>
          <p:cNvSpPr/>
          <p:nvPr/>
        </p:nvSpPr>
        <p:spPr>
          <a:xfrm>
            <a:off x="798821" y="5447112"/>
            <a:ext cx="5724000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404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 animBg="1"/>
      <p:bldP spid="16" grpId="0"/>
      <p:bldP spid="17" grpId="0" animBg="1"/>
      <p:bldP spid="18" grpId="0"/>
      <p:bldP spid="19" grpId="0"/>
      <p:bldP spid="20" grpId="0" animBg="1"/>
      <p:bldP spid="21" grpId="0"/>
      <p:bldP spid="22" grpId="0" animBg="1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Programming a DPU Kernel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Vector addition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7BF6B3-4A7E-2A41-A212-506896CBD1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250" y="2590800"/>
            <a:ext cx="76835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377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22D79-42A3-FC43-BC78-FDE96C929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Programming a DPU Kernel (III)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70E86-0F97-1841-9981-19CA4BA2EE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</a:t>
            </a:r>
            <a:r>
              <a:rPr lang="en-US" dirty="0" err="1">
                <a:solidFill>
                  <a:srgbClr val="00B050"/>
                </a:solidFill>
              </a:rPr>
              <a:t>tasklet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/>
              <a:t>is the software abstraction of a hardware thread</a:t>
            </a:r>
          </a:p>
          <a:p>
            <a:r>
              <a:rPr lang="en-US" dirty="0"/>
              <a:t>Each </a:t>
            </a:r>
            <a:r>
              <a:rPr lang="en-US" dirty="0" err="1"/>
              <a:t>tasklet</a:t>
            </a:r>
            <a:r>
              <a:rPr lang="en-US" dirty="0"/>
              <a:t> can have its </a:t>
            </a:r>
            <a:r>
              <a:rPr lang="en-US" dirty="0">
                <a:solidFill>
                  <a:srgbClr val="ED7D31"/>
                </a:solidFill>
              </a:rPr>
              <a:t>own memory space in WRAM</a:t>
            </a:r>
          </a:p>
          <a:p>
            <a:pPr lvl="1"/>
            <a:r>
              <a:rPr lang="en-US" dirty="0" err="1"/>
              <a:t>Tasklets</a:t>
            </a:r>
            <a:r>
              <a:rPr lang="en-US" dirty="0"/>
              <a:t> can also share data in WRAM by sharing pointers</a:t>
            </a:r>
          </a:p>
          <a:p>
            <a:r>
              <a:rPr lang="en-US" dirty="0" err="1"/>
              <a:t>Tasklets</a:t>
            </a:r>
            <a:r>
              <a:rPr lang="en-US" dirty="0"/>
              <a:t> within the same DPU can </a:t>
            </a:r>
            <a:r>
              <a:rPr lang="en-US" dirty="0">
                <a:solidFill>
                  <a:srgbClr val="0070C0"/>
                </a:solidFill>
              </a:rPr>
              <a:t>synchronize</a:t>
            </a:r>
          </a:p>
          <a:p>
            <a:pPr lvl="1"/>
            <a:r>
              <a:rPr lang="en-US" dirty="0"/>
              <a:t>Mutual exclusion</a:t>
            </a:r>
          </a:p>
          <a:p>
            <a:pPr lvl="2"/>
            <a:r>
              <a:rPr lang="en-US" dirty="0" err="1">
                <a:latin typeface="Courier" pitchFamily="2" charset="0"/>
              </a:rPr>
              <a:t>mutex_lock</a:t>
            </a:r>
            <a:r>
              <a:rPr lang="en-US" dirty="0">
                <a:latin typeface="Courier" pitchFamily="2" charset="0"/>
              </a:rPr>
              <a:t>(); </a:t>
            </a:r>
            <a:r>
              <a:rPr lang="en-US" dirty="0" err="1">
                <a:latin typeface="Courier" pitchFamily="2" charset="0"/>
              </a:rPr>
              <a:t>mutex_unlock</a:t>
            </a:r>
            <a:r>
              <a:rPr lang="en-US" dirty="0">
                <a:latin typeface="Courier" pitchFamily="2" charset="0"/>
              </a:rPr>
              <a:t>();</a:t>
            </a:r>
          </a:p>
          <a:p>
            <a:pPr lvl="1"/>
            <a:r>
              <a:rPr lang="en-US" dirty="0"/>
              <a:t>Handshakes</a:t>
            </a:r>
          </a:p>
          <a:p>
            <a:pPr lvl="2"/>
            <a:r>
              <a:rPr lang="en-US" dirty="0" err="1">
                <a:latin typeface="Courier" pitchFamily="2" charset="0"/>
              </a:rPr>
              <a:t>handshake_wait_for</a:t>
            </a:r>
            <a:r>
              <a:rPr lang="en-US" dirty="0">
                <a:latin typeface="Courier" pitchFamily="2" charset="0"/>
              </a:rPr>
              <a:t>(); </a:t>
            </a:r>
            <a:r>
              <a:rPr lang="en-US" dirty="0" err="1">
                <a:latin typeface="Courier" pitchFamily="2" charset="0"/>
              </a:rPr>
              <a:t>handshake_notify</a:t>
            </a:r>
            <a:r>
              <a:rPr lang="en-US" dirty="0">
                <a:latin typeface="Courier" pitchFamily="2" charset="0"/>
              </a:rPr>
              <a:t>();</a:t>
            </a:r>
          </a:p>
          <a:p>
            <a:pPr lvl="1"/>
            <a:r>
              <a:rPr lang="en-US" dirty="0"/>
              <a:t>Barriers</a:t>
            </a:r>
          </a:p>
          <a:p>
            <a:pPr lvl="2"/>
            <a:r>
              <a:rPr lang="en-US" dirty="0" err="1">
                <a:latin typeface="Courier" pitchFamily="2" charset="0"/>
              </a:rPr>
              <a:t>barrier_wait</a:t>
            </a:r>
            <a:r>
              <a:rPr lang="en-US" dirty="0">
                <a:latin typeface="Courier" pitchFamily="2" charset="0"/>
              </a:rPr>
              <a:t>();</a:t>
            </a:r>
          </a:p>
          <a:p>
            <a:pPr lvl="1"/>
            <a:r>
              <a:rPr lang="en-US" dirty="0"/>
              <a:t>Semaphores</a:t>
            </a:r>
          </a:p>
          <a:p>
            <a:pPr lvl="2"/>
            <a:r>
              <a:rPr lang="en-US" dirty="0" err="1">
                <a:latin typeface="Courier" pitchFamily="2" charset="0"/>
              </a:rPr>
              <a:t>sem_give</a:t>
            </a:r>
            <a:r>
              <a:rPr lang="en-US" dirty="0">
                <a:latin typeface="Courier" pitchFamily="2" charset="0"/>
              </a:rPr>
              <a:t>(); </a:t>
            </a:r>
            <a:r>
              <a:rPr lang="en-US" dirty="0" err="1">
                <a:latin typeface="Courier" pitchFamily="2" charset="0"/>
              </a:rPr>
              <a:t>sem_take</a:t>
            </a:r>
            <a:r>
              <a:rPr lang="en-US" dirty="0">
                <a:latin typeface="Courier" pitchFamily="2" charset="0"/>
              </a:rPr>
              <a:t>();</a:t>
            </a:r>
          </a:p>
        </p:txBody>
      </p:sp>
    </p:spTree>
    <p:extLst>
      <p:ext uri="{BB962C8B-B14F-4D97-AF65-F5344CB8AC3E}">
        <p14:creationId xmlns:p14="http://schemas.microsoft.com/office/powerpoint/2010/main" val="3448597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22D79-42A3-FC43-BC78-FDE96C929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Parallel Reduction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70E86-0F97-1841-9981-19CA4BA2EE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Tasklets</a:t>
            </a:r>
            <a:r>
              <a:rPr lang="en-US" dirty="0"/>
              <a:t> in a DPU can work together on a parallel reduction</a:t>
            </a:r>
            <a:endParaRPr lang="en-US" dirty="0">
              <a:latin typeface="Courier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45F4D6-0E5B-454D-B0EA-ED77FE3FD9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394" y="2771848"/>
            <a:ext cx="8149213" cy="282472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E456374-CE0A-3A44-B692-09239593EA62}"/>
              </a:ext>
            </a:extLst>
          </p:cNvPr>
          <p:cNvSpPr/>
          <p:nvPr/>
        </p:nvSpPr>
        <p:spPr>
          <a:xfrm>
            <a:off x="497394" y="2673463"/>
            <a:ext cx="8149213" cy="742977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07D975D-88DD-DA4A-8722-B5A126123316}"/>
              </a:ext>
            </a:extLst>
          </p:cNvPr>
          <p:cNvSpPr/>
          <p:nvPr/>
        </p:nvSpPr>
        <p:spPr>
          <a:xfrm>
            <a:off x="525589" y="2723348"/>
            <a:ext cx="2016644" cy="642850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Tasklet</a:t>
            </a:r>
            <a:r>
              <a:rPr lang="en-US" b="1" i="1" dirty="0">
                <a:solidFill>
                  <a:schemeClr val="tx1"/>
                </a:solidFill>
              </a:rPr>
              <a:t> 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06B83B-B7CC-7244-A157-F259E80A9276}"/>
              </a:ext>
            </a:extLst>
          </p:cNvPr>
          <p:cNvSpPr/>
          <p:nvPr/>
        </p:nvSpPr>
        <p:spPr>
          <a:xfrm>
            <a:off x="2599668" y="2723348"/>
            <a:ext cx="2016644" cy="642850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Tasklet</a:t>
            </a:r>
            <a:r>
              <a:rPr lang="en-US" b="1" i="1" dirty="0">
                <a:solidFill>
                  <a:schemeClr val="tx1"/>
                </a:solidFill>
              </a:rPr>
              <a:t> 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D4F3BBA-B21A-574F-9F70-33F3B7148787}"/>
              </a:ext>
            </a:extLst>
          </p:cNvPr>
          <p:cNvSpPr/>
          <p:nvPr/>
        </p:nvSpPr>
        <p:spPr>
          <a:xfrm>
            <a:off x="4555884" y="2726574"/>
            <a:ext cx="2016644" cy="642850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Tasklet</a:t>
            </a:r>
            <a:r>
              <a:rPr lang="en-US" b="1" i="1" dirty="0">
                <a:solidFill>
                  <a:schemeClr val="tx1"/>
                </a:solidFill>
              </a:rPr>
              <a:t> 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5B3776-A2F3-2E4D-BFA9-7C46D132BFB4}"/>
              </a:ext>
            </a:extLst>
          </p:cNvPr>
          <p:cNvSpPr/>
          <p:nvPr/>
        </p:nvSpPr>
        <p:spPr>
          <a:xfrm>
            <a:off x="6629963" y="2726574"/>
            <a:ext cx="2016644" cy="642850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Tasklet</a:t>
            </a:r>
            <a:r>
              <a:rPr lang="en-US" b="1" i="1" dirty="0">
                <a:solidFill>
                  <a:schemeClr val="tx1"/>
                </a:solidFill>
              </a:rPr>
              <a:t> 3</a:t>
            </a:r>
          </a:p>
        </p:txBody>
      </p:sp>
    </p:spTree>
    <p:extLst>
      <p:ext uri="{BB962C8B-B14F-4D97-AF65-F5344CB8AC3E}">
        <p14:creationId xmlns:p14="http://schemas.microsoft.com/office/powerpoint/2010/main" val="606495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1" grpId="0" animBg="1"/>
      <p:bldP spid="12" grpId="0" animBg="1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6CB5DB3-BD5A-0045-8E47-5DB803925F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920" y="2771012"/>
            <a:ext cx="8150400" cy="305848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122D79-42A3-FC43-BC78-FDE96C929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Parallel Reduction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70E86-0F97-1841-9981-19CA4BA2EE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</a:t>
            </a:r>
            <a:r>
              <a:rPr lang="en-US" dirty="0" err="1"/>
              <a:t>tasklet</a:t>
            </a:r>
            <a:r>
              <a:rPr lang="en-US" dirty="0"/>
              <a:t> computes a local sum</a:t>
            </a:r>
            <a:endParaRPr lang="en-US" dirty="0">
              <a:latin typeface="Courier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456374-CE0A-3A44-B692-09239593EA62}"/>
              </a:ext>
            </a:extLst>
          </p:cNvPr>
          <p:cNvSpPr/>
          <p:nvPr/>
        </p:nvSpPr>
        <p:spPr>
          <a:xfrm>
            <a:off x="497394" y="2673463"/>
            <a:ext cx="8149213" cy="742977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07D975D-88DD-DA4A-8722-B5A126123316}"/>
              </a:ext>
            </a:extLst>
          </p:cNvPr>
          <p:cNvSpPr/>
          <p:nvPr/>
        </p:nvSpPr>
        <p:spPr>
          <a:xfrm>
            <a:off x="525589" y="2723348"/>
            <a:ext cx="2016644" cy="642850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Tasklet</a:t>
            </a:r>
            <a:r>
              <a:rPr lang="en-US" b="1" i="1" dirty="0">
                <a:solidFill>
                  <a:schemeClr val="tx1"/>
                </a:solidFill>
              </a:rPr>
              <a:t> 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06B83B-B7CC-7244-A157-F259E80A9276}"/>
              </a:ext>
            </a:extLst>
          </p:cNvPr>
          <p:cNvSpPr/>
          <p:nvPr/>
        </p:nvSpPr>
        <p:spPr>
          <a:xfrm>
            <a:off x="2599668" y="2723348"/>
            <a:ext cx="2016644" cy="642850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Tasklet</a:t>
            </a:r>
            <a:r>
              <a:rPr lang="en-US" b="1" i="1" dirty="0">
                <a:solidFill>
                  <a:schemeClr val="tx1"/>
                </a:solidFill>
              </a:rPr>
              <a:t> 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D4F3BBA-B21A-574F-9F70-33F3B7148787}"/>
              </a:ext>
            </a:extLst>
          </p:cNvPr>
          <p:cNvSpPr/>
          <p:nvPr/>
        </p:nvSpPr>
        <p:spPr>
          <a:xfrm>
            <a:off x="4555884" y="2726574"/>
            <a:ext cx="2016644" cy="642850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Tasklet</a:t>
            </a:r>
            <a:r>
              <a:rPr lang="en-US" b="1" i="1" dirty="0">
                <a:solidFill>
                  <a:schemeClr val="tx1"/>
                </a:solidFill>
              </a:rPr>
              <a:t> 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5B3776-A2F3-2E4D-BFA9-7C46D132BFB4}"/>
              </a:ext>
            </a:extLst>
          </p:cNvPr>
          <p:cNvSpPr/>
          <p:nvPr/>
        </p:nvSpPr>
        <p:spPr>
          <a:xfrm>
            <a:off x="6629963" y="2726574"/>
            <a:ext cx="2016644" cy="642850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Tasklet</a:t>
            </a:r>
            <a:r>
              <a:rPr lang="en-US" b="1" i="1" dirty="0">
                <a:solidFill>
                  <a:schemeClr val="tx1"/>
                </a:solidFill>
              </a:rPr>
              <a:t> 3</a:t>
            </a:r>
          </a:p>
        </p:txBody>
      </p:sp>
    </p:spTree>
    <p:extLst>
      <p:ext uri="{BB962C8B-B14F-4D97-AF65-F5344CB8AC3E}">
        <p14:creationId xmlns:p14="http://schemas.microsoft.com/office/powerpoint/2010/main" val="2259833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2417C3C-5630-1744-A10F-747471DEF9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49457"/>
            <a:ext cx="9144000" cy="213173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122D79-42A3-FC43-BC78-FDE96C929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Parallel Reduction (III)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70E86-0F97-1841-9981-19CA4BA2EE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</a:t>
            </a:r>
            <a:r>
              <a:rPr lang="en-US" dirty="0" err="1"/>
              <a:t>tasklet</a:t>
            </a:r>
            <a:r>
              <a:rPr lang="en-US" dirty="0"/>
              <a:t> computes a local sum</a:t>
            </a:r>
            <a:endParaRPr lang="en-US" dirty="0">
              <a:latin typeface="Courier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C09483-704D-4A4F-B10D-0F30E3C40FCD}"/>
              </a:ext>
            </a:extLst>
          </p:cNvPr>
          <p:cNvSpPr txBox="1"/>
          <p:nvPr/>
        </p:nvSpPr>
        <p:spPr>
          <a:xfrm>
            <a:off x="4155877" y="2934113"/>
            <a:ext cx="20759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Accumulate in a local sum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F0F346B-835C-B84C-8979-D39085A1D4CA}"/>
              </a:ext>
            </a:extLst>
          </p:cNvPr>
          <p:cNvSpPr/>
          <p:nvPr/>
        </p:nvSpPr>
        <p:spPr>
          <a:xfrm>
            <a:off x="627877" y="3009802"/>
            <a:ext cx="3528000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23443D4-4FAB-9545-B4C3-74FF8FB22846}"/>
              </a:ext>
            </a:extLst>
          </p:cNvPr>
          <p:cNvSpPr txBox="1"/>
          <p:nvPr/>
        </p:nvSpPr>
        <p:spPr>
          <a:xfrm>
            <a:off x="2471431" y="3533336"/>
            <a:ext cx="21618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Copy local sum into WRAM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F5ACF78-6126-6341-86FC-135CB43AE145}"/>
              </a:ext>
            </a:extLst>
          </p:cNvPr>
          <p:cNvSpPr/>
          <p:nvPr/>
        </p:nvSpPr>
        <p:spPr>
          <a:xfrm>
            <a:off x="347431" y="3606280"/>
            <a:ext cx="2124000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7709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  <p:bldP spid="15" grpId="0"/>
      <p:bldP spid="16" grpId="0" animBg="1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C5971FD-896F-D643-99F0-590FA96AEF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49354"/>
            <a:ext cx="9144000" cy="23535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2417C3C-5630-1744-A10F-747471DEF9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49457"/>
            <a:ext cx="9144000" cy="213173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122D79-42A3-FC43-BC78-FDE96C929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Final Reduction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70E86-0F97-1841-9981-19CA4BA2EE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single </a:t>
            </a:r>
            <a:r>
              <a:rPr lang="en-US" dirty="0" err="1"/>
              <a:t>tasklet</a:t>
            </a:r>
            <a:r>
              <a:rPr lang="en-US" dirty="0"/>
              <a:t> can perform the final reduction</a:t>
            </a:r>
            <a:endParaRPr lang="en-US" dirty="0">
              <a:latin typeface="Courier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C09483-704D-4A4F-B10D-0F30E3C40FCD}"/>
              </a:ext>
            </a:extLst>
          </p:cNvPr>
          <p:cNvSpPr txBox="1"/>
          <p:nvPr/>
        </p:nvSpPr>
        <p:spPr>
          <a:xfrm>
            <a:off x="4155877" y="2934113"/>
            <a:ext cx="20759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Accumulate in a local sum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F0F346B-835C-B84C-8979-D39085A1D4CA}"/>
              </a:ext>
            </a:extLst>
          </p:cNvPr>
          <p:cNvSpPr/>
          <p:nvPr/>
        </p:nvSpPr>
        <p:spPr>
          <a:xfrm>
            <a:off x="627877" y="3009802"/>
            <a:ext cx="3528000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23443D4-4FAB-9545-B4C3-74FF8FB22846}"/>
              </a:ext>
            </a:extLst>
          </p:cNvPr>
          <p:cNvSpPr txBox="1"/>
          <p:nvPr/>
        </p:nvSpPr>
        <p:spPr>
          <a:xfrm>
            <a:off x="2471431" y="3533336"/>
            <a:ext cx="21618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Copy local sum into WRAM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F5ACF78-6126-6341-86FC-135CB43AE145}"/>
              </a:ext>
            </a:extLst>
          </p:cNvPr>
          <p:cNvSpPr/>
          <p:nvPr/>
        </p:nvSpPr>
        <p:spPr>
          <a:xfrm>
            <a:off x="347431" y="3606280"/>
            <a:ext cx="2124000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1EA728-1A57-2546-944F-5B07D9BD0724}"/>
              </a:ext>
            </a:extLst>
          </p:cNvPr>
          <p:cNvSpPr txBox="1"/>
          <p:nvPr/>
        </p:nvSpPr>
        <p:spPr>
          <a:xfrm>
            <a:off x="4000215" y="5171957"/>
            <a:ext cx="19863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Sequential accumulation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227842E-36A0-B247-9DA8-5C9696EAB8F2}"/>
              </a:ext>
            </a:extLst>
          </p:cNvPr>
          <p:cNvSpPr/>
          <p:nvPr/>
        </p:nvSpPr>
        <p:spPr>
          <a:xfrm>
            <a:off x="1068155" y="5228761"/>
            <a:ext cx="2952000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AD1953-2BEE-1A4F-A987-D970F220FBC1}"/>
              </a:ext>
            </a:extLst>
          </p:cNvPr>
          <p:cNvSpPr txBox="1"/>
          <p:nvPr/>
        </p:nvSpPr>
        <p:spPr>
          <a:xfrm>
            <a:off x="2636301" y="4259388"/>
            <a:ext cx="18762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Barrier synchronization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DCF4DCC-13D1-2246-BA84-12FC7084C1FE}"/>
              </a:ext>
            </a:extLst>
          </p:cNvPr>
          <p:cNvSpPr/>
          <p:nvPr/>
        </p:nvSpPr>
        <p:spPr>
          <a:xfrm>
            <a:off x="407624" y="4329548"/>
            <a:ext cx="2192352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955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/>
      <p:bldP spid="17" grpId="0" animBg="1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Vector Reduction: Naïve Mapping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7380000" y="1605705"/>
            <a:ext cx="648000" cy="43200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4788000" y="1605705"/>
            <a:ext cx="648000" cy="43200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2196000" y="1605705"/>
            <a:ext cx="648000" cy="43200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3492000" y="1605705"/>
            <a:ext cx="648000" cy="43200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6084000" y="1605705"/>
            <a:ext cx="648000" cy="4320000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900000" y="1605705"/>
            <a:ext cx="648000" cy="4320000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900000" y="2037705"/>
            <a:ext cx="648000" cy="432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0</a:t>
            </a: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1548000" y="2037705"/>
            <a:ext cx="648000" cy="432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1</a:t>
            </a: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2196000" y="2037705"/>
            <a:ext cx="648000" cy="432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2</a:t>
            </a:r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2844000" y="2037705"/>
            <a:ext cx="648000" cy="432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3</a:t>
            </a:r>
          </a:p>
        </p:txBody>
      </p:sp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3492000" y="2037705"/>
            <a:ext cx="648000" cy="432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4</a:t>
            </a:r>
          </a:p>
        </p:txBody>
      </p:sp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4140000" y="2037705"/>
            <a:ext cx="648000" cy="432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5</a:t>
            </a:r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5436000" y="2037705"/>
            <a:ext cx="648000" cy="432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7</a:t>
            </a:r>
          </a:p>
        </p:txBody>
      </p:sp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4788000" y="2037705"/>
            <a:ext cx="648000" cy="432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6</a:t>
            </a:r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7380000" y="2037705"/>
            <a:ext cx="648000" cy="432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10</a:t>
            </a:r>
          </a:p>
        </p:txBody>
      </p:sp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6732000" y="2037705"/>
            <a:ext cx="648000" cy="432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9</a:t>
            </a:r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6084000" y="2037705"/>
            <a:ext cx="648000" cy="432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8</a:t>
            </a:r>
          </a:p>
        </p:txBody>
      </p:sp>
      <p:sp>
        <p:nvSpPr>
          <p:cNvPr id="22" name="Rectangle 20"/>
          <p:cNvSpPr>
            <a:spLocks noChangeArrowheads="1"/>
          </p:cNvSpPr>
          <p:nvPr/>
        </p:nvSpPr>
        <p:spPr bwMode="auto">
          <a:xfrm>
            <a:off x="8028000" y="2037705"/>
            <a:ext cx="648000" cy="432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11</a:t>
            </a:r>
          </a:p>
        </p:txBody>
      </p:sp>
      <p:sp>
        <p:nvSpPr>
          <p:cNvPr id="23" name="Rectangle 21"/>
          <p:cNvSpPr>
            <a:spLocks noChangeArrowheads="1"/>
          </p:cNvSpPr>
          <p:nvPr/>
        </p:nvSpPr>
        <p:spPr bwMode="auto">
          <a:xfrm>
            <a:off x="900000" y="3045705"/>
            <a:ext cx="648000" cy="432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0+1</a:t>
            </a:r>
          </a:p>
        </p:txBody>
      </p:sp>
      <p:sp>
        <p:nvSpPr>
          <p:cNvPr id="24" name="Rectangle 22"/>
          <p:cNvSpPr>
            <a:spLocks noChangeArrowheads="1"/>
          </p:cNvSpPr>
          <p:nvPr/>
        </p:nvSpPr>
        <p:spPr bwMode="auto">
          <a:xfrm>
            <a:off x="1548000" y="304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5" name="Rectangle 23"/>
          <p:cNvSpPr>
            <a:spLocks noChangeArrowheads="1"/>
          </p:cNvSpPr>
          <p:nvPr/>
        </p:nvSpPr>
        <p:spPr bwMode="auto">
          <a:xfrm>
            <a:off x="2196000" y="3045705"/>
            <a:ext cx="648000" cy="432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2+3</a:t>
            </a:r>
          </a:p>
        </p:txBody>
      </p:sp>
      <p:sp>
        <p:nvSpPr>
          <p:cNvPr id="26" name="Rectangle 24"/>
          <p:cNvSpPr>
            <a:spLocks noChangeArrowheads="1"/>
          </p:cNvSpPr>
          <p:nvPr/>
        </p:nvSpPr>
        <p:spPr bwMode="auto">
          <a:xfrm>
            <a:off x="2844000" y="304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7" name="Rectangle 25"/>
          <p:cNvSpPr>
            <a:spLocks noChangeArrowheads="1"/>
          </p:cNvSpPr>
          <p:nvPr/>
        </p:nvSpPr>
        <p:spPr bwMode="auto">
          <a:xfrm>
            <a:off x="3492000" y="3045705"/>
            <a:ext cx="648000" cy="432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4+5</a:t>
            </a:r>
          </a:p>
        </p:txBody>
      </p:sp>
      <p:sp>
        <p:nvSpPr>
          <p:cNvPr id="28" name="Rectangle 26"/>
          <p:cNvSpPr>
            <a:spLocks noChangeArrowheads="1"/>
          </p:cNvSpPr>
          <p:nvPr/>
        </p:nvSpPr>
        <p:spPr bwMode="auto">
          <a:xfrm>
            <a:off x="4140000" y="304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9" name="Rectangle 27"/>
          <p:cNvSpPr>
            <a:spLocks noChangeArrowheads="1"/>
          </p:cNvSpPr>
          <p:nvPr/>
        </p:nvSpPr>
        <p:spPr bwMode="auto">
          <a:xfrm>
            <a:off x="5436000" y="304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30" name="Rectangle 28"/>
          <p:cNvSpPr>
            <a:spLocks noChangeArrowheads="1"/>
          </p:cNvSpPr>
          <p:nvPr/>
        </p:nvSpPr>
        <p:spPr bwMode="auto">
          <a:xfrm>
            <a:off x="4788000" y="3045705"/>
            <a:ext cx="648000" cy="432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6+7</a:t>
            </a:r>
          </a:p>
        </p:txBody>
      </p:sp>
      <p:sp>
        <p:nvSpPr>
          <p:cNvPr id="31" name="Rectangle 29"/>
          <p:cNvSpPr>
            <a:spLocks noChangeArrowheads="1"/>
          </p:cNvSpPr>
          <p:nvPr/>
        </p:nvSpPr>
        <p:spPr bwMode="auto">
          <a:xfrm>
            <a:off x="7380000" y="3045705"/>
            <a:ext cx="648000" cy="432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10+11</a:t>
            </a:r>
          </a:p>
        </p:txBody>
      </p:sp>
      <p:sp>
        <p:nvSpPr>
          <p:cNvPr id="32" name="Rectangle 30"/>
          <p:cNvSpPr>
            <a:spLocks noChangeArrowheads="1"/>
          </p:cNvSpPr>
          <p:nvPr/>
        </p:nvSpPr>
        <p:spPr bwMode="auto">
          <a:xfrm>
            <a:off x="6732000" y="304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33" name="Rectangle 31"/>
          <p:cNvSpPr>
            <a:spLocks noChangeArrowheads="1"/>
          </p:cNvSpPr>
          <p:nvPr/>
        </p:nvSpPr>
        <p:spPr bwMode="auto">
          <a:xfrm>
            <a:off x="6084000" y="3045705"/>
            <a:ext cx="648000" cy="432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8+9</a:t>
            </a:r>
          </a:p>
        </p:txBody>
      </p:sp>
      <p:sp>
        <p:nvSpPr>
          <p:cNvPr id="34" name="Rectangle 32"/>
          <p:cNvSpPr>
            <a:spLocks noChangeArrowheads="1"/>
          </p:cNvSpPr>
          <p:nvPr/>
        </p:nvSpPr>
        <p:spPr bwMode="auto">
          <a:xfrm>
            <a:off x="8028000" y="304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35" name="Rectangle 33"/>
          <p:cNvSpPr>
            <a:spLocks noChangeArrowheads="1"/>
          </p:cNvSpPr>
          <p:nvPr/>
        </p:nvSpPr>
        <p:spPr bwMode="auto">
          <a:xfrm>
            <a:off x="900000" y="4125705"/>
            <a:ext cx="648000" cy="432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0...3</a:t>
            </a:r>
          </a:p>
        </p:txBody>
      </p:sp>
      <p:sp>
        <p:nvSpPr>
          <p:cNvPr id="36" name="Rectangle 34"/>
          <p:cNvSpPr>
            <a:spLocks noChangeArrowheads="1"/>
          </p:cNvSpPr>
          <p:nvPr/>
        </p:nvSpPr>
        <p:spPr bwMode="auto">
          <a:xfrm>
            <a:off x="1548000" y="412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37" name="Rectangle 35"/>
          <p:cNvSpPr>
            <a:spLocks noChangeArrowheads="1"/>
          </p:cNvSpPr>
          <p:nvPr/>
        </p:nvSpPr>
        <p:spPr bwMode="auto">
          <a:xfrm>
            <a:off x="2196000" y="412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38" name="Rectangle 36"/>
          <p:cNvSpPr>
            <a:spLocks noChangeArrowheads="1"/>
          </p:cNvSpPr>
          <p:nvPr/>
        </p:nvSpPr>
        <p:spPr bwMode="auto">
          <a:xfrm>
            <a:off x="2844000" y="412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39" name="Rectangle 37"/>
          <p:cNvSpPr>
            <a:spLocks noChangeArrowheads="1"/>
          </p:cNvSpPr>
          <p:nvPr/>
        </p:nvSpPr>
        <p:spPr bwMode="auto">
          <a:xfrm>
            <a:off x="3492000" y="4125705"/>
            <a:ext cx="648000" cy="432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4..7</a:t>
            </a:r>
          </a:p>
        </p:txBody>
      </p:sp>
      <p:sp>
        <p:nvSpPr>
          <p:cNvPr id="40" name="Rectangle 38"/>
          <p:cNvSpPr>
            <a:spLocks noChangeArrowheads="1"/>
          </p:cNvSpPr>
          <p:nvPr/>
        </p:nvSpPr>
        <p:spPr bwMode="auto">
          <a:xfrm>
            <a:off x="4140000" y="412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1" name="Rectangle 39"/>
          <p:cNvSpPr>
            <a:spLocks noChangeArrowheads="1"/>
          </p:cNvSpPr>
          <p:nvPr/>
        </p:nvSpPr>
        <p:spPr bwMode="auto">
          <a:xfrm>
            <a:off x="5436000" y="412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2" name="Rectangle 40"/>
          <p:cNvSpPr>
            <a:spLocks noChangeArrowheads="1"/>
          </p:cNvSpPr>
          <p:nvPr/>
        </p:nvSpPr>
        <p:spPr bwMode="auto">
          <a:xfrm>
            <a:off x="4788000" y="412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3" name="Rectangle 41"/>
          <p:cNvSpPr>
            <a:spLocks noChangeArrowheads="1"/>
          </p:cNvSpPr>
          <p:nvPr/>
        </p:nvSpPr>
        <p:spPr bwMode="auto">
          <a:xfrm>
            <a:off x="7380000" y="412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4" name="Rectangle 42"/>
          <p:cNvSpPr>
            <a:spLocks noChangeArrowheads="1"/>
          </p:cNvSpPr>
          <p:nvPr/>
        </p:nvSpPr>
        <p:spPr bwMode="auto">
          <a:xfrm>
            <a:off x="6732000" y="412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5" name="Rectangle 43"/>
          <p:cNvSpPr>
            <a:spLocks noChangeArrowheads="1"/>
          </p:cNvSpPr>
          <p:nvPr/>
        </p:nvSpPr>
        <p:spPr bwMode="auto">
          <a:xfrm>
            <a:off x="6084000" y="4125705"/>
            <a:ext cx="648000" cy="432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8..11</a:t>
            </a:r>
          </a:p>
        </p:txBody>
      </p:sp>
      <p:sp>
        <p:nvSpPr>
          <p:cNvPr id="46" name="Rectangle 44"/>
          <p:cNvSpPr>
            <a:spLocks noChangeArrowheads="1"/>
          </p:cNvSpPr>
          <p:nvPr/>
        </p:nvSpPr>
        <p:spPr bwMode="auto">
          <a:xfrm>
            <a:off x="8028000" y="412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7" name="Rectangle 45"/>
          <p:cNvSpPr>
            <a:spLocks noChangeArrowheads="1"/>
          </p:cNvSpPr>
          <p:nvPr/>
        </p:nvSpPr>
        <p:spPr bwMode="auto">
          <a:xfrm>
            <a:off x="900000" y="5205705"/>
            <a:ext cx="648000" cy="432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0..7</a:t>
            </a:r>
          </a:p>
        </p:txBody>
      </p:sp>
      <p:sp>
        <p:nvSpPr>
          <p:cNvPr id="48" name="Rectangle 46"/>
          <p:cNvSpPr>
            <a:spLocks noChangeArrowheads="1"/>
          </p:cNvSpPr>
          <p:nvPr/>
        </p:nvSpPr>
        <p:spPr bwMode="auto">
          <a:xfrm>
            <a:off x="1548000" y="520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9" name="Rectangle 47"/>
          <p:cNvSpPr>
            <a:spLocks noChangeArrowheads="1"/>
          </p:cNvSpPr>
          <p:nvPr/>
        </p:nvSpPr>
        <p:spPr bwMode="auto">
          <a:xfrm>
            <a:off x="2196000" y="520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0" name="Rectangle 48"/>
          <p:cNvSpPr>
            <a:spLocks noChangeArrowheads="1"/>
          </p:cNvSpPr>
          <p:nvPr/>
        </p:nvSpPr>
        <p:spPr bwMode="auto">
          <a:xfrm>
            <a:off x="2844000" y="520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1" name="Rectangle 49"/>
          <p:cNvSpPr>
            <a:spLocks noChangeArrowheads="1"/>
          </p:cNvSpPr>
          <p:nvPr/>
        </p:nvSpPr>
        <p:spPr bwMode="auto">
          <a:xfrm>
            <a:off x="3492000" y="520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2" name="Rectangle 50"/>
          <p:cNvSpPr>
            <a:spLocks noChangeArrowheads="1"/>
          </p:cNvSpPr>
          <p:nvPr/>
        </p:nvSpPr>
        <p:spPr bwMode="auto">
          <a:xfrm>
            <a:off x="4140000" y="520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3" name="Rectangle 51"/>
          <p:cNvSpPr>
            <a:spLocks noChangeArrowheads="1"/>
          </p:cNvSpPr>
          <p:nvPr/>
        </p:nvSpPr>
        <p:spPr bwMode="auto">
          <a:xfrm>
            <a:off x="5436000" y="520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4" name="Rectangle 52"/>
          <p:cNvSpPr>
            <a:spLocks noChangeArrowheads="1"/>
          </p:cNvSpPr>
          <p:nvPr/>
        </p:nvSpPr>
        <p:spPr bwMode="auto">
          <a:xfrm>
            <a:off x="4788000" y="520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5" name="Rectangle 53"/>
          <p:cNvSpPr>
            <a:spLocks noChangeArrowheads="1"/>
          </p:cNvSpPr>
          <p:nvPr/>
        </p:nvSpPr>
        <p:spPr bwMode="auto">
          <a:xfrm>
            <a:off x="7380000" y="520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6" name="Rectangle 54"/>
          <p:cNvSpPr>
            <a:spLocks noChangeArrowheads="1"/>
          </p:cNvSpPr>
          <p:nvPr/>
        </p:nvSpPr>
        <p:spPr bwMode="auto">
          <a:xfrm>
            <a:off x="6732000" y="520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7" name="Rectangle 55"/>
          <p:cNvSpPr>
            <a:spLocks noChangeArrowheads="1"/>
          </p:cNvSpPr>
          <p:nvPr/>
        </p:nvSpPr>
        <p:spPr bwMode="auto">
          <a:xfrm>
            <a:off x="6084000" y="5205705"/>
            <a:ext cx="648000" cy="432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8..15</a:t>
            </a:r>
          </a:p>
        </p:txBody>
      </p:sp>
      <p:sp>
        <p:nvSpPr>
          <p:cNvPr id="58" name="Rectangle 56"/>
          <p:cNvSpPr>
            <a:spLocks noChangeArrowheads="1"/>
          </p:cNvSpPr>
          <p:nvPr/>
        </p:nvSpPr>
        <p:spPr bwMode="auto">
          <a:xfrm>
            <a:off x="8028000" y="520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9" name="Line 57"/>
          <p:cNvSpPr>
            <a:spLocks noChangeShapeType="1"/>
          </p:cNvSpPr>
          <p:nvPr/>
        </p:nvSpPr>
        <p:spPr bwMode="auto">
          <a:xfrm>
            <a:off x="1188000" y="2469705"/>
            <a:ext cx="0" cy="57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60" name="Line 58"/>
          <p:cNvSpPr>
            <a:spLocks noChangeShapeType="1"/>
          </p:cNvSpPr>
          <p:nvPr/>
        </p:nvSpPr>
        <p:spPr bwMode="auto">
          <a:xfrm flipH="1">
            <a:off x="1332000" y="2469705"/>
            <a:ext cx="504000" cy="57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61" name="Line 59"/>
          <p:cNvSpPr>
            <a:spLocks noChangeShapeType="1"/>
          </p:cNvSpPr>
          <p:nvPr/>
        </p:nvSpPr>
        <p:spPr bwMode="auto">
          <a:xfrm>
            <a:off x="2556000" y="2469705"/>
            <a:ext cx="0" cy="57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62" name="Line 60"/>
          <p:cNvSpPr>
            <a:spLocks noChangeShapeType="1"/>
          </p:cNvSpPr>
          <p:nvPr/>
        </p:nvSpPr>
        <p:spPr bwMode="auto">
          <a:xfrm flipH="1">
            <a:off x="2700000" y="2469705"/>
            <a:ext cx="504000" cy="57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63" name="Line 61"/>
          <p:cNvSpPr>
            <a:spLocks noChangeShapeType="1"/>
          </p:cNvSpPr>
          <p:nvPr/>
        </p:nvSpPr>
        <p:spPr bwMode="auto">
          <a:xfrm>
            <a:off x="3780000" y="2469705"/>
            <a:ext cx="0" cy="57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64" name="Line 62"/>
          <p:cNvSpPr>
            <a:spLocks noChangeShapeType="1"/>
          </p:cNvSpPr>
          <p:nvPr/>
        </p:nvSpPr>
        <p:spPr bwMode="auto">
          <a:xfrm flipH="1">
            <a:off x="3924000" y="2469705"/>
            <a:ext cx="504000" cy="57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65" name="Line 63"/>
          <p:cNvSpPr>
            <a:spLocks noChangeShapeType="1"/>
          </p:cNvSpPr>
          <p:nvPr/>
        </p:nvSpPr>
        <p:spPr bwMode="auto">
          <a:xfrm>
            <a:off x="5148000" y="2469705"/>
            <a:ext cx="0" cy="57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66" name="Line 64"/>
          <p:cNvSpPr>
            <a:spLocks noChangeShapeType="1"/>
          </p:cNvSpPr>
          <p:nvPr/>
        </p:nvSpPr>
        <p:spPr bwMode="auto">
          <a:xfrm flipH="1">
            <a:off x="5292000" y="2469705"/>
            <a:ext cx="504000" cy="57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67" name="Line 65"/>
          <p:cNvSpPr>
            <a:spLocks noChangeShapeType="1"/>
          </p:cNvSpPr>
          <p:nvPr/>
        </p:nvSpPr>
        <p:spPr bwMode="auto">
          <a:xfrm>
            <a:off x="6444000" y="2469705"/>
            <a:ext cx="0" cy="57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68" name="Line 66"/>
          <p:cNvSpPr>
            <a:spLocks noChangeShapeType="1"/>
          </p:cNvSpPr>
          <p:nvPr/>
        </p:nvSpPr>
        <p:spPr bwMode="auto">
          <a:xfrm flipH="1">
            <a:off x="6588000" y="2469705"/>
            <a:ext cx="504000" cy="57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69" name="Line 67"/>
          <p:cNvSpPr>
            <a:spLocks noChangeShapeType="1"/>
          </p:cNvSpPr>
          <p:nvPr/>
        </p:nvSpPr>
        <p:spPr bwMode="auto">
          <a:xfrm>
            <a:off x="7740000" y="2469705"/>
            <a:ext cx="0" cy="57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70" name="Line 68"/>
          <p:cNvSpPr>
            <a:spLocks noChangeShapeType="1"/>
          </p:cNvSpPr>
          <p:nvPr/>
        </p:nvSpPr>
        <p:spPr bwMode="auto">
          <a:xfrm flipH="1">
            <a:off x="7884000" y="2469705"/>
            <a:ext cx="504000" cy="57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71" name="Line 69"/>
          <p:cNvSpPr>
            <a:spLocks noChangeShapeType="1"/>
          </p:cNvSpPr>
          <p:nvPr/>
        </p:nvSpPr>
        <p:spPr bwMode="auto">
          <a:xfrm>
            <a:off x="1188000" y="3477705"/>
            <a:ext cx="0" cy="6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72" name="Line 70"/>
          <p:cNvSpPr>
            <a:spLocks noChangeShapeType="1"/>
          </p:cNvSpPr>
          <p:nvPr/>
        </p:nvSpPr>
        <p:spPr bwMode="auto">
          <a:xfrm flipH="1">
            <a:off x="1332000" y="3477705"/>
            <a:ext cx="1296000" cy="6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73" name="Line 71"/>
          <p:cNvSpPr>
            <a:spLocks noChangeShapeType="1"/>
          </p:cNvSpPr>
          <p:nvPr/>
        </p:nvSpPr>
        <p:spPr bwMode="auto">
          <a:xfrm>
            <a:off x="3780000" y="3477705"/>
            <a:ext cx="0" cy="6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74" name="Line 72"/>
          <p:cNvSpPr>
            <a:spLocks noChangeShapeType="1"/>
          </p:cNvSpPr>
          <p:nvPr/>
        </p:nvSpPr>
        <p:spPr bwMode="auto">
          <a:xfrm flipH="1">
            <a:off x="3924000" y="3477705"/>
            <a:ext cx="1296000" cy="6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75" name="Line 73"/>
          <p:cNvSpPr>
            <a:spLocks noChangeShapeType="1"/>
          </p:cNvSpPr>
          <p:nvPr/>
        </p:nvSpPr>
        <p:spPr bwMode="auto">
          <a:xfrm>
            <a:off x="6444000" y="3477705"/>
            <a:ext cx="0" cy="6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76" name="Line 74"/>
          <p:cNvSpPr>
            <a:spLocks noChangeShapeType="1"/>
          </p:cNvSpPr>
          <p:nvPr/>
        </p:nvSpPr>
        <p:spPr bwMode="auto">
          <a:xfrm flipH="1">
            <a:off x="6516000" y="3477705"/>
            <a:ext cx="1296000" cy="6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77" name="Line 75"/>
          <p:cNvSpPr>
            <a:spLocks noChangeShapeType="1"/>
          </p:cNvSpPr>
          <p:nvPr/>
        </p:nvSpPr>
        <p:spPr bwMode="auto">
          <a:xfrm>
            <a:off x="1188000" y="4557705"/>
            <a:ext cx="0" cy="6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78" name="Line 76"/>
          <p:cNvSpPr>
            <a:spLocks noChangeShapeType="1"/>
          </p:cNvSpPr>
          <p:nvPr/>
        </p:nvSpPr>
        <p:spPr bwMode="auto">
          <a:xfrm flipH="1">
            <a:off x="1332000" y="4557705"/>
            <a:ext cx="2592000" cy="6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79" name="Text Box 77"/>
          <p:cNvSpPr txBox="1">
            <a:spLocks noChangeArrowheads="1"/>
          </p:cNvSpPr>
          <p:nvPr/>
        </p:nvSpPr>
        <p:spPr bwMode="auto">
          <a:xfrm>
            <a:off x="612000" y="3045705"/>
            <a:ext cx="318000" cy="4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1</a:t>
            </a:r>
          </a:p>
        </p:txBody>
      </p:sp>
      <p:sp>
        <p:nvSpPr>
          <p:cNvPr id="80" name="Text Box 78"/>
          <p:cNvSpPr txBox="1">
            <a:spLocks noChangeArrowheads="1"/>
          </p:cNvSpPr>
          <p:nvPr/>
        </p:nvSpPr>
        <p:spPr bwMode="auto">
          <a:xfrm>
            <a:off x="612000" y="4125705"/>
            <a:ext cx="318000" cy="4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2</a:t>
            </a:r>
          </a:p>
        </p:txBody>
      </p:sp>
      <p:sp>
        <p:nvSpPr>
          <p:cNvPr id="81" name="Text Box 79"/>
          <p:cNvSpPr txBox="1">
            <a:spLocks noChangeArrowheads="1"/>
          </p:cNvSpPr>
          <p:nvPr/>
        </p:nvSpPr>
        <p:spPr bwMode="auto">
          <a:xfrm>
            <a:off x="612000" y="5205705"/>
            <a:ext cx="318000" cy="4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3</a:t>
            </a:r>
          </a:p>
        </p:txBody>
      </p:sp>
      <p:sp>
        <p:nvSpPr>
          <p:cNvPr id="83" name="Line 81"/>
          <p:cNvSpPr>
            <a:spLocks noChangeShapeType="1"/>
          </p:cNvSpPr>
          <p:nvPr/>
        </p:nvSpPr>
        <p:spPr bwMode="auto">
          <a:xfrm>
            <a:off x="6444000" y="4557705"/>
            <a:ext cx="0" cy="6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84" name="Line 82"/>
          <p:cNvSpPr>
            <a:spLocks noChangeShapeType="1"/>
          </p:cNvSpPr>
          <p:nvPr/>
        </p:nvSpPr>
        <p:spPr bwMode="auto">
          <a:xfrm flipH="1">
            <a:off x="6588000" y="4629705"/>
            <a:ext cx="2304000" cy="57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85" name="Line 83"/>
          <p:cNvSpPr>
            <a:spLocks noChangeShapeType="1"/>
          </p:cNvSpPr>
          <p:nvPr/>
        </p:nvSpPr>
        <p:spPr bwMode="auto">
          <a:xfrm>
            <a:off x="1188000" y="5637705"/>
            <a:ext cx="0" cy="43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86" name="Line 84"/>
          <p:cNvSpPr>
            <a:spLocks noChangeShapeType="1"/>
          </p:cNvSpPr>
          <p:nvPr/>
        </p:nvSpPr>
        <p:spPr bwMode="auto">
          <a:xfrm flipH="1">
            <a:off x="1476000" y="5637705"/>
            <a:ext cx="4968000" cy="43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88" name="Text Box 87"/>
          <p:cNvSpPr txBox="1">
            <a:spLocks noChangeArrowheads="1"/>
          </p:cNvSpPr>
          <p:nvPr/>
        </p:nvSpPr>
        <p:spPr bwMode="auto">
          <a:xfrm rot="16200000">
            <a:off x="-171000" y="4822959"/>
            <a:ext cx="972000" cy="31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iterations</a:t>
            </a:r>
          </a:p>
        </p:txBody>
      </p:sp>
      <p:sp>
        <p:nvSpPr>
          <p:cNvPr id="89" name="Line 88"/>
          <p:cNvSpPr>
            <a:spLocks noChangeShapeType="1"/>
          </p:cNvSpPr>
          <p:nvPr/>
        </p:nvSpPr>
        <p:spPr bwMode="auto">
          <a:xfrm>
            <a:off x="468000" y="4845705"/>
            <a:ext cx="0" cy="720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90" name="Text Box 89"/>
          <p:cNvSpPr txBox="1">
            <a:spLocks noChangeArrowheads="1"/>
          </p:cNvSpPr>
          <p:nvPr/>
        </p:nvSpPr>
        <p:spPr bwMode="auto">
          <a:xfrm>
            <a:off x="828000" y="1340768"/>
            <a:ext cx="834000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Thread 0</a:t>
            </a:r>
          </a:p>
        </p:txBody>
      </p:sp>
      <p:sp>
        <p:nvSpPr>
          <p:cNvPr id="91" name="Text Box 90"/>
          <p:cNvSpPr txBox="1">
            <a:spLocks noChangeArrowheads="1"/>
          </p:cNvSpPr>
          <p:nvPr/>
        </p:nvSpPr>
        <p:spPr bwMode="auto">
          <a:xfrm>
            <a:off x="6012000" y="1340768"/>
            <a:ext cx="834000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Thread 8</a:t>
            </a:r>
          </a:p>
        </p:txBody>
      </p:sp>
      <p:sp>
        <p:nvSpPr>
          <p:cNvPr id="92" name="Text Box 91"/>
          <p:cNvSpPr txBox="1">
            <a:spLocks noChangeArrowheads="1"/>
          </p:cNvSpPr>
          <p:nvPr/>
        </p:nvSpPr>
        <p:spPr bwMode="auto">
          <a:xfrm>
            <a:off x="2124000" y="1340768"/>
            <a:ext cx="834000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Thread 2</a:t>
            </a:r>
          </a:p>
        </p:txBody>
      </p:sp>
      <p:sp>
        <p:nvSpPr>
          <p:cNvPr id="93" name="Text Box 92"/>
          <p:cNvSpPr txBox="1">
            <a:spLocks noChangeArrowheads="1"/>
          </p:cNvSpPr>
          <p:nvPr/>
        </p:nvSpPr>
        <p:spPr bwMode="auto">
          <a:xfrm>
            <a:off x="3420000" y="1340768"/>
            <a:ext cx="834000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Thread 4</a:t>
            </a:r>
          </a:p>
        </p:txBody>
      </p:sp>
      <p:sp>
        <p:nvSpPr>
          <p:cNvPr id="94" name="Text Box 93"/>
          <p:cNvSpPr txBox="1">
            <a:spLocks noChangeArrowheads="1"/>
          </p:cNvSpPr>
          <p:nvPr/>
        </p:nvSpPr>
        <p:spPr bwMode="auto">
          <a:xfrm>
            <a:off x="4716000" y="1340768"/>
            <a:ext cx="834000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Thread 6</a:t>
            </a:r>
          </a:p>
        </p:txBody>
      </p:sp>
      <p:sp>
        <p:nvSpPr>
          <p:cNvPr id="95" name="Text Box 94"/>
          <p:cNvSpPr txBox="1">
            <a:spLocks noChangeArrowheads="1"/>
          </p:cNvSpPr>
          <p:nvPr/>
        </p:nvSpPr>
        <p:spPr bwMode="auto">
          <a:xfrm>
            <a:off x="7308000" y="1340768"/>
            <a:ext cx="918000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Thread 10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109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96" name="CuadroTexto 95"/>
          <p:cNvSpPr txBox="1"/>
          <p:nvPr/>
        </p:nvSpPr>
        <p:spPr>
          <a:xfrm>
            <a:off x="7545764" y="6165304"/>
            <a:ext cx="127470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Slide credit: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Hwu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&amp; Kirk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18A96A7A-4265-004E-B0A0-DFF84041AD3A}"/>
              </a:ext>
            </a:extLst>
          </p:cNvPr>
          <p:cNvSpPr txBox="1"/>
          <p:nvPr/>
        </p:nvSpPr>
        <p:spPr>
          <a:xfrm>
            <a:off x="228600" y="6381328"/>
            <a:ext cx="77203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/>
              </a:rPr>
              <a:t>https://www.youtube.com/watch?v=y40-tY5WJ8A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432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3"/>
              </a:rPr>
              <a:t>https://safari.ethz.ch/digitaltechnik/spring2018/lib/exe/fetch.php?media=digitaldesign-2018-lecture22-gpuprogramming-afterlecture.pdf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432FF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63432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/>
      <p:bldP spid="80" grpId="0"/>
      <p:bldP spid="81" grpId="0"/>
      <p:bldP spid="83" grpId="0" animBg="1"/>
      <p:bldP spid="84" grpId="0" animBg="1"/>
      <p:bldP spid="85" grpId="0" animBg="1"/>
      <p:bldP spid="86" grpId="0" animBg="1"/>
      <p:bldP spid="88" grpId="0"/>
      <p:bldP spid="89" grpId="0" animBg="1"/>
      <p:bldP spid="90" grpId="0"/>
      <p:bldP spid="91" grpId="0"/>
      <p:bldP spid="92" grpId="0"/>
      <p:bldP spid="93" grpId="0"/>
      <p:bldP spid="94" grpId="0"/>
      <p:bldP spid="95" grpId="0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3E07565-983B-F540-84C3-EFECFAFB0D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22540"/>
            <a:ext cx="9144000" cy="250357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122D79-42A3-FC43-BC78-FDE96C929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Using Barriers: Tree-Based Reduction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70E86-0F97-1841-9981-19CA4BA2EE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Multiple </a:t>
            </a:r>
            <a:r>
              <a:rPr lang="en-US" dirty="0" err="1"/>
              <a:t>tasklets</a:t>
            </a:r>
            <a:r>
              <a:rPr lang="en-US" dirty="0"/>
              <a:t> can perform a tree-based reduction</a:t>
            </a:r>
          </a:p>
          <a:p>
            <a:pPr lvl="1"/>
            <a:r>
              <a:rPr lang="en-US" dirty="0"/>
              <a:t>After every iteration </a:t>
            </a:r>
            <a:r>
              <a:rPr lang="en-US" dirty="0" err="1"/>
              <a:t>tasklets</a:t>
            </a:r>
            <a:r>
              <a:rPr lang="en-US" dirty="0"/>
              <a:t> synchronize with a barrier</a:t>
            </a:r>
          </a:p>
          <a:p>
            <a:pPr lvl="1"/>
            <a:r>
              <a:rPr lang="en-US" dirty="0"/>
              <a:t>Half of the </a:t>
            </a:r>
            <a:r>
              <a:rPr lang="en-US" dirty="0" err="1"/>
              <a:t>tasklets</a:t>
            </a:r>
            <a:r>
              <a:rPr lang="en-US" dirty="0"/>
              <a:t> retire at the end of an iteration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016E5F-AC72-C442-A1D6-1A4EA61EB72F}"/>
              </a:ext>
            </a:extLst>
          </p:cNvPr>
          <p:cNvSpPr txBox="1"/>
          <p:nvPr/>
        </p:nvSpPr>
        <p:spPr>
          <a:xfrm>
            <a:off x="5992566" y="3730717"/>
            <a:ext cx="19814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“offset” </a:t>
            </a:r>
            <a:r>
              <a:rPr lang="en-US" sz="1400" dirty="0" err="1">
                <a:solidFill>
                  <a:schemeClr val="bg1"/>
                </a:solidFill>
              </a:rPr>
              <a:t>tasklets</a:t>
            </a:r>
            <a:r>
              <a:rPr lang="en-US" sz="1400" dirty="0">
                <a:solidFill>
                  <a:schemeClr val="bg1"/>
                </a:solidFill>
              </a:rPr>
              <a:t> working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51A664B-7C47-444F-8113-4A0035D934FC}"/>
              </a:ext>
            </a:extLst>
          </p:cNvPr>
          <p:cNvSpPr/>
          <p:nvPr/>
        </p:nvSpPr>
        <p:spPr>
          <a:xfrm>
            <a:off x="1136226" y="3786472"/>
            <a:ext cx="4821141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6336E8-DC8B-C34B-B303-4D68D193D67F}"/>
              </a:ext>
            </a:extLst>
          </p:cNvPr>
          <p:cNvSpPr txBox="1"/>
          <p:nvPr/>
        </p:nvSpPr>
        <p:spPr>
          <a:xfrm>
            <a:off x="3326186" y="4490794"/>
            <a:ext cx="18762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Barrier synchronization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DA4CB4E-5E92-F44D-BDE6-1769D47E590C}"/>
              </a:ext>
            </a:extLst>
          </p:cNvPr>
          <p:cNvSpPr/>
          <p:nvPr/>
        </p:nvSpPr>
        <p:spPr>
          <a:xfrm>
            <a:off x="786739" y="4554683"/>
            <a:ext cx="2520077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BFEC781D-DA8D-B449-B075-B773D4E97483}"/>
              </a:ext>
            </a:extLst>
          </p:cNvPr>
          <p:cNvSpPr/>
          <p:nvPr/>
        </p:nvSpPr>
        <p:spPr>
          <a:xfrm>
            <a:off x="464214" y="5118410"/>
            <a:ext cx="8215572" cy="1171633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solidFill>
                  <a:schemeClr val="bg1"/>
                </a:solidFill>
                <a:latin typeface="Candara" panose="020E0502030303020204" pitchFamily="34" charset="0"/>
              </a:rPr>
              <a:t>PrIM</a:t>
            </a:r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 also includes a </a:t>
            </a:r>
            <a:r>
              <a:rPr lang="en-US" sz="2200" dirty="0">
                <a:solidFill>
                  <a:srgbClr val="FFC000"/>
                </a:solidFill>
                <a:latin typeface="Candara" panose="020E0502030303020204" pitchFamily="34" charset="0"/>
              </a:rPr>
              <a:t>handshake-based tree-based reduction</a:t>
            </a:r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.</a:t>
            </a:r>
          </a:p>
          <a:p>
            <a:pPr algn="ctr"/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We compare single-</a:t>
            </a:r>
            <a:r>
              <a:rPr lang="en-US" sz="2200" dirty="0" err="1">
                <a:solidFill>
                  <a:schemeClr val="bg1"/>
                </a:solidFill>
                <a:latin typeface="Candara" panose="020E0502030303020204" pitchFamily="34" charset="0"/>
              </a:rPr>
              <a:t>tasklet</a:t>
            </a:r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, barrier-based, and handshake-based versions in the Appendix of the paper</a:t>
            </a:r>
          </a:p>
        </p:txBody>
      </p:sp>
    </p:spTree>
    <p:extLst>
      <p:ext uri="{BB962C8B-B14F-4D97-AF65-F5344CB8AC3E}">
        <p14:creationId xmlns:p14="http://schemas.microsoft.com/office/powerpoint/2010/main" val="2321735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/>
      <p:bldP spid="10" grpId="0" animBg="1"/>
      <p:bldP spid="11" grpId="0" animBg="1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PrIM</a:t>
            </a:r>
            <a:r>
              <a:rPr lang="en-US" dirty="0"/>
              <a:t> Benchmarks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16 benchmarks and scripts for evaluation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784D90-BFC0-3C44-A1BD-3037171554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7250" y="1306286"/>
            <a:ext cx="4889500" cy="547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19708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0FC8F8C-F225-FE40-929B-6BE810F50236}"/>
              </a:ext>
            </a:extLst>
          </p:cNvPr>
          <p:cNvSpPr/>
          <p:nvPr/>
        </p:nvSpPr>
        <p:spPr>
          <a:xfrm>
            <a:off x="178200" y="962993"/>
            <a:ext cx="8787600" cy="879899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5C37658-4131-E946-8974-08804F7EB72D}"/>
              </a:ext>
            </a:extLst>
          </p:cNvPr>
          <p:cNvSpPr/>
          <p:nvPr/>
        </p:nvSpPr>
        <p:spPr>
          <a:xfrm>
            <a:off x="169011" y="5110170"/>
            <a:ext cx="8787600" cy="833431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CCE1C4D-C9D5-1D4C-8363-9BBEDA24D389}"/>
              </a:ext>
            </a:extLst>
          </p:cNvPr>
          <p:cNvSpPr/>
          <p:nvPr/>
        </p:nvSpPr>
        <p:spPr>
          <a:xfrm>
            <a:off x="178200" y="1892890"/>
            <a:ext cx="8787600" cy="1386667"/>
          </a:xfrm>
          <a:prstGeom prst="roundRect">
            <a:avLst>
              <a:gd name="adj" fmla="val 8371"/>
            </a:avLst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21F8A93-C07C-1240-AED5-10923C44BCFE}"/>
              </a:ext>
            </a:extLst>
          </p:cNvPr>
          <p:cNvSpPr/>
          <p:nvPr/>
        </p:nvSpPr>
        <p:spPr>
          <a:xfrm>
            <a:off x="169011" y="3329570"/>
            <a:ext cx="8787600" cy="853529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E22266B-AA24-2448-BB56-26D05F18BC4C}"/>
              </a:ext>
            </a:extLst>
          </p:cNvPr>
          <p:cNvSpPr/>
          <p:nvPr/>
        </p:nvSpPr>
        <p:spPr>
          <a:xfrm>
            <a:off x="178200" y="4235006"/>
            <a:ext cx="8787600" cy="830054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5DE4621E-DA1E-D141-A039-8C7109996C07}"/>
              </a:ext>
            </a:extLst>
          </p:cNvPr>
          <p:cNvSpPr/>
          <p:nvPr/>
        </p:nvSpPr>
        <p:spPr>
          <a:xfrm>
            <a:off x="169011" y="5988712"/>
            <a:ext cx="8787600" cy="360000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AD3230B-7F39-9340-9A98-02535843F9D1}"/>
              </a:ext>
            </a:extLst>
          </p:cNvPr>
          <p:cNvSpPr/>
          <p:nvPr/>
        </p:nvSpPr>
        <p:spPr>
          <a:xfrm>
            <a:off x="169011" y="5111634"/>
            <a:ext cx="8787600" cy="831967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C305AA6-E8C9-FB4C-817B-0029654BF8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1004040"/>
            <a:ext cx="8894602" cy="5369625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Introduction</a:t>
            </a:r>
          </a:p>
          <a:p>
            <a:pPr lvl="1"/>
            <a:r>
              <a:rPr lang="en-US" dirty="0"/>
              <a:t>Accelerator Model</a:t>
            </a:r>
          </a:p>
          <a:p>
            <a:pPr lvl="1"/>
            <a:r>
              <a:rPr lang="en-US" dirty="0"/>
              <a:t>UPMEM-based PIM System Overview</a:t>
            </a:r>
          </a:p>
          <a:p>
            <a:r>
              <a:rPr lang="en-US" dirty="0"/>
              <a:t>UPMEM PIM Programming</a:t>
            </a:r>
          </a:p>
          <a:p>
            <a:pPr lvl="1"/>
            <a:r>
              <a:rPr lang="en-US" dirty="0"/>
              <a:t>Vector Addition</a:t>
            </a:r>
          </a:p>
          <a:p>
            <a:pPr lvl="1"/>
            <a:r>
              <a:rPr lang="en-US" dirty="0"/>
              <a:t>CPU-DPU Data Transfers</a:t>
            </a:r>
          </a:p>
          <a:p>
            <a:pPr lvl="1"/>
            <a:r>
              <a:rPr lang="en-US" dirty="0"/>
              <a:t>Inter-DPU Communication</a:t>
            </a:r>
          </a:p>
          <a:p>
            <a:pPr lvl="1"/>
            <a:r>
              <a:rPr lang="en-US" dirty="0"/>
              <a:t>CPU-DPU/DPU-CPU Transfer Bandwidth</a:t>
            </a:r>
          </a:p>
          <a:p>
            <a:r>
              <a:rPr lang="en-US" dirty="0"/>
              <a:t>DRAM Processing Unit</a:t>
            </a:r>
          </a:p>
          <a:p>
            <a:pPr lvl="1"/>
            <a:r>
              <a:rPr lang="en-US" dirty="0"/>
              <a:t>Arithmetic Throughput</a:t>
            </a:r>
          </a:p>
          <a:p>
            <a:pPr lvl="1"/>
            <a:r>
              <a:rPr lang="en-US" dirty="0"/>
              <a:t>WRAM and MRAM Bandwidth</a:t>
            </a:r>
          </a:p>
          <a:p>
            <a:r>
              <a:rPr lang="en-US" dirty="0"/>
              <a:t>PrIM Benchmarks</a:t>
            </a:r>
          </a:p>
          <a:p>
            <a:pPr lvl="1"/>
            <a:r>
              <a:rPr lang="en-US" dirty="0"/>
              <a:t>Roofline Model</a:t>
            </a:r>
          </a:p>
          <a:p>
            <a:pPr lvl="1"/>
            <a:r>
              <a:rPr lang="en-US" dirty="0"/>
              <a:t>Benchmark Diversity</a:t>
            </a:r>
          </a:p>
          <a:p>
            <a:r>
              <a:rPr lang="en-US" dirty="0"/>
              <a:t>Evaluation</a:t>
            </a:r>
          </a:p>
          <a:p>
            <a:pPr lvl="1"/>
            <a:r>
              <a:rPr lang="en-US" dirty="0"/>
              <a:t>Strong and Weak Scaling</a:t>
            </a:r>
          </a:p>
          <a:p>
            <a:pPr lvl="1"/>
            <a:r>
              <a:rPr lang="en-US" dirty="0"/>
              <a:t>Comparison to CPU and GPU</a:t>
            </a:r>
          </a:p>
          <a:p>
            <a:r>
              <a:rPr lang="en-US" dirty="0"/>
              <a:t>Key Takeaways</a:t>
            </a:r>
          </a:p>
        </p:txBody>
      </p:sp>
    </p:spTree>
    <p:extLst>
      <p:ext uri="{BB962C8B-B14F-4D97-AF65-F5344CB8AC3E}">
        <p14:creationId xmlns:p14="http://schemas.microsoft.com/office/powerpoint/2010/main" val="680191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1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1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1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Evaluation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6BE3A-8518-6B43-A0A3-3337F1AFC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We evaluate the </a:t>
            </a:r>
            <a:r>
              <a:rPr lang="en-US" dirty="0">
                <a:solidFill>
                  <a:srgbClr val="C00000"/>
                </a:solidFill>
              </a:rPr>
              <a:t>16 </a:t>
            </a:r>
            <a:r>
              <a:rPr lang="en-US" dirty="0" err="1">
                <a:solidFill>
                  <a:srgbClr val="C00000"/>
                </a:solidFill>
              </a:rPr>
              <a:t>PrIM</a:t>
            </a:r>
            <a:r>
              <a:rPr lang="en-US" dirty="0">
                <a:solidFill>
                  <a:srgbClr val="C00000"/>
                </a:solidFill>
              </a:rPr>
              <a:t> benchmarks on two UPMEM-based systems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2,556-DPU system</a:t>
            </a:r>
          </a:p>
          <a:p>
            <a:pPr lvl="1"/>
            <a:r>
              <a:rPr lang="en-US" dirty="0"/>
              <a:t>640-DPU system</a:t>
            </a:r>
          </a:p>
          <a:p>
            <a:r>
              <a:rPr lang="en-US" dirty="0">
                <a:solidFill>
                  <a:srgbClr val="0070C0"/>
                </a:solidFill>
              </a:rPr>
              <a:t>Strong and weak scaling experiments</a:t>
            </a:r>
            <a:r>
              <a:rPr lang="en-US" dirty="0"/>
              <a:t> on the 2,556-DPU system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1 DPU</a:t>
            </a:r>
            <a:r>
              <a:rPr lang="en-US" dirty="0"/>
              <a:t> with different numbers of </a:t>
            </a:r>
            <a:r>
              <a:rPr lang="en-US" dirty="0" err="1"/>
              <a:t>tasklets</a:t>
            </a:r>
            <a:endParaRPr lang="en-US" dirty="0"/>
          </a:p>
          <a:p>
            <a:pPr lvl="1"/>
            <a:r>
              <a:rPr lang="en-US" dirty="0">
                <a:solidFill>
                  <a:srgbClr val="7030A0"/>
                </a:solidFill>
              </a:rPr>
              <a:t>1 rank</a:t>
            </a:r>
            <a:r>
              <a:rPr lang="en-US" dirty="0"/>
              <a:t> (strong and weak)</a:t>
            </a:r>
          </a:p>
          <a:p>
            <a:pPr lvl="1"/>
            <a:r>
              <a:rPr lang="en-US" dirty="0"/>
              <a:t>Up to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32 ranks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F41602B1-C5DD-0F49-B47D-31A2EF1A63C8}"/>
              </a:ext>
            </a:extLst>
          </p:cNvPr>
          <p:cNvSpPr/>
          <p:nvPr/>
        </p:nvSpPr>
        <p:spPr>
          <a:xfrm>
            <a:off x="178200" y="5145743"/>
            <a:ext cx="8787600" cy="55195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solidFill>
                  <a:srgbClr val="C00000"/>
                </a:solidFill>
                <a:latin typeface="Candara" panose="020E0502030303020204" pitchFamily="34" charset="0"/>
              </a:rPr>
              <a:t>Strong scaling</a:t>
            </a:r>
            <a:r>
              <a:rPr lang="en-US" sz="1600" dirty="0">
                <a:solidFill>
                  <a:schemeClr val="tx1"/>
                </a:solidFill>
                <a:latin typeface="Candara" panose="020E0502030303020204" pitchFamily="34" charset="0"/>
              </a:rPr>
              <a:t> refers to how the execution time of a program solving a particular problem varies </a:t>
            </a:r>
            <a:r>
              <a:rPr lang="en-US" sz="1600" dirty="0">
                <a:solidFill>
                  <a:srgbClr val="0070C0"/>
                </a:solidFill>
                <a:latin typeface="Candara" panose="020E0502030303020204" pitchFamily="34" charset="0"/>
              </a:rPr>
              <a:t>with the number of processors for a fixed problem size</a:t>
            </a:r>
            <a:endParaRPr lang="en-US" sz="160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5750B84-15C2-184F-A6B8-5FEBD953F55A}"/>
              </a:ext>
            </a:extLst>
          </p:cNvPr>
          <p:cNvSpPr/>
          <p:nvPr/>
        </p:nvSpPr>
        <p:spPr>
          <a:xfrm>
            <a:off x="178200" y="5779994"/>
            <a:ext cx="8787600" cy="55195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solidFill>
                  <a:srgbClr val="C00000"/>
                </a:solidFill>
                <a:latin typeface="Candara" panose="020E0502030303020204" pitchFamily="34" charset="0"/>
              </a:rPr>
              <a:t>Weak scaling</a:t>
            </a:r>
            <a:r>
              <a:rPr lang="en-US" sz="1600" dirty="0">
                <a:solidFill>
                  <a:schemeClr val="tx1"/>
                </a:solidFill>
                <a:latin typeface="Candara" panose="020E0502030303020204" pitchFamily="34" charset="0"/>
              </a:rPr>
              <a:t> refers to how the execution time of a program solving a particular problem varies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andara" panose="020E0502030303020204" pitchFamily="34" charset="0"/>
              </a:rPr>
              <a:t>with the number of processors </a:t>
            </a:r>
            <a:r>
              <a:rPr lang="en-US" sz="1600" dirty="0">
                <a:solidFill>
                  <a:srgbClr val="0070C0"/>
                </a:solidFill>
                <a:latin typeface="Candara" panose="020E0502030303020204" pitchFamily="34" charset="0"/>
              </a:rPr>
              <a:t>for a fixed problem size per processor</a:t>
            </a:r>
            <a:endParaRPr lang="en-US" sz="160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4708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Evaluation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6BE3A-8518-6B43-A0A3-3337F1AFC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We evaluate the </a:t>
            </a:r>
            <a:r>
              <a:rPr lang="en-US" dirty="0">
                <a:solidFill>
                  <a:srgbClr val="C00000"/>
                </a:solidFill>
              </a:rPr>
              <a:t>16 </a:t>
            </a:r>
            <a:r>
              <a:rPr lang="en-US" dirty="0" err="1">
                <a:solidFill>
                  <a:srgbClr val="C00000"/>
                </a:solidFill>
              </a:rPr>
              <a:t>PrIM</a:t>
            </a:r>
            <a:r>
              <a:rPr lang="en-US" dirty="0">
                <a:solidFill>
                  <a:srgbClr val="C00000"/>
                </a:solidFill>
              </a:rPr>
              <a:t> benchmarks on two UPMEM-based systems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2,556-DPU system</a:t>
            </a:r>
          </a:p>
          <a:p>
            <a:pPr lvl="1"/>
            <a:r>
              <a:rPr lang="en-US" dirty="0"/>
              <a:t>640-DPU system</a:t>
            </a:r>
          </a:p>
          <a:p>
            <a:r>
              <a:rPr lang="en-US" dirty="0">
                <a:solidFill>
                  <a:srgbClr val="0070C0"/>
                </a:solidFill>
              </a:rPr>
              <a:t>Strong and weak scaling experiments</a:t>
            </a:r>
            <a:r>
              <a:rPr lang="en-US" dirty="0"/>
              <a:t> on the 2,556-DPU system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1 DPU</a:t>
            </a:r>
            <a:r>
              <a:rPr lang="en-US" dirty="0"/>
              <a:t> with different numbers of </a:t>
            </a:r>
            <a:r>
              <a:rPr lang="en-US" dirty="0" err="1"/>
              <a:t>tasklets</a:t>
            </a:r>
            <a:endParaRPr lang="en-US" dirty="0"/>
          </a:p>
          <a:p>
            <a:pPr lvl="1"/>
            <a:r>
              <a:rPr lang="en-US" dirty="0">
                <a:solidFill>
                  <a:srgbClr val="7030A0"/>
                </a:solidFill>
              </a:rPr>
              <a:t>1 rank</a:t>
            </a:r>
            <a:r>
              <a:rPr lang="en-US" dirty="0"/>
              <a:t> (strong and weak)</a:t>
            </a:r>
          </a:p>
          <a:p>
            <a:pPr lvl="1"/>
            <a:r>
              <a:rPr lang="en-US" dirty="0"/>
              <a:t>Up to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32 ranks</a:t>
            </a:r>
          </a:p>
          <a:p>
            <a:r>
              <a:rPr lang="en-US" dirty="0"/>
              <a:t>Comparison of both UPMEM-based PIM systems to </a:t>
            </a:r>
            <a:r>
              <a:rPr lang="en-US" dirty="0">
                <a:solidFill>
                  <a:srgbClr val="00B050"/>
                </a:solidFill>
              </a:rPr>
              <a:t>state-of-the-art CPU and GPU</a:t>
            </a:r>
          </a:p>
          <a:p>
            <a:pPr lvl="1"/>
            <a:r>
              <a:rPr lang="en-US" dirty="0"/>
              <a:t>Intel Xeon E3-1240 CPU</a:t>
            </a:r>
          </a:p>
          <a:p>
            <a:pPr lvl="1"/>
            <a:r>
              <a:rPr lang="en-US" dirty="0"/>
              <a:t>NVIDIA Titan V GPU</a:t>
            </a:r>
          </a:p>
        </p:txBody>
      </p:sp>
    </p:spTree>
    <p:extLst>
      <p:ext uri="{BB962C8B-B14F-4D97-AF65-F5344CB8AC3E}">
        <p14:creationId xmlns:p14="http://schemas.microsoft.com/office/powerpoint/2010/main" val="80691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Datasets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6BE3A-8518-6B43-A0A3-3337F1AFC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Strong and weak scaling experiments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FC96CD0-76A1-8D4C-B444-E452CD68EF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99508"/>
            <a:ext cx="9144000" cy="316021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4B8067D-A442-0248-BF6C-1E932AD2C19D}"/>
              </a:ext>
            </a:extLst>
          </p:cNvPr>
          <p:cNvSpPr/>
          <p:nvPr/>
        </p:nvSpPr>
        <p:spPr>
          <a:xfrm>
            <a:off x="771894" y="1635131"/>
            <a:ext cx="4824000" cy="3096000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4CBB6C1-CCCE-8F4D-9651-51B6818CAB43}"/>
              </a:ext>
            </a:extLst>
          </p:cNvPr>
          <p:cNvSpPr/>
          <p:nvPr/>
        </p:nvSpPr>
        <p:spPr>
          <a:xfrm>
            <a:off x="5626917" y="1635131"/>
            <a:ext cx="2556000" cy="3096000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252CB8-C0C8-F348-B5F8-30C66E187E61}"/>
              </a:ext>
            </a:extLst>
          </p:cNvPr>
          <p:cNvSpPr/>
          <p:nvPr/>
        </p:nvSpPr>
        <p:spPr>
          <a:xfrm>
            <a:off x="8218490" y="1635131"/>
            <a:ext cx="864000" cy="3096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366752C-05DF-364B-8B0C-1EB187A4B847}"/>
              </a:ext>
            </a:extLst>
          </p:cNvPr>
          <p:cNvSpPr/>
          <p:nvPr/>
        </p:nvSpPr>
        <p:spPr>
          <a:xfrm>
            <a:off x="771894" y="1995056"/>
            <a:ext cx="1656000" cy="178130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AA1D88-3DBB-C644-822F-DB030953AD1A}"/>
              </a:ext>
            </a:extLst>
          </p:cNvPr>
          <p:cNvSpPr/>
          <p:nvPr/>
        </p:nvSpPr>
        <p:spPr>
          <a:xfrm>
            <a:off x="2458917" y="1995056"/>
            <a:ext cx="1476000" cy="178130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F7DC675-FC2B-334D-964F-096177F9F2BE}"/>
              </a:ext>
            </a:extLst>
          </p:cNvPr>
          <p:cNvSpPr/>
          <p:nvPr/>
        </p:nvSpPr>
        <p:spPr>
          <a:xfrm>
            <a:off x="464214" y="5047160"/>
            <a:ext cx="8215572" cy="1171633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The </a:t>
            </a:r>
            <a:r>
              <a:rPr lang="en-US" sz="2200" dirty="0" err="1">
                <a:solidFill>
                  <a:srgbClr val="FFC000"/>
                </a:solidFill>
                <a:latin typeface="Candara" panose="020E0502030303020204" pitchFamily="34" charset="0"/>
              </a:rPr>
              <a:t>PrIM</a:t>
            </a:r>
            <a:r>
              <a:rPr lang="en-US" sz="2200" dirty="0">
                <a:solidFill>
                  <a:srgbClr val="FFC000"/>
                </a:solidFill>
                <a:latin typeface="Candara" panose="020E0502030303020204" pitchFamily="34" charset="0"/>
              </a:rPr>
              <a:t> benchmarks </a:t>
            </a:r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repository includes </a:t>
            </a:r>
          </a:p>
          <a:p>
            <a:pPr algn="ctr"/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all datasets and scripts used in our evaluation</a:t>
            </a:r>
          </a:p>
          <a:p>
            <a:pPr algn="ctr"/>
            <a:r>
              <a:rPr lang="en-US" dirty="0">
                <a:solidFill>
                  <a:srgbClr val="00B0F0"/>
                </a:solidFill>
                <a:latin typeface="Candara" panose="020E0502030303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https://github.com/CMU-SAFARI/prim-benchmarks</a:t>
            </a:r>
            <a:endParaRPr lang="en-US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4915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1 DPU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6BE3A-8518-6B43-A0A3-3337F1AFC4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3031389" cy="529380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Strong scaling experiments on 1 DPU</a:t>
            </a:r>
          </a:p>
          <a:p>
            <a:pPr lvl="1"/>
            <a:r>
              <a:rPr lang="en-US" sz="2100" dirty="0"/>
              <a:t>We set the </a:t>
            </a:r>
            <a:r>
              <a:rPr lang="en-US" sz="2100" dirty="0">
                <a:solidFill>
                  <a:srgbClr val="C00000"/>
                </a:solidFill>
              </a:rPr>
              <a:t>number of </a:t>
            </a:r>
            <a:r>
              <a:rPr lang="en-US" sz="2100" dirty="0" err="1">
                <a:solidFill>
                  <a:srgbClr val="C00000"/>
                </a:solidFill>
              </a:rPr>
              <a:t>tasklets</a:t>
            </a:r>
            <a:r>
              <a:rPr lang="en-US" sz="2100" dirty="0">
                <a:solidFill>
                  <a:srgbClr val="C00000"/>
                </a:solidFill>
              </a:rPr>
              <a:t> to 1, 2, 4, 8, and 16</a:t>
            </a:r>
          </a:p>
          <a:p>
            <a:pPr lvl="1"/>
            <a:r>
              <a:rPr lang="en-US" sz="2100" dirty="0"/>
              <a:t>We show the breakdown of execution time:</a:t>
            </a:r>
          </a:p>
          <a:p>
            <a:pPr lvl="2"/>
            <a:r>
              <a:rPr lang="en-US" sz="1700" dirty="0">
                <a:solidFill>
                  <a:srgbClr val="00B050"/>
                </a:solidFill>
              </a:rPr>
              <a:t>DPU</a:t>
            </a:r>
            <a:r>
              <a:rPr lang="en-US" sz="1700" dirty="0"/>
              <a:t>: Execution time on the DPU</a:t>
            </a:r>
          </a:p>
          <a:p>
            <a:pPr lvl="2"/>
            <a:r>
              <a:rPr lang="en-US" sz="1700" dirty="0">
                <a:solidFill>
                  <a:srgbClr val="0070C0"/>
                </a:solidFill>
              </a:rPr>
              <a:t>Inter-DPU</a:t>
            </a:r>
            <a:r>
              <a:rPr lang="en-US" sz="1700" dirty="0"/>
              <a:t>: Time for inter-DPU communication via the host CPU</a:t>
            </a:r>
          </a:p>
          <a:p>
            <a:pPr lvl="2"/>
            <a:r>
              <a:rPr lang="en-US" sz="1700" dirty="0">
                <a:solidFill>
                  <a:schemeClr val="accent2"/>
                </a:solidFill>
              </a:rPr>
              <a:t>CPU-DPU</a:t>
            </a:r>
            <a:r>
              <a:rPr lang="en-US" sz="1700" dirty="0"/>
              <a:t>: Time for CPU to DPU transfer of input data</a:t>
            </a:r>
          </a:p>
          <a:p>
            <a:pPr lvl="2"/>
            <a:r>
              <a:rPr lang="en-US" sz="1700" dirty="0">
                <a:solidFill>
                  <a:srgbClr val="7030A0"/>
                </a:solidFill>
              </a:rPr>
              <a:t>DPU-CPU</a:t>
            </a:r>
            <a:r>
              <a:rPr lang="en-US" sz="1700" dirty="0"/>
              <a:t>: Time for DPU to CPU transfer of final results</a:t>
            </a:r>
          </a:p>
          <a:p>
            <a:pPr lvl="1"/>
            <a:r>
              <a:rPr lang="en-US" sz="2100" dirty="0">
                <a:solidFill>
                  <a:srgbClr val="C00000"/>
                </a:solidFill>
              </a:rPr>
              <a:t>Speedup over 1 </a:t>
            </a:r>
            <a:r>
              <a:rPr lang="en-US" sz="2100" dirty="0" err="1">
                <a:solidFill>
                  <a:srgbClr val="C00000"/>
                </a:solidFill>
              </a:rPr>
              <a:t>tasklet</a:t>
            </a:r>
            <a:endParaRPr lang="en-US" sz="2100" dirty="0">
              <a:solidFill>
                <a:srgbClr val="C0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E0E7FC-2264-0C4B-B3CB-C5EDA157DC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4074" y="873419"/>
            <a:ext cx="5799539" cy="5580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B23FF1D-8675-EE42-8D80-937527AC2441}"/>
              </a:ext>
            </a:extLst>
          </p:cNvPr>
          <p:cNvSpPr/>
          <p:nvPr/>
        </p:nvSpPr>
        <p:spPr>
          <a:xfrm>
            <a:off x="3200400" y="873419"/>
            <a:ext cx="5863213" cy="55440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AAB1A6BF-AE20-C142-9394-2E76B7A28C93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3979436" y="1323982"/>
          <a:ext cx="29308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167762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7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22222E-6 L -0.34618 -0.0007 " pathEditMode="relative" rAng="0" ptsTypes="AA">
                                      <p:cBhvr>
                                        <p:cTn id="7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309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4" grpId="1" animBg="1"/>
      <p:bldGraphic spid="7" grpId="0" uiExpand="1">
        <p:bldSub>
          <a:bldChart bld="series"/>
        </p:bldSub>
      </p:bldGraphic>
      <p:bldGraphic spid="7" grpId="1" uiExpand="1">
        <p:bldSub>
          <a:bldChart bld="series"/>
        </p:bldSub>
      </p:bldGraphic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9791C72-5527-1F49-A094-8964151FB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" y="860719"/>
            <a:ext cx="5799539" cy="5580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1 DPU (II)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7C8E5D-58D8-8D4D-9033-09B3F0C994B3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6DB7774-A3C6-0A48-A1FF-6D96A3E32FC0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1FABE6-2A62-3A47-B478-8C5A923011A6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32ABEB-684C-6C4B-85D3-40E280F4E0E2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D2287C-AFB6-EB42-AE6F-44001B366750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BAF824-8AF2-0E41-875E-29F6B78E5EAB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EC2791-7E42-A540-960B-2932187DE7C6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29C13A-F5DC-694E-A30B-A06606C858A2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2B6C66-2481-2341-A893-121E330A28B9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C6198D8-D3D2-454A-9E1D-B90E53C30D38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768B217-45F5-D646-917F-DF9FA011E491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80CA49-C88B-8144-885C-7ED03F445022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5ED3E7-5BE2-FB42-9113-5E3E734A3C0F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AA360E-15B8-AE4D-BF17-7081817D8FDB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596867D-02D7-154E-86ED-8FF6C8E2ECED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7B37973-BF02-F149-B2BA-A338DC79A43B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3DFEFAF6-6F42-A648-82C4-AA559762BD29}"/>
              </a:ext>
            </a:extLst>
          </p:cNvPr>
          <p:cNvSpPr/>
          <p:nvPr/>
        </p:nvSpPr>
        <p:spPr>
          <a:xfrm>
            <a:off x="6082145" y="900545"/>
            <a:ext cx="2981467" cy="13306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VA, GEMV, </a:t>
            </a:r>
            <a:r>
              <a:rPr lang="en-US" sz="1400" dirty="0" err="1">
                <a:solidFill>
                  <a:schemeClr val="tx1"/>
                </a:solidFill>
                <a:latin typeface="Candara" panose="020E0502030303020204" pitchFamily="34" charset="0"/>
              </a:rPr>
              <a:t>SpMV</a:t>
            </a:r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, SEL, UNI, TS, MLP, NW, HST-S, RED, SCAN-SSA (Scan kernel), SCAN-RSS (both kernels), and TRNS (Step 2 kernel), </a:t>
            </a:r>
            <a:r>
              <a:rPr lang="en-US" sz="1400" dirty="0">
                <a:solidFill>
                  <a:srgbClr val="0070C0"/>
                </a:solidFill>
                <a:latin typeface="Candara" panose="020E0502030303020204" pitchFamily="34" charset="0"/>
              </a:rPr>
              <a:t>the best performing number of </a:t>
            </a:r>
            <a:r>
              <a:rPr lang="en-US" sz="1400" dirty="0" err="1">
                <a:solidFill>
                  <a:srgbClr val="0070C0"/>
                </a:solidFill>
                <a:latin typeface="Candara" panose="020E0502030303020204" pitchFamily="34" charset="0"/>
              </a:rPr>
              <a:t>tasklets</a:t>
            </a:r>
            <a:r>
              <a:rPr lang="en-US" sz="1400" dirty="0">
                <a:solidFill>
                  <a:srgbClr val="0070C0"/>
                </a:solidFill>
                <a:latin typeface="Candara" panose="020E0502030303020204" pitchFamily="34" charset="0"/>
              </a:rPr>
              <a:t> is 16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860652FB-F54B-1C48-ABAE-FD147CB47971}"/>
              </a:ext>
            </a:extLst>
          </p:cNvPr>
          <p:cNvSpPr/>
          <p:nvPr/>
        </p:nvSpPr>
        <p:spPr>
          <a:xfrm>
            <a:off x="6082145" y="2304131"/>
            <a:ext cx="2981467" cy="1332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rgbClr val="0070C0"/>
                </a:solidFill>
                <a:latin typeface="Candara" panose="020E0502030303020204" pitchFamily="34" charset="0"/>
              </a:rPr>
              <a:t>Speedups 1.5-2.0x as we double the number of </a:t>
            </a:r>
            <a:r>
              <a:rPr lang="en-US" sz="1400" dirty="0" err="1">
                <a:solidFill>
                  <a:srgbClr val="0070C0"/>
                </a:solidFill>
                <a:latin typeface="Candara" panose="020E0502030303020204" pitchFamily="34" charset="0"/>
              </a:rPr>
              <a:t>tasklets</a:t>
            </a:r>
            <a:r>
              <a:rPr lang="en-US" sz="1400" dirty="0">
                <a:solidFill>
                  <a:srgbClr val="0070C0"/>
                </a:solidFill>
                <a:latin typeface="Candara" panose="020E0502030303020204" pitchFamily="34" charset="0"/>
              </a:rPr>
              <a:t> from 1 to 8</a:t>
            </a:r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.</a:t>
            </a:r>
          </a:p>
          <a:p>
            <a:r>
              <a:rPr lang="en-US" sz="1400" dirty="0">
                <a:solidFill>
                  <a:srgbClr val="C00000"/>
                </a:solidFill>
                <a:latin typeface="Candara" panose="020E0502030303020204" pitchFamily="34" charset="0"/>
              </a:rPr>
              <a:t>Speedups 1.2-1.5x from 8 to 16</a:t>
            </a:r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, since the pipeline throughput saturates at 11 </a:t>
            </a:r>
            <a:r>
              <a:rPr lang="en-US" sz="1400" dirty="0" err="1">
                <a:solidFill>
                  <a:schemeClr val="tx1"/>
                </a:solidFill>
                <a:latin typeface="Candara" panose="020E0502030303020204" pitchFamily="34" charset="0"/>
              </a:rPr>
              <a:t>tasklets</a:t>
            </a:r>
            <a:endParaRPr lang="en-US" sz="140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28D249C5-8F6D-4243-B239-FC7965B7C953}"/>
              </a:ext>
            </a:extLst>
          </p:cNvPr>
          <p:cNvSpPr/>
          <p:nvPr/>
        </p:nvSpPr>
        <p:spPr>
          <a:xfrm>
            <a:off x="6071506" y="3699333"/>
            <a:ext cx="2981467" cy="2720910"/>
          </a:xfrm>
          <a:prstGeom prst="roundRect">
            <a:avLst>
              <a:gd name="adj" fmla="val 9070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8" name="Round Same Side Corner Rectangle 27">
            <a:extLst>
              <a:ext uri="{FF2B5EF4-FFF2-40B4-BE49-F238E27FC236}">
                <a16:creationId xmlns:a16="http://schemas.microsoft.com/office/drawing/2014/main" id="{4B40945B-2B36-6B4C-B201-9B3AC7579F93}"/>
              </a:ext>
            </a:extLst>
          </p:cNvPr>
          <p:cNvSpPr/>
          <p:nvPr/>
        </p:nvSpPr>
        <p:spPr>
          <a:xfrm>
            <a:off x="6071506" y="3699327"/>
            <a:ext cx="2981467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2000" b="1" i="1" dirty="0">
                <a:latin typeface="Cambria" panose="02040503050406030204" pitchFamily="18" charset="0"/>
              </a:rPr>
              <a:t>KEY OBSERVATION 10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7DCBDE2-6C2A-3945-AC61-68CAAD589481}"/>
              </a:ext>
            </a:extLst>
          </p:cNvPr>
          <p:cNvSpPr txBox="1"/>
          <p:nvPr/>
        </p:nvSpPr>
        <p:spPr>
          <a:xfrm>
            <a:off x="6082144" y="4104237"/>
            <a:ext cx="2981467" cy="2308324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r>
              <a:rPr lang="en-US" b="1" dirty="0">
                <a:latin typeface="Cambria" panose="02040503050406030204" pitchFamily="18" charset="0"/>
              </a:rPr>
              <a:t>A number of </a:t>
            </a:r>
            <a:r>
              <a:rPr lang="en-US" b="1" dirty="0" err="1">
                <a:latin typeface="Cambria" panose="02040503050406030204" pitchFamily="18" charset="0"/>
              </a:rPr>
              <a:t>tasklets</a:t>
            </a:r>
            <a:r>
              <a:rPr lang="en-US" b="1" dirty="0">
                <a:latin typeface="Cambria" panose="02040503050406030204" pitchFamily="18" charset="0"/>
              </a:rPr>
              <a:t> greater than 11 is a good choice for most real-world workloads</a:t>
            </a:r>
            <a:r>
              <a:rPr lang="en-US" dirty="0">
                <a:latin typeface="Cambria" panose="02040503050406030204" pitchFamily="18" charset="0"/>
              </a:rPr>
              <a:t> we tested (16 kernels out of 19 kernels from 16 benchmarks), as it fully utilizes the DPU’s pipeline. </a:t>
            </a:r>
          </a:p>
        </p:txBody>
      </p:sp>
    </p:spTree>
    <p:extLst>
      <p:ext uri="{BB962C8B-B14F-4D97-AF65-F5344CB8AC3E}">
        <p14:creationId xmlns:p14="http://schemas.microsoft.com/office/powerpoint/2010/main" val="3782125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9791C72-5527-1F49-A094-8964151FB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" y="860719"/>
            <a:ext cx="5799539" cy="5580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EEC2791-7E42-A540-960B-2932187DE7C6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768B217-45F5-D646-917F-DF9FA011E491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596867D-02D7-154E-86ED-8FF6C8E2ECED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DE292C3-0E8D-4841-994C-D4D73D981305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C60A17F-06E5-0841-AB77-08849D0AD9AA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349BD93-DADD-2343-892D-8537350276B3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509CEB0-54D8-F648-BDFE-500E590BC1B1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CFEFE75-F127-4E43-A0E9-70A5F7C3E515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CF3531C-594B-194B-A672-E05098F68784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C69B698-D27B-8849-A721-9E40944395F3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C68AEDE-772C-0C46-832B-1BE66674F2FA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B154389-D4C3-6E4E-9770-086653456C6D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BE6850D-4DAF-694B-AE6D-7E7962042F51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9AB2552-00BF-6F41-ADE1-B4F777BCBA75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505D4FE-3908-E549-93ED-18ABD5E76C7B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CDB9763-2E42-8945-B918-EFD48023CDF2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D3F3147-1F9C-D44D-991B-DDA7D474A0D1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4059416-1B9F-5E4A-B7B9-9DB77D2627D7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AD5EC9E-1520-6E45-867C-ED5BFFBFD49D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7C8E5D-58D8-8D4D-9033-09B3F0C994B3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6DB7774-A3C6-0A48-A1FF-6D96A3E32FC0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1FABE6-2A62-3A47-B478-8C5A923011A6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32ABEB-684C-6C4B-85D3-40E280F4E0E2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D2287C-AFB6-EB42-AE6F-44001B366750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BAF824-8AF2-0E41-875E-29F6B78E5EAB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29C13A-F5DC-694E-A30B-A06606C858A2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2B6C66-2481-2341-A893-121E330A28B9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C6198D8-D3D2-454A-9E1D-B90E53C30D38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80CA49-C88B-8144-885C-7ED03F445022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5ED3E7-5BE2-FB42-9113-5E3E734A3C0F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AA360E-15B8-AE4D-BF17-7081817D8FDB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7B37973-BF02-F149-B2BA-A338DC79A43B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1 DPU (III)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37D56F87-CE24-C544-943E-EA90D593B7C6}"/>
              </a:ext>
            </a:extLst>
          </p:cNvPr>
          <p:cNvSpPr/>
          <p:nvPr/>
        </p:nvSpPr>
        <p:spPr>
          <a:xfrm>
            <a:off x="6082145" y="900545"/>
            <a:ext cx="2981467" cy="67887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VA, GEMV, </a:t>
            </a:r>
            <a:r>
              <a:rPr lang="en-US" sz="1400" dirty="0" err="1">
                <a:solidFill>
                  <a:schemeClr val="tx1"/>
                </a:solidFill>
                <a:latin typeface="Candara" panose="020E0502030303020204" pitchFamily="34" charset="0"/>
              </a:rPr>
              <a:t>SpMV</a:t>
            </a:r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, BS, TS, MLP, HST-S </a:t>
            </a:r>
            <a:r>
              <a:rPr lang="en-US" sz="1400" dirty="0">
                <a:solidFill>
                  <a:srgbClr val="00B050"/>
                </a:solidFill>
                <a:latin typeface="Candara" panose="020E0502030303020204" pitchFamily="34" charset="0"/>
              </a:rPr>
              <a:t>do not use intra-DPU synchronization primitives</a:t>
            </a: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6B9AB5DB-78A8-E342-9FC3-F30C79A20284}"/>
              </a:ext>
            </a:extLst>
          </p:cNvPr>
          <p:cNvSpPr/>
          <p:nvPr/>
        </p:nvSpPr>
        <p:spPr>
          <a:xfrm>
            <a:off x="6082144" y="2390280"/>
            <a:ext cx="2981467" cy="94100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BFS, HST-L, TRNS (Step 3)</a:t>
            </a:r>
            <a:r>
              <a:rPr lang="en-US" sz="1400" dirty="0">
                <a:solidFill>
                  <a:srgbClr val="C00000"/>
                </a:solidFill>
                <a:latin typeface="Candara" panose="020E0502030303020204" pitchFamily="34" charset="0"/>
              </a:rPr>
              <a:t> use mutexes</a:t>
            </a:r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, which cause contention when accessing shared data structures</a:t>
            </a:r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86F3EB09-6015-C940-85C5-4BAE034CD2D8}"/>
              </a:ext>
            </a:extLst>
          </p:cNvPr>
          <p:cNvSpPr/>
          <p:nvPr/>
        </p:nvSpPr>
        <p:spPr>
          <a:xfrm>
            <a:off x="6071505" y="1652340"/>
            <a:ext cx="2981467" cy="67887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In SEL, UNI, NW, RED, SCAN-SSA (Scan kernel), SCAN-RSS (both kernels), </a:t>
            </a:r>
            <a:r>
              <a:rPr lang="en-US" sz="1400" dirty="0">
                <a:solidFill>
                  <a:schemeClr val="accent2"/>
                </a:solidFill>
              </a:rPr>
              <a:t>synchronization is lightweight</a:t>
            </a:r>
          </a:p>
        </p:txBody>
      </p:sp>
    </p:spTree>
    <p:extLst>
      <p:ext uri="{BB962C8B-B14F-4D97-AF65-F5344CB8AC3E}">
        <p14:creationId xmlns:p14="http://schemas.microsoft.com/office/powerpoint/2010/main" val="196320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 animBg="1"/>
      <p:bldP spid="23" grpId="0" animBg="1"/>
      <p:bldP spid="39" grpId="0" animBg="1"/>
      <p:bldP spid="40" grpId="0" animBg="1"/>
      <p:bldP spid="41" grpId="0" animBg="1"/>
      <p:bldP spid="29" grpId="0" animBg="1"/>
      <p:bldP spid="30" grpId="0" animBg="1"/>
      <p:bldP spid="35" grpId="0" animBg="1"/>
      <p:bldP spid="36" grpId="0" animBg="1"/>
      <p:bldP spid="37" grpId="0" animBg="1"/>
      <p:bldP spid="38" grpId="0" animBg="1"/>
      <p:bldP spid="26" grpId="0" animBg="1"/>
      <p:bldP spid="27" grpId="0" animBg="1"/>
      <p:bldP spid="28" grpId="0" animBg="1"/>
      <p:bldP spid="31" grpId="0" animBg="1"/>
      <p:bldP spid="32" grpId="0" animBg="1"/>
      <p:bldP spid="33" grpId="0" animBg="1"/>
      <p:bldP spid="34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20" grpId="0" animBg="1"/>
      <p:bldP spid="21" grpId="0" animBg="1"/>
      <p:bldP spid="22" grpId="0" animBg="1"/>
      <p:bldP spid="24" grpId="0" animBg="1"/>
      <p:bldP spid="43" grpId="0" animBg="1"/>
      <p:bldP spid="44" grpId="0" animBg="1"/>
      <p:bldP spid="49" grpId="0" animBg="1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9791C72-5527-1F49-A094-8964151FB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" y="860719"/>
            <a:ext cx="5799539" cy="5580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EEC2791-7E42-A540-960B-2932187DE7C6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768B217-45F5-D646-917F-DF9FA011E491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596867D-02D7-154E-86ED-8FF6C8E2ECED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509CEB0-54D8-F648-BDFE-500E590BC1B1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CFEFE75-F127-4E43-A0E9-70A5F7C3E515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CF3531C-594B-194B-A672-E05098F68784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C69B698-D27B-8849-A721-9E40944395F3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C68AEDE-772C-0C46-832B-1BE66674F2FA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B154389-D4C3-6E4E-9770-086653456C6D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BE6850D-4DAF-694B-AE6D-7E7962042F51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9AB2552-00BF-6F41-ADE1-B4F777BCBA75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505D4FE-3908-E549-93ED-18ABD5E76C7B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CDB9763-2E42-8945-B918-EFD48023CDF2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D3F3147-1F9C-D44D-991B-DDA7D474A0D1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4059416-1B9F-5E4A-B7B9-9DB77D2627D7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AD5EC9E-1520-6E45-867C-ED5BFFBFD49D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8C941BE-CEF0-5347-ACC1-F12E72C36CE7}"/>
              </a:ext>
            </a:extLst>
          </p:cNvPr>
          <p:cNvGrpSpPr/>
          <p:nvPr/>
        </p:nvGrpSpPr>
        <p:grpSpPr>
          <a:xfrm>
            <a:off x="105511" y="860718"/>
            <a:ext cx="5793189" cy="5559528"/>
            <a:chOff x="105511" y="860718"/>
            <a:chExt cx="5793189" cy="5559528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1DE292C3-0E8D-4841-994C-D4D73D981305}"/>
                </a:ext>
              </a:extLst>
            </p:cNvPr>
            <p:cNvSpPr/>
            <p:nvPr/>
          </p:nvSpPr>
          <p:spPr>
            <a:xfrm>
              <a:off x="4494700" y="2258949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4C60A17F-06E5-0841-AB77-08849D0AD9AA}"/>
                </a:ext>
              </a:extLst>
            </p:cNvPr>
            <p:cNvSpPr/>
            <p:nvPr/>
          </p:nvSpPr>
          <p:spPr>
            <a:xfrm>
              <a:off x="4494700" y="3661881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349BD93-DADD-2343-892D-8537350276B3}"/>
                </a:ext>
              </a:extLst>
            </p:cNvPr>
            <p:cNvSpPr/>
            <p:nvPr/>
          </p:nvSpPr>
          <p:spPr>
            <a:xfrm>
              <a:off x="4494700" y="5064813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27C8E5D-58D8-8D4D-9033-09B3F0C994B3}"/>
                </a:ext>
              </a:extLst>
            </p:cNvPr>
            <p:cNvSpPr/>
            <p:nvPr/>
          </p:nvSpPr>
          <p:spPr>
            <a:xfrm>
              <a:off x="105511" y="860719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6DB7774-A3C6-0A48-A1FF-6D96A3E32FC0}"/>
                </a:ext>
              </a:extLst>
            </p:cNvPr>
            <p:cNvSpPr/>
            <p:nvPr/>
          </p:nvSpPr>
          <p:spPr>
            <a:xfrm>
              <a:off x="1569530" y="860718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91FABE6-2A62-3A47-B478-8C5A923011A6}"/>
                </a:ext>
              </a:extLst>
            </p:cNvPr>
            <p:cNvSpPr/>
            <p:nvPr/>
          </p:nvSpPr>
          <p:spPr>
            <a:xfrm>
              <a:off x="3032115" y="860718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732ABEB-684C-6C4B-85D3-40E280F4E0E2}"/>
                </a:ext>
              </a:extLst>
            </p:cNvPr>
            <p:cNvSpPr/>
            <p:nvPr/>
          </p:nvSpPr>
          <p:spPr>
            <a:xfrm>
              <a:off x="4494700" y="862367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9D2287C-AFB6-EB42-AE6F-44001B366750}"/>
                </a:ext>
              </a:extLst>
            </p:cNvPr>
            <p:cNvSpPr/>
            <p:nvPr/>
          </p:nvSpPr>
          <p:spPr>
            <a:xfrm>
              <a:off x="105511" y="2258951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FBAF824-8AF2-0E41-875E-29F6B78E5EAB}"/>
                </a:ext>
              </a:extLst>
            </p:cNvPr>
            <p:cNvSpPr/>
            <p:nvPr/>
          </p:nvSpPr>
          <p:spPr>
            <a:xfrm>
              <a:off x="3032115" y="2258950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029C13A-F5DC-694E-A30B-A06606C858A2}"/>
                </a:ext>
              </a:extLst>
            </p:cNvPr>
            <p:cNvSpPr/>
            <p:nvPr/>
          </p:nvSpPr>
          <p:spPr>
            <a:xfrm>
              <a:off x="1569530" y="2258948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02B6C66-2481-2341-A893-121E330A28B9}"/>
                </a:ext>
              </a:extLst>
            </p:cNvPr>
            <p:cNvSpPr/>
            <p:nvPr/>
          </p:nvSpPr>
          <p:spPr>
            <a:xfrm>
              <a:off x="105511" y="3661883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C6198D8-D3D2-454A-9E1D-B90E53C30D38}"/>
                </a:ext>
              </a:extLst>
            </p:cNvPr>
            <p:cNvSpPr/>
            <p:nvPr/>
          </p:nvSpPr>
          <p:spPr>
            <a:xfrm>
              <a:off x="3032115" y="3661882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880CA49-C88B-8144-885C-7ED03F445022}"/>
                </a:ext>
              </a:extLst>
            </p:cNvPr>
            <p:cNvSpPr/>
            <p:nvPr/>
          </p:nvSpPr>
          <p:spPr>
            <a:xfrm>
              <a:off x="1569530" y="3661880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95ED3E7-5BE2-FB42-9113-5E3E734A3C0F}"/>
                </a:ext>
              </a:extLst>
            </p:cNvPr>
            <p:cNvSpPr/>
            <p:nvPr/>
          </p:nvSpPr>
          <p:spPr>
            <a:xfrm>
              <a:off x="105511" y="5064815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BAA360E-15B8-AE4D-BF17-7081817D8FDB}"/>
                </a:ext>
              </a:extLst>
            </p:cNvPr>
            <p:cNvSpPr/>
            <p:nvPr/>
          </p:nvSpPr>
          <p:spPr>
            <a:xfrm>
              <a:off x="3032115" y="5064814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7B37973-BF02-F149-B2BA-A338DC79A43B}"/>
                </a:ext>
              </a:extLst>
            </p:cNvPr>
            <p:cNvSpPr/>
            <p:nvPr/>
          </p:nvSpPr>
          <p:spPr>
            <a:xfrm>
              <a:off x="1569530" y="5064812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1 DPU (IV)</a:t>
            </a:r>
          </a:p>
        </p:txBody>
      </p:sp>
      <p:graphicFrame>
        <p:nvGraphicFramePr>
          <p:cNvPr id="42" name="Chart 41">
            <a:extLst>
              <a:ext uri="{FF2B5EF4-FFF2-40B4-BE49-F238E27FC236}">
                <a16:creationId xmlns:a16="http://schemas.microsoft.com/office/drawing/2014/main" id="{51115318-81A9-B848-8F52-807D0A621F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4780239"/>
              </p:ext>
            </p:extLst>
          </p:nvPr>
        </p:nvGraphicFramePr>
        <p:xfrm>
          <a:off x="2543184" y="2386868"/>
          <a:ext cx="29308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DEA73810-158E-744C-83F4-D03AC08D3967}"/>
              </a:ext>
            </a:extLst>
          </p:cNvPr>
          <p:cNvSpPr/>
          <p:nvPr/>
        </p:nvSpPr>
        <p:spPr>
          <a:xfrm>
            <a:off x="6082145" y="900545"/>
            <a:ext cx="2981467" cy="67887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VA, GEMV, </a:t>
            </a:r>
            <a:r>
              <a:rPr lang="en-US" sz="1400" dirty="0" err="1">
                <a:solidFill>
                  <a:schemeClr val="tx1"/>
                </a:solidFill>
                <a:latin typeface="Candara" panose="020E0502030303020204" pitchFamily="34" charset="0"/>
              </a:rPr>
              <a:t>SpMV</a:t>
            </a:r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, BS, TS, MLP, HST-S </a:t>
            </a:r>
            <a:r>
              <a:rPr lang="en-US" sz="1400" dirty="0">
                <a:solidFill>
                  <a:srgbClr val="00B050"/>
                </a:solidFill>
                <a:latin typeface="Candara" panose="020E0502030303020204" pitchFamily="34" charset="0"/>
              </a:rPr>
              <a:t>do not use synchronization primitives</a:t>
            </a: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92935F7E-2863-3442-BE6F-7AA65319EAAE}"/>
              </a:ext>
            </a:extLst>
          </p:cNvPr>
          <p:cNvSpPr/>
          <p:nvPr/>
        </p:nvSpPr>
        <p:spPr>
          <a:xfrm>
            <a:off x="6082144" y="2390280"/>
            <a:ext cx="2981467" cy="94100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BFS, HST-L, TRNS (Step 3) </a:t>
            </a:r>
            <a:r>
              <a:rPr lang="en-US" sz="1400" dirty="0">
                <a:solidFill>
                  <a:srgbClr val="C00000"/>
                </a:solidFill>
                <a:latin typeface="Candara" panose="020E0502030303020204" pitchFamily="34" charset="0"/>
              </a:rPr>
              <a:t>use mutexes</a:t>
            </a:r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, which cause contention when accessing shared data structures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4825D60B-5E60-7B4C-86BA-72C5832691C3}"/>
              </a:ext>
            </a:extLst>
          </p:cNvPr>
          <p:cNvSpPr/>
          <p:nvPr/>
        </p:nvSpPr>
        <p:spPr>
          <a:xfrm>
            <a:off x="6071506" y="3408378"/>
            <a:ext cx="2981467" cy="3011866"/>
          </a:xfrm>
          <a:prstGeom prst="roundRect">
            <a:avLst>
              <a:gd name="adj" fmla="val 9070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46" name="Round Same Side Corner Rectangle 45">
            <a:extLst>
              <a:ext uri="{FF2B5EF4-FFF2-40B4-BE49-F238E27FC236}">
                <a16:creationId xmlns:a16="http://schemas.microsoft.com/office/drawing/2014/main" id="{222A212D-AA50-3E47-A148-18CF3EFD2CFA}"/>
              </a:ext>
            </a:extLst>
          </p:cNvPr>
          <p:cNvSpPr/>
          <p:nvPr/>
        </p:nvSpPr>
        <p:spPr>
          <a:xfrm>
            <a:off x="6071506" y="3408372"/>
            <a:ext cx="2981467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2000" b="1" i="1" dirty="0">
                <a:latin typeface="Cambria" panose="02040503050406030204" pitchFamily="18" charset="0"/>
              </a:rPr>
              <a:t>KEY OBSERVATION 11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4C773D2-3525-634A-88DD-EE03165A7636}"/>
              </a:ext>
            </a:extLst>
          </p:cNvPr>
          <p:cNvSpPr txBox="1"/>
          <p:nvPr/>
        </p:nvSpPr>
        <p:spPr>
          <a:xfrm>
            <a:off x="6065156" y="3841425"/>
            <a:ext cx="2981467" cy="2585323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Intensive use of </a:t>
            </a:r>
            <a:r>
              <a:rPr lang="en-US" b="1" dirty="0">
                <a:latin typeface="Cambria" panose="02040503050406030204" pitchFamily="18" charset="0"/>
              </a:rPr>
              <a:t>intra-DPU synchronization across </a:t>
            </a:r>
            <a:r>
              <a:rPr lang="en-US" b="1" dirty="0" err="1">
                <a:latin typeface="Cambria" panose="02040503050406030204" pitchFamily="18" charset="0"/>
              </a:rPr>
              <a:t>tasklets</a:t>
            </a:r>
            <a:r>
              <a:rPr lang="en-US" b="1" dirty="0">
                <a:latin typeface="Cambria" panose="02040503050406030204" pitchFamily="18" charset="0"/>
              </a:rPr>
              <a:t> (e.g., mutexes, barriers, handshakes) may limit scalability</a:t>
            </a:r>
            <a:r>
              <a:rPr lang="en-US" dirty="0">
                <a:latin typeface="Cambria" panose="02040503050406030204" pitchFamily="18" charset="0"/>
              </a:rPr>
              <a:t>, sometimes causing the best performing number of </a:t>
            </a:r>
            <a:r>
              <a:rPr lang="en-US" dirty="0" err="1">
                <a:latin typeface="Cambria" panose="02040503050406030204" pitchFamily="18" charset="0"/>
              </a:rPr>
              <a:t>tasklets</a:t>
            </a:r>
            <a:r>
              <a:rPr lang="en-US" dirty="0">
                <a:latin typeface="Cambria" panose="02040503050406030204" pitchFamily="18" charset="0"/>
              </a:rPr>
              <a:t> to be lower than 11.  </a:t>
            </a: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9B54D56D-45A0-0E40-9D1D-09792D4C2674}"/>
              </a:ext>
            </a:extLst>
          </p:cNvPr>
          <p:cNvSpPr/>
          <p:nvPr/>
        </p:nvSpPr>
        <p:spPr>
          <a:xfrm>
            <a:off x="6071505" y="1652340"/>
            <a:ext cx="2981467" cy="67887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In SEL, UNI, NW, RED, SCAN-SSA (Scan kernel), SCAN-RSS (both kernels), </a:t>
            </a:r>
            <a:r>
              <a:rPr lang="en-US" sz="1400" dirty="0">
                <a:solidFill>
                  <a:schemeClr val="accent2"/>
                </a:solidFill>
              </a:rPr>
              <a:t>synchronization is lightweight</a:t>
            </a:r>
          </a:p>
        </p:txBody>
      </p:sp>
    </p:spTree>
    <p:extLst>
      <p:ext uri="{BB962C8B-B14F-4D97-AF65-F5344CB8AC3E}">
        <p14:creationId xmlns:p14="http://schemas.microsoft.com/office/powerpoint/2010/main" val="2786802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2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2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2" grpId="0" uiExpand="1">
        <p:bldSub>
          <a:bldChart bld="series"/>
        </p:bldSub>
      </p:bldGraphic>
      <p:bldP spid="45" grpId="0" animBg="1"/>
      <p:bldP spid="46" grpId="0" animBg="1"/>
      <p:bldP spid="47" grpId="0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9791C72-5527-1F49-A094-8964151FB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" y="860719"/>
            <a:ext cx="5799539" cy="5580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EEC2791-7E42-A540-960B-2932187DE7C6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768B217-45F5-D646-917F-DF9FA011E491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596867D-02D7-154E-86ED-8FF6C8E2ECED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509CEB0-54D8-F648-BDFE-500E590BC1B1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CFEFE75-F127-4E43-A0E9-70A5F7C3E515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CF3531C-594B-194B-A672-E05098F68784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C69B698-D27B-8849-A721-9E40944395F3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C68AEDE-772C-0C46-832B-1BE66674F2FA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B154389-D4C3-6E4E-9770-086653456C6D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BE6850D-4DAF-694B-AE6D-7E7962042F51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9AB2552-00BF-6F41-ADE1-B4F777BCBA75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505D4FE-3908-E549-93ED-18ABD5E76C7B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CDB9763-2E42-8945-B918-EFD48023CDF2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D3F3147-1F9C-D44D-991B-DDA7D474A0D1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4059416-1B9F-5E4A-B7B9-9DB77D2627D7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AD5EC9E-1520-6E45-867C-ED5BFFBFD49D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4CF8C2E-F89E-8144-B346-CD827A83B133}"/>
              </a:ext>
            </a:extLst>
          </p:cNvPr>
          <p:cNvGrpSpPr/>
          <p:nvPr/>
        </p:nvGrpSpPr>
        <p:grpSpPr>
          <a:xfrm>
            <a:off x="105511" y="860718"/>
            <a:ext cx="5793189" cy="5559528"/>
            <a:chOff x="105511" y="860718"/>
            <a:chExt cx="5793189" cy="5559528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1DE292C3-0E8D-4841-994C-D4D73D981305}"/>
                </a:ext>
              </a:extLst>
            </p:cNvPr>
            <p:cNvSpPr/>
            <p:nvPr/>
          </p:nvSpPr>
          <p:spPr>
            <a:xfrm>
              <a:off x="4494700" y="2258949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4C60A17F-06E5-0841-AB77-08849D0AD9AA}"/>
                </a:ext>
              </a:extLst>
            </p:cNvPr>
            <p:cNvSpPr/>
            <p:nvPr/>
          </p:nvSpPr>
          <p:spPr>
            <a:xfrm>
              <a:off x="4494700" y="3661881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349BD93-DADD-2343-892D-8537350276B3}"/>
                </a:ext>
              </a:extLst>
            </p:cNvPr>
            <p:cNvSpPr/>
            <p:nvPr/>
          </p:nvSpPr>
          <p:spPr>
            <a:xfrm>
              <a:off x="4494700" y="5064813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27C8E5D-58D8-8D4D-9033-09B3F0C994B3}"/>
                </a:ext>
              </a:extLst>
            </p:cNvPr>
            <p:cNvSpPr/>
            <p:nvPr/>
          </p:nvSpPr>
          <p:spPr>
            <a:xfrm>
              <a:off x="105511" y="860719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6DB7774-A3C6-0A48-A1FF-6D96A3E32FC0}"/>
                </a:ext>
              </a:extLst>
            </p:cNvPr>
            <p:cNvSpPr/>
            <p:nvPr/>
          </p:nvSpPr>
          <p:spPr>
            <a:xfrm>
              <a:off x="1569530" y="860718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91FABE6-2A62-3A47-B478-8C5A923011A6}"/>
                </a:ext>
              </a:extLst>
            </p:cNvPr>
            <p:cNvSpPr/>
            <p:nvPr/>
          </p:nvSpPr>
          <p:spPr>
            <a:xfrm>
              <a:off x="3032115" y="860718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732ABEB-684C-6C4B-85D3-40E280F4E0E2}"/>
                </a:ext>
              </a:extLst>
            </p:cNvPr>
            <p:cNvSpPr/>
            <p:nvPr/>
          </p:nvSpPr>
          <p:spPr>
            <a:xfrm>
              <a:off x="4494700" y="862367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9D2287C-AFB6-EB42-AE6F-44001B366750}"/>
                </a:ext>
              </a:extLst>
            </p:cNvPr>
            <p:cNvSpPr/>
            <p:nvPr/>
          </p:nvSpPr>
          <p:spPr>
            <a:xfrm>
              <a:off x="105511" y="2258951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FBAF824-8AF2-0E41-875E-29F6B78E5EAB}"/>
                </a:ext>
              </a:extLst>
            </p:cNvPr>
            <p:cNvSpPr/>
            <p:nvPr/>
          </p:nvSpPr>
          <p:spPr>
            <a:xfrm>
              <a:off x="3032115" y="2258950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029C13A-F5DC-694E-A30B-A06606C858A2}"/>
                </a:ext>
              </a:extLst>
            </p:cNvPr>
            <p:cNvSpPr/>
            <p:nvPr/>
          </p:nvSpPr>
          <p:spPr>
            <a:xfrm>
              <a:off x="1569530" y="2258948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02B6C66-2481-2341-A893-121E330A28B9}"/>
                </a:ext>
              </a:extLst>
            </p:cNvPr>
            <p:cNvSpPr/>
            <p:nvPr/>
          </p:nvSpPr>
          <p:spPr>
            <a:xfrm>
              <a:off x="105511" y="3661883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C6198D8-D3D2-454A-9E1D-B90E53C30D38}"/>
                </a:ext>
              </a:extLst>
            </p:cNvPr>
            <p:cNvSpPr/>
            <p:nvPr/>
          </p:nvSpPr>
          <p:spPr>
            <a:xfrm>
              <a:off x="3032115" y="3661882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880CA49-C88B-8144-885C-7ED03F445022}"/>
                </a:ext>
              </a:extLst>
            </p:cNvPr>
            <p:cNvSpPr/>
            <p:nvPr/>
          </p:nvSpPr>
          <p:spPr>
            <a:xfrm>
              <a:off x="1569530" y="3661880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95ED3E7-5BE2-FB42-9113-5E3E734A3C0F}"/>
                </a:ext>
              </a:extLst>
            </p:cNvPr>
            <p:cNvSpPr/>
            <p:nvPr/>
          </p:nvSpPr>
          <p:spPr>
            <a:xfrm>
              <a:off x="105511" y="5064815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BAA360E-15B8-AE4D-BF17-7081817D8FDB}"/>
                </a:ext>
              </a:extLst>
            </p:cNvPr>
            <p:cNvSpPr/>
            <p:nvPr/>
          </p:nvSpPr>
          <p:spPr>
            <a:xfrm>
              <a:off x="3032115" y="5064814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7B37973-BF02-F149-B2BA-A338DC79A43B}"/>
                </a:ext>
              </a:extLst>
            </p:cNvPr>
            <p:cNvSpPr/>
            <p:nvPr/>
          </p:nvSpPr>
          <p:spPr>
            <a:xfrm>
              <a:off x="1569530" y="5064812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1 DPU (V)</a:t>
            </a:r>
          </a:p>
        </p:txBody>
      </p:sp>
      <p:graphicFrame>
        <p:nvGraphicFramePr>
          <p:cNvPr id="43" name="Chart 42">
            <a:extLst>
              <a:ext uri="{FF2B5EF4-FFF2-40B4-BE49-F238E27FC236}">
                <a16:creationId xmlns:a16="http://schemas.microsoft.com/office/drawing/2014/main" id="{C8B830CF-E556-E346-A32F-D0EFCFC0F5C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0420367"/>
              </p:ext>
            </p:extLst>
          </p:nvPr>
        </p:nvGraphicFramePr>
        <p:xfrm>
          <a:off x="2268715" y="2339319"/>
          <a:ext cx="29308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8E0115A5-D1A6-304F-84B4-AC7ABB08EE18}"/>
              </a:ext>
            </a:extLst>
          </p:cNvPr>
          <p:cNvSpPr/>
          <p:nvPr/>
        </p:nvSpPr>
        <p:spPr>
          <a:xfrm>
            <a:off x="6082144" y="1288473"/>
            <a:ext cx="2981467" cy="170410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/>
                </a:solidFill>
                <a:latin typeface="Candara" panose="020E0502030303020204" pitchFamily="34" charset="0"/>
              </a:rPr>
              <a:t>SCAN-SSA (Add kernel) is </a:t>
            </a:r>
            <a:r>
              <a:rPr lang="en-US" sz="1600" dirty="0">
                <a:solidFill>
                  <a:srgbClr val="C00000"/>
                </a:solidFill>
                <a:latin typeface="Candara" panose="020E0502030303020204" pitchFamily="34" charset="0"/>
              </a:rPr>
              <a:t>not compute-intensive</a:t>
            </a:r>
            <a:r>
              <a:rPr lang="en-US" sz="1600" dirty="0">
                <a:solidFill>
                  <a:schemeClr val="tx1"/>
                </a:solidFill>
                <a:latin typeface="Candara" panose="020E0502030303020204" pitchFamily="34" charset="0"/>
              </a:rPr>
              <a:t>. Thus, </a:t>
            </a:r>
            <a:r>
              <a:rPr lang="en-US" sz="1600" dirty="0">
                <a:solidFill>
                  <a:srgbClr val="0070C0"/>
                </a:solidFill>
                <a:latin typeface="Candara" panose="020E0502030303020204" pitchFamily="34" charset="0"/>
              </a:rPr>
              <a:t>performance saturates with less that 11 </a:t>
            </a:r>
            <a:r>
              <a:rPr lang="en-US" sz="1600" dirty="0" err="1">
                <a:solidFill>
                  <a:srgbClr val="0070C0"/>
                </a:solidFill>
                <a:latin typeface="Candara" panose="020E0502030303020204" pitchFamily="34" charset="0"/>
              </a:rPr>
              <a:t>tasklets</a:t>
            </a:r>
            <a:r>
              <a:rPr lang="en-US" sz="1600" dirty="0">
                <a:solidFill>
                  <a:srgbClr val="0070C0"/>
                </a:solidFill>
                <a:latin typeface="Candara" panose="020E050203030302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Candara" panose="020E0502030303020204" pitchFamily="34" charset="0"/>
              </a:rPr>
              <a:t>(recall STREAM ADD).</a:t>
            </a:r>
          </a:p>
          <a:p>
            <a:r>
              <a:rPr lang="en-US" sz="1600" dirty="0">
                <a:solidFill>
                  <a:schemeClr val="tx1"/>
                </a:solidFill>
                <a:latin typeface="Candara" panose="020E0502030303020204" pitchFamily="34" charset="0"/>
              </a:rPr>
              <a:t>BS shows similar behavior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9AC58130-5BFA-2D45-8CF2-97596990F93F}"/>
              </a:ext>
            </a:extLst>
          </p:cNvPr>
          <p:cNvSpPr/>
          <p:nvPr/>
        </p:nvSpPr>
        <p:spPr>
          <a:xfrm>
            <a:off x="6071506" y="3339103"/>
            <a:ext cx="2981467" cy="2741371"/>
          </a:xfrm>
          <a:prstGeom prst="roundRect">
            <a:avLst>
              <a:gd name="adj" fmla="val 9070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46" name="Round Same Side Corner Rectangle 45">
            <a:extLst>
              <a:ext uri="{FF2B5EF4-FFF2-40B4-BE49-F238E27FC236}">
                <a16:creationId xmlns:a16="http://schemas.microsoft.com/office/drawing/2014/main" id="{D025D70C-7BE7-6F43-B6F9-B96C7B4ECEF6}"/>
              </a:ext>
            </a:extLst>
          </p:cNvPr>
          <p:cNvSpPr/>
          <p:nvPr/>
        </p:nvSpPr>
        <p:spPr>
          <a:xfrm>
            <a:off x="6071506" y="3339097"/>
            <a:ext cx="2981467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2000" b="1" i="1" dirty="0">
                <a:latin typeface="Cambria" panose="02040503050406030204" pitchFamily="18" charset="0"/>
              </a:rPr>
              <a:t>KEY OBSERVATION 12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C6DF05A-8755-7A4D-B86F-B7ACB33545F7}"/>
              </a:ext>
            </a:extLst>
          </p:cNvPr>
          <p:cNvSpPr txBox="1"/>
          <p:nvPr/>
        </p:nvSpPr>
        <p:spPr>
          <a:xfrm>
            <a:off x="6065156" y="3772150"/>
            <a:ext cx="2981467" cy="2308324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r>
              <a:rPr lang="en-US" b="1" dirty="0">
                <a:latin typeface="Cambria" panose="02040503050406030204" pitchFamily="18" charset="0"/>
              </a:rPr>
              <a:t>Most real-world workloads are in the compute-bound region </a:t>
            </a:r>
            <a:r>
              <a:rPr lang="en-US" dirty="0">
                <a:latin typeface="Cambria" panose="02040503050406030204" pitchFamily="18" charset="0"/>
              </a:rPr>
              <a:t>of the DPU (all kernels except SCAN-SSA (Add kernel) and BS), i.e., the pipeline latency dominates the MRAM access latency. </a:t>
            </a:r>
          </a:p>
        </p:txBody>
      </p:sp>
    </p:spTree>
    <p:extLst>
      <p:ext uri="{BB962C8B-B14F-4D97-AF65-F5344CB8AC3E}">
        <p14:creationId xmlns:p14="http://schemas.microsoft.com/office/powerpoint/2010/main" val="3202570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3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3" grpId="0" uiExpand="1">
        <p:bldSub>
          <a:bldChart bld="series"/>
        </p:bldSub>
      </p:bldGraphic>
      <p:bldGraphic spid="43" grpId="1" uiExpand="1">
        <p:bldSub>
          <a:bldChart bld="series"/>
        </p:bldSub>
      </p:bldGraphic>
      <p:bldP spid="44" grpId="0" animBg="1"/>
      <p:bldP spid="45" grpId="0" animBg="1"/>
      <p:bldP spid="46" grpId="0" animBg="1"/>
      <p:bldP spid="47" grpId="0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9791C72-5527-1F49-A094-8964151FB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" y="860719"/>
            <a:ext cx="5799539" cy="5580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FE9EBF3-43A0-ED4E-9967-198BCFFABD5B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74941B9-6159-D948-B20C-9AA8B546C6F9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F7A1261-ABAC-D34E-82B1-7801B135C023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E3B49C6-79FB-7E44-AC94-6C1A922EDFBA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4414FE2-920A-7745-A2BE-092E79DE2DD2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D9B41FA-8B5E-1E4F-88CA-119C2BAAC8AB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747C0D4-0770-2A4D-B444-EC5075AC7D15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96046B6-CF97-9E4C-8BCA-BACAF9000D89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3B1A621-6A06-3D47-9F58-788B564F81B5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FDF2606-2A5F-2346-8F5F-D772EAEA1E9E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C0C060E-2C0C-BC40-80A6-A2AFBB3DFBBD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E502930-5AC4-2247-AF1F-3A3191464084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E7840F6-2D93-E042-959C-345ED2270AA4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CD7D873-EE3E-6641-9890-E6B4F76996D1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12AB97C-7DA0-6543-A98C-E5C90C32E6EB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D47B08E-631E-194E-B9EA-41ECC3522D3A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1 DPU (VI)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863A9EBB-F1D2-8645-974A-5CA92C6E1E90}"/>
              </a:ext>
            </a:extLst>
          </p:cNvPr>
          <p:cNvSpPr/>
          <p:nvPr/>
        </p:nvSpPr>
        <p:spPr>
          <a:xfrm>
            <a:off x="6082144" y="2279440"/>
            <a:ext cx="2981467" cy="146145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TRNS performs step 1 of the matrix transposition via the CPU-DPU transfer.</a:t>
            </a:r>
          </a:p>
          <a:p>
            <a:r>
              <a:rPr lang="en-US" sz="1400" dirty="0">
                <a:solidFill>
                  <a:srgbClr val="C00000"/>
                </a:solidFill>
                <a:latin typeface="Candara" panose="020E0502030303020204" pitchFamily="34" charset="0"/>
              </a:rPr>
              <a:t>Using small transfers (8 elements) does not exploit full CPU-DPU bandwidth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A08ACEDC-69C1-D04D-AA42-F9484C7C45D4}"/>
              </a:ext>
            </a:extLst>
          </p:cNvPr>
          <p:cNvSpPr/>
          <p:nvPr/>
        </p:nvSpPr>
        <p:spPr>
          <a:xfrm>
            <a:off x="6071506" y="3893303"/>
            <a:ext cx="2981467" cy="2187373"/>
          </a:xfrm>
          <a:prstGeom prst="roundRect">
            <a:avLst>
              <a:gd name="adj" fmla="val 9070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43" name="Round Same Side Corner Rectangle 42">
            <a:extLst>
              <a:ext uri="{FF2B5EF4-FFF2-40B4-BE49-F238E27FC236}">
                <a16:creationId xmlns:a16="http://schemas.microsoft.com/office/drawing/2014/main" id="{5EE9A380-8AD7-BF44-8F10-DDF70482FA7E}"/>
              </a:ext>
            </a:extLst>
          </p:cNvPr>
          <p:cNvSpPr/>
          <p:nvPr/>
        </p:nvSpPr>
        <p:spPr>
          <a:xfrm>
            <a:off x="6071506" y="3893297"/>
            <a:ext cx="2981467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2000" b="1" i="1" dirty="0">
                <a:latin typeface="Cambria" panose="02040503050406030204" pitchFamily="18" charset="0"/>
              </a:rPr>
              <a:t>KEY OBSERVATION 13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4A9A1F2-AA3B-594B-9600-1458A86167DB}"/>
              </a:ext>
            </a:extLst>
          </p:cNvPr>
          <p:cNvSpPr txBox="1"/>
          <p:nvPr/>
        </p:nvSpPr>
        <p:spPr>
          <a:xfrm>
            <a:off x="6065156" y="4326350"/>
            <a:ext cx="2981467" cy="1754326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r>
              <a:rPr lang="en-US" b="1" dirty="0">
                <a:latin typeface="Cambria" panose="02040503050406030204" pitchFamily="18" charset="0"/>
              </a:rPr>
              <a:t>Transferring large data chunks from/to the host CPU is preferred </a:t>
            </a:r>
            <a:r>
              <a:rPr lang="en-US" dirty="0">
                <a:latin typeface="Cambria" panose="02040503050406030204" pitchFamily="18" charset="0"/>
              </a:rPr>
              <a:t>for input data and output results due to higher sustained CPU-DPU/DPU-CPU bandwidths.  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96A1C8A4-C29F-3241-96FB-26DF84481446}"/>
              </a:ext>
            </a:extLst>
          </p:cNvPr>
          <p:cNvSpPr/>
          <p:nvPr/>
        </p:nvSpPr>
        <p:spPr>
          <a:xfrm>
            <a:off x="6071505" y="1149921"/>
            <a:ext cx="2981467" cy="98732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The </a:t>
            </a:r>
            <a:r>
              <a:rPr lang="en-US" sz="1400" dirty="0">
                <a:solidFill>
                  <a:srgbClr val="0070C0"/>
                </a:solidFill>
              </a:rPr>
              <a:t>amount of time spent on CPU-DPU and DPU-CPU transfers is low</a:t>
            </a:r>
            <a:r>
              <a:rPr lang="en-US" sz="1400" dirty="0">
                <a:solidFill>
                  <a:schemeClr val="tx1"/>
                </a:solidFill>
              </a:rPr>
              <a:t> compared to the time spent on DPU execution</a:t>
            </a:r>
            <a:endParaRPr lang="en-US" sz="1400" dirty="0">
              <a:solidFill>
                <a:schemeClr val="accent2"/>
              </a:solidFill>
            </a:endParaRPr>
          </a:p>
        </p:txBody>
      </p:sp>
      <p:graphicFrame>
        <p:nvGraphicFramePr>
          <p:cNvPr id="46" name="Chart 45">
            <a:extLst>
              <a:ext uri="{FF2B5EF4-FFF2-40B4-BE49-F238E27FC236}">
                <a16:creationId xmlns:a16="http://schemas.microsoft.com/office/drawing/2014/main" id="{6C65779D-F6BB-E64D-99AA-CE5F634D8611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268715" y="2296679"/>
          <a:ext cx="29308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751931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4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4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1000"/>
                                        <p:tgtEl>
                                          <p:spTgt spid="4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4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2" grpId="0" animBg="1"/>
      <p:bldP spid="43" grpId="0" animBg="1"/>
      <p:bldP spid="44" grpId="0"/>
      <p:bldP spid="45" grpId="0" animBg="1"/>
      <p:bldGraphic spid="46" grpId="0" uiExpand="1">
        <p:bldSub>
          <a:bldChart bld="series"/>
        </p:bldSub>
      </p:bldGraphic>
      <p:bldGraphic spid="46" grpId="1" uiExpand="1">
        <p:bldSub>
          <a:bldChart bld="series"/>
        </p:bldSub>
      </p:bldGraphic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6BE3A-8518-6B43-A0A3-3337F1AFC4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3031389" cy="5293805"/>
          </a:xfrm>
        </p:spPr>
        <p:txBody>
          <a:bodyPr>
            <a:normAutofit fontScale="85000" lnSpcReduction="10000"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Strong scaling experiments on 1 rank</a:t>
            </a:r>
          </a:p>
          <a:p>
            <a:pPr lvl="1"/>
            <a:r>
              <a:rPr lang="en-US" sz="2100" dirty="0"/>
              <a:t>We set the number of </a:t>
            </a:r>
            <a:r>
              <a:rPr lang="en-US" sz="2100" dirty="0" err="1"/>
              <a:t>tasklets</a:t>
            </a:r>
            <a:r>
              <a:rPr lang="en-US" sz="2100" dirty="0"/>
              <a:t> to the best performing one</a:t>
            </a:r>
          </a:p>
          <a:p>
            <a:pPr lvl="1"/>
            <a:r>
              <a:rPr lang="en-US" sz="2100" dirty="0"/>
              <a:t>The </a:t>
            </a:r>
            <a:r>
              <a:rPr lang="en-US" sz="2100" dirty="0">
                <a:solidFill>
                  <a:srgbClr val="C00000"/>
                </a:solidFill>
              </a:rPr>
              <a:t>number of DPUs is 1, 4, 16, 64</a:t>
            </a:r>
          </a:p>
          <a:p>
            <a:pPr lvl="1"/>
            <a:r>
              <a:rPr lang="en-US" sz="2100" dirty="0"/>
              <a:t>We show the breakdown of execution time:</a:t>
            </a:r>
          </a:p>
          <a:p>
            <a:pPr lvl="2"/>
            <a:r>
              <a:rPr lang="en-US" sz="1700" dirty="0">
                <a:solidFill>
                  <a:srgbClr val="00B050"/>
                </a:solidFill>
              </a:rPr>
              <a:t>DPU</a:t>
            </a:r>
            <a:r>
              <a:rPr lang="en-US" sz="1700" dirty="0"/>
              <a:t>: Execution time on the DPU</a:t>
            </a:r>
          </a:p>
          <a:p>
            <a:pPr lvl="2"/>
            <a:r>
              <a:rPr lang="en-US" sz="1700" dirty="0">
                <a:solidFill>
                  <a:srgbClr val="0070C0"/>
                </a:solidFill>
              </a:rPr>
              <a:t>Inter-DPU</a:t>
            </a:r>
            <a:r>
              <a:rPr lang="en-US" sz="1700" dirty="0"/>
              <a:t>: Time for inter-DPU communication via the host CPU</a:t>
            </a:r>
          </a:p>
          <a:p>
            <a:pPr lvl="2"/>
            <a:r>
              <a:rPr lang="en-US" sz="1700" dirty="0">
                <a:solidFill>
                  <a:schemeClr val="accent2"/>
                </a:solidFill>
              </a:rPr>
              <a:t>CPU-DPU</a:t>
            </a:r>
            <a:r>
              <a:rPr lang="en-US" sz="1700" dirty="0"/>
              <a:t>: Time for CPU to DPU transfer of input data</a:t>
            </a:r>
          </a:p>
          <a:p>
            <a:pPr lvl="2"/>
            <a:r>
              <a:rPr lang="en-US" sz="1700" dirty="0">
                <a:solidFill>
                  <a:srgbClr val="7030A0"/>
                </a:solidFill>
              </a:rPr>
              <a:t>DPU-CPU</a:t>
            </a:r>
            <a:r>
              <a:rPr lang="en-US" sz="1700" dirty="0"/>
              <a:t>: Time for DPU to CPU transfer of final results</a:t>
            </a:r>
          </a:p>
          <a:p>
            <a:pPr lvl="1"/>
            <a:r>
              <a:rPr lang="en-US" sz="2100" dirty="0">
                <a:solidFill>
                  <a:srgbClr val="C00000"/>
                </a:solidFill>
              </a:rPr>
              <a:t>Speedup over 1 DPU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1614C6C1-8A21-7246-9421-1A9F20EDE2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4072" y="873419"/>
            <a:ext cx="5799541" cy="5580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B23FF1D-8675-EE42-8D80-937527AC2441}"/>
              </a:ext>
            </a:extLst>
          </p:cNvPr>
          <p:cNvSpPr/>
          <p:nvPr/>
        </p:nvSpPr>
        <p:spPr>
          <a:xfrm>
            <a:off x="3200400" y="873419"/>
            <a:ext cx="5863213" cy="55440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1 Rank (I)</a:t>
            </a:r>
          </a:p>
        </p:txBody>
      </p:sp>
      <p:graphicFrame>
        <p:nvGraphicFramePr>
          <p:cNvPr id="26" name="Chart 25">
            <a:extLst>
              <a:ext uri="{FF2B5EF4-FFF2-40B4-BE49-F238E27FC236}">
                <a16:creationId xmlns:a16="http://schemas.microsoft.com/office/drawing/2014/main" id="{7A3D328F-00E0-FC48-AA7E-34FB94CF288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4104127" y="1559509"/>
          <a:ext cx="29308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142017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6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22222E-6 L -0.34514 -0.0007 " pathEditMode="relative" rAng="0" ptsTypes="AA">
                                      <p:cBhvr>
                                        <p:cTn id="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257" y="-46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4" grpId="1" animBg="1"/>
      <p:bldGraphic spid="26" grpId="0" uiExpand="1">
        <p:bldSub>
          <a:bldChart bld="series"/>
        </p:bldSub>
      </p:bldGraphic>
      <p:bldGraphic spid="26" grpId="1" uiExpand="1">
        <p:bldSub>
          <a:bldChart bld="series"/>
        </p:bldSub>
      </p:bldGraphic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AC910D-2258-C74B-B46F-EF00CEA22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11" y="860719"/>
            <a:ext cx="5799541" cy="5580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EEC2791-7E42-A540-960B-2932187DE7C6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80CA49-C88B-8144-885C-7ED03F445022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7C8E5D-58D8-8D4D-9033-09B3F0C994B3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6DB7774-A3C6-0A48-A1FF-6D96A3E32FC0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1FABE6-2A62-3A47-B478-8C5A923011A6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32ABEB-684C-6C4B-85D3-40E280F4E0E2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D2287C-AFB6-EB42-AE6F-44001B366750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BAF824-8AF2-0E41-875E-29F6B78E5EAB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29C13A-F5DC-694E-A30B-A06606C858A2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2B6C66-2481-2341-A893-121E330A28B9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C6198D8-D3D2-454A-9E1D-B90E53C30D38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768B217-45F5-D646-917F-DF9FA011E491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5ED3E7-5BE2-FB42-9113-5E3E734A3C0F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AA360E-15B8-AE4D-BF17-7081817D8FDB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596867D-02D7-154E-86ED-8FF6C8E2ECED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7B37973-BF02-F149-B2BA-A338DC79A43B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1 Rank (II)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8CE20153-0E49-0245-ABB2-248795153381}"/>
              </a:ext>
            </a:extLst>
          </p:cNvPr>
          <p:cNvSpPr/>
          <p:nvPr/>
        </p:nvSpPr>
        <p:spPr>
          <a:xfrm>
            <a:off x="6082145" y="1317402"/>
            <a:ext cx="2981467" cy="13306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VA, GEMV, </a:t>
            </a:r>
            <a:r>
              <a:rPr lang="en-US" sz="1400" dirty="0" err="1">
                <a:solidFill>
                  <a:schemeClr val="tx1"/>
                </a:solidFill>
                <a:latin typeface="Candara" panose="020E0502030303020204" pitchFamily="34" charset="0"/>
              </a:rPr>
              <a:t>SpMV</a:t>
            </a:r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, SEL, UNI, BS, TS, MLP, HST-S, HSTS-L, RED, SCAN-SSA (both kernel), SCAN-RSS (both kernels), and TRNS (both kernels) </a:t>
            </a:r>
            <a:r>
              <a:rPr lang="en-US" sz="1400" dirty="0">
                <a:solidFill>
                  <a:srgbClr val="00B050"/>
                </a:solidFill>
                <a:latin typeface="Candara" panose="020E0502030303020204" pitchFamily="34" charset="0"/>
              </a:rPr>
              <a:t>scale linearly with the number of DPUs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12052FAC-A480-C64B-A016-25D5AC21A6E2}"/>
              </a:ext>
            </a:extLst>
          </p:cNvPr>
          <p:cNvSpPr/>
          <p:nvPr/>
        </p:nvSpPr>
        <p:spPr>
          <a:xfrm>
            <a:off x="6082145" y="3254386"/>
            <a:ext cx="2981467" cy="42818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rgbClr val="0070C0"/>
                </a:solidFill>
                <a:latin typeface="Candara" panose="020E0502030303020204" pitchFamily="34" charset="0"/>
              </a:rPr>
              <a:t>Scaling is sublinear for BFS and NW</a:t>
            </a: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916FDE4A-053F-B048-9AEC-F4714A6A4A21}"/>
              </a:ext>
            </a:extLst>
          </p:cNvPr>
          <p:cNvSpPr/>
          <p:nvPr/>
        </p:nvSpPr>
        <p:spPr>
          <a:xfrm>
            <a:off x="6082144" y="3845108"/>
            <a:ext cx="2981467" cy="6782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BFS suffers </a:t>
            </a:r>
            <a:r>
              <a:rPr lang="en-US" sz="1400" dirty="0">
                <a:solidFill>
                  <a:schemeClr val="accent2"/>
                </a:solidFill>
                <a:latin typeface="Candara" panose="020E0502030303020204" pitchFamily="34" charset="0"/>
              </a:rPr>
              <a:t>load imbalance </a:t>
            </a:r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due to irregular graph topology</a:t>
            </a:r>
            <a:endParaRPr lang="en-US" sz="1400" dirty="0">
              <a:solidFill>
                <a:srgbClr val="0070C0"/>
              </a:solidFill>
              <a:latin typeface="Candara" panose="020E0502030303020204" pitchFamily="34" charset="0"/>
            </a:endParaRPr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BBF67F04-209E-664B-9A27-FC98A9A09554}"/>
              </a:ext>
            </a:extLst>
          </p:cNvPr>
          <p:cNvSpPr/>
          <p:nvPr/>
        </p:nvSpPr>
        <p:spPr>
          <a:xfrm>
            <a:off x="6082144" y="4685869"/>
            <a:ext cx="2981467" cy="107010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NW computes a diagonal of a 2D matrix in each iteration.</a:t>
            </a:r>
          </a:p>
          <a:p>
            <a:r>
              <a:rPr lang="en-US" sz="1400" dirty="0">
                <a:solidFill>
                  <a:srgbClr val="C00000"/>
                </a:solidFill>
                <a:latin typeface="Candara" panose="020E0502030303020204" pitchFamily="34" charset="0"/>
              </a:rPr>
              <a:t>More DPUs does not mean more parallelization</a:t>
            </a:r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 in shorter diagonals.</a:t>
            </a:r>
            <a:endParaRPr lang="en-US" sz="1400" dirty="0">
              <a:solidFill>
                <a:srgbClr val="0070C0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6740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0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22" grpId="0" animBg="1"/>
      <p:bldP spid="23" grpId="0" animBg="1"/>
      <p:bldP spid="24" grpId="0" animBg="1"/>
      <p:bldP spid="41" grpId="0" animBg="1"/>
      <p:bldP spid="42" grpId="0" animBg="1"/>
      <p:bldP spid="46" grpId="0" animBg="1"/>
      <p:bldP spid="47" grpId="0" animBg="1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AC910D-2258-C74B-B46F-EF00CEA22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11" y="860719"/>
            <a:ext cx="5799541" cy="5580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EEC2791-7E42-A540-960B-2932187DE7C6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2B6C66-2481-2341-A893-121E330A28B9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80CA49-C88B-8144-885C-7ED03F445022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32ABEB-684C-6C4B-85D3-40E280F4E0E2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D2287C-AFB6-EB42-AE6F-44001B366750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C6198D8-D3D2-454A-9E1D-B90E53C30D38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768B217-45F5-D646-917F-DF9FA011E491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5ED3E7-5BE2-FB42-9113-5E3E734A3C0F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AA360E-15B8-AE4D-BF17-7081817D8FDB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7B37973-BF02-F149-B2BA-A338DC79A43B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7C8E5D-58D8-8D4D-9033-09B3F0C994B3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6DB7774-A3C6-0A48-A1FF-6D96A3E32FC0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1FABE6-2A62-3A47-B478-8C5A923011A6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BAF824-8AF2-0E41-875E-29F6B78E5EAB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29C13A-F5DC-694E-A30B-A06606C858A2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596867D-02D7-154E-86ED-8FF6C8E2ECED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747C0D4-0770-2A4D-B444-EC5075AC7D15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3B1A621-6A06-3D47-9F58-788B564F81B5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E502930-5AC4-2247-AF1F-3A3191464084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E3B49C6-79FB-7E44-AC94-6C1A922EDFBA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4414FE2-920A-7745-A2BE-092E79DE2DD2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C0C060E-2C0C-BC40-80A6-A2AFBB3DFBBD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E7840F6-2D93-E042-959C-345ED2270AA4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CD7D873-EE3E-6641-9890-E6B4F76996D1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D47B08E-631E-194E-B9EA-41ECC3522D3A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FE9EBF3-43A0-ED4E-9967-198BCFFABD5B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74941B9-6159-D948-B20C-9AA8B546C6F9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F7A1261-ABAC-D34E-82B1-7801B135C023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D9B41FA-8B5E-1E4F-88CA-119C2BAAC8AB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96046B6-CF97-9E4C-8BCA-BACAF9000D89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12AB97C-7DA0-6543-A98C-E5C90C32E6EB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FDF2606-2A5F-2346-8F5F-D772EAEA1E9E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1 Rank (III)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59203E3D-7771-D445-9766-F1EB3BD3A696}"/>
              </a:ext>
            </a:extLst>
          </p:cNvPr>
          <p:cNvSpPr/>
          <p:nvPr/>
        </p:nvSpPr>
        <p:spPr>
          <a:xfrm>
            <a:off x="6082145" y="1801494"/>
            <a:ext cx="2981467" cy="65931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VA, GEMV, </a:t>
            </a:r>
            <a:r>
              <a:rPr lang="en-US" sz="1400" dirty="0" err="1">
                <a:solidFill>
                  <a:schemeClr val="tx1"/>
                </a:solidFill>
                <a:latin typeface="Candara" panose="020E0502030303020204" pitchFamily="34" charset="0"/>
              </a:rPr>
              <a:t>SpMV</a:t>
            </a:r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, BS, TS, TRNS </a:t>
            </a:r>
            <a:r>
              <a:rPr lang="en-US" sz="1400" dirty="0">
                <a:solidFill>
                  <a:srgbClr val="00B050"/>
                </a:solidFill>
                <a:latin typeface="Candara" panose="020E0502030303020204" pitchFamily="34" charset="0"/>
              </a:rPr>
              <a:t>do not need inter-DPU synchronization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C58E9C51-8355-6B43-BF4C-B3137DEB5D4E}"/>
              </a:ext>
            </a:extLst>
          </p:cNvPr>
          <p:cNvSpPr/>
          <p:nvPr/>
        </p:nvSpPr>
        <p:spPr>
          <a:xfrm>
            <a:off x="6082145" y="2898051"/>
            <a:ext cx="2981467" cy="99390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SEL, UNI, HST-S, HST-L, RED, SCAN-SSA, SCAN-RSS </a:t>
            </a:r>
            <a:r>
              <a:rPr lang="en-US" sz="1400" dirty="0">
                <a:solidFill>
                  <a:schemeClr val="accent2"/>
                </a:solidFill>
                <a:latin typeface="Candara" panose="020E0502030303020204" pitchFamily="34" charset="0"/>
              </a:rPr>
              <a:t>need inter-DPU synchronization but 64 DPUs still obtain the best performance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CE33B74C-7AE1-8D41-832E-F3E0380C9668}"/>
              </a:ext>
            </a:extLst>
          </p:cNvPr>
          <p:cNvSpPr/>
          <p:nvPr/>
        </p:nvSpPr>
        <p:spPr>
          <a:xfrm>
            <a:off x="6082144" y="4329200"/>
            <a:ext cx="2981467" cy="87481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BFS, MLP, NW require</a:t>
            </a:r>
            <a:r>
              <a:rPr lang="en-US" sz="1400" dirty="0">
                <a:solidFill>
                  <a:srgbClr val="C00000"/>
                </a:solidFill>
                <a:latin typeface="Candara" panose="020E0502030303020204" pitchFamily="34" charset="0"/>
              </a:rPr>
              <a:t> heavy inter-DPU synchronization</a:t>
            </a:r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, involving DPU-CPU and CPU-DPU transfers</a:t>
            </a:r>
          </a:p>
        </p:txBody>
      </p:sp>
    </p:spTree>
    <p:extLst>
      <p:ext uri="{BB962C8B-B14F-4D97-AF65-F5344CB8AC3E}">
        <p14:creationId xmlns:p14="http://schemas.microsoft.com/office/powerpoint/2010/main" val="3315591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20" grpId="0" animBg="1"/>
      <p:bldP spid="12" grpId="0" animBg="1"/>
      <p:bldP spid="13" grpId="0" animBg="1"/>
      <p:bldP spid="18" grpId="0" animBg="1"/>
      <p:bldP spid="19" grpId="0" animBg="1"/>
      <p:bldP spid="21" grpId="0" animBg="1"/>
      <p:bldP spid="22" grpId="0" animBg="1"/>
      <p:bldP spid="24" grpId="0" animBg="1"/>
      <p:bldP spid="8" grpId="0" animBg="1"/>
      <p:bldP spid="10" grpId="0" animBg="1"/>
      <p:bldP spid="11" grpId="0" animBg="1"/>
      <p:bldP spid="14" grpId="0" animBg="1"/>
      <p:bldP spid="16" grpId="0" animBg="1"/>
      <p:bldP spid="23" grpId="0" animBg="1"/>
      <p:bldP spid="31" grpId="0" animBg="1"/>
      <p:bldP spid="33" grpId="0" animBg="1"/>
      <p:bldP spid="36" grpId="0" animBg="1"/>
      <p:bldP spid="28" grpId="0" animBg="1"/>
      <p:bldP spid="29" grpId="0" animBg="1"/>
      <p:bldP spid="35" grpId="0" animBg="1"/>
      <p:bldP spid="37" grpId="0" animBg="1"/>
      <p:bldP spid="38" grpId="0" animBg="1"/>
      <p:bldP spid="40" grpId="0" animBg="1"/>
      <p:bldP spid="25" grpId="0" animBg="1"/>
      <p:bldP spid="26" grpId="0" animBg="1"/>
      <p:bldP spid="27" grpId="0" animBg="1"/>
      <p:bldP spid="30" grpId="0" animBg="1"/>
      <p:bldP spid="32" grpId="0" animBg="1"/>
      <p:bldP spid="39" grpId="0" animBg="1"/>
      <p:bldP spid="34" grpId="0" animBg="1"/>
      <p:bldP spid="41" grpId="0" animBg="1"/>
      <p:bldP spid="42" grpId="0" animBg="1"/>
      <p:bldP spid="43" grpId="0" animBg="1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AC910D-2258-C74B-B46F-EF00CEA22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11" y="860719"/>
            <a:ext cx="5799541" cy="5580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EEC2791-7E42-A540-960B-2932187DE7C6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32ABEB-684C-6C4B-85D3-40E280F4E0E2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D2287C-AFB6-EB42-AE6F-44001B366750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1FABE6-2A62-3A47-B478-8C5A923011A6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747C0D4-0770-2A4D-B444-EC5075AC7D15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E3B49C6-79FB-7E44-AC94-6C1A922EDFBA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4414FE2-920A-7745-A2BE-092E79DE2DD2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F7A1261-ABAC-D34E-82B1-7801B135C023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29C13A-F5DC-694E-A30B-A06606C858A2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80CA49-C88B-8144-885C-7ED03F445022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96046B6-CF97-9E4C-8BCA-BACAF9000D89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E502930-5AC4-2247-AF1F-3A3191464084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2B6C66-2481-2341-A893-121E330A28B9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C6198D8-D3D2-454A-9E1D-B90E53C30D38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768B217-45F5-D646-917F-DF9FA011E491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5ED3E7-5BE2-FB42-9113-5E3E734A3C0F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AA360E-15B8-AE4D-BF17-7081817D8FDB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7B37973-BF02-F149-B2BA-A338DC79A43B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7C8E5D-58D8-8D4D-9033-09B3F0C994B3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6DB7774-A3C6-0A48-A1FF-6D96A3E32FC0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596867D-02D7-154E-86ED-8FF6C8E2ECED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BAF824-8AF2-0E41-875E-29F6B78E5EAB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3B1A621-6A06-3D47-9F58-788B564F81B5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C0C060E-2C0C-BC40-80A6-A2AFBB3DFBBD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E7840F6-2D93-E042-959C-345ED2270AA4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CD7D873-EE3E-6641-9890-E6B4F76996D1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D47B08E-631E-194E-B9EA-41ECC3522D3A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FE9EBF3-43A0-ED4E-9967-198BCFFABD5B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74941B9-6159-D948-B20C-9AA8B546C6F9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12AB97C-7DA0-6543-A98C-E5C90C32E6EB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FDF2606-2A5F-2346-8F5F-D772EAEA1E9E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D9B41FA-8B5E-1E4F-88CA-119C2BAAC8AB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1 Rank (IV)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59203E3D-7771-D445-9766-F1EB3BD3A696}"/>
              </a:ext>
            </a:extLst>
          </p:cNvPr>
          <p:cNvSpPr/>
          <p:nvPr/>
        </p:nvSpPr>
        <p:spPr>
          <a:xfrm>
            <a:off x="6082145" y="927848"/>
            <a:ext cx="2981467" cy="138504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VA, GEMV, TS, MLP, HST-S, HST-L, RED, SCAN-SSA, SCAN-RSS, TRNS </a:t>
            </a:r>
            <a:r>
              <a:rPr lang="en-US" sz="1400" dirty="0">
                <a:solidFill>
                  <a:srgbClr val="00B050"/>
                </a:solidFill>
                <a:latin typeface="Candara" panose="020E0502030303020204" pitchFamily="34" charset="0"/>
              </a:rPr>
              <a:t>use parallel transfers</a:t>
            </a:r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.</a:t>
            </a:r>
          </a:p>
          <a:p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CPU-DPU and DPU-CPU transfer times decrease as we increase the number of DPUs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C58E9C51-8355-6B43-BF4C-B3137DEB5D4E}"/>
              </a:ext>
            </a:extLst>
          </p:cNvPr>
          <p:cNvSpPr/>
          <p:nvPr/>
        </p:nvSpPr>
        <p:spPr>
          <a:xfrm>
            <a:off x="6082145" y="2391101"/>
            <a:ext cx="2981467" cy="141845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BS, NW </a:t>
            </a:r>
            <a:r>
              <a:rPr lang="en-US" sz="1400" dirty="0">
                <a:solidFill>
                  <a:schemeClr val="accent2"/>
                </a:solidFill>
                <a:latin typeface="Candara" panose="020E0502030303020204" pitchFamily="34" charset="0"/>
              </a:rPr>
              <a:t>use parallel transfers but do not reduce transfer times</a:t>
            </a:r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BS transfers a complete array to all DPUs.</a:t>
            </a:r>
          </a:p>
          <a:p>
            <a:pPr marL="285750" indent="-285750">
              <a:buFontTx/>
              <a:buChar char="-"/>
            </a:pPr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NW does not use all DPUs in all iterations</a:t>
            </a:r>
            <a:endParaRPr lang="en-US" sz="1400" dirty="0">
              <a:solidFill>
                <a:schemeClr val="accent2"/>
              </a:solidFill>
              <a:latin typeface="Candara" panose="020E0502030303020204" pitchFamily="34" charset="0"/>
            </a:endParaRP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CE33B74C-7AE1-8D41-832E-F3E0380C9668}"/>
              </a:ext>
            </a:extLst>
          </p:cNvPr>
          <p:cNvSpPr/>
          <p:nvPr/>
        </p:nvSpPr>
        <p:spPr>
          <a:xfrm>
            <a:off x="6082144" y="3887764"/>
            <a:ext cx="2981467" cy="75147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err="1">
                <a:solidFill>
                  <a:schemeClr val="tx1"/>
                </a:solidFill>
                <a:latin typeface="Candara" panose="020E0502030303020204" pitchFamily="34" charset="0"/>
              </a:rPr>
              <a:t>SpMV</a:t>
            </a:r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, SEL, UNI, BFS </a:t>
            </a:r>
            <a:r>
              <a:rPr lang="en-US" sz="1400" dirty="0">
                <a:solidFill>
                  <a:srgbClr val="C00000"/>
                </a:solidFill>
                <a:latin typeface="Candara" panose="020E0502030303020204" pitchFamily="34" charset="0"/>
              </a:rPr>
              <a:t>cannot use parallel transfers</a:t>
            </a:r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, as the transfer size per DPU is not fixed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AA074351-7E1D-A04A-9F2A-14899F42FF86}"/>
              </a:ext>
            </a:extLst>
          </p:cNvPr>
          <p:cNvSpPr/>
          <p:nvPr/>
        </p:nvSpPr>
        <p:spPr>
          <a:xfrm>
            <a:off x="6082143" y="4717451"/>
            <a:ext cx="2917726" cy="1702792"/>
          </a:xfrm>
          <a:prstGeom prst="roundRect">
            <a:avLst>
              <a:gd name="adj" fmla="val 9070"/>
            </a:avLst>
          </a:prstGeom>
          <a:solidFill>
            <a:srgbClr val="F2F9F3"/>
          </a:solidFill>
          <a:ln w="444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46" name="Round Same Side Corner Rectangle 45">
            <a:extLst>
              <a:ext uri="{FF2B5EF4-FFF2-40B4-BE49-F238E27FC236}">
                <a16:creationId xmlns:a16="http://schemas.microsoft.com/office/drawing/2014/main" id="{D2F7B0F6-80B2-EB49-BA79-74AD5DD80A83}"/>
              </a:ext>
            </a:extLst>
          </p:cNvPr>
          <p:cNvSpPr/>
          <p:nvPr/>
        </p:nvSpPr>
        <p:spPr>
          <a:xfrm>
            <a:off x="6082143" y="4717448"/>
            <a:ext cx="2917725" cy="432000"/>
          </a:xfrm>
          <a:prstGeom prst="round2SameRect">
            <a:avLst>
              <a:gd name="adj1" fmla="val 30308"/>
              <a:gd name="adj2" fmla="val 0"/>
            </a:avLst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1400" b="1" i="1" dirty="0">
                <a:solidFill>
                  <a:schemeClr val="bg1"/>
                </a:solidFill>
                <a:latin typeface="Cambria" panose="02040503050406030204" pitchFamily="18" charset="0"/>
              </a:rPr>
              <a:t>PROGRAMMING RECOMMENDATION 5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D873C1C-5359-0543-87C7-0C942DABEB8C}"/>
              </a:ext>
            </a:extLst>
          </p:cNvPr>
          <p:cNvSpPr txBox="1"/>
          <p:nvPr/>
        </p:nvSpPr>
        <p:spPr>
          <a:xfrm>
            <a:off x="6082143" y="5089999"/>
            <a:ext cx="2917726" cy="1384995"/>
          </a:xfrm>
          <a:prstGeom prst="rect">
            <a:avLst/>
          </a:prstGeom>
          <a:noFill/>
          <a:ln>
            <a:noFill/>
          </a:ln>
        </p:spPr>
        <p:txBody>
          <a:bodyPr wrap="square" lIns="180000" rtlCol="0">
            <a:spAutoFit/>
          </a:bodyPr>
          <a:lstStyle/>
          <a:p>
            <a:r>
              <a:rPr lang="en-US" sz="1400" b="1" dirty="0">
                <a:latin typeface="Cambria" panose="02040503050406030204" pitchFamily="18" charset="0"/>
              </a:rPr>
              <a:t>Parallel CPU-DPU/DPU-CPU transfers inside a rank of DPUs are recommended for real-world workloads</a:t>
            </a:r>
            <a:r>
              <a:rPr lang="en-US" sz="1400" dirty="0">
                <a:latin typeface="Cambria" panose="02040503050406030204" pitchFamily="18" charset="0"/>
              </a:rPr>
              <a:t> when all transferred buffers are of the same size.</a:t>
            </a:r>
          </a:p>
        </p:txBody>
      </p:sp>
    </p:spTree>
    <p:extLst>
      <p:ext uri="{BB962C8B-B14F-4D97-AF65-F5344CB8AC3E}">
        <p14:creationId xmlns:p14="http://schemas.microsoft.com/office/powerpoint/2010/main" val="4049637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2" grpId="0" animBg="1"/>
      <p:bldP spid="13" grpId="0" animBg="1"/>
      <p:bldP spid="11" grpId="0" animBg="1"/>
      <p:bldP spid="31" grpId="0" animBg="1"/>
      <p:bldP spid="28" grpId="0" animBg="1"/>
      <p:bldP spid="29" grpId="0" animBg="1"/>
      <p:bldP spid="27" grpId="0" animBg="1"/>
      <p:bldP spid="16" grpId="0" animBg="1"/>
      <p:bldP spid="20" grpId="0" animBg="1"/>
      <p:bldP spid="32" grpId="0" animBg="1"/>
      <p:bldP spid="36" grpId="0" animBg="1"/>
      <p:bldP spid="17" grpId="0" animBg="1"/>
      <p:bldP spid="18" grpId="0" animBg="1"/>
      <p:bldP spid="19" grpId="0" animBg="1"/>
      <p:bldP spid="21" grpId="0" animBg="1"/>
      <p:bldP spid="22" grpId="0" animBg="1"/>
      <p:bldP spid="24" grpId="0" animBg="1"/>
      <p:bldP spid="8" grpId="0" animBg="1"/>
      <p:bldP spid="10" grpId="0" animBg="1"/>
      <p:bldP spid="23" grpId="0" animBg="1"/>
      <p:bldP spid="14" grpId="0" animBg="1"/>
      <p:bldP spid="33" grpId="0" animBg="1"/>
      <p:bldP spid="35" grpId="0" animBg="1"/>
      <p:bldP spid="37" grpId="0" animBg="1"/>
      <p:bldP spid="38" grpId="0" animBg="1"/>
      <p:bldP spid="40" grpId="0" animBg="1"/>
      <p:bldP spid="25" grpId="0" animBg="1"/>
      <p:bldP spid="26" grpId="0" animBg="1"/>
      <p:bldP spid="39" grpId="0" animBg="1"/>
      <p:bldP spid="34" grpId="0" animBg="1"/>
      <p:bldP spid="30" grpId="0" animBg="1"/>
      <p:bldP spid="41" grpId="0" animBg="1"/>
      <p:bldP spid="42" grpId="0" animBg="1"/>
      <p:bldP spid="43" grpId="0" animBg="1"/>
      <p:bldP spid="45" grpId="0" animBg="1"/>
      <p:bldP spid="46" grpId="0" animBg="1"/>
      <p:bldP spid="47" grpId="0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6BE3A-8518-6B43-A0A3-3337F1AFC4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3031389" cy="529380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Strong scaling experiments on 32 rank</a:t>
            </a:r>
          </a:p>
          <a:p>
            <a:pPr lvl="1"/>
            <a:r>
              <a:rPr lang="en-US" sz="2100" dirty="0"/>
              <a:t>We set the number of </a:t>
            </a:r>
            <a:r>
              <a:rPr lang="en-US" sz="2100" dirty="0" err="1"/>
              <a:t>tasklets</a:t>
            </a:r>
            <a:r>
              <a:rPr lang="en-US" sz="2100" dirty="0"/>
              <a:t> to the best performing one</a:t>
            </a:r>
          </a:p>
          <a:p>
            <a:pPr lvl="1"/>
            <a:r>
              <a:rPr lang="en-US" sz="2100" dirty="0"/>
              <a:t>The </a:t>
            </a:r>
            <a:r>
              <a:rPr lang="en-US" sz="2100" dirty="0">
                <a:solidFill>
                  <a:srgbClr val="C00000"/>
                </a:solidFill>
              </a:rPr>
              <a:t>number of DPUs is 256, 512, 1024, 2048</a:t>
            </a:r>
          </a:p>
          <a:p>
            <a:pPr lvl="1"/>
            <a:r>
              <a:rPr lang="en-US" sz="2100" dirty="0"/>
              <a:t>We show the breakdown of execution time:</a:t>
            </a:r>
          </a:p>
          <a:p>
            <a:pPr lvl="2"/>
            <a:r>
              <a:rPr lang="en-US" sz="1700" dirty="0">
                <a:solidFill>
                  <a:srgbClr val="00B050"/>
                </a:solidFill>
              </a:rPr>
              <a:t>DPU</a:t>
            </a:r>
            <a:r>
              <a:rPr lang="en-US" sz="1700" dirty="0"/>
              <a:t>: Execution time on the DPU</a:t>
            </a:r>
          </a:p>
          <a:p>
            <a:pPr lvl="2"/>
            <a:r>
              <a:rPr lang="en-US" sz="1700" dirty="0">
                <a:solidFill>
                  <a:srgbClr val="0070C0"/>
                </a:solidFill>
              </a:rPr>
              <a:t>Inter-DPU</a:t>
            </a:r>
            <a:r>
              <a:rPr lang="en-US" sz="1700" dirty="0"/>
              <a:t>: Time for inter-DPU communication via the host CPU</a:t>
            </a:r>
          </a:p>
          <a:p>
            <a:pPr lvl="2"/>
            <a:r>
              <a:rPr lang="en-US" sz="1700" dirty="0"/>
              <a:t>We do not show CPU-DPU/DPU-CPU transfer times</a:t>
            </a:r>
          </a:p>
          <a:p>
            <a:pPr lvl="1"/>
            <a:r>
              <a:rPr lang="en-US" sz="2100" dirty="0">
                <a:solidFill>
                  <a:srgbClr val="C00000"/>
                </a:solidFill>
              </a:rPr>
              <a:t>Speedup over 256 DPUs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68C7CA-02F7-AC4B-B2DF-D55EAA69E8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3613" y="873419"/>
            <a:ext cx="5580000" cy="5580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B23FF1D-8675-EE42-8D80-937527AC2441}"/>
              </a:ext>
            </a:extLst>
          </p:cNvPr>
          <p:cNvSpPr/>
          <p:nvPr/>
        </p:nvSpPr>
        <p:spPr>
          <a:xfrm>
            <a:off x="3200400" y="873419"/>
            <a:ext cx="5863213" cy="55440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32 Ranks (I)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DC523BA4-AEEC-EC49-BCCE-35D7DDB27793}"/>
              </a:ext>
            </a:extLst>
          </p:cNvPr>
          <p:cNvGraphicFramePr>
            <a:graphicFrameLocks/>
          </p:cNvGraphicFramePr>
          <p:nvPr/>
        </p:nvGraphicFramePr>
        <p:xfrm>
          <a:off x="3886530" y="1845000"/>
          <a:ext cx="2930800" cy="316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179635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22222E-6 L -0.36094 -0.0007 " pathEditMode="relative" rAng="0" ptsTypes="AA">
                                      <p:cBhvr>
                                        <p:cTn id="6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56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4" grpId="1" animBg="1"/>
      <p:bldGraphic spid="9" grpId="0" uiExpand="1">
        <p:bldSub>
          <a:bldChart bld="series"/>
        </p:bldSub>
      </p:bldGraphic>
      <p:bldGraphic spid="9" grpId="1">
        <p:bldSub>
          <a:bldChart bld="series"/>
        </p:bldSub>
      </p:bldGraphic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3F3C35E-4216-CA41-82CA-F8269BE244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" y="860719"/>
            <a:ext cx="5580000" cy="5580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F79FF141-B426-774F-B80F-AEA3760D71A4}"/>
              </a:ext>
            </a:extLst>
          </p:cNvPr>
          <p:cNvSpPr/>
          <p:nvPr/>
        </p:nvSpPr>
        <p:spPr>
          <a:xfrm>
            <a:off x="4324370" y="2232054"/>
            <a:ext cx="1368000" cy="1296000"/>
          </a:xfrm>
          <a:prstGeom prst="rect">
            <a:avLst/>
          </a:prstGeom>
          <a:solidFill>
            <a:srgbClr val="00B050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CE6A299-1A69-CE4F-BF52-CF3EA0FFF42F}"/>
              </a:ext>
            </a:extLst>
          </p:cNvPr>
          <p:cNvSpPr/>
          <p:nvPr/>
        </p:nvSpPr>
        <p:spPr>
          <a:xfrm>
            <a:off x="1497810" y="3572230"/>
            <a:ext cx="1350000" cy="1368000"/>
          </a:xfrm>
          <a:prstGeom prst="rect">
            <a:avLst/>
          </a:prstGeom>
          <a:solidFill>
            <a:srgbClr val="00B050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140B792-B8AC-D747-9C68-8FFC7F0CA6EA}"/>
              </a:ext>
            </a:extLst>
          </p:cNvPr>
          <p:cNvSpPr/>
          <p:nvPr/>
        </p:nvSpPr>
        <p:spPr>
          <a:xfrm>
            <a:off x="87580" y="860719"/>
            <a:ext cx="1368000" cy="1332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6DEE398-7F2D-EE4D-A3DD-3E805C6AC93B}"/>
              </a:ext>
            </a:extLst>
          </p:cNvPr>
          <p:cNvSpPr/>
          <p:nvPr/>
        </p:nvSpPr>
        <p:spPr>
          <a:xfrm>
            <a:off x="1497810" y="860718"/>
            <a:ext cx="1350000" cy="1332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7862D8D-4343-B84A-AA9F-34954104049A}"/>
              </a:ext>
            </a:extLst>
          </p:cNvPr>
          <p:cNvSpPr/>
          <p:nvPr/>
        </p:nvSpPr>
        <p:spPr>
          <a:xfrm>
            <a:off x="2906605" y="860718"/>
            <a:ext cx="1368000" cy="1332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2DEE02D-1A5B-724F-A5C4-6F205E922F29}"/>
              </a:ext>
            </a:extLst>
          </p:cNvPr>
          <p:cNvSpPr/>
          <p:nvPr/>
        </p:nvSpPr>
        <p:spPr>
          <a:xfrm>
            <a:off x="4324370" y="862367"/>
            <a:ext cx="1368000" cy="1332000"/>
          </a:xfrm>
          <a:prstGeom prst="rect">
            <a:avLst/>
          </a:prstGeom>
          <a:solidFill>
            <a:srgbClr val="00B050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C413BD4-D301-B640-BA35-07D536944D60}"/>
              </a:ext>
            </a:extLst>
          </p:cNvPr>
          <p:cNvSpPr/>
          <p:nvPr/>
        </p:nvSpPr>
        <p:spPr>
          <a:xfrm>
            <a:off x="87580" y="2232056"/>
            <a:ext cx="1368000" cy="1296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A4416E9-082B-A84D-9AD4-43B99DFDD0F3}"/>
              </a:ext>
            </a:extLst>
          </p:cNvPr>
          <p:cNvSpPr/>
          <p:nvPr/>
        </p:nvSpPr>
        <p:spPr>
          <a:xfrm>
            <a:off x="2906605" y="2232055"/>
            <a:ext cx="1368000" cy="1296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8B911C5-70DA-5344-B9A3-D50D7173F0EF}"/>
              </a:ext>
            </a:extLst>
          </p:cNvPr>
          <p:cNvSpPr/>
          <p:nvPr/>
        </p:nvSpPr>
        <p:spPr>
          <a:xfrm>
            <a:off x="1497810" y="2232053"/>
            <a:ext cx="1350000" cy="1296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5EB7ED7-64AC-3343-841C-9C2B9A5B07EF}"/>
              </a:ext>
            </a:extLst>
          </p:cNvPr>
          <p:cNvSpPr/>
          <p:nvPr/>
        </p:nvSpPr>
        <p:spPr>
          <a:xfrm>
            <a:off x="87580" y="3572233"/>
            <a:ext cx="1368000" cy="1368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E4AB4A7-3478-4341-AFCD-3F05F9BDA5C1}"/>
              </a:ext>
            </a:extLst>
          </p:cNvPr>
          <p:cNvSpPr/>
          <p:nvPr/>
        </p:nvSpPr>
        <p:spPr>
          <a:xfrm>
            <a:off x="2906605" y="3572232"/>
            <a:ext cx="1368000" cy="1368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F822C27-C4B9-4247-B827-E09EC4BEA641}"/>
              </a:ext>
            </a:extLst>
          </p:cNvPr>
          <p:cNvSpPr/>
          <p:nvPr/>
        </p:nvSpPr>
        <p:spPr>
          <a:xfrm>
            <a:off x="4324370" y="3572231"/>
            <a:ext cx="1368000" cy="1368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183FE45-EE61-3543-957B-C94C3905CC38}"/>
              </a:ext>
            </a:extLst>
          </p:cNvPr>
          <p:cNvSpPr/>
          <p:nvPr/>
        </p:nvSpPr>
        <p:spPr>
          <a:xfrm>
            <a:off x="87580" y="5002059"/>
            <a:ext cx="1368000" cy="1404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71D725A-4A44-6E4D-9BCC-54842D913504}"/>
              </a:ext>
            </a:extLst>
          </p:cNvPr>
          <p:cNvSpPr/>
          <p:nvPr/>
        </p:nvSpPr>
        <p:spPr>
          <a:xfrm>
            <a:off x="2906605" y="5002058"/>
            <a:ext cx="1368000" cy="1404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88E5175-D494-7D43-93D5-E795358EC928}"/>
              </a:ext>
            </a:extLst>
          </p:cNvPr>
          <p:cNvSpPr/>
          <p:nvPr/>
        </p:nvSpPr>
        <p:spPr>
          <a:xfrm>
            <a:off x="4324370" y="5002057"/>
            <a:ext cx="1368000" cy="1404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5CB8403-B840-1C4E-956F-FFDA66BA2CB9}"/>
              </a:ext>
            </a:extLst>
          </p:cNvPr>
          <p:cNvSpPr/>
          <p:nvPr/>
        </p:nvSpPr>
        <p:spPr>
          <a:xfrm>
            <a:off x="1497810" y="5002056"/>
            <a:ext cx="1350000" cy="1404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DF578EA-6D52-3B48-8A55-50DB3C6CC824}"/>
              </a:ext>
            </a:extLst>
          </p:cNvPr>
          <p:cNvSpPr/>
          <p:nvPr/>
        </p:nvSpPr>
        <p:spPr>
          <a:xfrm>
            <a:off x="4333330" y="2241014"/>
            <a:ext cx="1368000" cy="1296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4A876A1-4EB0-954D-B393-683959E01E9E}"/>
              </a:ext>
            </a:extLst>
          </p:cNvPr>
          <p:cNvSpPr/>
          <p:nvPr/>
        </p:nvSpPr>
        <p:spPr>
          <a:xfrm>
            <a:off x="1506770" y="3581190"/>
            <a:ext cx="1350000" cy="1368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3ECBCD98-1A96-154F-AD80-2984580573F8}"/>
              </a:ext>
            </a:extLst>
          </p:cNvPr>
          <p:cNvSpPr/>
          <p:nvPr/>
        </p:nvSpPr>
        <p:spPr>
          <a:xfrm>
            <a:off x="2915565" y="869678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83B3624-9C9F-3C43-9CC6-17E7B617BF76}"/>
              </a:ext>
            </a:extLst>
          </p:cNvPr>
          <p:cNvSpPr/>
          <p:nvPr/>
        </p:nvSpPr>
        <p:spPr>
          <a:xfrm>
            <a:off x="96540" y="869679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1E656C1-C1EC-A844-8852-6993D598156C}"/>
              </a:ext>
            </a:extLst>
          </p:cNvPr>
          <p:cNvSpPr/>
          <p:nvPr/>
        </p:nvSpPr>
        <p:spPr>
          <a:xfrm>
            <a:off x="1506770" y="869678"/>
            <a:ext cx="1350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57D9496-9860-944C-9577-806AF29E6A51}"/>
              </a:ext>
            </a:extLst>
          </p:cNvPr>
          <p:cNvSpPr/>
          <p:nvPr/>
        </p:nvSpPr>
        <p:spPr>
          <a:xfrm>
            <a:off x="4333330" y="871327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9313E16-5DA9-AC4C-80FF-038362C807C6}"/>
              </a:ext>
            </a:extLst>
          </p:cNvPr>
          <p:cNvSpPr/>
          <p:nvPr/>
        </p:nvSpPr>
        <p:spPr>
          <a:xfrm>
            <a:off x="96540" y="2241016"/>
            <a:ext cx="1368000" cy="1296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F269A50-3009-4D4A-A775-27A7FF4CBD2F}"/>
              </a:ext>
            </a:extLst>
          </p:cNvPr>
          <p:cNvSpPr/>
          <p:nvPr/>
        </p:nvSpPr>
        <p:spPr>
          <a:xfrm>
            <a:off x="2915565" y="2241015"/>
            <a:ext cx="1368000" cy="1296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E8E67D9-69B8-4340-AD63-8C2DFCB7A12C}"/>
              </a:ext>
            </a:extLst>
          </p:cNvPr>
          <p:cNvSpPr/>
          <p:nvPr/>
        </p:nvSpPr>
        <p:spPr>
          <a:xfrm>
            <a:off x="1506770" y="2241013"/>
            <a:ext cx="1350000" cy="1296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F3F84F7-CACC-2F4C-AAA1-54959815EA72}"/>
              </a:ext>
            </a:extLst>
          </p:cNvPr>
          <p:cNvSpPr/>
          <p:nvPr/>
        </p:nvSpPr>
        <p:spPr>
          <a:xfrm>
            <a:off x="96540" y="3581193"/>
            <a:ext cx="1368000" cy="1368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97D722B-CD1E-954E-AEAB-E20A0DAF4E54}"/>
              </a:ext>
            </a:extLst>
          </p:cNvPr>
          <p:cNvSpPr/>
          <p:nvPr/>
        </p:nvSpPr>
        <p:spPr>
          <a:xfrm>
            <a:off x="2915565" y="3581192"/>
            <a:ext cx="1368000" cy="1368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EF036EB-8FEC-DA4E-9F27-B8F973D82399}"/>
              </a:ext>
            </a:extLst>
          </p:cNvPr>
          <p:cNvSpPr/>
          <p:nvPr/>
        </p:nvSpPr>
        <p:spPr>
          <a:xfrm>
            <a:off x="4333330" y="3581191"/>
            <a:ext cx="1368000" cy="1368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C678087-F12D-6545-825F-0B49E83D24E1}"/>
              </a:ext>
            </a:extLst>
          </p:cNvPr>
          <p:cNvSpPr/>
          <p:nvPr/>
        </p:nvSpPr>
        <p:spPr>
          <a:xfrm>
            <a:off x="96540" y="5011019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509E531-8821-6143-8694-1BE6F1D601BA}"/>
              </a:ext>
            </a:extLst>
          </p:cNvPr>
          <p:cNvSpPr/>
          <p:nvPr/>
        </p:nvSpPr>
        <p:spPr>
          <a:xfrm>
            <a:off x="2915565" y="5011018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8343FB5-323F-154B-B78A-B00B1BFF6677}"/>
              </a:ext>
            </a:extLst>
          </p:cNvPr>
          <p:cNvSpPr/>
          <p:nvPr/>
        </p:nvSpPr>
        <p:spPr>
          <a:xfrm>
            <a:off x="4333330" y="5011017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3054648E-232B-9546-B4EA-0A0F37ABF780}"/>
              </a:ext>
            </a:extLst>
          </p:cNvPr>
          <p:cNvSpPr/>
          <p:nvPr/>
        </p:nvSpPr>
        <p:spPr>
          <a:xfrm>
            <a:off x="1506770" y="5011016"/>
            <a:ext cx="1350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32 Ranks (II)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77FC3CE5-1753-1A40-8A6A-688B4CB58F07}"/>
              </a:ext>
            </a:extLst>
          </p:cNvPr>
          <p:cNvSpPr/>
          <p:nvPr/>
        </p:nvSpPr>
        <p:spPr>
          <a:xfrm>
            <a:off x="6082144" y="2530159"/>
            <a:ext cx="2981467" cy="58850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err="1">
                <a:solidFill>
                  <a:schemeClr val="tx1"/>
                </a:solidFill>
                <a:latin typeface="Candara" panose="020E0502030303020204" pitchFamily="34" charset="0"/>
              </a:rPr>
              <a:t>SpMV</a:t>
            </a:r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, BFS, NW </a:t>
            </a:r>
            <a:r>
              <a:rPr lang="en-US" sz="1400" dirty="0">
                <a:solidFill>
                  <a:srgbClr val="C00000"/>
                </a:solidFill>
                <a:latin typeface="Candara" panose="020E0502030303020204" pitchFamily="34" charset="0"/>
              </a:rPr>
              <a:t>do not scale linearly due to load imbalance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9BF018FF-A725-3C49-A265-1BD6BA0F3D69}"/>
              </a:ext>
            </a:extLst>
          </p:cNvPr>
          <p:cNvSpPr/>
          <p:nvPr/>
        </p:nvSpPr>
        <p:spPr>
          <a:xfrm>
            <a:off x="6071505" y="3183202"/>
            <a:ext cx="2981467" cy="3010813"/>
          </a:xfrm>
          <a:prstGeom prst="roundRect">
            <a:avLst>
              <a:gd name="adj" fmla="val 5763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7" name="Round Same Side Corner Rectangle 56">
            <a:extLst>
              <a:ext uri="{FF2B5EF4-FFF2-40B4-BE49-F238E27FC236}">
                <a16:creationId xmlns:a16="http://schemas.microsoft.com/office/drawing/2014/main" id="{47FB5699-D8F7-C34F-83E0-D7DD4FE77FC9}"/>
              </a:ext>
            </a:extLst>
          </p:cNvPr>
          <p:cNvSpPr/>
          <p:nvPr/>
        </p:nvSpPr>
        <p:spPr>
          <a:xfrm>
            <a:off x="6071505" y="3183196"/>
            <a:ext cx="2981467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2000" b="1" i="1" dirty="0">
                <a:latin typeface="Cambria" panose="02040503050406030204" pitchFamily="18" charset="0"/>
              </a:rPr>
              <a:t>KEY OBSERVATION 14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C6E9EE0-83F9-EE43-8CE0-2B148EC1A655}"/>
              </a:ext>
            </a:extLst>
          </p:cNvPr>
          <p:cNvSpPr txBox="1"/>
          <p:nvPr/>
        </p:nvSpPr>
        <p:spPr>
          <a:xfrm>
            <a:off x="6062291" y="3554901"/>
            <a:ext cx="2981467" cy="2585323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r>
              <a:rPr lang="en-US" b="1" dirty="0">
                <a:latin typeface="Cambria" panose="02040503050406030204" pitchFamily="18" charset="0"/>
              </a:rPr>
              <a:t>Load balancing across DPUs ensures linear reduction of the execution time spent on the DPUs</a:t>
            </a:r>
            <a:r>
              <a:rPr lang="en-US" dirty="0">
                <a:latin typeface="Cambria" panose="02040503050406030204" pitchFamily="18" charset="0"/>
              </a:rPr>
              <a:t> for a given problem size, when all available DPUs are used (as observed in strong scaling experiments). </a:t>
            </a:r>
          </a:p>
        </p:txBody>
      </p:sp>
      <p:sp>
        <p:nvSpPr>
          <p:cNvPr id="60" name="Rounded Rectangle 59">
            <a:extLst>
              <a:ext uri="{FF2B5EF4-FFF2-40B4-BE49-F238E27FC236}">
                <a16:creationId xmlns:a16="http://schemas.microsoft.com/office/drawing/2014/main" id="{042ECB67-5E7D-1C4F-B5F0-B0BCB169D35F}"/>
              </a:ext>
            </a:extLst>
          </p:cNvPr>
          <p:cNvSpPr/>
          <p:nvPr/>
        </p:nvSpPr>
        <p:spPr>
          <a:xfrm>
            <a:off x="6082145" y="1110922"/>
            <a:ext cx="2981467" cy="13306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VA, GEMV, SEL, UNI, BS, TS, MLP, HST-S, HSTS-L, RED, SCAN-SSA (both kernel), SCAN-RSS (both kernels), and TRNS (both kernels) </a:t>
            </a:r>
            <a:r>
              <a:rPr lang="en-US" sz="1400" dirty="0">
                <a:solidFill>
                  <a:srgbClr val="00B050"/>
                </a:solidFill>
                <a:latin typeface="Candara" panose="020E0502030303020204" pitchFamily="34" charset="0"/>
              </a:rPr>
              <a:t>scale linearly with the number of DPUs</a:t>
            </a:r>
          </a:p>
        </p:txBody>
      </p:sp>
    </p:spTree>
    <p:extLst>
      <p:ext uri="{BB962C8B-B14F-4D97-AF65-F5344CB8AC3E}">
        <p14:creationId xmlns:p14="http://schemas.microsoft.com/office/powerpoint/2010/main" val="272047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1" grpId="0" animBg="1"/>
      <p:bldP spid="42" grpId="0" animBg="1"/>
      <p:bldP spid="43" grpId="0" animBg="1"/>
      <p:bldP spid="44" grpId="0" animBg="1"/>
      <p:bldP spid="47" grpId="0" animBg="1"/>
      <p:bldP spid="45" grpId="0" animBg="1"/>
      <p:bldP spid="46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9" grpId="0" animBg="1"/>
      <p:bldP spid="61" grpId="0" animBg="1"/>
      <p:bldP spid="39" grpId="0" animBg="1"/>
      <p:bldP spid="40" grpId="0" animBg="1"/>
      <p:bldP spid="57" grpId="0" animBg="1"/>
      <p:bldP spid="58" grpId="0"/>
      <p:bldP spid="60" grpId="0" animBg="1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3F3C35E-4216-CA41-82CA-F8269BE244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" y="860719"/>
            <a:ext cx="5580000" cy="5580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F79FF141-B426-774F-B80F-AEA3760D71A4}"/>
              </a:ext>
            </a:extLst>
          </p:cNvPr>
          <p:cNvSpPr/>
          <p:nvPr/>
        </p:nvSpPr>
        <p:spPr>
          <a:xfrm>
            <a:off x="4324370" y="2232054"/>
            <a:ext cx="1368000" cy="1296000"/>
          </a:xfrm>
          <a:prstGeom prst="rect">
            <a:avLst/>
          </a:prstGeom>
          <a:solidFill>
            <a:srgbClr val="00B050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CE6A299-1A69-CE4F-BF52-CF3EA0FFF42F}"/>
              </a:ext>
            </a:extLst>
          </p:cNvPr>
          <p:cNvSpPr/>
          <p:nvPr/>
        </p:nvSpPr>
        <p:spPr>
          <a:xfrm>
            <a:off x="1497810" y="3572230"/>
            <a:ext cx="1350000" cy="1368000"/>
          </a:xfrm>
          <a:prstGeom prst="rect">
            <a:avLst/>
          </a:prstGeom>
          <a:solidFill>
            <a:srgbClr val="00B050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5EB7ED7-64AC-3343-841C-9C2B9A5B07EF}"/>
              </a:ext>
            </a:extLst>
          </p:cNvPr>
          <p:cNvSpPr/>
          <p:nvPr/>
        </p:nvSpPr>
        <p:spPr>
          <a:xfrm>
            <a:off x="87580" y="3572233"/>
            <a:ext cx="1368000" cy="1368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71D725A-4A44-6E4D-9BCC-54842D913504}"/>
              </a:ext>
            </a:extLst>
          </p:cNvPr>
          <p:cNvSpPr/>
          <p:nvPr/>
        </p:nvSpPr>
        <p:spPr>
          <a:xfrm>
            <a:off x="2906605" y="5002058"/>
            <a:ext cx="1368000" cy="1404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5CB8403-B840-1C4E-956F-FFDA66BA2CB9}"/>
              </a:ext>
            </a:extLst>
          </p:cNvPr>
          <p:cNvSpPr/>
          <p:nvPr/>
        </p:nvSpPr>
        <p:spPr>
          <a:xfrm>
            <a:off x="1497810" y="5002056"/>
            <a:ext cx="1350000" cy="1404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DF578EA-6D52-3B48-8A55-50DB3C6CC824}"/>
              </a:ext>
            </a:extLst>
          </p:cNvPr>
          <p:cNvSpPr/>
          <p:nvPr/>
        </p:nvSpPr>
        <p:spPr>
          <a:xfrm>
            <a:off x="4333330" y="2241014"/>
            <a:ext cx="1368000" cy="1296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4A876A1-4EB0-954D-B393-683959E01E9E}"/>
              </a:ext>
            </a:extLst>
          </p:cNvPr>
          <p:cNvSpPr/>
          <p:nvPr/>
        </p:nvSpPr>
        <p:spPr>
          <a:xfrm>
            <a:off x="1506770" y="3581190"/>
            <a:ext cx="1350000" cy="1368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F3F84F7-CACC-2F4C-AAA1-54959815EA72}"/>
              </a:ext>
            </a:extLst>
          </p:cNvPr>
          <p:cNvSpPr/>
          <p:nvPr/>
        </p:nvSpPr>
        <p:spPr>
          <a:xfrm>
            <a:off x="96540" y="3581193"/>
            <a:ext cx="1368000" cy="1368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509E531-8821-6143-8694-1BE6F1D601BA}"/>
              </a:ext>
            </a:extLst>
          </p:cNvPr>
          <p:cNvSpPr/>
          <p:nvPr/>
        </p:nvSpPr>
        <p:spPr>
          <a:xfrm>
            <a:off x="2915565" y="5011018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3054648E-232B-9546-B4EA-0A0F37ABF780}"/>
              </a:ext>
            </a:extLst>
          </p:cNvPr>
          <p:cNvSpPr/>
          <p:nvPr/>
        </p:nvSpPr>
        <p:spPr>
          <a:xfrm>
            <a:off x="1506770" y="5011016"/>
            <a:ext cx="1350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140B792-B8AC-D747-9C68-8FFC7F0CA6EA}"/>
              </a:ext>
            </a:extLst>
          </p:cNvPr>
          <p:cNvSpPr/>
          <p:nvPr/>
        </p:nvSpPr>
        <p:spPr>
          <a:xfrm>
            <a:off x="87580" y="860719"/>
            <a:ext cx="1368000" cy="1332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6DEE398-7F2D-EE4D-A3DD-3E805C6AC93B}"/>
              </a:ext>
            </a:extLst>
          </p:cNvPr>
          <p:cNvSpPr/>
          <p:nvPr/>
        </p:nvSpPr>
        <p:spPr>
          <a:xfrm>
            <a:off x="1497810" y="860718"/>
            <a:ext cx="1350000" cy="1332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7862D8D-4343-B84A-AA9F-34954104049A}"/>
              </a:ext>
            </a:extLst>
          </p:cNvPr>
          <p:cNvSpPr/>
          <p:nvPr/>
        </p:nvSpPr>
        <p:spPr>
          <a:xfrm>
            <a:off x="2906605" y="860718"/>
            <a:ext cx="1368000" cy="1332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2DEE02D-1A5B-724F-A5C4-6F205E922F29}"/>
              </a:ext>
            </a:extLst>
          </p:cNvPr>
          <p:cNvSpPr/>
          <p:nvPr/>
        </p:nvSpPr>
        <p:spPr>
          <a:xfrm>
            <a:off x="4324370" y="862367"/>
            <a:ext cx="1368000" cy="1332000"/>
          </a:xfrm>
          <a:prstGeom prst="rect">
            <a:avLst/>
          </a:prstGeom>
          <a:solidFill>
            <a:srgbClr val="00B050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C413BD4-D301-B640-BA35-07D536944D60}"/>
              </a:ext>
            </a:extLst>
          </p:cNvPr>
          <p:cNvSpPr/>
          <p:nvPr/>
        </p:nvSpPr>
        <p:spPr>
          <a:xfrm>
            <a:off x="87580" y="2232056"/>
            <a:ext cx="1368000" cy="1296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A4416E9-082B-A84D-9AD4-43B99DFDD0F3}"/>
              </a:ext>
            </a:extLst>
          </p:cNvPr>
          <p:cNvSpPr/>
          <p:nvPr/>
        </p:nvSpPr>
        <p:spPr>
          <a:xfrm>
            <a:off x="2906605" y="2232055"/>
            <a:ext cx="1368000" cy="1296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8B911C5-70DA-5344-B9A3-D50D7173F0EF}"/>
              </a:ext>
            </a:extLst>
          </p:cNvPr>
          <p:cNvSpPr/>
          <p:nvPr/>
        </p:nvSpPr>
        <p:spPr>
          <a:xfrm>
            <a:off x="1497810" y="2232053"/>
            <a:ext cx="1350000" cy="1296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E4AB4A7-3478-4341-AFCD-3F05F9BDA5C1}"/>
              </a:ext>
            </a:extLst>
          </p:cNvPr>
          <p:cNvSpPr/>
          <p:nvPr/>
        </p:nvSpPr>
        <p:spPr>
          <a:xfrm>
            <a:off x="2906605" y="3572232"/>
            <a:ext cx="1368000" cy="1368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F822C27-C4B9-4247-B827-E09EC4BEA641}"/>
              </a:ext>
            </a:extLst>
          </p:cNvPr>
          <p:cNvSpPr/>
          <p:nvPr/>
        </p:nvSpPr>
        <p:spPr>
          <a:xfrm>
            <a:off x="4324370" y="3572231"/>
            <a:ext cx="1368000" cy="1368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183FE45-EE61-3543-957B-C94C3905CC38}"/>
              </a:ext>
            </a:extLst>
          </p:cNvPr>
          <p:cNvSpPr/>
          <p:nvPr/>
        </p:nvSpPr>
        <p:spPr>
          <a:xfrm>
            <a:off x="87580" y="5002059"/>
            <a:ext cx="1368000" cy="1404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88E5175-D494-7D43-93D5-E795358EC928}"/>
              </a:ext>
            </a:extLst>
          </p:cNvPr>
          <p:cNvSpPr/>
          <p:nvPr/>
        </p:nvSpPr>
        <p:spPr>
          <a:xfrm>
            <a:off x="4324370" y="5002057"/>
            <a:ext cx="1368000" cy="1404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3ECBCD98-1A96-154F-AD80-2984580573F8}"/>
              </a:ext>
            </a:extLst>
          </p:cNvPr>
          <p:cNvSpPr/>
          <p:nvPr/>
        </p:nvSpPr>
        <p:spPr>
          <a:xfrm>
            <a:off x="2915565" y="869678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83B3624-9C9F-3C43-9CC6-17E7B617BF76}"/>
              </a:ext>
            </a:extLst>
          </p:cNvPr>
          <p:cNvSpPr/>
          <p:nvPr/>
        </p:nvSpPr>
        <p:spPr>
          <a:xfrm>
            <a:off x="96540" y="869679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1E656C1-C1EC-A844-8852-6993D598156C}"/>
              </a:ext>
            </a:extLst>
          </p:cNvPr>
          <p:cNvSpPr/>
          <p:nvPr/>
        </p:nvSpPr>
        <p:spPr>
          <a:xfrm>
            <a:off x="1506770" y="869678"/>
            <a:ext cx="1350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F269A50-3009-4D4A-A775-27A7FF4CBD2F}"/>
              </a:ext>
            </a:extLst>
          </p:cNvPr>
          <p:cNvSpPr/>
          <p:nvPr/>
        </p:nvSpPr>
        <p:spPr>
          <a:xfrm>
            <a:off x="2915565" y="2241015"/>
            <a:ext cx="1368000" cy="1296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E8E67D9-69B8-4340-AD63-8C2DFCB7A12C}"/>
              </a:ext>
            </a:extLst>
          </p:cNvPr>
          <p:cNvSpPr/>
          <p:nvPr/>
        </p:nvSpPr>
        <p:spPr>
          <a:xfrm>
            <a:off x="1506770" y="2241013"/>
            <a:ext cx="1350000" cy="1296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8343FB5-323F-154B-B78A-B00B1BFF6677}"/>
              </a:ext>
            </a:extLst>
          </p:cNvPr>
          <p:cNvSpPr/>
          <p:nvPr/>
        </p:nvSpPr>
        <p:spPr>
          <a:xfrm>
            <a:off x="4333330" y="5011017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57D9496-9860-944C-9577-806AF29E6A51}"/>
              </a:ext>
            </a:extLst>
          </p:cNvPr>
          <p:cNvSpPr/>
          <p:nvPr/>
        </p:nvSpPr>
        <p:spPr>
          <a:xfrm>
            <a:off x="4333330" y="871327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9313E16-5DA9-AC4C-80FF-038362C807C6}"/>
              </a:ext>
            </a:extLst>
          </p:cNvPr>
          <p:cNvSpPr/>
          <p:nvPr/>
        </p:nvSpPr>
        <p:spPr>
          <a:xfrm>
            <a:off x="96540" y="2241016"/>
            <a:ext cx="1368000" cy="1296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97D722B-CD1E-954E-AEAB-E20A0DAF4E54}"/>
              </a:ext>
            </a:extLst>
          </p:cNvPr>
          <p:cNvSpPr/>
          <p:nvPr/>
        </p:nvSpPr>
        <p:spPr>
          <a:xfrm>
            <a:off x="2915565" y="3581192"/>
            <a:ext cx="1368000" cy="1368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EF036EB-8FEC-DA4E-9F27-B8F973D82399}"/>
              </a:ext>
            </a:extLst>
          </p:cNvPr>
          <p:cNvSpPr/>
          <p:nvPr/>
        </p:nvSpPr>
        <p:spPr>
          <a:xfrm>
            <a:off x="4333330" y="3581191"/>
            <a:ext cx="1368000" cy="1368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C678087-F12D-6545-825F-0B49E83D24E1}"/>
              </a:ext>
            </a:extLst>
          </p:cNvPr>
          <p:cNvSpPr/>
          <p:nvPr/>
        </p:nvSpPr>
        <p:spPr>
          <a:xfrm>
            <a:off x="96540" y="5011019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32 Ranks (III)</a:t>
            </a:r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BB08AE25-5806-DF4C-B329-F837064BBA87}"/>
              </a:ext>
            </a:extLst>
          </p:cNvPr>
          <p:cNvSpPr/>
          <p:nvPr/>
        </p:nvSpPr>
        <p:spPr>
          <a:xfrm>
            <a:off x="6071505" y="1782138"/>
            <a:ext cx="2981467" cy="1470648"/>
          </a:xfrm>
          <a:prstGeom prst="roundRect">
            <a:avLst>
              <a:gd name="adj" fmla="val 9070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63" name="Round Same Side Corner Rectangle 62">
            <a:extLst>
              <a:ext uri="{FF2B5EF4-FFF2-40B4-BE49-F238E27FC236}">
                <a16:creationId xmlns:a16="http://schemas.microsoft.com/office/drawing/2014/main" id="{1CD92AF1-ACF6-054A-A1A9-D2DF4F96EBE8}"/>
              </a:ext>
            </a:extLst>
          </p:cNvPr>
          <p:cNvSpPr/>
          <p:nvPr/>
        </p:nvSpPr>
        <p:spPr>
          <a:xfrm>
            <a:off x="6071505" y="1782131"/>
            <a:ext cx="2981467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2000" b="1" i="1" dirty="0">
                <a:latin typeface="Cambria" panose="02040503050406030204" pitchFamily="18" charset="0"/>
              </a:rPr>
              <a:t>KEY OBSERVATION 15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3054227-803E-A542-9831-27D82C6499A2}"/>
              </a:ext>
            </a:extLst>
          </p:cNvPr>
          <p:cNvSpPr txBox="1"/>
          <p:nvPr/>
        </p:nvSpPr>
        <p:spPr>
          <a:xfrm>
            <a:off x="6062291" y="2207627"/>
            <a:ext cx="2981467" cy="1015663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r>
              <a:rPr lang="en-US" sz="1500" b="1" dirty="0">
                <a:latin typeface="Cambria" panose="02040503050406030204" pitchFamily="18" charset="0"/>
              </a:rPr>
              <a:t>The overhead of merging partial results from DPUs in the host CPU is tolerable </a:t>
            </a:r>
            <a:r>
              <a:rPr lang="en-US" sz="1500" dirty="0">
                <a:latin typeface="Cambria" panose="02040503050406030204" pitchFamily="18" charset="0"/>
              </a:rPr>
              <a:t>across all </a:t>
            </a:r>
            <a:r>
              <a:rPr lang="en-US" sz="1500" dirty="0" err="1">
                <a:latin typeface="Cambria" panose="02040503050406030204" pitchFamily="18" charset="0"/>
              </a:rPr>
              <a:t>PrIM</a:t>
            </a:r>
            <a:r>
              <a:rPr lang="en-US" sz="1500" dirty="0">
                <a:latin typeface="Cambria" panose="02040503050406030204" pitchFamily="18" charset="0"/>
              </a:rPr>
              <a:t> benchmarks that need it. </a:t>
            </a:r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484D7255-1193-CE4B-9509-4934996D11FD}"/>
              </a:ext>
            </a:extLst>
          </p:cNvPr>
          <p:cNvSpPr/>
          <p:nvPr/>
        </p:nvSpPr>
        <p:spPr>
          <a:xfrm>
            <a:off x="6082145" y="1037182"/>
            <a:ext cx="2981467" cy="65468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SEL, UNI, HST-S, HST-L, RED only need to merge final results</a:t>
            </a:r>
            <a:endParaRPr lang="en-US" sz="1400" dirty="0">
              <a:solidFill>
                <a:srgbClr val="00B050"/>
              </a:solidFill>
              <a:latin typeface="Candara" panose="020E0502030303020204" pitchFamily="34" charset="0"/>
            </a:endParaRPr>
          </a:p>
        </p:txBody>
      </p:sp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4B4099A5-F66A-0944-906B-BB7211CD8FB5}"/>
              </a:ext>
            </a:extLst>
          </p:cNvPr>
          <p:cNvSpPr/>
          <p:nvPr/>
        </p:nvSpPr>
        <p:spPr>
          <a:xfrm>
            <a:off x="6091359" y="4132496"/>
            <a:ext cx="2981467" cy="2133649"/>
          </a:xfrm>
          <a:prstGeom prst="roundRect">
            <a:avLst>
              <a:gd name="adj" fmla="val 9070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67" name="Round Same Side Corner Rectangle 66">
            <a:extLst>
              <a:ext uri="{FF2B5EF4-FFF2-40B4-BE49-F238E27FC236}">
                <a16:creationId xmlns:a16="http://schemas.microsoft.com/office/drawing/2014/main" id="{2D5A7A7E-6D4B-2646-A0CC-3075BED1841B}"/>
              </a:ext>
            </a:extLst>
          </p:cNvPr>
          <p:cNvSpPr/>
          <p:nvPr/>
        </p:nvSpPr>
        <p:spPr>
          <a:xfrm>
            <a:off x="6091359" y="4132490"/>
            <a:ext cx="2981467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2000" b="1" i="1" dirty="0">
                <a:latin typeface="Cambria" panose="02040503050406030204" pitchFamily="18" charset="0"/>
              </a:rPr>
              <a:t>KEY OBSERVATION 16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A7A514D-9045-FE4C-A50B-C1F9CA1022DE}"/>
              </a:ext>
            </a:extLst>
          </p:cNvPr>
          <p:cNvSpPr txBox="1"/>
          <p:nvPr/>
        </p:nvSpPr>
        <p:spPr>
          <a:xfrm>
            <a:off x="6082145" y="4557986"/>
            <a:ext cx="2981467" cy="1708160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r>
              <a:rPr lang="en-US" sz="1500" b="1" dirty="0">
                <a:latin typeface="Cambria" panose="02040503050406030204" pitchFamily="18" charset="0"/>
              </a:rPr>
              <a:t>Complex synchronization across DPUs (i.e., inter-DPU synchronization involving two-way communication with the host CPU) imposes significant overhead, which limits scalability to more DPUs</a:t>
            </a:r>
            <a:r>
              <a:rPr lang="en-US" sz="1500" dirty="0">
                <a:latin typeface="Cambria" panose="02040503050406030204" pitchFamily="18" charset="0"/>
              </a:rPr>
              <a:t>. </a:t>
            </a:r>
          </a:p>
        </p:txBody>
      </p: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29969970-72C7-BD4D-9F1F-83A8F66A4D80}"/>
              </a:ext>
            </a:extLst>
          </p:cNvPr>
          <p:cNvSpPr/>
          <p:nvPr/>
        </p:nvSpPr>
        <p:spPr>
          <a:xfrm>
            <a:off x="6101999" y="3372791"/>
            <a:ext cx="2981467" cy="65141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BFS, MLP, NW, SCAN-SSA, SCAN-RSS have more complex communication</a:t>
            </a:r>
            <a:endParaRPr lang="en-US" sz="1400" dirty="0">
              <a:solidFill>
                <a:srgbClr val="00B050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7836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34" grpId="0" animBg="1"/>
      <p:bldP spid="38" grpId="0" animBg="1"/>
      <p:bldP spid="42" grpId="0" animBg="1"/>
      <p:bldP spid="43" grpId="0" animBg="1"/>
      <p:bldP spid="44" grpId="0" animBg="1"/>
      <p:bldP spid="52" grpId="0" animBg="1"/>
      <p:bldP spid="56" grpId="0" animBg="1"/>
      <p:bldP spid="61" grpId="0" animBg="1"/>
      <p:bldP spid="30" grpId="0" animBg="1"/>
      <p:bldP spid="31" grpId="0" animBg="1"/>
      <p:bldP spid="35" grpId="0" animBg="1"/>
      <p:bldP spid="36" grpId="0" animBg="1"/>
      <p:bldP spid="37" grpId="0" animBg="1"/>
      <p:bldP spid="48" grpId="0" animBg="1"/>
      <p:bldP spid="49" grpId="0" animBg="1"/>
      <p:bldP spid="53" grpId="0" animBg="1"/>
      <p:bldP spid="54" grpId="0" animBg="1"/>
      <p:bldP spid="55" grpId="0" animBg="1"/>
      <p:bldP spid="62" grpId="0" animBg="1"/>
      <p:bldP spid="63" grpId="0" animBg="1"/>
      <p:bldP spid="64" grpId="0"/>
      <p:bldP spid="65" grpId="0" animBg="1"/>
      <p:bldP spid="66" grpId="0" animBg="1"/>
      <p:bldP spid="67" grpId="0" animBg="1"/>
      <p:bldP spid="68" grpId="0"/>
      <p:bldP spid="69" grpId="0" animBg="1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Weak Scaling: 1 Rank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9BF018FF-A725-3C49-A265-1BD6BA0F3D69}"/>
              </a:ext>
            </a:extLst>
          </p:cNvPr>
          <p:cNvSpPr/>
          <p:nvPr/>
        </p:nvSpPr>
        <p:spPr>
          <a:xfrm>
            <a:off x="6071505" y="1195541"/>
            <a:ext cx="2981467" cy="2980034"/>
          </a:xfrm>
          <a:prstGeom prst="roundRect">
            <a:avLst>
              <a:gd name="adj" fmla="val 6363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7" name="Round Same Side Corner Rectangle 56">
            <a:extLst>
              <a:ext uri="{FF2B5EF4-FFF2-40B4-BE49-F238E27FC236}">
                <a16:creationId xmlns:a16="http://schemas.microsoft.com/office/drawing/2014/main" id="{47FB5699-D8F7-C34F-83E0-D7DD4FE77FC9}"/>
              </a:ext>
            </a:extLst>
          </p:cNvPr>
          <p:cNvSpPr/>
          <p:nvPr/>
        </p:nvSpPr>
        <p:spPr>
          <a:xfrm>
            <a:off x="6071505" y="1195534"/>
            <a:ext cx="2981467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2000" b="1" i="1" dirty="0">
                <a:latin typeface="Cambria" panose="02040503050406030204" pitchFamily="18" charset="0"/>
              </a:rPr>
              <a:t>KEY OBSERVATION 17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C6E9EE0-83F9-EE43-8CE0-2B148EC1A655}"/>
              </a:ext>
            </a:extLst>
          </p:cNvPr>
          <p:cNvSpPr txBox="1"/>
          <p:nvPr/>
        </p:nvSpPr>
        <p:spPr>
          <a:xfrm>
            <a:off x="6062291" y="1621030"/>
            <a:ext cx="2981467" cy="2554545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r>
              <a:rPr lang="en-US" sz="1600" b="1" dirty="0">
                <a:latin typeface="Cambria" panose="02040503050406030204" pitchFamily="18" charset="0"/>
              </a:rPr>
              <a:t>Equally-sized problems assigned to different DPUs and little/no inter-DPU synchronization lead to linear weak scaling </a:t>
            </a:r>
            <a:r>
              <a:rPr lang="en-US" sz="1600" dirty="0">
                <a:latin typeface="Cambria" panose="02040503050406030204" pitchFamily="18" charset="0"/>
              </a:rPr>
              <a:t>of the execution time spent on the DPUs (i.e., constant execution time when we increase the number of DPUs and the dataset size accordingly). </a:t>
            </a:r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6E4CA248-79CF-0641-88D3-50FBC4F6804C}"/>
              </a:ext>
            </a:extLst>
          </p:cNvPr>
          <p:cNvSpPr/>
          <p:nvPr/>
        </p:nvSpPr>
        <p:spPr>
          <a:xfrm>
            <a:off x="6091359" y="4374036"/>
            <a:ext cx="2981467" cy="1748929"/>
          </a:xfrm>
          <a:prstGeom prst="roundRect">
            <a:avLst>
              <a:gd name="adj" fmla="val 9070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61" name="Round Same Side Corner Rectangle 60">
            <a:extLst>
              <a:ext uri="{FF2B5EF4-FFF2-40B4-BE49-F238E27FC236}">
                <a16:creationId xmlns:a16="http://schemas.microsoft.com/office/drawing/2014/main" id="{D6060AC6-1DD7-004B-A5B3-5EE6C8BE57DF}"/>
              </a:ext>
            </a:extLst>
          </p:cNvPr>
          <p:cNvSpPr/>
          <p:nvPr/>
        </p:nvSpPr>
        <p:spPr>
          <a:xfrm>
            <a:off x="6091359" y="4391282"/>
            <a:ext cx="2981467" cy="396000"/>
          </a:xfrm>
          <a:prstGeom prst="round2SameRect">
            <a:avLst>
              <a:gd name="adj1" fmla="val 25098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2000" b="1" i="1" dirty="0">
                <a:latin typeface="Cambria" panose="02040503050406030204" pitchFamily="18" charset="0"/>
              </a:rPr>
              <a:t>KEY OBSERVATION 18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62DD269-106D-ED45-9D35-5B6F85BEFDB2}"/>
              </a:ext>
            </a:extLst>
          </p:cNvPr>
          <p:cNvSpPr txBox="1"/>
          <p:nvPr/>
        </p:nvSpPr>
        <p:spPr>
          <a:xfrm>
            <a:off x="6082145" y="4799526"/>
            <a:ext cx="2981467" cy="1323439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r>
              <a:rPr lang="en-US" sz="1600" b="1" dirty="0">
                <a:latin typeface="Cambria" panose="02040503050406030204" pitchFamily="18" charset="0"/>
              </a:rPr>
              <a:t>Sustained bandwidth of parallel CPU-DPU/DPU-CPU transfers inside a rank of DPUs increases </a:t>
            </a:r>
            <a:r>
              <a:rPr lang="en-US" sz="1600" b="1" dirty="0" err="1">
                <a:latin typeface="Cambria" panose="02040503050406030204" pitchFamily="18" charset="0"/>
              </a:rPr>
              <a:t>sublinearly</a:t>
            </a:r>
            <a:r>
              <a:rPr lang="en-US" sz="1600" dirty="0">
                <a:latin typeface="Cambria" panose="02040503050406030204" pitchFamily="18" charset="0"/>
              </a:rPr>
              <a:t> with the number of DPUs.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DDD0A8-74EB-5548-933D-8257C29C43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758" y="873992"/>
            <a:ext cx="5799541" cy="5580000"/>
          </a:xfrm>
          <a:prstGeom prst="rect">
            <a:avLst/>
          </a:prstGeom>
        </p:spPr>
      </p:pic>
      <p:sp>
        <p:nvSpPr>
          <p:cNvPr id="64" name="Rectangle 63">
            <a:extLst>
              <a:ext uri="{FF2B5EF4-FFF2-40B4-BE49-F238E27FC236}">
                <a16:creationId xmlns:a16="http://schemas.microsoft.com/office/drawing/2014/main" id="{EB66557A-4370-AF49-BDF6-F6940359BACC}"/>
              </a:ext>
            </a:extLst>
          </p:cNvPr>
          <p:cNvSpPr/>
          <p:nvPr/>
        </p:nvSpPr>
        <p:spPr>
          <a:xfrm>
            <a:off x="122592" y="884550"/>
            <a:ext cx="5863213" cy="55440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5" name="Chart 64">
            <a:extLst>
              <a:ext uri="{FF2B5EF4-FFF2-40B4-BE49-F238E27FC236}">
                <a16:creationId xmlns:a16="http://schemas.microsoft.com/office/drawing/2014/main" id="{D912F25D-50DB-CA4D-A389-648CAB90D4B5}"/>
              </a:ext>
            </a:extLst>
          </p:cNvPr>
          <p:cNvGraphicFramePr>
            <a:graphicFrameLocks/>
          </p:cNvGraphicFramePr>
          <p:nvPr/>
        </p:nvGraphicFramePr>
        <p:xfrm>
          <a:off x="1642382" y="1621030"/>
          <a:ext cx="29308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13325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6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6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57" grpId="0" animBg="1"/>
      <p:bldP spid="58" grpId="0"/>
      <p:bldP spid="59" grpId="0" animBg="1"/>
      <p:bldP spid="61" grpId="0" animBg="1"/>
      <p:bldP spid="62" grpId="0"/>
      <p:bldP spid="64" grpId="0" animBg="1"/>
      <p:bldGraphic spid="65" grpId="0" uiExpand="1">
        <p:bldSub>
          <a:bldChart bld="series"/>
        </p:bldSub>
      </p:bldGraphic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CPU/GPU: Evaluation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6BE3A-8518-6B43-A0A3-3337F1AFC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Comparison of both UPMEM-based PIM systems </a:t>
            </a:r>
            <a:r>
              <a:rPr lang="en-US" dirty="0">
                <a:solidFill>
                  <a:srgbClr val="00B050"/>
                </a:solidFill>
              </a:rPr>
              <a:t>to state-of-the-art CPU and GPU</a:t>
            </a:r>
          </a:p>
          <a:p>
            <a:pPr lvl="1"/>
            <a:r>
              <a:rPr lang="en-US" dirty="0"/>
              <a:t>Intel Xeon E3-1240 CPU</a:t>
            </a:r>
          </a:p>
          <a:p>
            <a:pPr lvl="1"/>
            <a:r>
              <a:rPr lang="en-US" dirty="0"/>
              <a:t>NVIDIA Titan V GPU</a:t>
            </a:r>
          </a:p>
          <a:p>
            <a:r>
              <a:rPr lang="en-US" dirty="0"/>
              <a:t>We use </a:t>
            </a:r>
            <a:r>
              <a:rPr lang="en-US" dirty="0">
                <a:solidFill>
                  <a:srgbClr val="C00000"/>
                </a:solidFill>
              </a:rPr>
              <a:t>state-of-the-art CPU and GPU counterparts</a:t>
            </a:r>
            <a:r>
              <a:rPr lang="en-US" dirty="0"/>
              <a:t> of </a:t>
            </a:r>
            <a:r>
              <a:rPr lang="en-US" dirty="0" err="1"/>
              <a:t>PrIM</a:t>
            </a:r>
            <a:r>
              <a:rPr lang="en-US" dirty="0"/>
              <a:t> benchmarks</a:t>
            </a:r>
          </a:p>
          <a:p>
            <a:pPr lvl="1"/>
            <a:r>
              <a:rPr lang="en-US" dirty="0">
                <a:solidFill>
                  <a:srgbClr val="00B0F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https://github.com/CMU-SAFARI/prim-benchmarks</a:t>
            </a:r>
            <a:endParaRPr lang="en-US" dirty="0"/>
          </a:p>
          <a:p>
            <a:r>
              <a:rPr lang="en-US" dirty="0"/>
              <a:t>We use the </a:t>
            </a:r>
            <a:r>
              <a:rPr lang="en-US" dirty="0">
                <a:solidFill>
                  <a:srgbClr val="0070C0"/>
                </a:solidFill>
              </a:rPr>
              <a:t>largest dataset that we can fit in the GPU</a:t>
            </a:r>
            <a:r>
              <a:rPr lang="en-US" dirty="0"/>
              <a:t> memory</a:t>
            </a:r>
          </a:p>
          <a:p>
            <a:r>
              <a:rPr lang="en-US" dirty="0"/>
              <a:t>We show overall execution time, including DPU kernel time and inter DPU communication</a:t>
            </a:r>
          </a:p>
        </p:txBody>
      </p:sp>
    </p:spTree>
    <p:extLst>
      <p:ext uri="{BB962C8B-B14F-4D97-AF65-F5344CB8AC3E}">
        <p14:creationId xmlns:p14="http://schemas.microsoft.com/office/powerpoint/2010/main" val="2129261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CPU/GPU: Performance Comparison (I)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F66632C0-F0A1-3A48-A999-5A93D469E45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00" y="913302"/>
          <a:ext cx="9000000" cy="3807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1A97F01-7391-1F4F-866C-1945B0944185}"/>
              </a:ext>
            </a:extLst>
          </p:cNvPr>
          <p:cNvSpPr/>
          <p:nvPr/>
        </p:nvSpPr>
        <p:spPr>
          <a:xfrm>
            <a:off x="464214" y="4808624"/>
            <a:ext cx="8215572" cy="78379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The 2,556-DPU and the 640-DPU systems outperform the CPU for </a:t>
            </a:r>
            <a:r>
              <a:rPr lang="en-US" sz="2200" dirty="0">
                <a:solidFill>
                  <a:schemeClr val="accent2">
                    <a:lumMod val="60000"/>
                    <a:lumOff val="40000"/>
                  </a:schemeClr>
                </a:solidFill>
                <a:latin typeface="Candara" panose="020E0502030303020204" pitchFamily="34" charset="0"/>
              </a:rPr>
              <a:t>all benchmarks except </a:t>
            </a:r>
            <a:r>
              <a:rPr lang="en-US" sz="22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andara" panose="020E0502030303020204" pitchFamily="34" charset="0"/>
              </a:rPr>
              <a:t>SpMV</a:t>
            </a:r>
            <a:r>
              <a:rPr lang="en-US" sz="2200" dirty="0">
                <a:solidFill>
                  <a:schemeClr val="accent2">
                    <a:lumMod val="60000"/>
                    <a:lumOff val="40000"/>
                  </a:schemeClr>
                </a:solidFill>
                <a:latin typeface="Candara" panose="020E0502030303020204" pitchFamily="34" charset="0"/>
              </a:rPr>
              <a:t>, BFS, and NW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E0417DB-CE0F-BF4A-94A8-271FA4EC1E26}"/>
              </a:ext>
            </a:extLst>
          </p:cNvPr>
          <p:cNvSpPr/>
          <p:nvPr/>
        </p:nvSpPr>
        <p:spPr>
          <a:xfrm>
            <a:off x="5605670" y="1378226"/>
            <a:ext cx="357808" cy="26636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2A0405-D778-6E49-BE7E-0F485EBA57C2}"/>
              </a:ext>
            </a:extLst>
          </p:cNvPr>
          <p:cNvSpPr/>
          <p:nvPr/>
        </p:nvSpPr>
        <p:spPr>
          <a:xfrm>
            <a:off x="6327914" y="1378225"/>
            <a:ext cx="357808" cy="26636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10BD69-F7BB-A54E-96B5-49A2A6DC44F9}"/>
              </a:ext>
            </a:extLst>
          </p:cNvPr>
          <p:cNvSpPr/>
          <p:nvPr/>
        </p:nvSpPr>
        <p:spPr>
          <a:xfrm>
            <a:off x="7050158" y="1378224"/>
            <a:ext cx="357808" cy="26636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A160FFD9-D775-0B4F-86C2-16FD03CB8961}"/>
              </a:ext>
            </a:extLst>
          </p:cNvPr>
          <p:cNvSpPr/>
          <p:nvPr/>
        </p:nvSpPr>
        <p:spPr>
          <a:xfrm>
            <a:off x="464214" y="5640298"/>
            <a:ext cx="8215572" cy="78379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The 2,556-DPU and the 640-DPU are, respectively, </a:t>
            </a:r>
            <a:r>
              <a:rPr lang="en-US" sz="2200" dirty="0">
                <a:solidFill>
                  <a:srgbClr val="FFC000"/>
                </a:solidFill>
                <a:latin typeface="Candara" panose="020E0502030303020204" pitchFamily="34" charset="0"/>
              </a:rPr>
              <a:t>93.0x and 27.9x faster than the CPU for 13 of the </a:t>
            </a:r>
            <a:r>
              <a:rPr lang="en-US" sz="2200" dirty="0" err="1">
                <a:solidFill>
                  <a:srgbClr val="FFC000"/>
                </a:solidFill>
                <a:latin typeface="Candara" panose="020E0502030303020204" pitchFamily="34" charset="0"/>
              </a:rPr>
              <a:t>PrIM</a:t>
            </a:r>
            <a:r>
              <a:rPr lang="en-US" sz="2200" dirty="0">
                <a:solidFill>
                  <a:srgbClr val="FFC000"/>
                </a:solidFill>
                <a:latin typeface="Candara" panose="020E0502030303020204" pitchFamily="34" charset="0"/>
              </a:rPr>
              <a:t> benchmarks</a:t>
            </a:r>
            <a:endParaRPr lang="en-US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0763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7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7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7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7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7">
                                            <p:graphicEl>
                                              <a:chart seriesIdx="-4" categoryIdx="1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7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7">
                                            <p:graphicEl>
                                              <a:chart seriesIdx="-4" categoryIdx="1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7">
                                            <p:graphicEl>
                                              <a:chart seriesIdx="-4" categoryIdx="1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7">
                                            <p:graphicEl>
                                              <a:chart seriesIdx="-4" categoryIdx="1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7">
                                            <p:graphicEl>
                                              <a:chart seriesIdx="-4" categoryIdx="1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2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7">
                                            <p:graphicEl>
                                              <a:chart seriesIdx="-4" categoryIdx="2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Chart bld="category"/>
        </p:bldSub>
      </p:bldGraphic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CPU/GPU: Performance Comparison (II)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F66632C0-F0A1-3A48-A999-5A93D469E45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00" y="913302"/>
          <a:ext cx="9000000" cy="3807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1A97F01-7391-1F4F-866C-1945B0944185}"/>
              </a:ext>
            </a:extLst>
          </p:cNvPr>
          <p:cNvSpPr/>
          <p:nvPr/>
        </p:nvSpPr>
        <p:spPr>
          <a:xfrm>
            <a:off x="464214" y="4808624"/>
            <a:ext cx="8215572" cy="78379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The 2,556-DPU outperforms the GPU </a:t>
            </a:r>
          </a:p>
          <a:p>
            <a:pPr algn="ctr"/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for </a:t>
            </a:r>
            <a:r>
              <a:rPr lang="en-US" sz="2200" dirty="0">
                <a:solidFill>
                  <a:srgbClr val="FFC000"/>
                </a:solidFill>
                <a:latin typeface="Candara" panose="020E0502030303020204" pitchFamily="34" charset="0"/>
              </a:rPr>
              <a:t>10 </a:t>
            </a:r>
            <a:r>
              <a:rPr lang="en-US" sz="2200" dirty="0" err="1">
                <a:solidFill>
                  <a:srgbClr val="FFC000"/>
                </a:solidFill>
                <a:latin typeface="Candara" panose="020E0502030303020204" pitchFamily="34" charset="0"/>
              </a:rPr>
              <a:t>PrIM</a:t>
            </a:r>
            <a:r>
              <a:rPr lang="en-US" sz="2200" dirty="0">
                <a:solidFill>
                  <a:srgbClr val="FFC000"/>
                </a:solidFill>
                <a:latin typeface="Candara" panose="020E0502030303020204" pitchFamily="34" charset="0"/>
              </a:rPr>
              <a:t> benchmarks with an average of 2.54x</a:t>
            </a:r>
            <a:endParaRPr lang="en-US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A160FFD9-D775-0B4F-86C2-16FD03CB8961}"/>
              </a:ext>
            </a:extLst>
          </p:cNvPr>
          <p:cNvSpPr/>
          <p:nvPr/>
        </p:nvSpPr>
        <p:spPr>
          <a:xfrm>
            <a:off x="464214" y="5640298"/>
            <a:ext cx="8215572" cy="78379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The performance of </a:t>
            </a:r>
            <a:r>
              <a:rPr lang="en-US" sz="2200" dirty="0">
                <a:solidFill>
                  <a:srgbClr val="FFC000"/>
                </a:solidFill>
                <a:latin typeface="Candara" panose="020E0502030303020204" pitchFamily="34" charset="0"/>
              </a:rPr>
              <a:t>the 640-DPU is within 65% </a:t>
            </a:r>
          </a:p>
          <a:p>
            <a:pPr algn="ctr"/>
            <a:r>
              <a:rPr lang="en-US" sz="2200" dirty="0">
                <a:solidFill>
                  <a:srgbClr val="FFC000"/>
                </a:solidFill>
                <a:latin typeface="Candara" panose="020E0502030303020204" pitchFamily="34" charset="0"/>
              </a:rPr>
              <a:t>the performance of the GPU</a:t>
            </a:r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 for the same 10 </a:t>
            </a:r>
            <a:r>
              <a:rPr lang="en-US" sz="2200" dirty="0" err="1">
                <a:solidFill>
                  <a:schemeClr val="bg1"/>
                </a:solidFill>
                <a:latin typeface="Candara" panose="020E0502030303020204" pitchFamily="34" charset="0"/>
              </a:rPr>
              <a:t>PrIM</a:t>
            </a:r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 benchmarks</a:t>
            </a:r>
            <a:endParaRPr lang="en-US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7A41674-C562-A346-8D0B-95C18468A69A}"/>
              </a:ext>
            </a:extLst>
          </p:cNvPr>
          <p:cNvSpPr/>
          <p:nvPr/>
        </p:nvSpPr>
        <p:spPr>
          <a:xfrm>
            <a:off x="1232452" y="1298713"/>
            <a:ext cx="3631095" cy="303474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405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4" grpId="0" animBg="1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CPU/GPU: Performance Comparison (III)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F66632C0-F0A1-3A48-A999-5A93D469E45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00" y="913302"/>
          <a:ext cx="9000000" cy="3807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86AFBF55-5425-1D49-B337-C7653377291F}"/>
              </a:ext>
            </a:extLst>
          </p:cNvPr>
          <p:cNvSpPr/>
          <p:nvPr/>
        </p:nvSpPr>
        <p:spPr>
          <a:xfrm>
            <a:off x="1232452" y="1298713"/>
            <a:ext cx="3631095" cy="303474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D7FE97D-2960-BC45-9EA4-C13EEE6396CB}"/>
              </a:ext>
            </a:extLst>
          </p:cNvPr>
          <p:cNvSpPr/>
          <p:nvPr/>
        </p:nvSpPr>
        <p:spPr>
          <a:xfrm>
            <a:off x="701177" y="3711348"/>
            <a:ext cx="7741646" cy="2703443"/>
          </a:xfrm>
          <a:prstGeom prst="roundRect">
            <a:avLst>
              <a:gd name="adj" fmla="val 7357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1" name="Round Same Side Corner Rectangle 10">
            <a:extLst>
              <a:ext uri="{FF2B5EF4-FFF2-40B4-BE49-F238E27FC236}">
                <a16:creationId xmlns:a16="http://schemas.microsoft.com/office/drawing/2014/main" id="{95D8526F-C3DC-4648-82BE-C22B75E8A537}"/>
              </a:ext>
            </a:extLst>
          </p:cNvPr>
          <p:cNvSpPr/>
          <p:nvPr/>
        </p:nvSpPr>
        <p:spPr>
          <a:xfrm>
            <a:off x="701177" y="3711347"/>
            <a:ext cx="7741646" cy="396000"/>
          </a:xfrm>
          <a:prstGeom prst="round2SameRect">
            <a:avLst>
              <a:gd name="adj1" fmla="val 33688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2000" b="1" i="1" dirty="0">
                <a:latin typeface="Cambria" panose="02040503050406030204" pitchFamily="18" charset="0"/>
              </a:rPr>
              <a:t>KEY OBSERVATION 19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2D2CECB-52B0-4D46-AFF5-3E91BC237804}"/>
              </a:ext>
            </a:extLst>
          </p:cNvPr>
          <p:cNvSpPr txBox="1"/>
          <p:nvPr/>
        </p:nvSpPr>
        <p:spPr>
          <a:xfrm>
            <a:off x="701177" y="4106467"/>
            <a:ext cx="7741646" cy="2308324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r>
              <a:rPr lang="en-US" b="1" dirty="0">
                <a:latin typeface="Cambria" panose="02040503050406030204" pitchFamily="18" charset="0"/>
              </a:rPr>
              <a:t>The UPMEM-based PIM system can outperform a state-of-the-art GPU</a:t>
            </a:r>
            <a:r>
              <a:rPr lang="en-US" dirty="0">
                <a:latin typeface="Cambria" panose="02040503050406030204" pitchFamily="18" charset="0"/>
              </a:rPr>
              <a:t> on workloads </a:t>
            </a:r>
            <a:r>
              <a:rPr lang="en-US" b="1" dirty="0">
                <a:latin typeface="Cambria" panose="02040503050406030204" pitchFamily="18" charset="0"/>
              </a:rPr>
              <a:t>with three key characteristics</a:t>
            </a:r>
            <a:r>
              <a:rPr lang="en-US" dirty="0">
                <a:latin typeface="Cambria" panose="02040503050406030204" pitchFamily="18" charset="0"/>
              </a:rPr>
              <a:t>: </a:t>
            </a:r>
            <a:endParaRPr lang="en-US" sz="2000" dirty="0">
              <a:latin typeface="Cambria" panose="02040503050406030204" pitchFamily="18" charset="0"/>
            </a:endParaRPr>
          </a:p>
          <a:p>
            <a:pPr marL="342900" indent="-342900">
              <a:buAutoNum type="arabicPeriod"/>
            </a:pPr>
            <a:r>
              <a:rPr lang="en-US" dirty="0">
                <a:latin typeface="Cambria" panose="02040503050406030204" pitchFamily="18" charset="0"/>
              </a:rPr>
              <a:t>Streaming memory accesses</a:t>
            </a:r>
          </a:p>
          <a:p>
            <a:pPr marL="342900" indent="-342900">
              <a:buAutoNum type="arabicPeriod"/>
            </a:pPr>
            <a:r>
              <a:rPr lang="en-US" dirty="0">
                <a:latin typeface="Cambria" panose="02040503050406030204" pitchFamily="18" charset="0"/>
              </a:rPr>
              <a:t>No or little inter-DPU synchronization</a:t>
            </a:r>
          </a:p>
          <a:p>
            <a:pPr marL="342900" indent="-342900">
              <a:buAutoNum type="arabicPeriod"/>
            </a:pPr>
            <a:r>
              <a:rPr lang="en-US" dirty="0">
                <a:latin typeface="Cambria" panose="02040503050406030204" pitchFamily="18" charset="0"/>
              </a:rPr>
              <a:t>No or little use of integer multiplication, integer division, or floating point operations</a:t>
            </a:r>
          </a:p>
          <a:p>
            <a:r>
              <a:rPr lang="en-US" dirty="0">
                <a:latin typeface="Cambria" panose="02040503050406030204" pitchFamily="18" charset="0"/>
              </a:rPr>
              <a:t>These three key characteristics make a </a:t>
            </a:r>
            <a:r>
              <a:rPr lang="en-US" b="1" dirty="0">
                <a:latin typeface="Cambria" panose="02040503050406030204" pitchFamily="18" charset="0"/>
              </a:rPr>
              <a:t>workload potentially suitable to the UPMEM PIM architecture</a:t>
            </a:r>
            <a:r>
              <a:rPr lang="en-US" dirty="0">
                <a:latin typeface="Cambria" panose="02040503050406030204" pitchFamily="18" charset="0"/>
              </a:rPr>
              <a:t>.</a:t>
            </a:r>
            <a:endParaRPr lang="en-US" sz="20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3273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CPU/GPU: Energy Comparison (I)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1A97F01-7391-1F4F-866C-1945B0944185}"/>
              </a:ext>
            </a:extLst>
          </p:cNvPr>
          <p:cNvSpPr/>
          <p:nvPr/>
        </p:nvSpPr>
        <p:spPr>
          <a:xfrm>
            <a:off x="464214" y="4808624"/>
            <a:ext cx="8215572" cy="78379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The 640-DPU system consumes </a:t>
            </a:r>
            <a:r>
              <a:rPr lang="en-US" sz="2200" dirty="0">
                <a:solidFill>
                  <a:srgbClr val="FFC000"/>
                </a:solidFill>
                <a:latin typeface="Candara" panose="020E0502030303020204" pitchFamily="34" charset="0"/>
              </a:rPr>
              <a:t>on average 1.64x less energy than the CPU for all 16 </a:t>
            </a:r>
            <a:r>
              <a:rPr lang="en-US" sz="2200" dirty="0" err="1">
                <a:solidFill>
                  <a:srgbClr val="FFC000"/>
                </a:solidFill>
                <a:latin typeface="Candara" panose="020E0502030303020204" pitchFamily="34" charset="0"/>
              </a:rPr>
              <a:t>PrIM</a:t>
            </a:r>
            <a:r>
              <a:rPr lang="en-US" sz="2200" dirty="0">
                <a:solidFill>
                  <a:srgbClr val="FFC000"/>
                </a:solidFill>
                <a:latin typeface="Candara" panose="020E0502030303020204" pitchFamily="34" charset="0"/>
              </a:rPr>
              <a:t> benchmarks</a:t>
            </a:r>
            <a:endParaRPr lang="en-US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A160FFD9-D775-0B4F-86C2-16FD03CB8961}"/>
              </a:ext>
            </a:extLst>
          </p:cNvPr>
          <p:cNvSpPr/>
          <p:nvPr/>
        </p:nvSpPr>
        <p:spPr>
          <a:xfrm>
            <a:off x="464214" y="5640298"/>
            <a:ext cx="8215572" cy="78379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rgbClr val="FFC000"/>
                </a:solidFill>
                <a:latin typeface="Candara" panose="020E0502030303020204" pitchFamily="34" charset="0"/>
              </a:rPr>
              <a:t>For 12 benchmarks</a:t>
            </a:r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, the 640-DPU system provides energy savings </a:t>
            </a:r>
          </a:p>
          <a:p>
            <a:pPr algn="ctr"/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of </a:t>
            </a:r>
            <a:r>
              <a:rPr lang="en-US" sz="2200" dirty="0">
                <a:solidFill>
                  <a:srgbClr val="FFC000"/>
                </a:solidFill>
                <a:latin typeface="Candara" panose="020E0502030303020204" pitchFamily="34" charset="0"/>
              </a:rPr>
              <a:t>5.23x over the CPU</a:t>
            </a:r>
            <a:endParaRPr lang="en-US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D108889F-D916-454D-9391-E23D5F5D6AE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00" y="879156"/>
          <a:ext cx="9000000" cy="38076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id="{C286A357-218A-E84D-AC0C-807C6A1D662A}"/>
              </a:ext>
            </a:extLst>
          </p:cNvPr>
          <p:cNvSpPr/>
          <p:nvPr/>
        </p:nvSpPr>
        <p:spPr>
          <a:xfrm>
            <a:off x="1099930" y="1205948"/>
            <a:ext cx="3710609" cy="3127514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4C2E23B-6947-3245-BDAD-1CD2B23A5DC7}"/>
              </a:ext>
            </a:extLst>
          </p:cNvPr>
          <p:cNvSpPr/>
          <p:nvPr/>
        </p:nvSpPr>
        <p:spPr>
          <a:xfrm>
            <a:off x="5188226" y="1205948"/>
            <a:ext cx="351183" cy="3127514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F31AADF-C020-4445-82CC-73A110C3C261}"/>
              </a:ext>
            </a:extLst>
          </p:cNvPr>
          <p:cNvSpPr/>
          <p:nvPr/>
        </p:nvSpPr>
        <p:spPr>
          <a:xfrm>
            <a:off x="5917096" y="1205948"/>
            <a:ext cx="351183" cy="3127514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060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4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4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4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4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4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4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4">
                                            <p:graphicEl>
                                              <a:chart seriesIdx="-4" categoryIdx="1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4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4">
                                            <p:graphicEl>
                                              <a:chart seriesIdx="-4" categoryIdx="1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4">
                                            <p:graphicEl>
                                              <a:chart seriesIdx="-4" categoryIdx="1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4">
                                            <p:graphicEl>
                                              <a:chart seriesIdx="-4" categoryIdx="1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4">
                                            <p:graphicEl>
                                              <a:chart seriesIdx="-4" categoryIdx="1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2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4">
                                            <p:graphicEl>
                                              <a:chart seriesIdx="-4" categoryIdx="2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Graphic spid="14" grpId="0" uiExpand="1">
        <p:bldSub>
          <a:bldChart bld="category"/>
        </p:bldSub>
      </p:bldGraphic>
      <p:bldP spid="15" grpId="0" animBg="1"/>
      <p:bldP spid="16" grpId="0" animBg="1"/>
      <p:bldP spid="17" grpId="0" animBg="1"/>
    </p:bld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CPU/GPU: Energy Comparison (II)</a:t>
            </a:r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D108889F-D916-454D-9391-E23D5F5D6AE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00" y="879156"/>
          <a:ext cx="9000000" cy="38076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12DEBD98-FA37-F840-B866-6FCC79CD3AD4}"/>
              </a:ext>
            </a:extLst>
          </p:cNvPr>
          <p:cNvSpPr/>
          <p:nvPr/>
        </p:nvSpPr>
        <p:spPr>
          <a:xfrm>
            <a:off x="701177" y="3419804"/>
            <a:ext cx="7741646" cy="2980442"/>
          </a:xfrm>
          <a:prstGeom prst="roundRect">
            <a:avLst>
              <a:gd name="adj" fmla="val 7357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1" name="Round Same Side Corner Rectangle 10">
            <a:extLst>
              <a:ext uri="{FF2B5EF4-FFF2-40B4-BE49-F238E27FC236}">
                <a16:creationId xmlns:a16="http://schemas.microsoft.com/office/drawing/2014/main" id="{AC56BE9C-D53E-8541-9801-74905310F9C3}"/>
              </a:ext>
            </a:extLst>
          </p:cNvPr>
          <p:cNvSpPr/>
          <p:nvPr/>
        </p:nvSpPr>
        <p:spPr>
          <a:xfrm>
            <a:off x="701177" y="3419803"/>
            <a:ext cx="7741646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2000" b="1" i="1" dirty="0">
                <a:latin typeface="Cambria" panose="02040503050406030204" pitchFamily="18" charset="0"/>
              </a:rPr>
              <a:t>KEY OBSERVATION 20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78DE82E-BA1F-F042-A082-561AF4A0DB10}"/>
              </a:ext>
            </a:extLst>
          </p:cNvPr>
          <p:cNvSpPr txBox="1"/>
          <p:nvPr/>
        </p:nvSpPr>
        <p:spPr>
          <a:xfrm>
            <a:off x="701177" y="3814923"/>
            <a:ext cx="7741646" cy="2585323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r>
              <a:rPr lang="en-US" b="1" dirty="0">
                <a:latin typeface="Cambria" panose="02040503050406030204" pitchFamily="18" charset="0"/>
              </a:rPr>
              <a:t>The UPMEM-based PIM system provides large energy savings over a state-of-the-art CPU</a:t>
            </a:r>
            <a:r>
              <a:rPr lang="en-US" dirty="0">
                <a:latin typeface="Cambria" panose="02040503050406030204" pitchFamily="18" charset="0"/>
              </a:rPr>
              <a:t> due to higher performance (thus, lower static energy) and less data movement between memory and processors. </a:t>
            </a:r>
          </a:p>
          <a:p>
            <a:r>
              <a:rPr lang="en-US" b="1" dirty="0">
                <a:latin typeface="Cambria" panose="02040503050406030204" pitchFamily="18" charset="0"/>
              </a:rPr>
              <a:t>The UPMEM-based PIM system provides energy savings over a state-of-the-art CPU/GPU on workloads where it outperforms the CPU/GPU</a:t>
            </a:r>
            <a:r>
              <a:rPr lang="en-US" dirty="0">
                <a:latin typeface="Cambria" panose="02040503050406030204" pitchFamily="18" charset="0"/>
              </a:rPr>
              <a:t>. </a:t>
            </a:r>
          </a:p>
          <a:p>
            <a:r>
              <a:rPr lang="en-US" dirty="0">
                <a:latin typeface="Cambria" panose="02040503050406030204" pitchFamily="18" charset="0"/>
              </a:rPr>
              <a:t>This is because the source of both performance improvement and energy savings is the same: </a:t>
            </a:r>
            <a:r>
              <a:rPr lang="en-US" b="1" dirty="0">
                <a:latin typeface="Cambria" panose="02040503050406030204" pitchFamily="18" charset="0"/>
              </a:rPr>
              <a:t>the significant reduction in data movement between the memory and the processor cores</a:t>
            </a:r>
            <a:r>
              <a:rPr lang="en-US" dirty="0">
                <a:latin typeface="Cambria" panose="02040503050406030204" pitchFamily="18" charset="0"/>
              </a:rPr>
              <a:t>, which the UPMEM-based PIM system can provide for PIM-suitable workloads. </a:t>
            </a:r>
          </a:p>
        </p:txBody>
      </p:sp>
    </p:spTree>
    <p:extLst>
      <p:ext uri="{BB962C8B-B14F-4D97-AF65-F5344CB8AC3E}">
        <p14:creationId xmlns:p14="http://schemas.microsoft.com/office/powerpoint/2010/main" val="3345130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0FC8F8C-F225-FE40-929B-6BE810F50236}"/>
              </a:ext>
            </a:extLst>
          </p:cNvPr>
          <p:cNvSpPr/>
          <p:nvPr/>
        </p:nvSpPr>
        <p:spPr>
          <a:xfrm>
            <a:off x="178200" y="962993"/>
            <a:ext cx="8787600" cy="879899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5C37658-4131-E946-8974-08804F7EB72D}"/>
              </a:ext>
            </a:extLst>
          </p:cNvPr>
          <p:cNvSpPr/>
          <p:nvPr/>
        </p:nvSpPr>
        <p:spPr>
          <a:xfrm>
            <a:off x="169011" y="5110170"/>
            <a:ext cx="8787600" cy="833431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CCE1C4D-C9D5-1D4C-8363-9BBEDA24D389}"/>
              </a:ext>
            </a:extLst>
          </p:cNvPr>
          <p:cNvSpPr/>
          <p:nvPr/>
        </p:nvSpPr>
        <p:spPr>
          <a:xfrm>
            <a:off x="178200" y="1892890"/>
            <a:ext cx="8787600" cy="1386667"/>
          </a:xfrm>
          <a:prstGeom prst="roundRect">
            <a:avLst>
              <a:gd name="adj" fmla="val 8371"/>
            </a:avLst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21F8A93-C07C-1240-AED5-10923C44BCFE}"/>
              </a:ext>
            </a:extLst>
          </p:cNvPr>
          <p:cNvSpPr/>
          <p:nvPr/>
        </p:nvSpPr>
        <p:spPr>
          <a:xfrm>
            <a:off x="169011" y="3329570"/>
            <a:ext cx="8787600" cy="853529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E22266B-AA24-2448-BB56-26D05F18BC4C}"/>
              </a:ext>
            </a:extLst>
          </p:cNvPr>
          <p:cNvSpPr/>
          <p:nvPr/>
        </p:nvSpPr>
        <p:spPr>
          <a:xfrm>
            <a:off x="178200" y="4235006"/>
            <a:ext cx="8787600" cy="830054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5DE4621E-DA1E-D141-A039-8C7109996C07}"/>
              </a:ext>
            </a:extLst>
          </p:cNvPr>
          <p:cNvSpPr/>
          <p:nvPr/>
        </p:nvSpPr>
        <p:spPr>
          <a:xfrm>
            <a:off x="169011" y="5988712"/>
            <a:ext cx="8787600" cy="360000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AD3230B-7F39-9340-9A98-02535843F9D1}"/>
              </a:ext>
            </a:extLst>
          </p:cNvPr>
          <p:cNvSpPr/>
          <p:nvPr/>
        </p:nvSpPr>
        <p:spPr>
          <a:xfrm>
            <a:off x="169011" y="5990175"/>
            <a:ext cx="8787600" cy="358537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BE52B8E0-367F-B447-B19F-0CD1C9857F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1004040"/>
            <a:ext cx="8894602" cy="5369625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Introduction</a:t>
            </a:r>
          </a:p>
          <a:p>
            <a:pPr lvl="1"/>
            <a:r>
              <a:rPr lang="en-US" dirty="0"/>
              <a:t>Accelerator Model</a:t>
            </a:r>
          </a:p>
          <a:p>
            <a:pPr lvl="1"/>
            <a:r>
              <a:rPr lang="en-US" dirty="0"/>
              <a:t>UPMEM-based PIM System Overview</a:t>
            </a:r>
          </a:p>
          <a:p>
            <a:r>
              <a:rPr lang="en-US" dirty="0"/>
              <a:t>UPMEM PIM Programming</a:t>
            </a:r>
          </a:p>
          <a:p>
            <a:pPr lvl="1"/>
            <a:r>
              <a:rPr lang="en-US" dirty="0"/>
              <a:t>Vector Addition</a:t>
            </a:r>
          </a:p>
          <a:p>
            <a:pPr lvl="1"/>
            <a:r>
              <a:rPr lang="en-US" dirty="0"/>
              <a:t>CPU-DPU Data Transfers</a:t>
            </a:r>
          </a:p>
          <a:p>
            <a:pPr lvl="1"/>
            <a:r>
              <a:rPr lang="en-US" dirty="0"/>
              <a:t>Inter-DPU Communication</a:t>
            </a:r>
          </a:p>
          <a:p>
            <a:pPr lvl="1"/>
            <a:r>
              <a:rPr lang="en-US" dirty="0"/>
              <a:t>CPU-DPU/DPU-CPU Transfer Bandwidth</a:t>
            </a:r>
          </a:p>
          <a:p>
            <a:r>
              <a:rPr lang="en-US" dirty="0"/>
              <a:t>DRAM Processing Unit</a:t>
            </a:r>
          </a:p>
          <a:p>
            <a:pPr lvl="1"/>
            <a:r>
              <a:rPr lang="en-US" dirty="0"/>
              <a:t>Arithmetic Throughput</a:t>
            </a:r>
          </a:p>
          <a:p>
            <a:pPr lvl="1"/>
            <a:r>
              <a:rPr lang="en-US" dirty="0"/>
              <a:t>WRAM and MRAM Bandwidth</a:t>
            </a:r>
          </a:p>
          <a:p>
            <a:r>
              <a:rPr lang="en-US" dirty="0"/>
              <a:t>PrIM Benchmarks</a:t>
            </a:r>
          </a:p>
          <a:p>
            <a:pPr lvl="1"/>
            <a:r>
              <a:rPr lang="en-US" dirty="0"/>
              <a:t>Roofline Model</a:t>
            </a:r>
          </a:p>
          <a:p>
            <a:pPr lvl="1"/>
            <a:r>
              <a:rPr lang="en-US" dirty="0"/>
              <a:t>Benchmark Diversity</a:t>
            </a:r>
          </a:p>
          <a:p>
            <a:r>
              <a:rPr lang="en-US" dirty="0"/>
              <a:t>Evaluation</a:t>
            </a:r>
          </a:p>
          <a:p>
            <a:pPr lvl="1"/>
            <a:r>
              <a:rPr lang="en-US" dirty="0"/>
              <a:t>Strong and Weak Scaling</a:t>
            </a:r>
          </a:p>
          <a:p>
            <a:pPr lvl="1"/>
            <a:r>
              <a:rPr lang="en-US" dirty="0"/>
              <a:t>Comparison to CPU and GPU</a:t>
            </a:r>
          </a:p>
          <a:p>
            <a:r>
              <a:rPr lang="en-US" dirty="0"/>
              <a:t>Key Takeaways</a:t>
            </a:r>
          </a:p>
        </p:txBody>
      </p:sp>
    </p:spTree>
    <p:extLst>
      <p:ext uri="{BB962C8B-B14F-4D97-AF65-F5344CB8AC3E}">
        <p14:creationId xmlns:p14="http://schemas.microsoft.com/office/powerpoint/2010/main" val="87133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1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Takeaway 1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959BB4B7-D308-A343-86BB-DEF6AAC24243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252136" y="1172483"/>
          <a:ext cx="4680000" cy="2794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EED77566-CAFF-0D40-9517-F4F799C2325B}"/>
              </a:ext>
            </a:extLst>
          </p:cNvPr>
          <p:cNvGrpSpPr/>
          <p:nvPr/>
        </p:nvGrpSpPr>
        <p:grpSpPr>
          <a:xfrm>
            <a:off x="925804" y="1172483"/>
            <a:ext cx="2484000" cy="1999152"/>
            <a:chOff x="842679" y="887483"/>
            <a:chExt cx="2484000" cy="1999152"/>
          </a:xfrm>
        </p:grpSpPr>
        <p:sp>
          <p:nvSpPr>
            <p:cNvPr id="13" name="Right Triangle 12">
              <a:extLst>
                <a:ext uri="{FF2B5EF4-FFF2-40B4-BE49-F238E27FC236}">
                  <a16:creationId xmlns:a16="http://schemas.microsoft.com/office/drawing/2014/main" id="{39F54316-3400-BE47-91D0-5BF8A2AF3573}"/>
                </a:ext>
              </a:extLst>
            </p:cNvPr>
            <p:cNvSpPr/>
            <p:nvPr/>
          </p:nvSpPr>
          <p:spPr>
            <a:xfrm flipH="1">
              <a:off x="842679" y="887483"/>
              <a:ext cx="2484000" cy="1999152"/>
            </a:xfrm>
            <a:prstGeom prst="rtTriangle">
              <a:avLst/>
            </a:prstGeom>
            <a:solidFill>
              <a:srgbClr val="FF2600">
                <a:alpha val="25098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A7FDA02-7327-B546-9210-4967490D3EDA}"/>
                </a:ext>
              </a:extLst>
            </p:cNvPr>
            <p:cNvSpPr txBox="1"/>
            <p:nvPr/>
          </p:nvSpPr>
          <p:spPr>
            <a:xfrm>
              <a:off x="1691936" y="2160494"/>
              <a:ext cx="144116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i="1" dirty="0">
                  <a:solidFill>
                    <a:srgbClr val="FF0000"/>
                  </a:solidFill>
                </a:rPr>
                <a:t>Memory-bound region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D4D2BF-C849-4E45-9193-07B0974758A9}"/>
              </a:ext>
            </a:extLst>
          </p:cNvPr>
          <p:cNvGrpSpPr/>
          <p:nvPr/>
        </p:nvGrpSpPr>
        <p:grpSpPr>
          <a:xfrm>
            <a:off x="3155624" y="1172483"/>
            <a:ext cx="1819835" cy="1999152"/>
            <a:chOff x="3072499" y="887483"/>
            <a:chExt cx="1819835" cy="1999152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2CB3CFB-184D-CA49-B103-8255F9C8EFE1}"/>
                </a:ext>
              </a:extLst>
            </p:cNvPr>
            <p:cNvSpPr/>
            <p:nvPr/>
          </p:nvSpPr>
          <p:spPr>
            <a:xfrm>
              <a:off x="3371849" y="887483"/>
              <a:ext cx="1224000" cy="1999152"/>
            </a:xfrm>
            <a:prstGeom prst="rect">
              <a:avLst/>
            </a:prstGeom>
            <a:solidFill>
              <a:srgbClr val="00B0F0">
                <a:alpha val="25098"/>
              </a:srgbClr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9AC1BB2-D09D-D043-9330-2E346F10189A}"/>
                </a:ext>
              </a:extLst>
            </p:cNvPr>
            <p:cNvSpPr txBox="1"/>
            <p:nvPr/>
          </p:nvSpPr>
          <p:spPr>
            <a:xfrm>
              <a:off x="3072499" y="2160494"/>
              <a:ext cx="181983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i="1" dirty="0">
                  <a:solidFill>
                    <a:srgbClr val="002060"/>
                  </a:solidFill>
                </a:rPr>
                <a:t>Compute-bound region</a:t>
              </a:r>
            </a:p>
          </p:txBody>
        </p:sp>
      </p:grp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0162ED09-6690-754B-9E64-C17091975622}"/>
              </a:ext>
            </a:extLst>
          </p:cNvPr>
          <p:cNvSpPr/>
          <p:nvPr/>
        </p:nvSpPr>
        <p:spPr>
          <a:xfrm>
            <a:off x="5247860" y="1172483"/>
            <a:ext cx="3392169" cy="236560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The throughput saturation point is as low as ¼ OP/B, </a:t>
            </a:r>
          </a:p>
          <a:p>
            <a:pPr algn="ctr"/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i.e., </a:t>
            </a:r>
            <a:r>
              <a:rPr lang="en-US" sz="2200" dirty="0">
                <a:solidFill>
                  <a:schemeClr val="accent4"/>
                </a:solidFill>
                <a:latin typeface="Candara" panose="020E0502030303020204" pitchFamily="34" charset="0"/>
              </a:rPr>
              <a:t>1 integer addition per every 32-bit element </a:t>
            </a:r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fetched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50EB9356-6B63-CE48-9614-A37E15880C50}"/>
              </a:ext>
            </a:extLst>
          </p:cNvPr>
          <p:cNvSpPr/>
          <p:nvPr/>
        </p:nvSpPr>
        <p:spPr>
          <a:xfrm>
            <a:off x="700200" y="4590270"/>
            <a:ext cx="7733584" cy="1130415"/>
          </a:xfrm>
          <a:prstGeom prst="roundRect">
            <a:avLst>
              <a:gd name="adj" fmla="val 9070"/>
            </a:avLst>
          </a:prstGeom>
          <a:solidFill>
            <a:srgbClr val="F9F2F2"/>
          </a:solidFill>
          <a:ln w="44450"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4" name="Round Same Side Corner Rectangle 23">
            <a:extLst>
              <a:ext uri="{FF2B5EF4-FFF2-40B4-BE49-F238E27FC236}">
                <a16:creationId xmlns:a16="http://schemas.microsoft.com/office/drawing/2014/main" id="{9BA37741-816E-554A-BC80-B489AA341C30}"/>
              </a:ext>
            </a:extLst>
          </p:cNvPr>
          <p:cNvSpPr/>
          <p:nvPr/>
        </p:nvSpPr>
        <p:spPr>
          <a:xfrm>
            <a:off x="700200" y="4590267"/>
            <a:ext cx="7733584" cy="396000"/>
          </a:xfrm>
          <a:prstGeom prst="round2SameRect">
            <a:avLst>
              <a:gd name="adj1" fmla="val 30308"/>
              <a:gd name="adj2" fmla="val 0"/>
            </a:avLst>
          </a:prstGeom>
          <a:solidFill>
            <a:srgbClr val="660000"/>
          </a:solidFill>
          <a:ln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2000" b="1" i="1" dirty="0">
                <a:solidFill>
                  <a:schemeClr val="bg1"/>
                </a:solidFill>
                <a:latin typeface="Cambria" panose="02040503050406030204" pitchFamily="18" charset="0"/>
              </a:rPr>
              <a:t>KEY TAKEAWAY 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8746EAB-FF17-3E42-8BF7-565BF59B1C19}"/>
              </a:ext>
            </a:extLst>
          </p:cNvPr>
          <p:cNvSpPr txBox="1"/>
          <p:nvPr/>
        </p:nvSpPr>
        <p:spPr>
          <a:xfrm>
            <a:off x="710216" y="5012799"/>
            <a:ext cx="7733584" cy="707886"/>
          </a:xfrm>
          <a:prstGeom prst="rect">
            <a:avLst/>
          </a:prstGeom>
          <a:noFill/>
          <a:ln>
            <a:noFill/>
          </a:ln>
        </p:spPr>
        <p:txBody>
          <a:bodyPr wrap="square" lIns="180000" rtlCol="0">
            <a:spAutoFit/>
          </a:bodyPr>
          <a:lstStyle/>
          <a:p>
            <a:r>
              <a:rPr lang="en-US" sz="2000" b="1" dirty="0">
                <a:latin typeface="Cambria" panose="02040503050406030204" pitchFamily="18" charset="0"/>
              </a:rPr>
              <a:t>The UPMEM PIM architecture is fundamentally compute bound. </a:t>
            </a:r>
          </a:p>
          <a:p>
            <a:r>
              <a:rPr lang="en-US" sz="2000" dirty="0">
                <a:latin typeface="Cambria" panose="02040503050406030204" pitchFamily="18" charset="0"/>
              </a:rPr>
              <a:t>As a result, </a:t>
            </a:r>
            <a:r>
              <a:rPr lang="en-US" sz="2000" b="1" dirty="0">
                <a:latin typeface="Cambria" panose="02040503050406030204" pitchFamily="18" charset="0"/>
              </a:rPr>
              <a:t>the most suitable workloads are memory-bound.</a:t>
            </a:r>
          </a:p>
        </p:txBody>
      </p:sp>
    </p:spTree>
    <p:extLst>
      <p:ext uri="{BB962C8B-B14F-4D97-AF65-F5344CB8AC3E}">
        <p14:creationId xmlns:p14="http://schemas.microsoft.com/office/powerpoint/2010/main" val="3591778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  <p:bldP spid="24" grpId="0" animBg="1"/>
      <p:bldP spid="25" grpId="0"/>
    </p:bld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Takeaway 2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129964FF-8838-AA42-9258-BD8354F3042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00" y="913302"/>
          <a:ext cx="9000000" cy="3807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A0466AB-D48B-B946-9216-CA80DEDD9699}"/>
              </a:ext>
            </a:extLst>
          </p:cNvPr>
          <p:cNvSpPr/>
          <p:nvPr/>
        </p:nvSpPr>
        <p:spPr>
          <a:xfrm>
            <a:off x="700200" y="4815559"/>
            <a:ext cx="7733584" cy="1438192"/>
          </a:xfrm>
          <a:prstGeom prst="roundRect">
            <a:avLst>
              <a:gd name="adj" fmla="val 9070"/>
            </a:avLst>
          </a:prstGeom>
          <a:solidFill>
            <a:srgbClr val="F9F2F2"/>
          </a:solidFill>
          <a:ln w="44450"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3" name="Round Same Side Corner Rectangle 12">
            <a:extLst>
              <a:ext uri="{FF2B5EF4-FFF2-40B4-BE49-F238E27FC236}">
                <a16:creationId xmlns:a16="http://schemas.microsoft.com/office/drawing/2014/main" id="{C54532F2-4500-5440-9AB6-1DCBD691C46C}"/>
              </a:ext>
            </a:extLst>
          </p:cNvPr>
          <p:cNvSpPr/>
          <p:nvPr/>
        </p:nvSpPr>
        <p:spPr>
          <a:xfrm>
            <a:off x="700200" y="4815556"/>
            <a:ext cx="7733584" cy="396000"/>
          </a:xfrm>
          <a:prstGeom prst="round2SameRect">
            <a:avLst>
              <a:gd name="adj1" fmla="val 30308"/>
              <a:gd name="adj2" fmla="val 0"/>
            </a:avLst>
          </a:prstGeom>
          <a:solidFill>
            <a:srgbClr val="660000"/>
          </a:solidFill>
          <a:ln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2000" b="1" i="1" dirty="0">
                <a:solidFill>
                  <a:schemeClr val="bg1"/>
                </a:solidFill>
                <a:latin typeface="Cambria" panose="02040503050406030204" pitchFamily="18" charset="0"/>
              </a:rPr>
              <a:t>KEY TAKEAWAY 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40E3122-1510-E540-8497-0CFCEB1E25D7}"/>
              </a:ext>
            </a:extLst>
          </p:cNvPr>
          <p:cNvSpPr txBox="1"/>
          <p:nvPr/>
        </p:nvSpPr>
        <p:spPr>
          <a:xfrm>
            <a:off x="630703" y="5224836"/>
            <a:ext cx="7930201" cy="1015663"/>
          </a:xfrm>
          <a:prstGeom prst="rect">
            <a:avLst/>
          </a:prstGeom>
          <a:noFill/>
          <a:ln>
            <a:noFill/>
          </a:ln>
        </p:spPr>
        <p:txBody>
          <a:bodyPr wrap="square" lIns="180000" rtlCol="0">
            <a:spAutoFit/>
          </a:bodyPr>
          <a:lstStyle/>
          <a:p>
            <a:r>
              <a:rPr lang="en-US" sz="2000" b="1" dirty="0">
                <a:latin typeface="Cambria" panose="02040503050406030204" pitchFamily="18" charset="0"/>
              </a:rPr>
              <a:t>The most well-suited workloads for the UPMEM PIM architecture use no arithmetic operations or use only simple operations</a:t>
            </a:r>
            <a:r>
              <a:rPr lang="en-US" sz="2000" dirty="0">
                <a:latin typeface="Cambria" panose="02040503050406030204" pitchFamily="18" charset="0"/>
              </a:rPr>
              <a:t> (e.g., bitwise operations and integer addition/subtraction).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BF7BF4-E564-CC47-8F9A-21CA64555889}"/>
              </a:ext>
            </a:extLst>
          </p:cNvPr>
          <p:cNvSpPr/>
          <p:nvPr/>
        </p:nvSpPr>
        <p:spPr>
          <a:xfrm>
            <a:off x="1232452" y="1298713"/>
            <a:ext cx="3631095" cy="303474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015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  <p:bldP spid="15" grpId="0" animBg="1"/>
    </p:bld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Takeaway 3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129964FF-8838-AA42-9258-BD8354F3042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00" y="913302"/>
          <a:ext cx="9000000" cy="3807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A0466AB-D48B-B946-9216-CA80DEDD9699}"/>
              </a:ext>
            </a:extLst>
          </p:cNvPr>
          <p:cNvSpPr/>
          <p:nvPr/>
        </p:nvSpPr>
        <p:spPr>
          <a:xfrm>
            <a:off x="700200" y="4815559"/>
            <a:ext cx="7733584" cy="1438192"/>
          </a:xfrm>
          <a:prstGeom prst="roundRect">
            <a:avLst>
              <a:gd name="adj" fmla="val 9070"/>
            </a:avLst>
          </a:prstGeom>
          <a:solidFill>
            <a:srgbClr val="F9F2F2"/>
          </a:solidFill>
          <a:ln w="44450"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3" name="Round Same Side Corner Rectangle 12">
            <a:extLst>
              <a:ext uri="{FF2B5EF4-FFF2-40B4-BE49-F238E27FC236}">
                <a16:creationId xmlns:a16="http://schemas.microsoft.com/office/drawing/2014/main" id="{C54532F2-4500-5440-9AB6-1DCBD691C46C}"/>
              </a:ext>
            </a:extLst>
          </p:cNvPr>
          <p:cNvSpPr/>
          <p:nvPr/>
        </p:nvSpPr>
        <p:spPr>
          <a:xfrm>
            <a:off x="700200" y="4815556"/>
            <a:ext cx="7733584" cy="396000"/>
          </a:xfrm>
          <a:prstGeom prst="round2SameRect">
            <a:avLst>
              <a:gd name="adj1" fmla="val 30308"/>
              <a:gd name="adj2" fmla="val 0"/>
            </a:avLst>
          </a:prstGeom>
          <a:solidFill>
            <a:srgbClr val="660000"/>
          </a:solidFill>
          <a:ln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2000" b="1" i="1" dirty="0">
                <a:solidFill>
                  <a:schemeClr val="bg1"/>
                </a:solidFill>
                <a:latin typeface="Cambria" panose="02040503050406030204" pitchFamily="18" charset="0"/>
              </a:rPr>
              <a:t>KEY TAKEAWAY 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40E3122-1510-E540-8497-0CFCEB1E25D7}"/>
              </a:ext>
            </a:extLst>
          </p:cNvPr>
          <p:cNvSpPr txBox="1"/>
          <p:nvPr/>
        </p:nvSpPr>
        <p:spPr>
          <a:xfrm>
            <a:off x="700200" y="5224836"/>
            <a:ext cx="7733584" cy="1015663"/>
          </a:xfrm>
          <a:prstGeom prst="rect">
            <a:avLst/>
          </a:prstGeom>
          <a:noFill/>
          <a:ln>
            <a:noFill/>
          </a:ln>
        </p:spPr>
        <p:txBody>
          <a:bodyPr wrap="square" lIns="180000" rtlCol="0">
            <a:spAutoFit/>
          </a:bodyPr>
          <a:lstStyle/>
          <a:p>
            <a:r>
              <a:rPr lang="en-US" sz="2000" b="1" dirty="0">
                <a:latin typeface="Cambria" panose="02040503050406030204" pitchFamily="18" charset="0"/>
              </a:rPr>
              <a:t>The most well-suited workloads for the UPMEM PIM architecture require little or no communication across DPUs (inter-DPU communication). 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BF7BF4-E564-CC47-8F9A-21CA64555889}"/>
              </a:ext>
            </a:extLst>
          </p:cNvPr>
          <p:cNvSpPr/>
          <p:nvPr/>
        </p:nvSpPr>
        <p:spPr>
          <a:xfrm>
            <a:off x="1232452" y="1298713"/>
            <a:ext cx="3631095" cy="303474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340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</p:bld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Takeaway 4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BB3C4AA8-C8CD-064D-9979-C3650E7F070B}"/>
              </a:ext>
            </a:extLst>
          </p:cNvPr>
          <p:cNvSpPr/>
          <p:nvPr/>
        </p:nvSpPr>
        <p:spPr>
          <a:xfrm>
            <a:off x="766461" y="1648286"/>
            <a:ext cx="7733584" cy="3887152"/>
          </a:xfrm>
          <a:prstGeom prst="roundRect">
            <a:avLst>
              <a:gd name="adj" fmla="val 2252"/>
            </a:avLst>
          </a:prstGeom>
          <a:solidFill>
            <a:srgbClr val="F9F2F2"/>
          </a:solidFill>
          <a:ln w="44450"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2" name="Round Same Side Corner Rectangle 11">
            <a:extLst>
              <a:ext uri="{FF2B5EF4-FFF2-40B4-BE49-F238E27FC236}">
                <a16:creationId xmlns:a16="http://schemas.microsoft.com/office/drawing/2014/main" id="{B93526BC-9435-E84F-B68B-2C60EEB365A4}"/>
              </a:ext>
            </a:extLst>
          </p:cNvPr>
          <p:cNvSpPr/>
          <p:nvPr/>
        </p:nvSpPr>
        <p:spPr>
          <a:xfrm>
            <a:off x="766461" y="1648283"/>
            <a:ext cx="7733584" cy="396000"/>
          </a:xfrm>
          <a:prstGeom prst="round2SameRect">
            <a:avLst>
              <a:gd name="adj1" fmla="val 30308"/>
              <a:gd name="adj2" fmla="val 0"/>
            </a:avLst>
          </a:prstGeom>
          <a:solidFill>
            <a:srgbClr val="660000"/>
          </a:solidFill>
          <a:ln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2000" b="1" i="1" dirty="0">
                <a:solidFill>
                  <a:schemeClr val="bg1"/>
                </a:solidFill>
                <a:latin typeface="Cambria" panose="02040503050406030204" pitchFamily="18" charset="0"/>
              </a:rPr>
              <a:t>KEY TAKEAWAY 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96DD57-61CF-F14F-A41B-75B4CACDC863}"/>
              </a:ext>
            </a:extLst>
          </p:cNvPr>
          <p:cNvSpPr txBox="1"/>
          <p:nvPr/>
        </p:nvSpPr>
        <p:spPr>
          <a:xfrm>
            <a:off x="766461" y="2057563"/>
            <a:ext cx="7733584" cy="3477875"/>
          </a:xfrm>
          <a:prstGeom prst="rect">
            <a:avLst/>
          </a:prstGeom>
          <a:noFill/>
          <a:ln>
            <a:noFill/>
          </a:ln>
        </p:spPr>
        <p:txBody>
          <a:bodyPr wrap="square" lIns="180000" rtlCol="0">
            <a:spAutoFit/>
          </a:bodyPr>
          <a:lstStyle/>
          <a:p>
            <a:r>
              <a:rPr lang="en-US" sz="2000" dirty="0">
                <a:latin typeface="Cambria" panose="02040503050406030204" pitchFamily="18" charset="0"/>
              </a:rPr>
              <a:t>• UPMEM-based PIM systems </a:t>
            </a:r>
            <a:r>
              <a:rPr lang="en-US" sz="2000" b="1" dirty="0">
                <a:latin typeface="Cambria" panose="02040503050406030204" pitchFamily="18" charset="0"/>
              </a:rPr>
              <a:t>outperform state-of-the-art CPUs in terms of performance and energy efficiency on most of </a:t>
            </a:r>
            <a:r>
              <a:rPr lang="en-US" sz="2000" b="1" dirty="0" err="1">
                <a:latin typeface="Cambria" panose="02040503050406030204" pitchFamily="18" charset="0"/>
              </a:rPr>
              <a:t>PrIM</a:t>
            </a:r>
            <a:r>
              <a:rPr lang="en-US" sz="2000" b="1" dirty="0">
                <a:latin typeface="Cambria" panose="02040503050406030204" pitchFamily="18" charset="0"/>
              </a:rPr>
              <a:t> benchmarks.</a:t>
            </a:r>
          </a:p>
          <a:p>
            <a:br>
              <a:rPr lang="en-US" sz="2000" dirty="0">
                <a:latin typeface="Cambria" panose="02040503050406030204" pitchFamily="18" charset="0"/>
              </a:rPr>
            </a:br>
            <a:r>
              <a:rPr lang="en-US" sz="2000" dirty="0">
                <a:latin typeface="Cambria" panose="02040503050406030204" pitchFamily="18" charset="0"/>
              </a:rPr>
              <a:t>• UPMEM-based PIM systems </a:t>
            </a:r>
            <a:r>
              <a:rPr lang="en-US" sz="2000" b="1" dirty="0">
                <a:latin typeface="Cambria" panose="02040503050406030204" pitchFamily="18" charset="0"/>
              </a:rPr>
              <a:t>outperform state-of-the-art GPUs on a majority of </a:t>
            </a:r>
            <a:r>
              <a:rPr lang="en-US" sz="2000" b="1" dirty="0" err="1">
                <a:latin typeface="Cambria" panose="02040503050406030204" pitchFamily="18" charset="0"/>
              </a:rPr>
              <a:t>PrIM</a:t>
            </a:r>
            <a:r>
              <a:rPr lang="en-US" sz="2000" b="1" dirty="0">
                <a:latin typeface="Cambria" panose="02040503050406030204" pitchFamily="18" charset="0"/>
              </a:rPr>
              <a:t> benchmarks</a:t>
            </a:r>
            <a:r>
              <a:rPr lang="en-US" sz="2000" dirty="0">
                <a:latin typeface="Cambria" panose="02040503050406030204" pitchFamily="18" charset="0"/>
              </a:rPr>
              <a:t>, and the outlook is even more positive for future PIM systems. </a:t>
            </a:r>
          </a:p>
          <a:p>
            <a:endParaRPr lang="en-US" sz="2000" dirty="0">
              <a:latin typeface="Cambria" panose="02040503050406030204" pitchFamily="18" charset="0"/>
            </a:endParaRPr>
          </a:p>
          <a:p>
            <a:r>
              <a:rPr lang="en-US" sz="2000" dirty="0">
                <a:latin typeface="Cambria" panose="02040503050406030204" pitchFamily="18" charset="0"/>
              </a:rPr>
              <a:t>• UPMEM-based PIM systems are </a:t>
            </a:r>
            <a:r>
              <a:rPr lang="en-US" sz="2000" b="1" dirty="0">
                <a:latin typeface="Cambria" panose="02040503050406030204" pitchFamily="18" charset="0"/>
              </a:rPr>
              <a:t>more energy-efficient than state-of-the-art CPUs and GPUs on workloads that they provide performance improvements </a:t>
            </a:r>
            <a:r>
              <a:rPr lang="en-US" sz="2000" dirty="0">
                <a:latin typeface="Cambria" panose="02040503050406030204" pitchFamily="18" charset="0"/>
              </a:rPr>
              <a:t>over the CPUs and the GPUs. </a:t>
            </a:r>
          </a:p>
        </p:txBody>
      </p:sp>
    </p:spTree>
    <p:extLst>
      <p:ext uri="{BB962C8B-B14F-4D97-AF65-F5344CB8AC3E}">
        <p14:creationId xmlns:p14="http://schemas.microsoft.com/office/powerpoint/2010/main" val="1305903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9F345-AA55-FA44-AB8E-FF396F7BE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Executive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F2F4DE-345E-C64B-942C-1E96465BF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574797"/>
          </a:xfrm>
        </p:spPr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rgbClr val="C00000"/>
                </a:solidFill>
              </a:rPr>
              <a:t>Data movement </a:t>
            </a:r>
            <a:r>
              <a:rPr lang="en-US" dirty="0"/>
              <a:t>between memory/storage units and compute units is a major contributor to execution time and energy consumption</a:t>
            </a:r>
          </a:p>
          <a:p>
            <a:r>
              <a:rPr lang="en-US" dirty="0">
                <a:solidFill>
                  <a:srgbClr val="00B050"/>
                </a:solidFill>
              </a:rPr>
              <a:t>Processing-in-Memory</a:t>
            </a:r>
            <a:r>
              <a:rPr lang="en-US" dirty="0"/>
              <a:t> (PIM) is a paradigm that can tackle the </a:t>
            </a:r>
            <a:r>
              <a:rPr lang="en-US" i="1" dirty="0">
                <a:solidFill>
                  <a:srgbClr val="C00000"/>
                </a:solidFill>
              </a:rPr>
              <a:t>data movement bottleneck</a:t>
            </a:r>
          </a:p>
          <a:p>
            <a:pPr lvl="1"/>
            <a:r>
              <a:rPr lang="en-US" dirty="0"/>
              <a:t>Though explored for +50 years, technology challenges prevented the successful materialization</a:t>
            </a:r>
          </a:p>
          <a:p>
            <a:r>
              <a:rPr lang="en-US" dirty="0"/>
              <a:t>UPMEM has designed and fabricated </a:t>
            </a:r>
            <a:r>
              <a:rPr lang="en-US" dirty="0">
                <a:solidFill>
                  <a:srgbClr val="00B050"/>
                </a:solidFill>
              </a:rPr>
              <a:t>the first publicly-available real-world PIM architecture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DDR4 chips embedding in-order multithreaded DRAM Processing Units (DPUs)</a:t>
            </a:r>
          </a:p>
          <a:p>
            <a:r>
              <a:rPr lang="en-US" dirty="0"/>
              <a:t>Our work: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Introduction </a:t>
            </a:r>
            <a:r>
              <a:rPr lang="en-US" dirty="0"/>
              <a:t>to UPMEM programming model and PIM architecture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Microbenchmark-based characterization </a:t>
            </a:r>
            <a:r>
              <a:rPr lang="en-US" dirty="0"/>
              <a:t>of the DPU</a:t>
            </a:r>
          </a:p>
          <a:p>
            <a:pPr lvl="1"/>
            <a:r>
              <a:rPr lang="en-US" dirty="0"/>
              <a:t>Benchmarking and </a:t>
            </a:r>
            <a:r>
              <a:rPr lang="en-US" dirty="0">
                <a:solidFill>
                  <a:srgbClr val="7030A0"/>
                </a:solidFill>
              </a:rPr>
              <a:t>workload suitability</a:t>
            </a:r>
            <a:r>
              <a:rPr lang="en-US" dirty="0"/>
              <a:t> study</a:t>
            </a:r>
          </a:p>
          <a:p>
            <a:r>
              <a:rPr lang="en-US" dirty="0"/>
              <a:t>Main contributions:</a:t>
            </a:r>
          </a:p>
          <a:p>
            <a:pPr lvl="1"/>
            <a:r>
              <a:rPr lang="en-US" dirty="0"/>
              <a:t>Comprehensive </a:t>
            </a:r>
            <a:r>
              <a:rPr lang="en-US" dirty="0">
                <a:solidFill>
                  <a:srgbClr val="0070C0"/>
                </a:solidFill>
              </a:rPr>
              <a:t>characterization and analysis of the first commercially-available PIM architecture</a:t>
            </a:r>
          </a:p>
          <a:p>
            <a:pPr lvl="1"/>
            <a:r>
              <a:rPr lang="en-US" b="1" dirty="0">
                <a:solidFill>
                  <a:srgbClr val="002060"/>
                </a:solidFill>
              </a:rPr>
              <a:t>PrIM</a:t>
            </a:r>
            <a:r>
              <a:rPr lang="en-US" dirty="0">
                <a:solidFill>
                  <a:srgbClr val="002060"/>
                </a:solidFill>
              </a:rPr>
              <a:t> (</a:t>
            </a:r>
            <a:r>
              <a:rPr lang="en-US" u="sng" dirty="0">
                <a:solidFill>
                  <a:srgbClr val="002060"/>
                </a:solidFill>
              </a:rPr>
              <a:t>Pr</a:t>
            </a:r>
            <a:r>
              <a:rPr lang="en-US" dirty="0">
                <a:solidFill>
                  <a:srgbClr val="002060"/>
                </a:solidFill>
              </a:rPr>
              <a:t>ocessing-</a:t>
            </a:r>
            <a:r>
              <a:rPr lang="en-US" u="sng" dirty="0">
                <a:solidFill>
                  <a:srgbClr val="002060"/>
                </a:solidFill>
              </a:rPr>
              <a:t>I</a:t>
            </a:r>
            <a:r>
              <a:rPr lang="en-US" dirty="0">
                <a:solidFill>
                  <a:srgbClr val="002060"/>
                </a:solidFill>
              </a:rPr>
              <a:t>n-</a:t>
            </a:r>
            <a:r>
              <a:rPr lang="en-US" u="sng" dirty="0">
                <a:solidFill>
                  <a:srgbClr val="002060"/>
                </a:solidFill>
              </a:rPr>
              <a:t>M</a:t>
            </a:r>
            <a:r>
              <a:rPr lang="en-US" dirty="0">
                <a:solidFill>
                  <a:srgbClr val="002060"/>
                </a:solidFill>
              </a:rPr>
              <a:t>emory) benchmarks: </a:t>
            </a:r>
          </a:p>
          <a:p>
            <a:pPr lvl="2"/>
            <a:r>
              <a:rPr lang="en-US" dirty="0"/>
              <a:t>16 workloads that are memory-bound in conventional processor-centric systems</a:t>
            </a:r>
          </a:p>
          <a:p>
            <a:pPr lvl="2"/>
            <a:r>
              <a:rPr lang="en-US" dirty="0"/>
              <a:t>Strong and weak scaling characteristics</a:t>
            </a:r>
          </a:p>
          <a:p>
            <a:pPr lvl="1"/>
            <a:r>
              <a:rPr lang="en-US" dirty="0"/>
              <a:t>Comparison to </a:t>
            </a:r>
            <a:r>
              <a:rPr lang="en-US" dirty="0">
                <a:solidFill>
                  <a:srgbClr val="C00000"/>
                </a:solidFill>
              </a:rPr>
              <a:t>state-of-the-art CPU and GPU</a:t>
            </a:r>
          </a:p>
          <a:p>
            <a:r>
              <a:rPr lang="en-US" dirty="0"/>
              <a:t>Takeaways:</a:t>
            </a:r>
          </a:p>
          <a:p>
            <a:pPr lvl="1"/>
            <a:r>
              <a:rPr lang="en-US" dirty="0"/>
              <a:t>Workload characteristics for </a:t>
            </a:r>
            <a:r>
              <a:rPr lang="en-US" dirty="0">
                <a:solidFill>
                  <a:srgbClr val="0070C0"/>
                </a:solidFill>
              </a:rPr>
              <a:t>PIM suitability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Programming </a:t>
            </a:r>
            <a:r>
              <a:rPr lang="en-US" dirty="0"/>
              <a:t>recommendations</a:t>
            </a:r>
          </a:p>
          <a:p>
            <a:pPr lvl="1"/>
            <a:r>
              <a:rPr lang="en-US" dirty="0"/>
              <a:t>Suggestions and hints for </a:t>
            </a:r>
            <a:r>
              <a:rPr lang="en-US" dirty="0">
                <a:solidFill>
                  <a:srgbClr val="7030A0"/>
                </a:solidFill>
              </a:rPr>
              <a:t>hardware and architecture designers </a:t>
            </a:r>
            <a:r>
              <a:rPr lang="en-US" dirty="0"/>
              <a:t>of future PIM systems</a:t>
            </a:r>
          </a:p>
          <a:p>
            <a:pPr lvl="1"/>
            <a:r>
              <a:rPr lang="en-US" dirty="0">
                <a:solidFill>
                  <a:srgbClr val="002060"/>
                </a:solidFill>
              </a:rPr>
              <a:t>PrIM</a:t>
            </a:r>
            <a:r>
              <a:rPr lang="en-US" dirty="0"/>
              <a:t>: (a) programming samples, (b) evaluation and comparison of current and future PIM systems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45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Understanding a Modern PIM Architecture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69FC009-0A42-9444-BC07-2ACD64DFBC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27942"/>
            <a:ext cx="9131300" cy="1930400"/>
          </a:xfrm>
          <a:prstGeom prst="rect">
            <a:avLst/>
          </a:prstGeom>
        </p:spPr>
      </p:pic>
      <p:sp>
        <p:nvSpPr>
          <p:cNvPr id="10" name="Subtitle 1">
            <a:extLst>
              <a:ext uri="{FF2B5EF4-FFF2-40B4-BE49-F238E27FC236}">
                <a16:creationId xmlns:a16="http://schemas.microsoft.com/office/drawing/2014/main" id="{2FDA9319-5751-7940-9055-BA9FBB6536F3}"/>
              </a:ext>
            </a:extLst>
          </p:cNvPr>
          <p:cNvSpPr txBox="1">
            <a:spLocks/>
          </p:cNvSpPr>
          <p:nvPr/>
        </p:nvSpPr>
        <p:spPr>
          <a:xfrm>
            <a:off x="1106731" y="5525569"/>
            <a:ext cx="6858000" cy="803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000" u="sng" dirty="0">
                <a:hlinkClick r:id="rId4"/>
              </a:rPr>
              <a:t>https://arxiv.org/pdf/2105.03814.pdf</a:t>
            </a:r>
            <a:endParaRPr lang="en-US" sz="2000" u="sng" dirty="0"/>
          </a:p>
          <a:p>
            <a:pPr>
              <a:spcBef>
                <a:spcPts val="600"/>
              </a:spcBef>
            </a:pPr>
            <a:r>
              <a:rPr lang="en-US" sz="2000" dirty="0">
                <a:hlinkClick r:id="rId5"/>
              </a:rPr>
              <a:t>https://github.com/CMU-SAFARI/prim-benchmarks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46505214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PrIM Repository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All microbenchmarks, benchmarks, and scripts</a:t>
            </a:r>
          </a:p>
          <a:p>
            <a:r>
              <a:rPr lang="en-US" sz="2400" dirty="0">
                <a:hlinkClick r:id="rId3"/>
              </a:rPr>
              <a:t>https://github.com/CMU-SAFARI/prim-benchmarks</a:t>
            </a:r>
            <a:endParaRPr lang="en-US" sz="2400" dirty="0"/>
          </a:p>
          <a:p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FA27B2-6CC8-5C4B-B68F-F810D4173F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5311" y="1813559"/>
            <a:ext cx="6433378" cy="4591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164441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3F10CE7A-9D8C-AE49-A39B-C01858CE19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179298"/>
            <a:ext cx="9144000" cy="1199754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400" b="0" u="sng" dirty="0">
                <a:latin typeface="Candara" panose="020E0502030303020204" pitchFamily="34" charset="0"/>
              </a:rPr>
              <a:t>Juan Gómez Luna</a:t>
            </a:r>
            <a:r>
              <a:rPr lang="en-US" sz="2400" b="0" dirty="0">
                <a:latin typeface="Candara" panose="020E0502030303020204" pitchFamily="34" charset="0"/>
              </a:rPr>
              <a:t>, Izzat El Hajj, </a:t>
            </a:r>
          </a:p>
          <a:p>
            <a:pPr>
              <a:spcBef>
                <a:spcPts val="600"/>
              </a:spcBef>
            </a:pPr>
            <a:r>
              <a:rPr lang="en-US" sz="2400" b="0" dirty="0">
                <a:latin typeface="Candara" panose="020E0502030303020204" pitchFamily="34" charset="0"/>
              </a:rPr>
              <a:t>Ivan Fernandez, Christina </a:t>
            </a:r>
            <a:r>
              <a:rPr lang="en-US" sz="2400" b="0" dirty="0" err="1">
                <a:latin typeface="Candara" panose="020E0502030303020204" pitchFamily="34" charset="0"/>
              </a:rPr>
              <a:t>Giannoula</a:t>
            </a:r>
            <a:r>
              <a:rPr lang="en-US" sz="2400" b="0" dirty="0">
                <a:latin typeface="Candara" panose="020E0502030303020204" pitchFamily="34" charset="0"/>
              </a:rPr>
              <a:t>, </a:t>
            </a:r>
          </a:p>
          <a:p>
            <a:pPr>
              <a:spcBef>
                <a:spcPts val="600"/>
              </a:spcBef>
            </a:pPr>
            <a:r>
              <a:rPr lang="en-US" sz="2400" b="0" dirty="0">
                <a:latin typeface="Candara" panose="020E0502030303020204" pitchFamily="34" charset="0"/>
              </a:rPr>
              <a:t>Geraldo F. Oliveira, </a:t>
            </a:r>
            <a:r>
              <a:rPr lang="en-US" sz="2400" b="0" dirty="0" err="1">
                <a:latin typeface="Candara" panose="020E0502030303020204" pitchFamily="34" charset="0"/>
              </a:rPr>
              <a:t>Onur</a:t>
            </a:r>
            <a:r>
              <a:rPr lang="en-US" sz="2400" b="0" dirty="0">
                <a:latin typeface="Candara" panose="020E0502030303020204" pitchFamily="34" charset="0"/>
              </a:rPr>
              <a:t> </a:t>
            </a:r>
            <a:r>
              <a:rPr lang="en-US" sz="2400" b="0" dirty="0" err="1">
                <a:latin typeface="Candara" panose="020E0502030303020204" pitchFamily="34" charset="0"/>
              </a:rPr>
              <a:t>Mutlu</a:t>
            </a:r>
            <a:endParaRPr lang="en-US" sz="2400" b="0" dirty="0">
              <a:latin typeface="Candara" panose="020E0502030303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24A15A-743E-4240-B7EC-8C7A112226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220668"/>
            <a:ext cx="9144000" cy="2728724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0070C0"/>
                </a:solidFill>
              </a:rPr>
              <a:t>Understanding a Modern Processing-in-Memory Architecture:</a:t>
            </a:r>
          </a:p>
          <a:p>
            <a:r>
              <a:rPr lang="en-US" sz="3200" dirty="0">
                <a:latin typeface="Candara" panose="020E0502030303020204" pitchFamily="34" charset="0"/>
              </a:rPr>
              <a:t>Benchmarking and Experimental Characterization</a:t>
            </a:r>
          </a:p>
        </p:txBody>
      </p:sp>
      <p:sp>
        <p:nvSpPr>
          <p:cNvPr id="4" name="Subtitle 1">
            <a:extLst>
              <a:ext uri="{FF2B5EF4-FFF2-40B4-BE49-F238E27FC236}">
                <a16:creationId xmlns:a16="http://schemas.microsoft.com/office/drawing/2014/main" id="{A8E1073D-2730-9344-9B5D-7736C10F61B9}"/>
              </a:ext>
            </a:extLst>
          </p:cNvPr>
          <p:cNvSpPr txBox="1">
            <a:spLocks/>
          </p:cNvSpPr>
          <p:nvPr/>
        </p:nvSpPr>
        <p:spPr>
          <a:xfrm>
            <a:off x="1106731" y="4608957"/>
            <a:ext cx="6858000" cy="114686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000" u="sng" dirty="0">
                <a:hlinkClick r:id="rId2"/>
              </a:rPr>
              <a:t>el1goluj@gmail.com</a:t>
            </a:r>
          </a:p>
          <a:p>
            <a:pPr>
              <a:spcBef>
                <a:spcPts val="600"/>
              </a:spcBef>
            </a:pPr>
            <a:endParaRPr lang="en-US" sz="2000" u="sng" dirty="0">
              <a:hlinkClick r:id="rId2"/>
            </a:endParaRPr>
          </a:p>
          <a:p>
            <a:pPr>
              <a:spcBef>
                <a:spcPts val="600"/>
              </a:spcBef>
            </a:pPr>
            <a:r>
              <a:rPr lang="en-US" sz="2000" u="sng" dirty="0">
                <a:hlinkClick r:id="rId2"/>
              </a:rPr>
              <a:t>https://arxiv.org/pdf/2105.03814.pdf</a:t>
            </a:r>
            <a:endParaRPr lang="en-US" sz="2000" u="sng" dirty="0"/>
          </a:p>
          <a:p>
            <a:pPr>
              <a:spcBef>
                <a:spcPts val="600"/>
              </a:spcBef>
            </a:pPr>
            <a:r>
              <a:rPr lang="en-US" sz="2000" dirty="0">
                <a:hlinkClick r:id="rId3"/>
              </a:rPr>
              <a:t>https://github.com/CMU-SAFARI/prim-benchmarks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16515535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FB74A-63AA-0741-8C91-6C7909723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B35A86-79AC-7B4E-A2D1-6115634ED7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UPMEM SDK documentation</a:t>
            </a:r>
          </a:p>
          <a:p>
            <a:pPr lvl="1"/>
            <a:r>
              <a:rPr lang="en-US" dirty="0">
                <a:hlinkClick r:id="rId2"/>
              </a:rPr>
              <a:t>https://sdk.upmem.com/master/00_ToolchainAtAGlance.html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Fabrice </a:t>
            </a:r>
            <a:r>
              <a:rPr lang="en-US" dirty="0" err="1"/>
              <a:t>Devaux’s</a:t>
            </a:r>
            <a:r>
              <a:rPr lang="en-US" dirty="0"/>
              <a:t> presentation at </a:t>
            </a:r>
            <a:r>
              <a:rPr lang="en-US" dirty="0" err="1"/>
              <a:t>HotChips</a:t>
            </a:r>
            <a:r>
              <a:rPr lang="en-US" dirty="0"/>
              <a:t> 2019</a:t>
            </a:r>
          </a:p>
          <a:p>
            <a:pPr lvl="1"/>
            <a:r>
              <a:rPr lang="en-US" dirty="0">
                <a:hlinkClick r:id="rId3"/>
              </a:rPr>
              <a:t>https://ieeexplore.ieee.org/stamp/stamp.jsp?tp=&amp;arnumber=8875680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Onur’s</a:t>
            </a:r>
            <a:r>
              <a:rPr lang="en-US" dirty="0"/>
              <a:t> lectures and talks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611292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7" name="Title 1"/>
          <p:cNvSpPr>
            <a:spLocks noGrp="1"/>
          </p:cNvSpPr>
          <p:nvPr>
            <p:ph type="title"/>
          </p:nvPr>
        </p:nvSpPr>
        <p:spPr>
          <a:xfrm>
            <a:off x="228600" y="125505"/>
            <a:ext cx="8915400" cy="1066800"/>
          </a:xfrm>
        </p:spPr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Data Movement vs. Computation Energy</a:t>
            </a:r>
          </a:p>
        </p:txBody>
      </p:sp>
      <p:sp>
        <p:nvSpPr>
          <p:cNvPr id="27033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78AE50-A064-BF4D-97C5-B7B9F4FAAF31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" y="1016000"/>
            <a:ext cx="8113713" cy="530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826250" y="1524000"/>
            <a:ext cx="2012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Dally, HiPEAC 2015</a:t>
            </a:r>
          </a:p>
        </p:txBody>
      </p:sp>
      <p:sp>
        <p:nvSpPr>
          <p:cNvPr id="7" name="AutoShape 25"/>
          <p:cNvSpPr>
            <a:spLocks noChangeArrowheads="1"/>
          </p:cNvSpPr>
          <p:nvPr/>
        </p:nvSpPr>
        <p:spPr bwMode="auto">
          <a:xfrm>
            <a:off x="971600" y="2420888"/>
            <a:ext cx="2160240" cy="648071"/>
          </a:xfrm>
          <a:prstGeom prst="roundRect">
            <a:avLst>
              <a:gd name="adj" fmla="val 16667"/>
            </a:avLst>
          </a:prstGeom>
          <a:noFill/>
          <a:ln w="63500">
            <a:solidFill>
              <a:schemeClr val="tx2">
                <a:lumMod val="60000"/>
                <a:lumOff val="40000"/>
              </a:schemeClr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8" name="AutoShape 25"/>
          <p:cNvSpPr>
            <a:spLocks noChangeArrowheads="1"/>
          </p:cNvSpPr>
          <p:nvPr/>
        </p:nvSpPr>
        <p:spPr bwMode="auto">
          <a:xfrm>
            <a:off x="5724128" y="2492896"/>
            <a:ext cx="2160240" cy="648071"/>
          </a:xfrm>
          <a:prstGeom prst="roundRect">
            <a:avLst>
              <a:gd name="adj" fmla="val 16667"/>
            </a:avLst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32358" y="4869160"/>
            <a:ext cx="9201750" cy="1261884"/>
          </a:xfrm>
          <a:prstGeom prst="rect">
            <a:avLst/>
          </a:prstGeom>
          <a:solidFill>
            <a:srgbClr val="FF66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 memory access consumes ~100-1000X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the energy of a complex addition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9AE1D62-314F-9E42-B0A6-89AC86ED7A9A}"/>
              </a:ext>
            </a:extLst>
          </p:cNvPr>
          <p:cNvSpPr txBox="1"/>
          <p:nvPr/>
        </p:nvSpPr>
        <p:spPr>
          <a:xfrm>
            <a:off x="1359357" y="6422287"/>
            <a:ext cx="69990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Mutlu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“Processing Data Where It Makes Sense: Enabling In-Memory Computation,” keynote talk at MST 2017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https://people.inf.ethz.ch/omutlu/pub/onur-MST-Keynote- EnablingInMemoryComputation-October-27-2017-unrolled-FINAL.pptx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08388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9F345-AA55-FA44-AB8E-FF396F7BE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Characterization of UPMEM PIM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F2F4DE-345E-C64B-942C-1E96465BF8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Microbenchmarks</a:t>
            </a:r>
          </a:p>
          <a:p>
            <a:pPr lvl="1"/>
            <a:r>
              <a:rPr lang="en-US" sz="1800" dirty="0"/>
              <a:t>Pipeline throughput</a:t>
            </a:r>
          </a:p>
          <a:p>
            <a:pPr lvl="1"/>
            <a:r>
              <a:rPr lang="en-US" sz="1800" dirty="0"/>
              <a:t>STREAM benchmark: WRAM, MRAM</a:t>
            </a:r>
          </a:p>
          <a:p>
            <a:pPr lvl="1"/>
            <a:r>
              <a:rPr lang="en-US" sz="1800" dirty="0" err="1"/>
              <a:t>Strided</a:t>
            </a:r>
            <a:r>
              <a:rPr lang="en-US" sz="1800" dirty="0"/>
              <a:t> accesses and GUPS</a:t>
            </a:r>
          </a:p>
          <a:p>
            <a:pPr lvl="1"/>
            <a:r>
              <a:rPr lang="en-US" sz="1800" dirty="0"/>
              <a:t>Throughput vs. Operational intensity</a:t>
            </a:r>
          </a:p>
          <a:p>
            <a:pPr lvl="1"/>
            <a:r>
              <a:rPr lang="en-US" sz="1800" dirty="0"/>
              <a:t>CPU-DPU data transfers</a:t>
            </a:r>
          </a:p>
          <a:p>
            <a:r>
              <a:rPr lang="en-US" sz="2200" dirty="0"/>
              <a:t>Real-world benchmarks</a:t>
            </a:r>
          </a:p>
          <a:p>
            <a:pPr lvl="1"/>
            <a:r>
              <a:rPr lang="en-US" sz="1800" dirty="0"/>
              <a:t>Dense linear algebra</a:t>
            </a:r>
          </a:p>
          <a:p>
            <a:pPr lvl="1"/>
            <a:r>
              <a:rPr lang="en-US" sz="1800" dirty="0"/>
              <a:t>Sparse linear algebra</a:t>
            </a:r>
          </a:p>
          <a:p>
            <a:pPr lvl="1"/>
            <a:r>
              <a:rPr lang="en-US" sz="1800" dirty="0"/>
              <a:t>Databases</a:t>
            </a:r>
          </a:p>
          <a:p>
            <a:pPr lvl="1"/>
            <a:r>
              <a:rPr lang="en-US" sz="1800" dirty="0"/>
              <a:t>Graph processing</a:t>
            </a:r>
          </a:p>
          <a:p>
            <a:pPr lvl="1"/>
            <a:r>
              <a:rPr lang="en-US" sz="1800" dirty="0"/>
              <a:t>Bioinformatics</a:t>
            </a:r>
          </a:p>
          <a:p>
            <a:pPr lvl="1"/>
            <a:r>
              <a:rPr lang="en-US" sz="1800" dirty="0"/>
              <a:t>Etc.</a:t>
            </a: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898529909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E8DE1-2DFF-8F4D-9D07-1B5E24253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Banner Colors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5C0F1E-9FBF-B748-AE01-DE6AF2FAA0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9A485644-7915-AE47-AD83-5E083AA65ADC}"/>
              </a:ext>
            </a:extLst>
          </p:cNvPr>
          <p:cNvSpPr/>
          <p:nvPr/>
        </p:nvSpPr>
        <p:spPr>
          <a:xfrm>
            <a:off x="576197" y="1032716"/>
            <a:ext cx="3637215" cy="10650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This is a question or an observation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273374C-7BE2-E641-B9B2-CB237FFBA473}"/>
              </a:ext>
            </a:extLst>
          </p:cNvPr>
          <p:cNvSpPr/>
          <p:nvPr/>
        </p:nvSpPr>
        <p:spPr>
          <a:xfrm>
            <a:off x="576197" y="2753497"/>
            <a:ext cx="3726862" cy="151285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This is an answer from, e.g., UPMEM documentation or our own research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1DEE5D29-D9C2-A346-A13F-3FFD51E6286A}"/>
              </a:ext>
            </a:extLst>
          </p:cNvPr>
          <p:cNvSpPr/>
          <p:nvPr/>
        </p:nvSpPr>
        <p:spPr>
          <a:xfrm>
            <a:off x="576197" y="4464100"/>
            <a:ext cx="3726862" cy="1862421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This is an idea or a discussion starter, an opportunity for brainstorming</a:t>
            </a:r>
            <a:endParaRPr lang="en-US" sz="2400" dirty="0">
              <a:solidFill>
                <a:schemeClr val="tx1"/>
              </a:solidFill>
              <a:latin typeface="Candara" panose="020E0502030303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088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7B4DC-E43F-0644-A985-6D068B1B2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DPU Sharing? Security Implications?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E6F9D2-F549-0F40-837D-B42114E20B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DPUs cannot be shared </a:t>
            </a:r>
            <a:r>
              <a:rPr lang="en-US" dirty="0"/>
              <a:t>across multiple CPU processes</a:t>
            </a:r>
          </a:p>
          <a:p>
            <a:pPr lvl="1"/>
            <a:r>
              <a:rPr lang="en-US" dirty="0"/>
              <a:t>There are so many DPUs in the system that there is no need for sharing</a:t>
            </a:r>
          </a:p>
          <a:p>
            <a:endParaRPr lang="en-US" dirty="0"/>
          </a:p>
          <a:p>
            <a:r>
              <a:rPr lang="en-US" dirty="0"/>
              <a:t>According to UPMEM, this assumption makes things simpler</a:t>
            </a:r>
          </a:p>
          <a:p>
            <a:pPr lvl="1"/>
            <a:r>
              <a:rPr lang="en-US" dirty="0"/>
              <a:t>No need for OS</a:t>
            </a:r>
          </a:p>
          <a:p>
            <a:pPr lvl="1"/>
            <a:r>
              <a:rPr lang="en-US" dirty="0"/>
              <a:t>Simplified </a:t>
            </a:r>
            <a:r>
              <a:rPr lang="en-US" dirty="0">
                <a:solidFill>
                  <a:srgbClr val="C00000"/>
                </a:solidFill>
              </a:rPr>
              <a:t>security implications</a:t>
            </a:r>
            <a:r>
              <a:rPr lang="en-US" dirty="0"/>
              <a:t>: No side channels</a:t>
            </a:r>
          </a:p>
          <a:p>
            <a:endParaRPr lang="en-US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53F5745-5779-BA41-9413-8BF45002DAC7}"/>
              </a:ext>
            </a:extLst>
          </p:cNvPr>
          <p:cNvSpPr/>
          <p:nvPr/>
        </p:nvSpPr>
        <p:spPr>
          <a:xfrm>
            <a:off x="399218" y="3303641"/>
            <a:ext cx="8054236" cy="1170038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 it possible to perform </a:t>
            </a:r>
            <a:r>
              <a:rPr lang="en-US" sz="22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RowHammer</a:t>
            </a:r>
            <a:r>
              <a:rPr lang="en-US" sz="22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bit flips</a:t>
            </a:r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algn="ctr"/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 we attack the previous or the next application </a:t>
            </a:r>
          </a:p>
          <a:p>
            <a:pPr algn="ctr"/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that runs on a DPU?</a:t>
            </a:r>
            <a:endParaRPr lang="en-US" sz="2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9B3C9EB-4629-9E44-B4CA-D5860DF0D34E}"/>
              </a:ext>
            </a:extLst>
          </p:cNvPr>
          <p:cNvSpPr/>
          <p:nvPr/>
        </p:nvSpPr>
        <p:spPr>
          <a:xfrm>
            <a:off x="502457" y="4852222"/>
            <a:ext cx="8054236" cy="1170038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RowHammer</a:t>
            </a:r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patents and </a:t>
            </a:r>
            <a:r>
              <a:rPr lang="en-US" sz="22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Giray’s</a:t>
            </a:r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paper?</a:t>
            </a:r>
            <a:endParaRPr lang="en-US" sz="2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6225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5FAE1-B760-FB45-B7F2-1C6A83C79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More Questions and Ideas?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2422E62-C134-9141-B5DB-23F244BC1A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3058AD7-DA55-B148-A21E-E4CFDD093B97}"/>
              </a:ext>
            </a:extLst>
          </p:cNvPr>
          <p:cNvSpPr/>
          <p:nvPr/>
        </p:nvSpPr>
        <p:spPr>
          <a:xfrm>
            <a:off x="576197" y="944228"/>
            <a:ext cx="8054236" cy="735496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How do we handle memory coherence,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memory oversubscription, etc.?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0F52D23-F902-8040-B891-5C54F7D9219A}"/>
              </a:ext>
            </a:extLst>
          </p:cNvPr>
          <p:cNvSpPr/>
          <p:nvPr/>
        </p:nvSpPr>
        <p:spPr>
          <a:xfrm>
            <a:off x="576197" y="1839100"/>
            <a:ext cx="8054236" cy="735496"/>
          </a:xfrm>
          <a:prstGeom prst="roundRect">
            <a:avLst/>
          </a:prstGeom>
          <a:solidFill>
            <a:srgbClr val="00B05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They are programmer’s responsibility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9E927A00-6AE4-524F-900A-484B27372298}"/>
              </a:ext>
            </a:extLst>
          </p:cNvPr>
          <p:cNvSpPr/>
          <p:nvPr/>
        </p:nvSpPr>
        <p:spPr>
          <a:xfrm>
            <a:off x="576197" y="2733623"/>
            <a:ext cx="8054236" cy="834525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bg1"/>
                </a:solidFill>
              </a:rPr>
              <a:t>A software library to handle </a:t>
            </a:r>
          </a:p>
          <a:p>
            <a:pPr algn="ctr"/>
            <a:r>
              <a:rPr lang="en-US" sz="2200" dirty="0">
                <a:solidFill>
                  <a:srgbClr val="FFFF00"/>
                </a:solidFill>
              </a:rPr>
              <a:t>memory management transparently </a:t>
            </a:r>
            <a:r>
              <a:rPr lang="en-US" sz="2200" dirty="0">
                <a:solidFill>
                  <a:schemeClr val="bg1"/>
                </a:solidFill>
              </a:rPr>
              <a:t>to programmers</a:t>
            </a:r>
            <a:endParaRPr lang="en-US" sz="2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539698-5448-4446-BDAA-8FABAF9C85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" y="4077805"/>
            <a:ext cx="7086600" cy="22606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41A61F1-0DC2-6B46-AF79-DF7B2CE0FDD8}"/>
              </a:ext>
            </a:extLst>
          </p:cNvPr>
          <p:cNvSpPr txBox="1"/>
          <p:nvPr/>
        </p:nvSpPr>
        <p:spPr>
          <a:xfrm>
            <a:off x="952045" y="3753993"/>
            <a:ext cx="1731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ASPLOS 2010</a:t>
            </a:r>
          </a:p>
        </p:txBody>
      </p:sp>
    </p:spTree>
    <p:extLst>
      <p:ext uri="{BB962C8B-B14F-4D97-AF65-F5344CB8AC3E}">
        <p14:creationId xmlns:p14="http://schemas.microsoft.com/office/powerpoint/2010/main" val="4230862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/>
    </p:bld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A5251-3CFB-784C-92CC-FD9A41B7F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Arithmetic Throughput (II)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F71C09B-6E76-3D45-969A-8C47017CC2D6}"/>
              </a:ext>
            </a:extLst>
          </p:cNvPr>
          <p:cNvSpPr/>
          <p:nvPr/>
        </p:nvSpPr>
        <p:spPr>
          <a:xfrm>
            <a:off x="576197" y="3339527"/>
            <a:ext cx="8054236" cy="735496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Huge throughput difference between add/sub and </a:t>
            </a:r>
            <a:r>
              <a:rPr lang="en-US" sz="2400" dirty="0" err="1">
                <a:solidFill>
                  <a:schemeClr val="tx1"/>
                </a:solidFill>
              </a:rPr>
              <a:t>mul</a:t>
            </a:r>
            <a:r>
              <a:rPr lang="en-US" sz="2400" dirty="0">
                <a:solidFill>
                  <a:schemeClr val="tx1"/>
                </a:solidFill>
              </a:rPr>
              <a:t>/div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9885A54B-FC6B-6A41-9961-5A9771C87734}"/>
              </a:ext>
            </a:extLst>
          </p:cNvPr>
          <p:cNvSpPr/>
          <p:nvPr/>
        </p:nvSpPr>
        <p:spPr>
          <a:xfrm>
            <a:off x="576197" y="4234399"/>
            <a:ext cx="8054236" cy="1117460"/>
          </a:xfrm>
          <a:prstGeom prst="roundRect">
            <a:avLst/>
          </a:prstGeom>
          <a:solidFill>
            <a:srgbClr val="00B05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DPUs do not have a 32-bit multiplier.</a:t>
            </a:r>
          </a:p>
          <a:p>
            <a:pPr algn="ctr"/>
            <a:r>
              <a:rPr lang="en-US"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mul</a:t>
            </a: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/div implementation is based on bit shifting and addition: maximum of 32 cycles (instructions) to complete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97706A98-2A8B-534A-A322-FEC6D29B09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619" y="876413"/>
            <a:ext cx="8894763" cy="2372495"/>
          </a:xfrm>
        </p:spPr>
      </p:pic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5472FBD8-5831-2A4C-A48C-11DA779C2CB7}"/>
              </a:ext>
            </a:extLst>
          </p:cNvPr>
          <p:cNvSpPr/>
          <p:nvPr/>
        </p:nvSpPr>
        <p:spPr>
          <a:xfrm>
            <a:off x="576197" y="5513426"/>
            <a:ext cx="8054236" cy="834525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bg1"/>
                </a:solidFill>
              </a:rPr>
              <a:t>There is an </a:t>
            </a:r>
            <a:r>
              <a:rPr lang="en-US" sz="2200" dirty="0">
                <a:solidFill>
                  <a:srgbClr val="FFFF00"/>
                </a:solidFill>
              </a:rPr>
              <a:t>8-bit multiplier in the pipeline</a:t>
            </a:r>
            <a:r>
              <a:rPr lang="en-US" sz="2200" dirty="0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Would it be possible to use it for more efficient implementation?</a:t>
            </a:r>
            <a:endParaRPr lang="en-US" sz="2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0045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1" grpId="0" animBg="1"/>
    </p:bld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A5251-3CFB-784C-92CC-FD9A41B7F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Arithmetic Throughput (III)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A3DDD-18BD-0E44-AEE3-5CF5CC03BB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F71C09B-6E76-3D45-969A-8C47017CC2D6}"/>
              </a:ext>
            </a:extLst>
          </p:cNvPr>
          <p:cNvSpPr/>
          <p:nvPr/>
        </p:nvSpPr>
        <p:spPr>
          <a:xfrm>
            <a:off x="576197" y="3339532"/>
            <a:ext cx="8054236" cy="735496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Huge throughput difference between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int32/int64 and float/double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9885A54B-FC6B-6A41-9961-5A9771C87734}"/>
              </a:ext>
            </a:extLst>
          </p:cNvPr>
          <p:cNvSpPr/>
          <p:nvPr/>
        </p:nvSpPr>
        <p:spPr>
          <a:xfrm>
            <a:off x="576197" y="4234404"/>
            <a:ext cx="8054236" cy="1117460"/>
          </a:xfrm>
          <a:prstGeom prst="roundRect">
            <a:avLst/>
          </a:prstGeom>
          <a:solidFill>
            <a:srgbClr val="00B05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DPUs do not have floating point units.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Software emulation for floating point computations</a:t>
            </a:r>
          </a:p>
        </p:txBody>
      </p:sp>
      <p:pic>
        <p:nvPicPr>
          <p:cNvPr id="11" name="Content Placeholder 9">
            <a:extLst>
              <a:ext uri="{FF2B5EF4-FFF2-40B4-BE49-F238E27FC236}">
                <a16:creationId xmlns:a16="http://schemas.microsoft.com/office/drawing/2014/main" id="{68F9F509-B141-DA47-8DB1-A351B7244A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19" y="876413"/>
            <a:ext cx="8894763" cy="2372495"/>
          </a:xfrm>
          <a:prstGeom prst="rect">
            <a:avLst/>
          </a:prstGeom>
        </p:spPr>
      </p:pic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5B922882-F10F-8F42-B2C6-6C134A7F27CE}"/>
              </a:ext>
            </a:extLst>
          </p:cNvPr>
          <p:cNvSpPr/>
          <p:nvPr/>
        </p:nvSpPr>
        <p:spPr>
          <a:xfrm>
            <a:off x="576197" y="5524443"/>
            <a:ext cx="8054236" cy="834525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bg1"/>
                </a:solidFill>
              </a:rPr>
              <a:t>More efficient algorithms based on </a:t>
            </a:r>
            <a:r>
              <a:rPr lang="en-US" sz="2200" dirty="0">
                <a:solidFill>
                  <a:srgbClr val="FFFF00"/>
                </a:solidFill>
              </a:rPr>
              <a:t>other formats</a:t>
            </a:r>
            <a:r>
              <a:rPr lang="en-US" sz="2200" dirty="0">
                <a:solidFill>
                  <a:schemeClr val="bg1"/>
                </a:solidFill>
              </a:rPr>
              <a:t>? </a:t>
            </a:r>
          </a:p>
          <a:p>
            <a:pPr algn="ctr"/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E.g., posit, TF32?</a:t>
            </a:r>
            <a:endParaRPr lang="en-US" sz="2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1294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2" grpId="0" animBg="1"/>
    </p:bld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3F3C35E-4216-CA41-82CA-F8269BE244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" y="860719"/>
            <a:ext cx="5580000" cy="5580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27C8E5D-58D8-8D4D-9033-09B3F0C994B3}"/>
              </a:ext>
            </a:extLst>
          </p:cNvPr>
          <p:cNvSpPr/>
          <p:nvPr/>
        </p:nvSpPr>
        <p:spPr>
          <a:xfrm>
            <a:off x="105511" y="860719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VA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6DB7774-A3C6-0A48-A1FF-6D96A3E32FC0}"/>
              </a:ext>
            </a:extLst>
          </p:cNvPr>
          <p:cNvSpPr/>
          <p:nvPr/>
        </p:nvSpPr>
        <p:spPr>
          <a:xfrm>
            <a:off x="1488848" y="860718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GEMV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1FABE6-2A62-3A47-B478-8C5A923011A6}"/>
              </a:ext>
            </a:extLst>
          </p:cNvPr>
          <p:cNvSpPr/>
          <p:nvPr/>
        </p:nvSpPr>
        <p:spPr>
          <a:xfrm>
            <a:off x="2870751" y="860718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ysClr val="windowText" lastClr="000000"/>
                </a:solidFill>
              </a:rPr>
              <a:t>SpMV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32ABEB-684C-6C4B-85D3-40E280F4E0E2}"/>
              </a:ext>
            </a:extLst>
          </p:cNvPr>
          <p:cNvSpPr/>
          <p:nvPr/>
        </p:nvSpPr>
        <p:spPr>
          <a:xfrm>
            <a:off x="4266101" y="862367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SEL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D2287C-AFB6-EB42-AE6F-44001B366750}"/>
              </a:ext>
            </a:extLst>
          </p:cNvPr>
          <p:cNvSpPr/>
          <p:nvPr/>
        </p:nvSpPr>
        <p:spPr>
          <a:xfrm>
            <a:off x="105511" y="2205163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UNI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BAF824-8AF2-0E41-875E-29F6B78E5EAB}"/>
              </a:ext>
            </a:extLst>
          </p:cNvPr>
          <p:cNvSpPr/>
          <p:nvPr/>
        </p:nvSpPr>
        <p:spPr>
          <a:xfrm>
            <a:off x="2870751" y="2205162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TS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EC2791-7E42-A540-960B-2932187DE7C6}"/>
              </a:ext>
            </a:extLst>
          </p:cNvPr>
          <p:cNvSpPr/>
          <p:nvPr/>
        </p:nvSpPr>
        <p:spPr>
          <a:xfrm>
            <a:off x="4266101" y="2205161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BFS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29C13A-F5DC-694E-A30B-A06606C858A2}"/>
              </a:ext>
            </a:extLst>
          </p:cNvPr>
          <p:cNvSpPr/>
          <p:nvPr/>
        </p:nvSpPr>
        <p:spPr>
          <a:xfrm>
            <a:off x="1488848" y="2205160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BS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2B6C66-2481-2341-A893-121E330A28B9}"/>
              </a:ext>
            </a:extLst>
          </p:cNvPr>
          <p:cNvSpPr/>
          <p:nvPr/>
        </p:nvSpPr>
        <p:spPr>
          <a:xfrm>
            <a:off x="105511" y="3554307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MLP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C6198D8-D3D2-454A-9E1D-B90E53C30D38}"/>
              </a:ext>
            </a:extLst>
          </p:cNvPr>
          <p:cNvSpPr/>
          <p:nvPr/>
        </p:nvSpPr>
        <p:spPr>
          <a:xfrm>
            <a:off x="2870751" y="3554306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HST-S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768B217-45F5-D646-917F-DF9FA011E491}"/>
              </a:ext>
            </a:extLst>
          </p:cNvPr>
          <p:cNvSpPr/>
          <p:nvPr/>
        </p:nvSpPr>
        <p:spPr>
          <a:xfrm>
            <a:off x="4266101" y="3554305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ysClr val="windowText" lastClr="000000"/>
                </a:solidFill>
              </a:rPr>
              <a:t>HSt</a:t>
            </a:r>
            <a:r>
              <a:rPr lang="en-US" dirty="0">
                <a:solidFill>
                  <a:sysClr val="windowText" lastClr="000000"/>
                </a:solidFill>
              </a:rPr>
              <a:t>-L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80CA49-C88B-8144-885C-7ED03F445022}"/>
              </a:ext>
            </a:extLst>
          </p:cNvPr>
          <p:cNvSpPr/>
          <p:nvPr/>
        </p:nvSpPr>
        <p:spPr>
          <a:xfrm>
            <a:off x="1488848" y="3554304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NW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5ED3E7-5BE2-FB42-9113-5E3E734A3C0F}"/>
              </a:ext>
            </a:extLst>
          </p:cNvPr>
          <p:cNvSpPr/>
          <p:nvPr/>
        </p:nvSpPr>
        <p:spPr>
          <a:xfrm>
            <a:off x="105511" y="4997580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RED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AA360E-15B8-AE4D-BF17-7081817D8FDB}"/>
              </a:ext>
            </a:extLst>
          </p:cNvPr>
          <p:cNvSpPr/>
          <p:nvPr/>
        </p:nvSpPr>
        <p:spPr>
          <a:xfrm>
            <a:off x="2870751" y="4997579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SCAN-RSS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596867D-02D7-154E-86ED-8FF6C8E2ECED}"/>
              </a:ext>
            </a:extLst>
          </p:cNvPr>
          <p:cNvSpPr/>
          <p:nvPr/>
        </p:nvSpPr>
        <p:spPr>
          <a:xfrm>
            <a:off x="4266101" y="4997578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TRNS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7B37973-BF02-F149-B2BA-A338DC79A43B}"/>
              </a:ext>
            </a:extLst>
          </p:cNvPr>
          <p:cNvSpPr/>
          <p:nvPr/>
        </p:nvSpPr>
        <p:spPr>
          <a:xfrm>
            <a:off x="1488848" y="4997577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SCAN-SSA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32 Ranks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2EBB0F7-A5B1-6245-B1A3-3CBD789FD272}"/>
              </a:ext>
            </a:extLst>
          </p:cNvPr>
          <p:cNvSpPr/>
          <p:nvPr/>
        </p:nvSpPr>
        <p:spPr>
          <a:xfrm>
            <a:off x="105511" y="860718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VA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EC4D309-4030-0948-A6C5-88E16642387A}"/>
              </a:ext>
            </a:extLst>
          </p:cNvPr>
          <p:cNvSpPr/>
          <p:nvPr/>
        </p:nvSpPr>
        <p:spPr>
          <a:xfrm>
            <a:off x="1488848" y="860717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GEMV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2E01ED8-917B-9D48-AA2A-D7E25E8F002E}"/>
              </a:ext>
            </a:extLst>
          </p:cNvPr>
          <p:cNvSpPr/>
          <p:nvPr/>
        </p:nvSpPr>
        <p:spPr>
          <a:xfrm>
            <a:off x="2870751" y="860717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ysClr val="windowText" lastClr="000000"/>
                </a:solidFill>
              </a:rPr>
              <a:t>SpMV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557AF667-B568-554A-868C-C7F6612AC864}"/>
              </a:ext>
            </a:extLst>
          </p:cNvPr>
          <p:cNvSpPr/>
          <p:nvPr/>
        </p:nvSpPr>
        <p:spPr>
          <a:xfrm>
            <a:off x="4266101" y="862366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SEL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EDBD99A-11F1-3142-B007-238B69F4DB01}"/>
              </a:ext>
            </a:extLst>
          </p:cNvPr>
          <p:cNvSpPr/>
          <p:nvPr/>
        </p:nvSpPr>
        <p:spPr>
          <a:xfrm>
            <a:off x="105511" y="2205162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UNI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5D69AA7-AF95-4742-8063-09D75E1490F5}"/>
              </a:ext>
            </a:extLst>
          </p:cNvPr>
          <p:cNvSpPr/>
          <p:nvPr/>
        </p:nvSpPr>
        <p:spPr>
          <a:xfrm>
            <a:off x="2870751" y="2205161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TS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15D4926-1C45-7A45-B7CF-3C7EC306735B}"/>
              </a:ext>
            </a:extLst>
          </p:cNvPr>
          <p:cNvSpPr/>
          <p:nvPr/>
        </p:nvSpPr>
        <p:spPr>
          <a:xfrm>
            <a:off x="4266101" y="2205160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BFS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22A630E-B237-DF4E-B780-DA2F38AEB573}"/>
              </a:ext>
            </a:extLst>
          </p:cNvPr>
          <p:cNvSpPr/>
          <p:nvPr/>
        </p:nvSpPr>
        <p:spPr>
          <a:xfrm>
            <a:off x="1488848" y="2205159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BS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30D7824A-D15B-A04D-9E7B-E167698F08D7}"/>
              </a:ext>
            </a:extLst>
          </p:cNvPr>
          <p:cNvSpPr/>
          <p:nvPr/>
        </p:nvSpPr>
        <p:spPr>
          <a:xfrm>
            <a:off x="105511" y="3554306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MLP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EBDF07-E263-6C4C-8738-FF0239D73BA2}"/>
              </a:ext>
            </a:extLst>
          </p:cNvPr>
          <p:cNvSpPr/>
          <p:nvPr/>
        </p:nvSpPr>
        <p:spPr>
          <a:xfrm>
            <a:off x="2870751" y="3554305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HST-S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54AA9B6B-AA6D-FA47-B067-D6177A974BFA}"/>
              </a:ext>
            </a:extLst>
          </p:cNvPr>
          <p:cNvSpPr/>
          <p:nvPr/>
        </p:nvSpPr>
        <p:spPr>
          <a:xfrm>
            <a:off x="4266101" y="3554304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ysClr val="windowText" lastClr="000000"/>
                </a:solidFill>
              </a:rPr>
              <a:t>HSt</a:t>
            </a:r>
            <a:r>
              <a:rPr lang="en-US" dirty="0">
                <a:solidFill>
                  <a:sysClr val="windowText" lastClr="000000"/>
                </a:solidFill>
              </a:rPr>
              <a:t>-L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5D1DA6A-7F2B-3647-8C70-337AFF184822}"/>
              </a:ext>
            </a:extLst>
          </p:cNvPr>
          <p:cNvSpPr/>
          <p:nvPr/>
        </p:nvSpPr>
        <p:spPr>
          <a:xfrm>
            <a:off x="1488848" y="3554303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NW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FAAF4F6-5F08-DD4C-BD15-C9693E12D23A}"/>
              </a:ext>
            </a:extLst>
          </p:cNvPr>
          <p:cNvSpPr/>
          <p:nvPr/>
        </p:nvSpPr>
        <p:spPr>
          <a:xfrm>
            <a:off x="105511" y="4997579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RED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48D05C69-1CDE-5444-A95A-25BD04B18480}"/>
              </a:ext>
            </a:extLst>
          </p:cNvPr>
          <p:cNvSpPr/>
          <p:nvPr/>
        </p:nvSpPr>
        <p:spPr>
          <a:xfrm>
            <a:off x="2870751" y="4997578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SCAN-RSS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E1DF6C30-B19D-B149-99EE-F4437B6D5B2F}"/>
              </a:ext>
            </a:extLst>
          </p:cNvPr>
          <p:cNvSpPr/>
          <p:nvPr/>
        </p:nvSpPr>
        <p:spPr>
          <a:xfrm>
            <a:off x="4266101" y="4997577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TRNS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50754EB-AFF2-5242-8F8A-1E323ECAC1EA}"/>
              </a:ext>
            </a:extLst>
          </p:cNvPr>
          <p:cNvSpPr/>
          <p:nvPr/>
        </p:nvSpPr>
        <p:spPr>
          <a:xfrm>
            <a:off x="1488848" y="4997576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SCAN-SSA</a:t>
            </a:r>
          </a:p>
        </p:txBody>
      </p:sp>
    </p:spTree>
    <p:extLst>
      <p:ext uri="{BB962C8B-B14F-4D97-AF65-F5344CB8AC3E}">
        <p14:creationId xmlns:p14="http://schemas.microsoft.com/office/powerpoint/2010/main" val="813253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</p:bld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FB74A-63AA-0741-8C91-6C7909723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DSLs, High-level Programming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B35A86-79AC-7B4E-A2D1-6115634ED7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Tangram</a:t>
            </a:r>
          </a:p>
        </p:txBody>
      </p:sp>
    </p:spTree>
    <p:extLst>
      <p:ext uri="{BB962C8B-B14F-4D97-AF65-F5344CB8AC3E}">
        <p14:creationId xmlns:p14="http://schemas.microsoft.com/office/powerpoint/2010/main" val="1699358260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Backup: CPU-DPU Data Transfers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Parallel asynchronous mode</a:t>
            </a:r>
          </a:p>
          <a:p>
            <a:pPr lvl="1"/>
            <a:r>
              <a:rPr lang="en-US" dirty="0"/>
              <a:t>Two transfers to a set of two ranks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7C7D7D-824C-5941-8A28-2A55F612EE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5852" y="1858618"/>
            <a:ext cx="4232296" cy="400258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2A1752F-1D2F-F643-AA61-B8EF523D9990}"/>
              </a:ext>
            </a:extLst>
          </p:cNvPr>
          <p:cNvSpPr txBox="1"/>
          <p:nvPr/>
        </p:nvSpPr>
        <p:spPr>
          <a:xfrm>
            <a:off x="2455852" y="5878191"/>
            <a:ext cx="64107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hlinkClick r:id="rId4"/>
              </a:rPr>
              <a:t>https://sdk.upmem.com/master/032_DPURuntimeService_HostCommunication.html#dpu-rank-transfer-interface-label</a:t>
            </a:r>
            <a:endParaRPr lang="en-US" sz="1000" dirty="0"/>
          </a:p>
          <a:p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983309863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E6DDB-217E-644B-90B3-6303860EC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GEMV: Parallelization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7EEB3D-EFE3-D64E-B377-56D04EFE28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GEMV (</a:t>
            </a:r>
            <a:r>
              <a:rPr lang="en-GB" dirty="0">
                <a:solidFill>
                  <a:srgbClr val="0000FF"/>
                </a:solidFill>
              </a:rPr>
              <a:t>general matrix-vector multiplication</a:t>
            </a:r>
            <a:r>
              <a:rPr lang="en-GB" dirty="0"/>
              <a:t>)</a:t>
            </a:r>
          </a:p>
          <a:p>
            <a:endParaRPr lang="en-GB" dirty="0"/>
          </a:p>
          <a:p>
            <a:r>
              <a:rPr lang="en-GB" dirty="0"/>
              <a:t>Workload distribution</a:t>
            </a:r>
          </a:p>
          <a:p>
            <a:pPr lvl="1"/>
            <a:r>
              <a:rPr lang="en-GB" dirty="0" err="1"/>
              <a:t>chunk_size</a:t>
            </a:r>
            <a:r>
              <a:rPr lang="en-GB" dirty="0"/>
              <a:t> = </a:t>
            </a:r>
            <a:r>
              <a:rPr lang="en-GB" dirty="0">
                <a:solidFill>
                  <a:srgbClr val="0000FF"/>
                </a:solidFill>
              </a:rPr>
              <a:t>(</a:t>
            </a:r>
            <a:r>
              <a:rPr lang="en-GB" dirty="0" err="1">
                <a:solidFill>
                  <a:srgbClr val="0000FF"/>
                </a:solidFill>
              </a:rPr>
              <a:t>num_rows</a:t>
            </a:r>
            <a:r>
              <a:rPr lang="en-GB" dirty="0">
                <a:solidFill>
                  <a:srgbClr val="0000FF"/>
                </a:solidFill>
              </a:rPr>
              <a:t> / (</a:t>
            </a:r>
            <a:r>
              <a:rPr lang="en-GB" dirty="0" err="1">
                <a:solidFill>
                  <a:srgbClr val="0000FF"/>
                </a:solidFill>
              </a:rPr>
              <a:t>nr_ranks</a:t>
            </a:r>
            <a:r>
              <a:rPr lang="en-GB" dirty="0">
                <a:solidFill>
                  <a:srgbClr val="0000FF"/>
                </a:solidFill>
              </a:rPr>
              <a:t> * </a:t>
            </a:r>
            <a:r>
              <a:rPr lang="en-GB" dirty="0" err="1">
                <a:solidFill>
                  <a:srgbClr val="0000FF"/>
                </a:solidFill>
              </a:rPr>
              <a:t>nr_dpus</a:t>
            </a:r>
            <a:r>
              <a:rPr lang="en-GB" dirty="0">
                <a:solidFill>
                  <a:srgbClr val="0000FF"/>
                </a:solidFill>
              </a:rPr>
              <a:t>))</a:t>
            </a:r>
            <a:r>
              <a:rPr lang="en-GB" dirty="0"/>
              <a:t>, to each DPU</a:t>
            </a:r>
          </a:p>
          <a:p>
            <a:pPr lvl="1"/>
            <a:r>
              <a:rPr lang="en-GB" dirty="0" err="1"/>
              <a:t>chunk_size</a:t>
            </a:r>
            <a:r>
              <a:rPr lang="en-GB" dirty="0"/>
              <a:t> / NR_TASKLETS, to each </a:t>
            </a:r>
            <a:r>
              <a:rPr lang="en-GB" dirty="0" err="1"/>
              <a:t>tasklet</a:t>
            </a:r>
            <a:endParaRPr lang="en-GB" dirty="0"/>
          </a:p>
          <a:p>
            <a:pPr lvl="1"/>
            <a:endParaRPr lang="en-US" dirty="0"/>
          </a:p>
        </p:txBody>
      </p:sp>
      <p:pic>
        <p:nvPicPr>
          <p:cNvPr id="4" name="Google Shape;172;p10">
            <a:extLst>
              <a:ext uri="{FF2B5EF4-FFF2-40B4-BE49-F238E27FC236}">
                <a16:creationId xmlns:a16="http://schemas.microsoft.com/office/drawing/2014/main" id="{84C22CE4-F6CD-EC40-8875-D9B003985EA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635433" y="1508294"/>
            <a:ext cx="2133600" cy="736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2">
            <a:extLst>
              <a:ext uri="{FF2B5EF4-FFF2-40B4-BE49-F238E27FC236}">
                <a16:creationId xmlns:a16="http://schemas.microsoft.com/office/drawing/2014/main" id="{DB9C3DD4-57BA-9444-96D5-845CE5E18D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967" y="3824597"/>
            <a:ext cx="8394066" cy="211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795432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F7F93-FE18-374C-AE0C-9828CDF32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MLP: Parallelization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56BEA6-B3EF-4346-A8B8-085A8E1E27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MLP (</a:t>
            </a:r>
            <a:r>
              <a:rPr lang="en-GB" dirty="0">
                <a:solidFill>
                  <a:srgbClr val="0000FF"/>
                </a:solidFill>
              </a:rPr>
              <a:t>multi-layer perceptron</a:t>
            </a:r>
            <a:r>
              <a:rPr lang="en-GB" dirty="0"/>
              <a:t>), based on GEMV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Workload distribution</a:t>
            </a:r>
          </a:p>
          <a:p>
            <a:pPr lvl="1"/>
            <a:r>
              <a:rPr lang="en-GB" dirty="0" err="1"/>
              <a:t>chunk_size</a:t>
            </a:r>
            <a:r>
              <a:rPr lang="en-GB" dirty="0"/>
              <a:t> = </a:t>
            </a:r>
            <a:r>
              <a:rPr lang="en-GB" dirty="0">
                <a:solidFill>
                  <a:srgbClr val="0000FF"/>
                </a:solidFill>
              </a:rPr>
              <a:t>(</a:t>
            </a:r>
            <a:r>
              <a:rPr lang="en-GB" dirty="0" err="1">
                <a:solidFill>
                  <a:srgbClr val="0000FF"/>
                </a:solidFill>
              </a:rPr>
              <a:t>num_rows</a:t>
            </a:r>
            <a:r>
              <a:rPr lang="en-GB" dirty="0">
                <a:solidFill>
                  <a:srgbClr val="0000FF"/>
                </a:solidFill>
              </a:rPr>
              <a:t> / (</a:t>
            </a:r>
            <a:r>
              <a:rPr lang="en-GB" dirty="0" err="1">
                <a:solidFill>
                  <a:srgbClr val="0000FF"/>
                </a:solidFill>
              </a:rPr>
              <a:t>nr_ranks</a:t>
            </a:r>
            <a:r>
              <a:rPr lang="en-GB" dirty="0">
                <a:solidFill>
                  <a:srgbClr val="0000FF"/>
                </a:solidFill>
              </a:rPr>
              <a:t> * </a:t>
            </a:r>
            <a:r>
              <a:rPr lang="en-GB" dirty="0" err="1">
                <a:solidFill>
                  <a:srgbClr val="0000FF"/>
                </a:solidFill>
              </a:rPr>
              <a:t>nr_dpus</a:t>
            </a:r>
            <a:r>
              <a:rPr lang="en-GB" dirty="0">
                <a:solidFill>
                  <a:srgbClr val="0000FF"/>
                </a:solidFill>
              </a:rPr>
              <a:t>))</a:t>
            </a:r>
            <a:r>
              <a:rPr lang="en-GB" dirty="0"/>
              <a:t>, to each DPU</a:t>
            </a:r>
          </a:p>
          <a:p>
            <a:pPr lvl="1"/>
            <a:r>
              <a:rPr lang="en-GB" dirty="0" err="1"/>
              <a:t>chunk_size</a:t>
            </a:r>
            <a:r>
              <a:rPr lang="en-GB" dirty="0"/>
              <a:t> / NR_TASKLETS, to each </a:t>
            </a:r>
            <a:r>
              <a:rPr lang="en-GB" dirty="0" err="1"/>
              <a:t>tasklet</a:t>
            </a:r>
            <a:endParaRPr lang="en-U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2A88601-6820-AF41-8CAB-149F9E5492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6433851" y="1510943"/>
            <a:ext cx="2272337" cy="1042434"/>
          </a:xfrm>
          <a:prstGeom prst="rect">
            <a:avLst/>
          </a:prstGeom>
        </p:spPr>
      </p:pic>
      <p:pic>
        <p:nvPicPr>
          <p:cNvPr id="5" name="Imagen 6">
            <a:extLst>
              <a:ext uri="{FF2B5EF4-FFF2-40B4-BE49-F238E27FC236}">
                <a16:creationId xmlns:a16="http://schemas.microsoft.com/office/drawing/2014/main" id="{3BF84F43-D7E0-6A4E-82BE-3050C2B80D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226" y="4326308"/>
            <a:ext cx="8639175" cy="154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48782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PIM Review and Open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4876800"/>
          </a:xfrm>
        </p:spPr>
        <p:txBody>
          <a:bodyPr/>
          <a:lstStyle/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FF683EC-8C81-D44E-8211-9FB74E1762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24744"/>
            <a:ext cx="9144000" cy="2987763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F2BD8AA-5E69-D846-BFB8-21B3FD479841}"/>
              </a:ext>
            </a:extLst>
          </p:cNvPr>
          <p:cNvSpPr txBox="1">
            <a:spLocks/>
          </p:cNvSpPr>
          <p:nvPr/>
        </p:nvSpPr>
        <p:spPr bwMode="auto">
          <a:xfrm>
            <a:off x="381000" y="1205136"/>
            <a:ext cx="8915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Onur Mutlu, Saugata Ghose, Juan Gomez-Luna, and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Rachata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Ausavarungnirun,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"Processing Data Where It Makes Sense: Enabling In-Memory Computation"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Invited paper in 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4"/>
              </a:rPr>
              <a:t>Microprocessors and Microsystems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 (</a:t>
            </a:r>
            <a:r>
              <a:rPr kumimoji="0" lang="en-US" sz="19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MICPRO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)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June 2019. 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[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5"/>
              </a:rPr>
              <a:t>arXiv version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]</a:t>
            </a:r>
            <a:endParaRPr kumimoji="0" lang="en-US" sz="1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4AC5CF-BFA6-5646-92DE-C9D89AA74928}"/>
              </a:ext>
            </a:extLst>
          </p:cNvPr>
          <p:cNvSpPr txBox="1"/>
          <p:nvPr/>
        </p:nvSpPr>
        <p:spPr>
          <a:xfrm>
            <a:off x="2411760" y="6453336"/>
            <a:ext cx="4674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https://arxiv.org/pdf/1903.03988.pdf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432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372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PIM Review and Open Problems (II)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4876800"/>
          </a:xfrm>
        </p:spPr>
        <p:txBody>
          <a:bodyPr/>
          <a:lstStyle/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159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F2BD8AA-5E69-D846-BFB8-21B3FD479841}"/>
              </a:ext>
            </a:extLst>
          </p:cNvPr>
          <p:cNvSpPr txBox="1">
            <a:spLocks/>
          </p:cNvSpPr>
          <p:nvPr/>
        </p:nvSpPr>
        <p:spPr bwMode="auto">
          <a:xfrm>
            <a:off x="381000" y="1205136"/>
            <a:ext cx="8915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Saugata Ghose, Amirali Boroumand,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Jeremie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S. Kim, Juan Gomez-Luna, and Onur Mutlu,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"Processing-in-Memory: A Workload-Driven Perspective"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Invited Article in 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/>
              </a:rPr>
              <a:t>IBM Journal of Research &amp; Development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Special Issue on Hardware for Artificial Intelligence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to appear in November 2019. 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[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/>
              </a:rPr>
              <a:t>Preliminary arXiv version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4AC5CF-BFA6-5646-92DE-C9D89AA74928}"/>
              </a:ext>
            </a:extLst>
          </p:cNvPr>
          <p:cNvSpPr txBox="1"/>
          <p:nvPr/>
        </p:nvSpPr>
        <p:spPr>
          <a:xfrm>
            <a:off x="2411760" y="6453336"/>
            <a:ext cx="4742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https://arxiv.org/pdf/1907.12947.pdf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ED0A37-4CC1-FB45-AFBB-5CD2236B61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8612" y="2457019"/>
            <a:ext cx="9144000" cy="105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068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12564</TotalTime>
  <Words>10707</Words>
  <Application>Microsoft Macintosh PowerPoint</Application>
  <PresentationFormat>On-screen Show (4:3)</PresentationFormat>
  <Paragraphs>1839</Paragraphs>
  <Slides>159</Slides>
  <Notes>63</Notes>
  <HiddenSlides>0</HiddenSlides>
  <MMClips>0</MMClips>
  <ScaleCrop>false</ScaleCrop>
  <HeadingPairs>
    <vt:vector size="6" baseType="variant">
      <vt:variant>
        <vt:lpstr>Fonts Used</vt:lpstr>
      </vt:variant>
      <vt:variant>
        <vt:i4>20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159</vt:i4>
      </vt:variant>
    </vt:vector>
  </HeadingPairs>
  <TitlesOfParts>
    <vt:vector size="185" baseType="lpstr">
      <vt:lpstr>ＭＳ Ｐゴシック</vt:lpstr>
      <vt:lpstr>ヒラギノ角ゴ Pro W3</vt:lpstr>
      <vt:lpstr>Adobe Garamond Pro</vt:lpstr>
      <vt:lpstr>Arial</vt:lpstr>
      <vt:lpstr>Beirut</vt:lpstr>
      <vt:lpstr>Calibri</vt:lpstr>
      <vt:lpstr>Calibri Light</vt:lpstr>
      <vt:lpstr>Cambria</vt:lpstr>
      <vt:lpstr>Cambria Math</vt:lpstr>
      <vt:lpstr>Candara</vt:lpstr>
      <vt:lpstr>Courier</vt:lpstr>
      <vt:lpstr>Futura Medium</vt:lpstr>
      <vt:lpstr>Garamond</vt:lpstr>
      <vt:lpstr>Geneva</vt:lpstr>
      <vt:lpstr>Segoe UI</vt:lpstr>
      <vt:lpstr>Segoe UI Historic</vt:lpstr>
      <vt:lpstr>Segoe UI Symbol</vt:lpstr>
      <vt:lpstr>Tahoma</vt:lpstr>
      <vt:lpstr>Times</vt:lpstr>
      <vt:lpstr>Wingdings</vt:lpstr>
      <vt:lpstr>Office Theme</vt:lpstr>
      <vt:lpstr>Edge</vt:lpstr>
      <vt:lpstr>3_Edge</vt:lpstr>
      <vt:lpstr>4_Edge</vt:lpstr>
      <vt:lpstr>2_Edge</vt:lpstr>
      <vt:lpstr>1_Edge</vt:lpstr>
      <vt:lpstr>PowerPoint Presentation</vt:lpstr>
      <vt:lpstr>Executive Summary</vt:lpstr>
      <vt:lpstr>Data Movement in Computing Systems</vt:lpstr>
      <vt:lpstr>Data Movement in Computing Systems</vt:lpstr>
      <vt:lpstr>A +50-Year-Old Paradigm</vt:lpstr>
      <vt:lpstr>Processing in/near Memory: An Old Idea</vt:lpstr>
      <vt:lpstr>PIM Review and Open Problems</vt:lpstr>
      <vt:lpstr>UPMEM Processing-in-DRAM Engine (2019)</vt:lpstr>
      <vt:lpstr>UPMEM DIMMs</vt:lpstr>
      <vt:lpstr>PIM’s Promises</vt:lpstr>
      <vt:lpstr>Technology Challenges</vt:lpstr>
      <vt:lpstr>UPMEM Patent</vt:lpstr>
      <vt:lpstr>Understanding a Modern PIM Architecture</vt:lpstr>
      <vt:lpstr>PrIM Repository</vt:lpstr>
      <vt:lpstr>Outline</vt:lpstr>
      <vt:lpstr>Observations, Recommendations, Takeaways</vt:lpstr>
      <vt:lpstr>Outline</vt:lpstr>
      <vt:lpstr>Accelerator Model (I)</vt:lpstr>
      <vt:lpstr>GPU Computing</vt:lpstr>
      <vt:lpstr>Accelerator Model (II)</vt:lpstr>
      <vt:lpstr>System Organization (I)</vt:lpstr>
      <vt:lpstr>System Organization (II)</vt:lpstr>
      <vt:lpstr>System Organization (III)</vt:lpstr>
      <vt:lpstr>2,560-DPU System (I)</vt:lpstr>
      <vt:lpstr>2,560-DPU System (II)</vt:lpstr>
      <vt:lpstr>640-DPU System</vt:lpstr>
      <vt:lpstr>DPU Sharing? Security Implications?</vt:lpstr>
      <vt:lpstr>Outline</vt:lpstr>
      <vt:lpstr>Vector Addition (VA)</vt:lpstr>
      <vt:lpstr>General Programming Recommendations</vt:lpstr>
      <vt:lpstr>DPU Allocation</vt:lpstr>
      <vt:lpstr>DPU Allocation: Needleman-Wunsch (NW)</vt:lpstr>
      <vt:lpstr>Load DPU Binary</vt:lpstr>
      <vt:lpstr>CPU-DPU/DPU-CPU Data Transfers</vt:lpstr>
      <vt:lpstr>Serial Transfers</vt:lpstr>
      <vt:lpstr>Parallel Transfers</vt:lpstr>
      <vt:lpstr>Broadcast Transfers</vt:lpstr>
      <vt:lpstr>Different Types of Transfers in a Program</vt:lpstr>
      <vt:lpstr>Inter-DPU Communication</vt:lpstr>
      <vt:lpstr>How Fast are these Data Transfers? </vt:lpstr>
      <vt:lpstr>CPU-DPU/DPU-CPU Transfers: 1 DPU</vt:lpstr>
      <vt:lpstr>CPU-DPU/DPU-CPU Transfers: 1 Rank (I)</vt:lpstr>
      <vt:lpstr>CPU-DPU/DPU-CPU Transfers: 1 Rank (II)</vt:lpstr>
      <vt:lpstr>“Transposing” Library</vt:lpstr>
      <vt:lpstr>Microbenchmark: CPU-DPU</vt:lpstr>
      <vt:lpstr>DPU Kernel Launch</vt:lpstr>
      <vt:lpstr>How to Pass Parameters to the Kernel?</vt:lpstr>
      <vt:lpstr>Outline</vt:lpstr>
      <vt:lpstr>DRAM Processing Unit (I)</vt:lpstr>
      <vt:lpstr>DRAM Processing Unit (II)</vt:lpstr>
      <vt:lpstr>DPU Pipeline</vt:lpstr>
      <vt:lpstr>Arithmetic Throughput: Microbenchmark </vt:lpstr>
      <vt:lpstr>Microbenchmark for INT32 ADD Throughput</vt:lpstr>
      <vt:lpstr>Arithmetic Throughput: 11 Tasklets</vt:lpstr>
      <vt:lpstr>Arithmetic Throughput: ADD/SUB</vt:lpstr>
      <vt:lpstr>Arithmetic Throughput: #Instructions</vt:lpstr>
      <vt:lpstr>Arithmetic Throughput: ADD/SUB</vt:lpstr>
      <vt:lpstr>Arithmetic Throughput: MUL/DIV</vt:lpstr>
      <vt:lpstr>Arithmetic Throughput: Native Support</vt:lpstr>
      <vt:lpstr>Microbenchmark: Arithmetic Throughput</vt:lpstr>
      <vt:lpstr>DPU: WRAM Bandwidth</vt:lpstr>
      <vt:lpstr>WRAM Bandwidth: Microbenchmark</vt:lpstr>
      <vt:lpstr>STREAM Benchmark in WRAM</vt:lpstr>
      <vt:lpstr>WRAM Bandwidth: STREAM</vt:lpstr>
      <vt:lpstr>WRAM Bandwidth: COPY</vt:lpstr>
      <vt:lpstr>WRAM Bandwidth: ADD</vt:lpstr>
      <vt:lpstr>WRAM Bandwidth: Access Patterns</vt:lpstr>
      <vt:lpstr>Microbenchmark: STREAM and WRAM</vt:lpstr>
      <vt:lpstr>DPU: MRAM Latency and Bandwidth</vt:lpstr>
      <vt:lpstr>MRAM Bandwidth</vt:lpstr>
      <vt:lpstr>MRAM Read and Write Latency (I)</vt:lpstr>
      <vt:lpstr>MRAM Read and Write Latency (II)</vt:lpstr>
      <vt:lpstr>MRAM Read and Write Latency (III)</vt:lpstr>
      <vt:lpstr>MRAM Read and Write Latency (IV)</vt:lpstr>
      <vt:lpstr>MRAM Read and Write Latency (V)</vt:lpstr>
      <vt:lpstr>MRAM Bandwidth</vt:lpstr>
      <vt:lpstr>STREAM Benchmark in MRAM</vt:lpstr>
      <vt:lpstr>STREAM Benchmark: COPY-DMA</vt:lpstr>
      <vt:lpstr>STREAM Benchmark: Bandwidth Saturation (I)</vt:lpstr>
      <vt:lpstr>STREAM Benchmark: Bandwidth Saturation (II)</vt:lpstr>
      <vt:lpstr>MRAM Bandwidth</vt:lpstr>
      <vt:lpstr>Strided and Random Access to MRAM</vt:lpstr>
      <vt:lpstr>Strided and Random Accesses (I)</vt:lpstr>
      <vt:lpstr>Strided and Random Accesses (II)</vt:lpstr>
      <vt:lpstr>Strided and Random Accesses (III)</vt:lpstr>
      <vt:lpstr>Strided and Random Accesses (IV)</vt:lpstr>
      <vt:lpstr>Microbenchmark: Strided and Random</vt:lpstr>
      <vt:lpstr>DPU: Arithmetic Throughput vs. Operational Intensity</vt:lpstr>
      <vt:lpstr>Arithmetic Throughput vs. Operational Intensity (I)</vt:lpstr>
      <vt:lpstr>Arithmetic Throughput vs. Operational Intensity (II)</vt:lpstr>
      <vt:lpstr>Arithmetic Throughput vs. Operational Intensity (III)</vt:lpstr>
      <vt:lpstr>Arithmetic Throughput vs. Operational Intensity (IV)</vt:lpstr>
      <vt:lpstr>Arithmetic Throughput vs. Operational Intensity (V)</vt:lpstr>
      <vt:lpstr>Microbenchmark: Arithmetic Throughput vs. Operational Intensity</vt:lpstr>
      <vt:lpstr>Outline</vt:lpstr>
      <vt:lpstr>PrIM Benchmarks</vt:lpstr>
      <vt:lpstr>PrIM Benchmarks: Application Domains</vt:lpstr>
      <vt:lpstr>Roofline Model</vt:lpstr>
      <vt:lpstr>PrIM Benchmarks: Diversity</vt:lpstr>
      <vt:lpstr>PrIM Benchmarks: Inter-DPU Communication</vt:lpstr>
      <vt:lpstr>Recall: Vector Addition (VA)</vt:lpstr>
      <vt:lpstr>Programming a DPU Kernel (I)</vt:lpstr>
      <vt:lpstr>Programming a DPU Kernel (II)</vt:lpstr>
      <vt:lpstr>Programming a DPU Kernel (III)</vt:lpstr>
      <vt:lpstr>Parallel Reduction (I)</vt:lpstr>
      <vt:lpstr>Parallel Reduction (II)</vt:lpstr>
      <vt:lpstr>Parallel Reduction (III)</vt:lpstr>
      <vt:lpstr>Final Reduction</vt:lpstr>
      <vt:lpstr>Vector Reduction: Naïve Mapping</vt:lpstr>
      <vt:lpstr>Using Barriers: Tree-Based Reduction</vt:lpstr>
      <vt:lpstr>PrIM Benchmarks</vt:lpstr>
      <vt:lpstr>Outline</vt:lpstr>
      <vt:lpstr>Evaluation Methodology</vt:lpstr>
      <vt:lpstr>Evaluation Methodology</vt:lpstr>
      <vt:lpstr>Datasets</vt:lpstr>
      <vt:lpstr>Strong Scaling: 1 DPU (I)</vt:lpstr>
      <vt:lpstr>Strong Scaling: 1 DPU (II)</vt:lpstr>
      <vt:lpstr>Strong Scaling: 1 DPU (III)</vt:lpstr>
      <vt:lpstr>Strong Scaling: 1 DPU (IV)</vt:lpstr>
      <vt:lpstr>Strong Scaling: 1 DPU (V)</vt:lpstr>
      <vt:lpstr>Strong Scaling: 1 DPU (VI)</vt:lpstr>
      <vt:lpstr>Strong Scaling: 1 Rank (I)</vt:lpstr>
      <vt:lpstr>Strong Scaling: 1 Rank (II)</vt:lpstr>
      <vt:lpstr>Strong Scaling: 1 Rank (III)</vt:lpstr>
      <vt:lpstr>Strong Scaling: 1 Rank (IV)</vt:lpstr>
      <vt:lpstr>Strong Scaling: 32 Ranks (I)</vt:lpstr>
      <vt:lpstr>Strong Scaling: 32 Ranks (II)</vt:lpstr>
      <vt:lpstr>Strong Scaling: 32 Ranks (III)</vt:lpstr>
      <vt:lpstr>Weak Scaling: 1 Rank</vt:lpstr>
      <vt:lpstr>CPU/GPU: Evaluation Methodology</vt:lpstr>
      <vt:lpstr>CPU/GPU: Performance Comparison (I)</vt:lpstr>
      <vt:lpstr>CPU/GPU: Performance Comparison (II)</vt:lpstr>
      <vt:lpstr>CPU/GPU: Performance Comparison (III)</vt:lpstr>
      <vt:lpstr>CPU/GPU: Energy Comparison (I)</vt:lpstr>
      <vt:lpstr>CPU/GPU: Energy Comparison (II)</vt:lpstr>
      <vt:lpstr>Outline</vt:lpstr>
      <vt:lpstr>Key Takeaway 1</vt:lpstr>
      <vt:lpstr>Key Takeaway 2</vt:lpstr>
      <vt:lpstr>Key Takeaway 3</vt:lpstr>
      <vt:lpstr>Key Takeaway 4</vt:lpstr>
      <vt:lpstr>Executive Summary</vt:lpstr>
      <vt:lpstr>Understanding a Modern PIM Architecture</vt:lpstr>
      <vt:lpstr>PrIM Repository</vt:lpstr>
      <vt:lpstr>PowerPoint Presentation</vt:lpstr>
      <vt:lpstr>Resources</vt:lpstr>
      <vt:lpstr>Data Movement vs. Computation Energy</vt:lpstr>
      <vt:lpstr>Characterization of UPMEM PIM</vt:lpstr>
      <vt:lpstr>Banner Colors</vt:lpstr>
      <vt:lpstr>DPU Sharing? Security Implications?</vt:lpstr>
      <vt:lpstr>More Questions and Ideas?</vt:lpstr>
      <vt:lpstr>Arithmetic Throughput (II)</vt:lpstr>
      <vt:lpstr>Arithmetic Throughput (III)</vt:lpstr>
      <vt:lpstr>Strong Scaling: 32 Ranks</vt:lpstr>
      <vt:lpstr>DSLs, High-level Programming</vt:lpstr>
      <vt:lpstr>Backup: CPU-DPU Data Transfers</vt:lpstr>
      <vt:lpstr>GEMV: Parallelization Approach</vt:lpstr>
      <vt:lpstr>MLP: Parallelization Approach</vt:lpstr>
      <vt:lpstr>PIM Review and Open Problems</vt:lpstr>
      <vt:lpstr>PIM Review and Open Problems (II)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Title: </dc:title>
  <dc:creator>Microsoft Office User</dc:creator>
  <cp:lastModifiedBy>Juan Gómez-Luna</cp:lastModifiedBy>
  <cp:revision>746</cp:revision>
  <dcterms:created xsi:type="dcterms:W3CDTF">2020-09-04T14:15:51Z</dcterms:created>
  <dcterms:modified xsi:type="dcterms:W3CDTF">2021-07-12T14:21:15Z</dcterms:modified>
</cp:coreProperties>
</file>